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59" r:id="rId6"/>
    <p:sldId id="268" r:id="rId7"/>
    <p:sldId id="260" r:id="rId8"/>
    <p:sldId id="261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HY헤드라인M" panose="02030600000101010101" pitchFamily="18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C6C"/>
    <a:srgbClr val="FF9F9F"/>
    <a:srgbClr val="C73732"/>
    <a:srgbClr val="1B1B1B"/>
    <a:srgbClr val="2A2A2A"/>
    <a:srgbClr val="E0D7F4"/>
    <a:srgbClr val="515151"/>
    <a:srgbClr val="494949"/>
    <a:srgbClr val="F95F88"/>
    <a:srgbClr val="FF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HKYodAu8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C737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470091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7373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solidFill>
                <a:srgbClr val="C7373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21997" y="285078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종합설계프로젝트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B0FDC2E-9A8C-13A5-1738-960851B47725}"/>
              </a:ext>
            </a:extLst>
          </p:cNvPr>
          <p:cNvSpPr/>
          <p:nvPr/>
        </p:nvSpPr>
        <p:spPr>
          <a:xfrm>
            <a:off x="3536987" y="445285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ctr">
              <a:lnSpc>
                <a:spcPts val="2850"/>
              </a:lnSpc>
            </a:pPr>
            <a:r>
              <a:rPr lang="ko-KR" altLang="en-US" sz="2500" dirty="0">
                <a:solidFill>
                  <a:srgbClr val="C00000"/>
                </a:solidFill>
              </a:rPr>
              <a:t>협력기관</a:t>
            </a:r>
            <a:r>
              <a:rPr lang="en-US" altLang="ko-KR" sz="2500" dirty="0">
                <a:solidFill>
                  <a:srgbClr val="C00000"/>
                </a:solidFill>
              </a:rPr>
              <a:t>: </a:t>
            </a:r>
            <a:r>
              <a:rPr lang="ko-KR" altLang="en-US" sz="2500" dirty="0">
                <a:solidFill>
                  <a:srgbClr val="C00000"/>
                </a:solidFill>
              </a:rPr>
              <a:t>㈜</a:t>
            </a:r>
            <a:r>
              <a:rPr lang="ko-KR" altLang="en-US" sz="2500" dirty="0" err="1">
                <a:solidFill>
                  <a:srgbClr val="C00000"/>
                </a:solidFill>
              </a:rPr>
              <a:t>데이터스트림즈</a:t>
            </a:r>
            <a:endParaRPr lang="en-US" altLang="ko-KR" sz="25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 학과 홈페이지 검색 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직관적이고 빠르게 공지사항과 진로 정보를 제공받을 수 있습니다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신입생이나 정보 검색이 익숙하지 않은 학생들에게도 큰 도움을 줄 뿐만 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 격차 해소에 기여할 것입니다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이러한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빠르고 정확한 답변은 학생들의 만족도를 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 시대의 흐름에 맞추어 나가는 혁신적인 이미지를 구축할 수 있을 것으로 기대됩니다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B86C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B86C6C"/>
          </a:solidFill>
          <a:ln>
            <a:solidFill>
              <a:srgbClr val="B86C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>
              <a:solidFill>
                <a:srgbClr val="C00000"/>
              </a:solidFill>
            </a:endParaRPr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현재 학생들은 필요한 정보를 얻기 위해서는 웹사이트 내 공지사항을 검색하거나 학과 사무실에 직접 문의해야 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 정보 검색 과정에서 시간과 노력을 필요로 하며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 신입생이나 정보 검색에 익숙하지 않은 학생들에게는 큰 불편함으로 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 공지사항의 상세 내용에 대한 문의가 학과 사무실로 집중되면서 행정 업무 부담이 증가하고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학과 사무실 직원들에게 추가적인 업무 부담을 가중시킵니다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endParaRPr lang="en-US" altLang="ko-KR" sz="1750" kern="0" spc="-36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 유사한 질문이 학과 사무실에 접수되는 경우가 잦아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 정보를 여러 번 제공해야 하는 비효율적인 상황이 발생하고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예를 들어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ABEEK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인증 조건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 요건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 등에 대한 반복적인 문의 등이 주요 사례입니다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2408665"/>
            <a:ext cx="4348976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2408665"/>
            <a:ext cx="4255112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2408664"/>
            <a:ext cx="4348976" cy="4974821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27469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354075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성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46821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 학사 및 진로 정보에 더욱 쉽게 접근할 수 있도록 학부 웹사이트 공지사항과 게시판 데이터를 자동으로 수집한 다음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RAG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기술을 활용하여 관련 데이터를 검색하고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LLM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통해 자연스러운 답변을 생성하는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AI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469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468213"/>
            <a:ext cx="3978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 웹사이트 및 게시판에서 수집한 데이터를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벡터화하여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관리하고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기반으로 시스템 성능을 지속적으로 개선합니다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 피드백을 반영하여 모델의 응답 정확성을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27469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행정 업무 </a:t>
            </a:r>
            <a:endParaRPr lang="en-US" altLang="ko-KR" sz="2450" b="1" kern="0" spc="-49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etrona Bold" pitchFamily="34" charset="-120"/>
            </a:endParaRPr>
          </a:p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자동화와 효율화</a:t>
            </a:r>
          </a:p>
        </p:txBody>
      </p:sp>
      <p:sp>
        <p:nvSpPr>
          <p:cNvPr id="12" name="Text 6"/>
          <p:cNvSpPr/>
          <p:nvPr/>
        </p:nvSpPr>
        <p:spPr>
          <a:xfrm>
            <a:off x="9779620" y="4434757"/>
            <a:ext cx="41259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 정보 검색에 익숙하지 않은 학생들도 쉽게 필요한 정보를 검색하고 접근할 수 있도록 사용자 친화적인 인터페이스를 제공합니다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 질문에 대한 응답 업무를 자동화하여 학과 사무실의 업무 부담을 경감하고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 프로세스의 효율성을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05493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F2262-9A6D-6F07-514E-02943C37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87" y="1841092"/>
            <a:ext cx="12067822" cy="58755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007DB-AB43-CC74-E968-3EC6D249107D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F553EAD-C123-0FA9-804D-FE0897A4FDFA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EB3CC-FB37-DD85-199F-EA05C1B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3" y="1616930"/>
            <a:ext cx="958215" cy="1360456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F920E51-4BA4-768F-5CA4-79D9F8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2804533"/>
            <a:ext cx="958215" cy="136045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F6A135A-FE5A-9BFC-6C64-66908E69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4003285"/>
            <a:ext cx="958215" cy="1360456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245E7E9-5464-B510-3655-BCDAACE8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5190888"/>
            <a:ext cx="958215" cy="136045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4DDDE0B3-B351-E42E-9AB9-A76DB116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6389640"/>
            <a:ext cx="958215" cy="136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FDBDC-65A2-FD2F-342B-CAD30BB8F632}"/>
              </a:ext>
            </a:extLst>
          </p:cNvPr>
          <p:cNvSpPr txBox="1"/>
          <p:nvPr/>
        </p:nvSpPr>
        <p:spPr>
          <a:xfrm>
            <a:off x="1399475" y="5638163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A2A2A"/>
                </a:solidFill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A2A2A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E33F9-5F3C-2B3B-45DC-1525558E7DD3}"/>
              </a:ext>
            </a:extLst>
          </p:cNvPr>
          <p:cNvSpPr txBox="1"/>
          <p:nvPr/>
        </p:nvSpPr>
        <p:spPr>
          <a:xfrm>
            <a:off x="1399475" y="6825766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B1B1B"/>
                </a:solidFill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1B1B1B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F3E1-6DFE-3995-9C3E-540D4C3DAF88}"/>
              </a:ext>
            </a:extLst>
          </p:cNvPr>
          <p:cNvSpPr txBox="1"/>
          <p:nvPr/>
        </p:nvSpPr>
        <p:spPr>
          <a:xfrm>
            <a:off x="2263695" y="1736675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AB64-0FB6-D6D1-4379-39BD73095070}"/>
              </a:ext>
            </a:extLst>
          </p:cNvPr>
          <p:cNvSpPr txBox="1"/>
          <p:nvPr/>
        </p:nvSpPr>
        <p:spPr>
          <a:xfrm>
            <a:off x="2274846" y="2274528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React 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질문을 입력합니다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FE6C3-41BB-F3A0-AA53-CEE1382BFC1A}"/>
              </a:ext>
            </a:extLst>
          </p:cNvPr>
          <p:cNvSpPr txBox="1"/>
          <p:nvPr/>
        </p:nvSpPr>
        <p:spPr>
          <a:xfrm>
            <a:off x="2268745" y="2921580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 상호작용</a:t>
            </a:r>
            <a:endParaRPr lang="ko-KR" altLang="en-US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42BC8-54BA-7513-8DC2-DF7D787DBE1F}"/>
              </a:ext>
            </a:extLst>
          </p:cNvPr>
          <p:cNvSpPr txBox="1"/>
          <p:nvPr/>
        </p:nvSpPr>
        <p:spPr>
          <a:xfrm>
            <a:off x="2291047" y="3444857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FD94-4FE2-4159-5D62-4926522B78F6}"/>
              </a:ext>
            </a:extLst>
          </p:cNvPr>
          <p:cNvSpPr txBox="1"/>
          <p:nvPr/>
        </p:nvSpPr>
        <p:spPr>
          <a:xfrm>
            <a:off x="2279896" y="4149063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-AI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endParaRPr lang="ko-KR" altLang="en-US" sz="2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C38B3-8F72-BB82-A1B7-4F246E2E7394}"/>
              </a:ext>
            </a:extLst>
          </p:cNvPr>
          <p:cNvSpPr txBox="1"/>
          <p:nvPr/>
        </p:nvSpPr>
        <p:spPr>
          <a:xfrm>
            <a:off x="2279896" y="4677775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A551C-2722-5DCA-C8EA-C41852472050}"/>
              </a:ext>
            </a:extLst>
          </p:cNvPr>
          <p:cNvSpPr txBox="1"/>
          <p:nvPr/>
        </p:nvSpPr>
        <p:spPr>
          <a:xfrm>
            <a:off x="2252544" y="5306067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생성 및 반환</a:t>
            </a:r>
            <a:endParaRPr lang="ko-KR" altLang="en-US" sz="2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6D86F-B5BB-F326-EFAD-463462020758}"/>
              </a:ext>
            </a:extLst>
          </p:cNvPr>
          <p:cNvSpPr txBox="1"/>
          <p:nvPr/>
        </p:nvSpPr>
        <p:spPr>
          <a:xfrm>
            <a:off x="2263695" y="5818942"/>
            <a:ext cx="110442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Refine Chain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생성된 응답이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프론트엔드의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답변이 표시됩니다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87897-0420-A25D-4288-6ECB7E926131}"/>
              </a:ext>
            </a:extLst>
          </p:cNvPr>
          <p:cNvSpPr txBox="1"/>
          <p:nvPr/>
        </p:nvSpPr>
        <p:spPr>
          <a:xfrm>
            <a:off x="2297148" y="6531281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및 관리</a:t>
            </a:r>
            <a:endParaRPr lang="ko-KR" altLang="en-US" sz="2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17C29-6653-C5F4-A5B1-2DEDF8004868}"/>
              </a:ext>
            </a:extLst>
          </p:cNvPr>
          <p:cNvSpPr txBox="1"/>
          <p:nvPr/>
        </p:nvSpPr>
        <p:spPr>
          <a:xfrm>
            <a:off x="2290784" y="7056431"/>
            <a:ext cx="764973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질문 및 이력을 저장합니다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49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2375210"/>
            <a:ext cx="958215" cy="17755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2634338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크롤러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933318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웹사이트에서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BeautifulSoup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Selenium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사용하여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HTML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구조 분석 및 동적 콘텐츠를 포함한 데이터를 실시간으로 수집하여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각각의 리스트에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이후 본문 내용을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850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자로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청크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분리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"solar-embedding-1-large"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모델을 사용해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Pinecone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908497"/>
            <a:ext cx="958215" cy="17755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4167625"/>
            <a:ext cx="3715464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검색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4455450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사용자가 질문을 하게 되면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Rank-BM25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라이브러리를 사용하여 제목과 사용자의 질문에 핵심 키워드만 추출한 명사 간의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사용자의 질문과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저장된 내용 간의 코사인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각각의 방식으로 검색된 문서를 특정 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날짜에 따라 가중치를 달리하고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방식에 가중치를 더 크게 두어 질문과 연관성이 있는 상위 문서를 추출합니다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5441784"/>
            <a:ext cx="958215" cy="17755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5279" y="5834724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 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05279" y="6200609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 질문이 학사정보 관련 질문인지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모델을 활용하여 검증한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유사도 값의 조정을 통해 유사도 값이 낮은 질문에 대한 답변 생성을 제한하고자 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활용하여 구조화된 프롬프트를 설계했으며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통해 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모델이 최종 답변을 생성하도록 구현했습니다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10332470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 </a:t>
            </a:r>
            <a:r>
              <a:rPr lang="en-US" altLang="ko-KR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(AI Model)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62976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스크린샷, 폰트, 편지이(가) 표시된 사진&#10;&#10;자동 생성된 설명">
            <a:extLst>
              <a:ext uri="{FF2B5EF4-FFF2-40B4-BE49-F238E27FC236}">
                <a16:creationId xmlns:a16="http://schemas.microsoft.com/office/drawing/2014/main" id="{09DB196B-E0D1-F70A-E5DB-33CD821E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1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65A4A6F-9E8B-A566-77C7-975EFD64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59" y="1952068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스크린샷, 폰트, 인쇄이(가) 표시된 사진&#10;&#10;자동 생성된 설명">
            <a:extLst>
              <a:ext uri="{FF2B5EF4-FFF2-40B4-BE49-F238E27FC236}">
                <a16:creationId xmlns:a16="http://schemas.microsoft.com/office/drawing/2014/main" id="{8EE63714-FB3B-7682-2717-315D6C05D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302" y="1952067"/>
            <a:ext cx="3120506" cy="6110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63377CD-AE1F-15B4-0972-65F6975DD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802" y="1952065"/>
            <a:ext cx="3120507" cy="6110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0C8455-8CBB-7954-BEDD-1A705F694F47}"/>
              </a:ext>
            </a:extLst>
          </p:cNvPr>
          <p:cNvSpPr txBox="1"/>
          <p:nvPr/>
        </p:nvSpPr>
        <p:spPr>
          <a:xfrm>
            <a:off x="4618145" y="1505712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로그인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BA861-C03E-661C-A7B8-9BB0E0DC2853}"/>
              </a:ext>
            </a:extLst>
          </p:cNvPr>
          <p:cNvSpPr txBox="1"/>
          <p:nvPr/>
        </p:nvSpPr>
        <p:spPr>
          <a:xfrm>
            <a:off x="8117762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챗봇에게</a:t>
            </a:r>
            <a:r>
              <a:rPr lang="ko-KR" altLang="en-US" sz="2000" b="1" dirty="0"/>
              <a:t> 질문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CC91E-A8FD-7495-87DB-50245ACD3585}"/>
              </a:ext>
            </a:extLst>
          </p:cNvPr>
          <p:cNvSpPr txBox="1"/>
          <p:nvPr/>
        </p:nvSpPr>
        <p:spPr>
          <a:xfrm>
            <a:off x="1210338" y="1506939"/>
            <a:ext cx="190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메인 페이지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3A07D-B202-DFA9-39BD-62D376CB5583}"/>
              </a:ext>
            </a:extLst>
          </p:cNvPr>
          <p:cNvSpPr txBox="1"/>
          <p:nvPr/>
        </p:nvSpPr>
        <p:spPr>
          <a:xfrm>
            <a:off x="11913615" y="1505716"/>
            <a:ext cx="206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 err="1"/>
              <a:t>챗봇의</a:t>
            </a:r>
            <a:r>
              <a:rPr lang="ko-KR" altLang="en-US" sz="2000" b="1" dirty="0"/>
              <a:t> 답변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8463</TotalTime>
  <Words>836</Words>
  <Application>Microsoft Office PowerPoint</Application>
  <PresentationFormat>사용자 지정</PresentationFormat>
  <Paragraphs>83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16</cp:revision>
  <dcterms:created xsi:type="dcterms:W3CDTF">2024-11-27T02:05:57Z</dcterms:created>
  <dcterms:modified xsi:type="dcterms:W3CDTF">2024-12-08T05:51:03Z</dcterms:modified>
</cp:coreProperties>
</file>