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presProps" Target="presProps.xml"  /><Relationship Id="rId31" Type="http://schemas.openxmlformats.org/officeDocument/2006/relationships/viewProps" Target="viewProps.xml"  /><Relationship Id="rId32" Type="http://schemas.openxmlformats.org/officeDocument/2006/relationships/theme" Target="theme/theme1.xml"  /><Relationship Id="rId33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10.png"  /><Relationship Id="rId4" Type="http://schemas.openxmlformats.org/officeDocument/2006/relationships/image" Target="../media/image11.svg"  /><Relationship Id="rId5" Type="http://schemas.openxmlformats.org/officeDocument/2006/relationships/image" Target="../media/image12.png"  /><Relationship Id="rId6" Type="http://schemas.openxmlformats.org/officeDocument/2006/relationships/image" Target="../media/image13.svg"  /><Relationship Id="rId7" Type="http://schemas.openxmlformats.org/officeDocument/2006/relationships/image" Target="../media/image18.png"  /><Relationship Id="rId8" Type="http://schemas.openxmlformats.org/officeDocument/2006/relationships/image" Target="../media/image19.svg"  /><Relationship Id="rId9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10.png"  /><Relationship Id="rId4" Type="http://schemas.openxmlformats.org/officeDocument/2006/relationships/image" Target="../media/image11.svg"  /><Relationship Id="rId5" Type="http://schemas.openxmlformats.org/officeDocument/2006/relationships/image" Target="../media/image12.png"  /><Relationship Id="rId6" Type="http://schemas.openxmlformats.org/officeDocument/2006/relationships/image" Target="../media/image13.svg"  /><Relationship Id="rId7" Type="http://schemas.openxmlformats.org/officeDocument/2006/relationships/image" Target="../media/image20.png"  /><Relationship Id="rId8" Type="http://schemas.openxmlformats.org/officeDocument/2006/relationships/image" Target="../media/image21.svg"  /><Relationship Id="rId9" Type="http://schemas.openxmlformats.org/officeDocument/2006/relationships/image" Target="../media/image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22.png"  /><Relationship Id="rId4" Type="http://schemas.openxmlformats.org/officeDocument/2006/relationships/image" Target="../media/image23.svg"  /><Relationship Id="rId5" Type="http://schemas.openxmlformats.org/officeDocument/2006/relationships/image" Target="../media/image24.png"  /><Relationship Id="rId6" Type="http://schemas.openxmlformats.org/officeDocument/2006/relationships/image" Target="../media/image2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26.png"  /><Relationship Id="rId4" Type="http://schemas.openxmlformats.org/officeDocument/2006/relationships/image" Target="../media/image27.svg"  /><Relationship Id="rId5" Type="http://schemas.openxmlformats.org/officeDocument/2006/relationships/image" Target="../media/image28.png"  /><Relationship Id="rId6" Type="http://schemas.openxmlformats.org/officeDocument/2006/relationships/image" Target="../media/image12.png"  /><Relationship Id="rId7" Type="http://schemas.openxmlformats.org/officeDocument/2006/relationships/image" Target="../media/image13.svg"  /><Relationship Id="rId8" Type="http://schemas.openxmlformats.org/officeDocument/2006/relationships/image" Target="../media/image29.png"  /><Relationship Id="rId9" Type="http://schemas.openxmlformats.org/officeDocument/2006/relationships/image" Target="../media/image30.sv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26.png"  /><Relationship Id="rId4" Type="http://schemas.openxmlformats.org/officeDocument/2006/relationships/image" Target="../media/image27.svg"  /><Relationship Id="rId5" Type="http://schemas.openxmlformats.org/officeDocument/2006/relationships/image" Target="../media/image31.png"  /><Relationship Id="rId6" Type="http://schemas.openxmlformats.org/officeDocument/2006/relationships/image" Target="../media/image3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22.png"  /><Relationship Id="rId4" Type="http://schemas.openxmlformats.org/officeDocument/2006/relationships/image" Target="../media/image23.svg"  /><Relationship Id="rId5" Type="http://schemas.openxmlformats.org/officeDocument/2006/relationships/image" Target="../media/image3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26.png"  /><Relationship Id="rId4" Type="http://schemas.openxmlformats.org/officeDocument/2006/relationships/image" Target="../media/image27.svg"  /><Relationship Id="rId5" Type="http://schemas.openxmlformats.org/officeDocument/2006/relationships/image" Target="../media/image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34.png"  /><Relationship Id="rId4" Type="http://schemas.openxmlformats.org/officeDocument/2006/relationships/image" Target="../media/image35.png"  /><Relationship Id="rId5" Type="http://schemas.openxmlformats.org/officeDocument/2006/relationships/image" Target="../media/image36.png"  /><Relationship Id="rId6" Type="http://schemas.openxmlformats.org/officeDocument/2006/relationships/image" Target="../media/image37.sv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38.png"  /><Relationship Id="rId4" Type="http://schemas.openxmlformats.org/officeDocument/2006/relationships/image" Target="../media/image22.png"  /><Relationship Id="rId5" Type="http://schemas.openxmlformats.org/officeDocument/2006/relationships/image" Target="../media/image23.sv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26.png"  /><Relationship Id="rId4" Type="http://schemas.openxmlformats.org/officeDocument/2006/relationships/image" Target="../media/image27.svg"  /><Relationship Id="rId5" Type="http://schemas.openxmlformats.org/officeDocument/2006/relationships/image" Target="../media/image39.png"  /><Relationship Id="rId6" Type="http://schemas.openxmlformats.org/officeDocument/2006/relationships/image" Target="../media/image40.svg"  /><Relationship Id="rId7" Type="http://schemas.openxmlformats.org/officeDocument/2006/relationships/image" Target="../media/image12.png"  /><Relationship Id="rId8" Type="http://schemas.openxmlformats.org/officeDocument/2006/relationships/image" Target="../media/image13.svg"  /><Relationship Id="rId9" Type="http://schemas.openxmlformats.org/officeDocument/2006/relationships/image" Target="../media/image41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36.png"  /><Relationship Id="rId4" Type="http://schemas.openxmlformats.org/officeDocument/2006/relationships/image" Target="../media/image37.svg"  /><Relationship Id="rId5" Type="http://schemas.openxmlformats.org/officeDocument/2006/relationships/image" Target="../media/image42.png"  /><Relationship Id="rId6" Type="http://schemas.openxmlformats.org/officeDocument/2006/relationships/image" Target="../media/image39.png"  /><Relationship Id="rId7" Type="http://schemas.openxmlformats.org/officeDocument/2006/relationships/image" Target="../media/image40.svg"  /><Relationship Id="rId8" Type="http://schemas.openxmlformats.org/officeDocument/2006/relationships/image" Target="../media/image12.png"  /><Relationship Id="rId9" Type="http://schemas.openxmlformats.org/officeDocument/2006/relationships/image" Target="../media/image13.sv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3.png"  /><Relationship Id="rId4" Type="http://schemas.openxmlformats.org/officeDocument/2006/relationships/image" Target="../media/image44.png"  /><Relationship Id="rId5" Type="http://schemas.openxmlformats.org/officeDocument/2006/relationships/image" Target="../media/image32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6.png"  /><Relationship Id="rId4" Type="http://schemas.openxmlformats.org/officeDocument/2006/relationships/image" Target="../media/image47.sv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37.svg"  /><Relationship Id="rId11" Type="http://schemas.openxmlformats.org/officeDocument/2006/relationships/image" Target="../media/image50.png"  /><Relationship Id="rId2" Type="http://schemas.openxmlformats.org/officeDocument/2006/relationships/image" Target="../media/image48.png"  /><Relationship Id="rId3" Type="http://schemas.openxmlformats.org/officeDocument/2006/relationships/image" Target="../media/image49.png"  /><Relationship Id="rId4" Type="http://schemas.openxmlformats.org/officeDocument/2006/relationships/image" Target="../media/image22.png"  /><Relationship Id="rId5" Type="http://schemas.openxmlformats.org/officeDocument/2006/relationships/image" Target="../media/image23.svg"  /><Relationship Id="rId6" Type="http://schemas.openxmlformats.org/officeDocument/2006/relationships/image" Target="../media/image26.png"  /><Relationship Id="rId7" Type="http://schemas.openxmlformats.org/officeDocument/2006/relationships/image" Target="../media/image27.svg"  /><Relationship Id="rId8" Type="http://schemas.openxmlformats.org/officeDocument/2006/relationships/image" Target="../media/image3.png"  /><Relationship Id="rId9" Type="http://schemas.openxmlformats.org/officeDocument/2006/relationships/image" Target="../media/image36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54.png"  /><Relationship Id="rId11" Type="http://schemas.openxmlformats.org/officeDocument/2006/relationships/image" Target="../media/image46.png"  /><Relationship Id="rId12" Type="http://schemas.openxmlformats.org/officeDocument/2006/relationships/image" Target="../media/image47.svg"  /><Relationship Id="rId13" Type="http://schemas.openxmlformats.org/officeDocument/2006/relationships/image" Target="../media/image55.png"  /><Relationship Id="rId14" Type="http://schemas.openxmlformats.org/officeDocument/2006/relationships/image" Target="../media/image56.svg"  /><Relationship Id="rId2" Type="http://schemas.openxmlformats.org/officeDocument/2006/relationships/image" Target="../media/image3.png"  /><Relationship Id="rId3" Type="http://schemas.openxmlformats.org/officeDocument/2006/relationships/image" Target="../media/image22.png"  /><Relationship Id="rId4" Type="http://schemas.openxmlformats.org/officeDocument/2006/relationships/image" Target="../media/image23.svg"  /><Relationship Id="rId5" Type="http://schemas.openxmlformats.org/officeDocument/2006/relationships/image" Target="../media/image26.png"  /><Relationship Id="rId6" Type="http://schemas.openxmlformats.org/officeDocument/2006/relationships/image" Target="../media/image27.svg"  /><Relationship Id="rId7" Type="http://schemas.openxmlformats.org/officeDocument/2006/relationships/image" Target="../media/image51.png"  /><Relationship Id="rId8" Type="http://schemas.openxmlformats.org/officeDocument/2006/relationships/image" Target="../media/image52.png"  /><Relationship Id="rId9" Type="http://schemas.openxmlformats.org/officeDocument/2006/relationships/image" Target="../media/image53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7.png"  /><Relationship Id="rId3" Type="http://schemas.openxmlformats.org/officeDocument/2006/relationships/image" Target="../media/image58.svg"  /><Relationship Id="rId4" Type="http://schemas.openxmlformats.org/officeDocument/2006/relationships/image" Target="../media/image3.png"  /><Relationship Id="rId5" Type="http://schemas.openxmlformats.org/officeDocument/2006/relationships/image" Target="../media/image59.png"  /><Relationship Id="rId6" Type="http://schemas.openxmlformats.org/officeDocument/2006/relationships/image" Target="../media/image60.svg"  /><Relationship Id="rId7" Type="http://schemas.openxmlformats.org/officeDocument/2006/relationships/image" Target="../media/image61.png"  /><Relationship Id="rId8" Type="http://schemas.openxmlformats.org/officeDocument/2006/relationships/image" Target="../media/image62.sv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10.png"  /><Relationship Id="rId4" Type="http://schemas.openxmlformats.org/officeDocument/2006/relationships/image" Target="../media/image11.svg"  /><Relationship Id="rId5" Type="http://schemas.openxmlformats.org/officeDocument/2006/relationships/image" Target="../media/image12.png"  /><Relationship Id="rId6" Type="http://schemas.openxmlformats.org/officeDocument/2006/relationships/image" Target="../media/image13.svg"  /><Relationship Id="rId7" Type="http://schemas.openxmlformats.org/officeDocument/2006/relationships/image" Target="../media/image14.png"  /><Relationship Id="rId8" Type="http://schemas.openxmlformats.org/officeDocument/2006/relationships/image" Target="../media/image15.svg"  /><Relationship Id="rId9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10.png"  /><Relationship Id="rId4" Type="http://schemas.openxmlformats.org/officeDocument/2006/relationships/image" Target="../media/image11.svg"  /><Relationship Id="rId5" Type="http://schemas.openxmlformats.org/officeDocument/2006/relationships/image" Target="../media/image12.png"  /><Relationship Id="rId6" Type="http://schemas.openxmlformats.org/officeDocument/2006/relationships/image" Target="../media/image13.svg"  /><Relationship Id="rId7" Type="http://schemas.openxmlformats.org/officeDocument/2006/relationships/image" Target="../media/image16.png"  /><Relationship Id="rId8" Type="http://schemas.openxmlformats.org/officeDocument/2006/relationships/image" Target="../media/image17.svg"  /><Relationship Id="rId9" Type="http://schemas.openxmlformats.org/officeDocument/2006/relationships/image" Target="../media/image9.png" 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825" y="674834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3493371" y="3398868"/>
            <a:ext cx="11301259" cy="3489264"/>
          </a:xfrm>
          <a:custGeom>
            <a:avLst/>
            <a:gdLst/>
            <a:ahLst/>
            <a:cxnLst/>
            <a:rect r="r" b="b" t="t" l="l"/>
            <a:pathLst>
              <a:path h="3489264" w="11301259">
                <a:moveTo>
                  <a:pt x="0" y="0"/>
                </a:moveTo>
                <a:lnTo>
                  <a:pt x="11301258" y="0"/>
                </a:lnTo>
                <a:lnTo>
                  <a:pt x="11301258" y="3489264"/>
                </a:lnTo>
                <a:lnTo>
                  <a:pt x="0" y="34892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493371" y="6888132"/>
            <a:ext cx="11301259" cy="1115999"/>
          </a:xfrm>
          <a:custGeom>
            <a:avLst/>
            <a:gdLst/>
            <a:ahLst/>
            <a:cxnLst/>
            <a:rect r="r" b="b" t="t" l="l"/>
            <a:pathLst>
              <a:path h="1115999" w="11301259">
                <a:moveTo>
                  <a:pt x="0" y="0"/>
                </a:moveTo>
                <a:lnTo>
                  <a:pt x="11301258" y="0"/>
                </a:lnTo>
                <a:lnTo>
                  <a:pt x="11301258" y="1115999"/>
                </a:lnTo>
                <a:lnTo>
                  <a:pt x="0" y="11159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3668764" y="7004881"/>
            <a:ext cx="2153028" cy="882502"/>
            <a:chOff x="0" y="0"/>
            <a:chExt cx="567053" cy="2324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67053" cy="232428"/>
            </a:xfrm>
            <a:custGeom>
              <a:avLst/>
              <a:gdLst/>
              <a:ahLst/>
              <a:cxnLst/>
              <a:rect r="r" b="b" t="t" l="l"/>
              <a:pathLst>
                <a:path h="232428" w="567053">
                  <a:moveTo>
                    <a:pt x="116214" y="0"/>
                  </a:moveTo>
                  <a:lnTo>
                    <a:pt x="450838" y="0"/>
                  </a:lnTo>
                  <a:cubicBezTo>
                    <a:pt x="481660" y="0"/>
                    <a:pt x="511220" y="12244"/>
                    <a:pt x="533014" y="34038"/>
                  </a:cubicBezTo>
                  <a:cubicBezTo>
                    <a:pt x="554809" y="55833"/>
                    <a:pt x="567053" y="85392"/>
                    <a:pt x="567053" y="116214"/>
                  </a:cubicBezTo>
                  <a:lnTo>
                    <a:pt x="567053" y="116214"/>
                  </a:lnTo>
                  <a:cubicBezTo>
                    <a:pt x="567053" y="180398"/>
                    <a:pt x="515022" y="232428"/>
                    <a:pt x="450838" y="232428"/>
                  </a:cubicBezTo>
                  <a:lnTo>
                    <a:pt x="116214" y="232428"/>
                  </a:lnTo>
                  <a:cubicBezTo>
                    <a:pt x="52031" y="232428"/>
                    <a:pt x="0" y="180398"/>
                    <a:pt x="0" y="116214"/>
                  </a:cubicBezTo>
                  <a:lnTo>
                    <a:pt x="0" y="116214"/>
                  </a:lnTo>
                  <a:cubicBezTo>
                    <a:pt x="0" y="52031"/>
                    <a:pt x="52031" y="0"/>
                    <a:pt x="1162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567053" cy="280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365331" y="1847885"/>
            <a:ext cx="1390860" cy="1378766"/>
          </a:xfrm>
          <a:custGeom>
            <a:avLst/>
            <a:gdLst/>
            <a:ahLst/>
            <a:cxnLst/>
            <a:rect r="r" b="b" t="t" l="l"/>
            <a:pathLst>
              <a:path h="1378766" w="1390860">
                <a:moveTo>
                  <a:pt x="0" y="0"/>
                </a:moveTo>
                <a:lnTo>
                  <a:pt x="1390860" y="0"/>
                </a:lnTo>
                <a:lnTo>
                  <a:pt x="1390860" y="1378766"/>
                </a:lnTo>
                <a:lnTo>
                  <a:pt x="0" y="13787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355723" y="971904"/>
            <a:ext cx="3362429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2F5F98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종합설계프로젝트1  5팀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668764" y="7173204"/>
            <a:ext cx="2153028" cy="488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38"/>
              </a:lnSpc>
              <a:spcBef>
                <a:spcPct val="0"/>
              </a:spcBef>
            </a:pPr>
            <a:r>
              <a:rPr lang="en-US" sz="2884">
                <a:solidFill>
                  <a:srgbClr val="2F5F98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팀 원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212874" y="7154154"/>
            <a:ext cx="8219249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고상희, 유승종, 이석현, 조현준, 최기영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825" y="674834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365331" y="1847885"/>
            <a:ext cx="1390860" cy="1378766"/>
          </a:xfrm>
          <a:custGeom>
            <a:avLst/>
            <a:gdLst/>
            <a:ahLst/>
            <a:cxnLst/>
            <a:rect r="r" b="b" t="t" l="l"/>
            <a:pathLst>
              <a:path h="1378766" w="1390860">
                <a:moveTo>
                  <a:pt x="0" y="0"/>
                </a:moveTo>
                <a:lnTo>
                  <a:pt x="1390860" y="0"/>
                </a:lnTo>
                <a:lnTo>
                  <a:pt x="1390860" y="1378766"/>
                </a:lnTo>
                <a:lnTo>
                  <a:pt x="0" y="1378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4849571" y="6275322"/>
            <a:ext cx="9070618" cy="3053527"/>
            <a:chOff x="0" y="0"/>
            <a:chExt cx="2392238" cy="80532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392238" cy="805321"/>
            </a:xfrm>
            <a:custGeom>
              <a:avLst/>
              <a:gdLst/>
              <a:ahLst/>
              <a:cxnLst/>
              <a:rect r="r" b="b" t="t" l="l"/>
              <a:pathLst>
                <a:path h="805321" w="2392238">
                  <a:moveTo>
                    <a:pt x="0" y="0"/>
                  </a:moveTo>
                  <a:lnTo>
                    <a:pt x="2392238" y="0"/>
                  </a:lnTo>
                  <a:lnTo>
                    <a:pt x="2392238" y="805321"/>
                  </a:lnTo>
                  <a:lnTo>
                    <a:pt x="0" y="805321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392238" cy="8529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5053636" y="7640136"/>
            <a:ext cx="487445" cy="449336"/>
          </a:xfrm>
          <a:custGeom>
            <a:avLst/>
            <a:gdLst/>
            <a:ahLst/>
            <a:cxnLst/>
            <a:rect r="r" b="b" t="t" l="l"/>
            <a:pathLst>
              <a:path h="449336" w="487445">
                <a:moveTo>
                  <a:pt x="0" y="0"/>
                </a:moveTo>
                <a:lnTo>
                  <a:pt x="487446" y="0"/>
                </a:lnTo>
                <a:lnTo>
                  <a:pt x="487446" y="449336"/>
                </a:lnTo>
                <a:lnTo>
                  <a:pt x="0" y="4493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342578" y="2298954"/>
            <a:ext cx="560284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1D2A3A"/>
                </a:solidFill>
                <a:latin typeface="210 밀레니얼"/>
                <a:ea typeface="210 밀레니얼"/>
                <a:cs typeface="210 밀레니얼"/>
                <a:sym typeface="210 밀레니얼"/>
              </a:rPr>
              <a:t>시스템 모델링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55723" y="971904"/>
            <a:ext cx="3362429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2F5F98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종합설계프로젝트1  5팀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053636" y="6437673"/>
            <a:ext cx="8662487" cy="1178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5"/>
              </a:lnSpc>
            </a:pPr>
            <a:r>
              <a:rPr lang="en-US" sz="2196">
                <a:solidFill>
                  <a:srgbClr val="004AAD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백엔드 서버는 질문과 생성된 답변을 DB에 저장함.</a:t>
            </a:r>
          </a:p>
          <a:p>
            <a:pPr algn="l">
              <a:lnSpc>
                <a:spcPts val="3185"/>
              </a:lnSpc>
            </a:pPr>
            <a:r>
              <a:rPr lang="en-US" sz="2196">
                <a:solidFill>
                  <a:srgbClr val="004AAD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DB는 질문과 답변의 저장 완료를 확인함. (기록 유지 &amp;&amp; 분석에 사용)</a:t>
            </a:r>
          </a:p>
          <a:p>
            <a:pPr algn="l">
              <a:lnSpc>
                <a:spcPts val="3185"/>
              </a:lnSpc>
            </a:pPr>
            <a:r>
              <a:rPr lang="en-US" sz="2196">
                <a:solidFill>
                  <a:srgbClr val="004AAD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백엔드 서버는 생성된 답변을 프론트엔드로 전송함.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920017" y="3379475"/>
            <a:ext cx="4180733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99"/>
              </a:lnSpc>
            </a:pPr>
            <a:r>
              <a:rPr lang="en-US" sz="3999">
                <a:solidFill>
                  <a:srgbClr val="54545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. 답변 저장 및 반환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5053636" y="8253367"/>
            <a:ext cx="571783" cy="407667"/>
          </a:xfrm>
          <a:custGeom>
            <a:avLst/>
            <a:gdLst/>
            <a:ahLst/>
            <a:cxnLst/>
            <a:rect r="r" b="b" t="t" l="l"/>
            <a:pathLst>
              <a:path h="407667" w="571783">
                <a:moveTo>
                  <a:pt x="0" y="0"/>
                </a:moveTo>
                <a:lnTo>
                  <a:pt x="571783" y="0"/>
                </a:lnTo>
                <a:lnTo>
                  <a:pt x="571783" y="407667"/>
                </a:lnTo>
                <a:lnTo>
                  <a:pt x="0" y="4076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625419" y="7690692"/>
            <a:ext cx="2619007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Error가 발생할 경우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781737" y="8276859"/>
            <a:ext cx="7760682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DB 저장 실패 시 에러를 로그에 기록하고 나중에 재 시도하거나 </a:t>
            </a:r>
          </a:p>
          <a:p>
            <a:pPr algn="just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관리자에게 알림을 보냄.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355723" y="3245002"/>
            <a:ext cx="564294" cy="845672"/>
          </a:xfrm>
          <a:custGeom>
            <a:avLst/>
            <a:gdLst/>
            <a:ahLst/>
            <a:cxnLst/>
            <a:rect r="r" b="b" t="t" l="l"/>
            <a:pathLst>
              <a:path h="845672" w="564294">
                <a:moveTo>
                  <a:pt x="0" y="0"/>
                </a:moveTo>
                <a:lnTo>
                  <a:pt x="564294" y="0"/>
                </a:lnTo>
                <a:lnTo>
                  <a:pt x="564294" y="845673"/>
                </a:lnTo>
                <a:lnTo>
                  <a:pt x="0" y="8456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849571" y="4195450"/>
            <a:ext cx="9216292" cy="1936997"/>
          </a:xfrm>
          <a:custGeom>
            <a:avLst/>
            <a:gdLst/>
            <a:ahLst/>
            <a:cxnLst/>
            <a:rect r="r" b="b" t="t" l="l"/>
            <a:pathLst>
              <a:path h="1936997" w="9216292">
                <a:moveTo>
                  <a:pt x="0" y="0"/>
                </a:moveTo>
                <a:lnTo>
                  <a:pt x="9216292" y="0"/>
                </a:lnTo>
                <a:lnTo>
                  <a:pt x="9216292" y="1936997"/>
                </a:lnTo>
                <a:lnTo>
                  <a:pt x="0" y="193699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249795" r="0" b="-70695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825" y="674834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365331" y="1847885"/>
            <a:ext cx="1390860" cy="1378766"/>
          </a:xfrm>
          <a:custGeom>
            <a:avLst/>
            <a:gdLst/>
            <a:ahLst/>
            <a:cxnLst/>
            <a:rect r="r" b="b" t="t" l="l"/>
            <a:pathLst>
              <a:path h="1378766" w="1390860">
                <a:moveTo>
                  <a:pt x="0" y="0"/>
                </a:moveTo>
                <a:lnTo>
                  <a:pt x="1390860" y="0"/>
                </a:lnTo>
                <a:lnTo>
                  <a:pt x="1390860" y="1378766"/>
                </a:lnTo>
                <a:lnTo>
                  <a:pt x="0" y="1378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4849571" y="6275322"/>
            <a:ext cx="9070618" cy="3053527"/>
            <a:chOff x="0" y="0"/>
            <a:chExt cx="2392238" cy="80532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392238" cy="805321"/>
            </a:xfrm>
            <a:custGeom>
              <a:avLst/>
              <a:gdLst/>
              <a:ahLst/>
              <a:cxnLst/>
              <a:rect r="r" b="b" t="t" l="l"/>
              <a:pathLst>
                <a:path h="805321" w="2392238">
                  <a:moveTo>
                    <a:pt x="0" y="0"/>
                  </a:moveTo>
                  <a:lnTo>
                    <a:pt x="2392238" y="0"/>
                  </a:lnTo>
                  <a:lnTo>
                    <a:pt x="2392238" y="805321"/>
                  </a:lnTo>
                  <a:lnTo>
                    <a:pt x="0" y="805321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392238" cy="8529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5053636" y="7586283"/>
            <a:ext cx="487445" cy="449336"/>
          </a:xfrm>
          <a:custGeom>
            <a:avLst/>
            <a:gdLst/>
            <a:ahLst/>
            <a:cxnLst/>
            <a:rect r="r" b="b" t="t" l="l"/>
            <a:pathLst>
              <a:path h="449336" w="487445">
                <a:moveTo>
                  <a:pt x="0" y="0"/>
                </a:moveTo>
                <a:lnTo>
                  <a:pt x="487446" y="0"/>
                </a:lnTo>
                <a:lnTo>
                  <a:pt x="487446" y="449336"/>
                </a:lnTo>
                <a:lnTo>
                  <a:pt x="0" y="4493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342578" y="2298954"/>
            <a:ext cx="560284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1D2A3A"/>
                </a:solidFill>
                <a:latin typeface="210 밀레니얼"/>
                <a:ea typeface="210 밀레니얼"/>
                <a:cs typeface="210 밀레니얼"/>
                <a:sym typeface="210 밀레니얼"/>
              </a:rPr>
              <a:t>시스템 모델링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55723" y="971904"/>
            <a:ext cx="3362429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2F5F98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종합설계프로젝트1  5팀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053636" y="6636139"/>
            <a:ext cx="8662487" cy="781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5"/>
              </a:lnSpc>
            </a:pPr>
            <a:r>
              <a:rPr lang="en-US" sz="2196">
                <a:solidFill>
                  <a:srgbClr val="004AAD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프론트엔드는 받은 답변을 사용자 인터페이스에 맞게 렌더링함.</a:t>
            </a:r>
            <a:r>
              <a:rPr lang="en-US" sz="2196">
                <a:solidFill>
                  <a:srgbClr val="004AAD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 </a:t>
            </a:r>
          </a:p>
          <a:p>
            <a:pPr algn="l">
              <a:lnSpc>
                <a:spcPts val="3185"/>
              </a:lnSpc>
            </a:pPr>
            <a:r>
              <a:rPr lang="en-US" sz="2196">
                <a:solidFill>
                  <a:srgbClr val="004AAD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사용자는 프론트엔드에 표시된 답변을 확인하여 정보를 얻음.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73282" y="3379475"/>
            <a:ext cx="264487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99"/>
              </a:lnSpc>
            </a:pPr>
            <a:r>
              <a:rPr lang="en-US" sz="3999">
                <a:solidFill>
                  <a:srgbClr val="74992E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. 답변 표시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5053636" y="8253367"/>
            <a:ext cx="571783" cy="407667"/>
          </a:xfrm>
          <a:custGeom>
            <a:avLst/>
            <a:gdLst/>
            <a:ahLst/>
            <a:cxnLst/>
            <a:rect r="r" b="b" t="t" l="l"/>
            <a:pathLst>
              <a:path h="407667" w="571783">
                <a:moveTo>
                  <a:pt x="0" y="0"/>
                </a:moveTo>
                <a:lnTo>
                  <a:pt x="571783" y="0"/>
                </a:lnTo>
                <a:lnTo>
                  <a:pt x="571783" y="407667"/>
                </a:lnTo>
                <a:lnTo>
                  <a:pt x="0" y="4076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625419" y="7636839"/>
            <a:ext cx="2619007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Error가 발생할 경우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781737" y="8196217"/>
            <a:ext cx="7760682" cy="1063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프론트엔드가 서버로부터 답변을 받지 못한 경우, 렌더링 과정에서 오류 발생하면, 사용자에게 에러메시지 표시함.</a:t>
            </a:r>
          </a:p>
          <a:p>
            <a:pPr algn="just">
              <a:lnSpc>
                <a:spcPts val="2800"/>
              </a:lnSpc>
              <a:spcBef>
                <a:spcPct val="0"/>
              </a:spcBef>
            </a:pP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215587" y="3082700"/>
            <a:ext cx="857695" cy="1007975"/>
          </a:xfrm>
          <a:custGeom>
            <a:avLst/>
            <a:gdLst/>
            <a:ahLst/>
            <a:cxnLst/>
            <a:rect r="r" b="b" t="t" l="l"/>
            <a:pathLst>
              <a:path h="1007975" w="857695">
                <a:moveTo>
                  <a:pt x="0" y="0"/>
                </a:moveTo>
                <a:lnTo>
                  <a:pt x="857695" y="0"/>
                </a:lnTo>
                <a:lnTo>
                  <a:pt x="857695" y="1007975"/>
                </a:lnTo>
                <a:lnTo>
                  <a:pt x="0" y="100797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849571" y="3934313"/>
            <a:ext cx="9070618" cy="1538443"/>
          </a:xfrm>
          <a:custGeom>
            <a:avLst/>
            <a:gdLst/>
            <a:ahLst/>
            <a:cxnLst/>
            <a:rect r="r" b="b" t="t" l="l"/>
            <a:pathLst>
              <a:path h="1538443" w="9070618">
                <a:moveTo>
                  <a:pt x="0" y="0"/>
                </a:moveTo>
                <a:lnTo>
                  <a:pt x="9070618" y="0"/>
                </a:lnTo>
                <a:lnTo>
                  <a:pt x="9070618" y="1538443"/>
                </a:lnTo>
                <a:lnTo>
                  <a:pt x="0" y="153844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421056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825" y="674834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4317677" y="5232591"/>
            <a:ext cx="9766415" cy="23635"/>
          </a:xfrm>
          <a:prstGeom prst="line">
            <a:avLst/>
          </a:prstGeom>
          <a:ln cap="rnd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222073" y="5127462"/>
            <a:ext cx="257529" cy="257529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087BB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556690" y="5127462"/>
            <a:ext cx="257529" cy="257529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087BB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890794" y="5127462"/>
            <a:ext cx="257529" cy="257529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087BB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4299007" y="5762053"/>
            <a:ext cx="3078264" cy="2847861"/>
            <a:chOff x="0" y="0"/>
            <a:chExt cx="810736" cy="75005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0736" cy="750054"/>
            </a:xfrm>
            <a:custGeom>
              <a:avLst/>
              <a:gdLst/>
              <a:ahLst/>
              <a:cxnLst/>
              <a:rect r="r" b="b" t="t" l="l"/>
              <a:pathLst>
                <a:path h="750054" w="810736">
                  <a:moveTo>
                    <a:pt x="0" y="0"/>
                  </a:moveTo>
                  <a:lnTo>
                    <a:pt x="810736" y="0"/>
                  </a:lnTo>
                  <a:lnTo>
                    <a:pt x="810736" y="750054"/>
                  </a:lnTo>
                  <a:lnTo>
                    <a:pt x="0" y="750054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810736" cy="797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671724" y="5762053"/>
            <a:ext cx="3078264" cy="2847861"/>
            <a:chOff x="0" y="0"/>
            <a:chExt cx="810736" cy="75005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0736" cy="750054"/>
            </a:xfrm>
            <a:custGeom>
              <a:avLst/>
              <a:gdLst/>
              <a:ahLst/>
              <a:cxnLst/>
              <a:rect r="r" b="b" t="t" l="l"/>
              <a:pathLst>
                <a:path h="750054" w="810736">
                  <a:moveTo>
                    <a:pt x="0" y="0"/>
                  </a:moveTo>
                  <a:lnTo>
                    <a:pt x="810736" y="0"/>
                  </a:lnTo>
                  <a:lnTo>
                    <a:pt x="810736" y="750054"/>
                  </a:lnTo>
                  <a:lnTo>
                    <a:pt x="0" y="750054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810736" cy="797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1005828" y="5762053"/>
            <a:ext cx="3078264" cy="2847861"/>
            <a:chOff x="0" y="0"/>
            <a:chExt cx="810736" cy="75005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0736" cy="750054"/>
            </a:xfrm>
            <a:custGeom>
              <a:avLst/>
              <a:gdLst/>
              <a:ahLst/>
              <a:cxnLst/>
              <a:rect r="r" b="b" t="t" l="l"/>
              <a:pathLst>
                <a:path h="750054" w="810736">
                  <a:moveTo>
                    <a:pt x="0" y="0"/>
                  </a:moveTo>
                  <a:lnTo>
                    <a:pt x="810736" y="0"/>
                  </a:lnTo>
                  <a:lnTo>
                    <a:pt x="810736" y="750054"/>
                  </a:lnTo>
                  <a:lnTo>
                    <a:pt x="0" y="750054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810736" cy="797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1005828" y="4450970"/>
            <a:ext cx="2712378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AI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317677" y="4450970"/>
            <a:ext cx="2712378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Front End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671724" y="4450970"/>
            <a:ext cx="2712378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Back End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484921" y="6251766"/>
            <a:ext cx="2712378" cy="78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9"/>
              </a:lnSpc>
            </a:pPr>
            <a:r>
              <a:rPr lang="en-US" sz="2199">
                <a:solidFill>
                  <a:srgbClr val="2F5F98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메인 페이지 컴포넌트</a:t>
            </a:r>
          </a:p>
          <a:p>
            <a:pPr algn="l">
              <a:lnSpc>
                <a:spcPts val="3189"/>
              </a:lnSpc>
            </a:pPr>
            <a:r>
              <a:rPr lang="en-US" sz="2199">
                <a:solidFill>
                  <a:srgbClr val="2F5F98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초기구현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857639" y="6251766"/>
            <a:ext cx="2712378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9"/>
              </a:lnSpc>
            </a:pPr>
            <a:r>
              <a:rPr lang="en-US" sz="2199">
                <a:solidFill>
                  <a:srgbClr val="2F5F98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API 명세서 작성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77076" y="6916929"/>
            <a:ext cx="2712378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9"/>
              </a:lnSpc>
            </a:pPr>
            <a:r>
              <a:rPr lang="en-US" sz="2199">
                <a:solidFill>
                  <a:srgbClr val="2F5F98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유사도 높은 문서 추출</a:t>
            </a:r>
          </a:p>
        </p:txBody>
      </p:sp>
      <p:sp>
        <p:nvSpPr>
          <p:cNvPr name="AutoShape 28" id="28"/>
          <p:cNvSpPr/>
          <p:nvPr/>
        </p:nvSpPr>
        <p:spPr>
          <a:xfrm flipV="true">
            <a:off x="4317677" y="5384991"/>
            <a:ext cx="0" cy="377062"/>
          </a:xfrm>
          <a:prstGeom prst="line">
            <a:avLst/>
          </a:prstGeom>
          <a:ln cap="flat" w="19050">
            <a:solidFill>
              <a:srgbClr val="3087BB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flipV="true">
            <a:off x="7681249" y="5384991"/>
            <a:ext cx="0" cy="377062"/>
          </a:xfrm>
          <a:prstGeom prst="line">
            <a:avLst/>
          </a:prstGeom>
          <a:ln cap="flat" w="19050">
            <a:solidFill>
              <a:srgbClr val="3087BB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 flipV="true">
            <a:off x="11015353" y="5384991"/>
            <a:ext cx="0" cy="377062"/>
          </a:xfrm>
          <a:prstGeom prst="line">
            <a:avLst/>
          </a:prstGeom>
          <a:ln cap="flat" w="19050">
            <a:solidFill>
              <a:srgbClr val="3087BB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TextBox 31" id="31"/>
          <p:cNvSpPr txBox="true"/>
          <p:nvPr/>
        </p:nvSpPr>
        <p:spPr>
          <a:xfrm rot="0">
            <a:off x="11051595" y="7582092"/>
            <a:ext cx="3129225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9"/>
              </a:lnSpc>
            </a:pPr>
            <a:r>
              <a:rPr lang="en-US" sz="2199">
                <a:solidFill>
                  <a:srgbClr val="2F5F98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답변 생성 반환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484921" y="7382067"/>
            <a:ext cx="2712378" cy="78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9"/>
              </a:lnSpc>
            </a:pPr>
            <a:r>
              <a:rPr lang="en-US" sz="2199">
                <a:solidFill>
                  <a:srgbClr val="2F5F98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웹사이트 배포 및 도메인 설정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857639" y="7582092"/>
            <a:ext cx="2712378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9"/>
              </a:lnSpc>
            </a:pPr>
            <a:r>
              <a:rPr lang="en-US" sz="2199">
                <a:solidFill>
                  <a:srgbClr val="2F5F98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백엔드-DB 서버 연결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857639" y="6963733"/>
            <a:ext cx="2712378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9"/>
              </a:lnSpc>
            </a:pPr>
            <a:r>
              <a:rPr lang="en-US" sz="2199">
                <a:solidFill>
                  <a:srgbClr val="2F5F98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DB 구축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0">
            <a:off x="15365331" y="1847885"/>
            <a:ext cx="1390860" cy="1378766"/>
          </a:xfrm>
          <a:custGeom>
            <a:avLst/>
            <a:gdLst/>
            <a:ahLst/>
            <a:cxnLst/>
            <a:rect r="r" b="b" t="t" l="l"/>
            <a:pathLst>
              <a:path h="1378766" w="1390860">
                <a:moveTo>
                  <a:pt x="0" y="0"/>
                </a:moveTo>
                <a:lnTo>
                  <a:pt x="1390860" y="0"/>
                </a:lnTo>
                <a:lnTo>
                  <a:pt x="1390860" y="1378766"/>
                </a:lnTo>
                <a:lnTo>
                  <a:pt x="0" y="1378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11077076" y="6251766"/>
            <a:ext cx="2935769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9"/>
              </a:lnSpc>
            </a:pPr>
            <a:r>
              <a:rPr lang="en-US" sz="2199">
                <a:solidFill>
                  <a:srgbClr val="2F5F98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데이터 수집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544960" y="3236176"/>
            <a:ext cx="2712378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(9.23~10.13)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355723" y="971904"/>
            <a:ext cx="3362429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2F5F98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종합설계프로젝트1  5팀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6140723" y="2318197"/>
            <a:ext cx="657174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1D2A3A"/>
                </a:solidFill>
                <a:latin typeface="210 밀레니얼"/>
                <a:ea typeface="210 밀레니얼"/>
                <a:cs typeface="210 밀레니얼"/>
                <a:sym typeface="210 밀레니얼"/>
              </a:rPr>
              <a:t>프로젝트 진행상황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825" y="674834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365331" y="1847885"/>
            <a:ext cx="1390860" cy="1378766"/>
          </a:xfrm>
          <a:custGeom>
            <a:avLst/>
            <a:gdLst/>
            <a:ahLst/>
            <a:cxnLst/>
            <a:rect r="r" b="b" t="t" l="l"/>
            <a:pathLst>
              <a:path h="1378766" w="1390860">
                <a:moveTo>
                  <a:pt x="0" y="0"/>
                </a:moveTo>
                <a:lnTo>
                  <a:pt x="1390860" y="0"/>
                </a:lnTo>
                <a:lnTo>
                  <a:pt x="1390860" y="1378766"/>
                </a:lnTo>
                <a:lnTo>
                  <a:pt x="0" y="1378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884662" y="4420598"/>
            <a:ext cx="507083" cy="507083"/>
          </a:xfrm>
          <a:custGeom>
            <a:avLst/>
            <a:gdLst/>
            <a:ahLst/>
            <a:cxnLst/>
            <a:rect r="r" b="b" t="t" l="l"/>
            <a:pathLst>
              <a:path h="507083" w="507083">
                <a:moveTo>
                  <a:pt x="0" y="0"/>
                </a:moveTo>
                <a:lnTo>
                  <a:pt x="507083" y="0"/>
                </a:lnTo>
                <a:lnTo>
                  <a:pt x="507083" y="507083"/>
                </a:lnTo>
                <a:lnTo>
                  <a:pt x="0" y="5070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157253" y="5494949"/>
            <a:ext cx="3449262" cy="3763351"/>
          </a:xfrm>
          <a:custGeom>
            <a:avLst/>
            <a:gdLst/>
            <a:ahLst/>
            <a:cxnLst/>
            <a:rect r="r" b="b" t="t" l="l"/>
            <a:pathLst>
              <a:path h="3763351" w="3449262">
                <a:moveTo>
                  <a:pt x="0" y="0"/>
                </a:moveTo>
                <a:lnTo>
                  <a:pt x="3449262" y="0"/>
                </a:lnTo>
                <a:lnTo>
                  <a:pt x="3449262" y="3763351"/>
                </a:lnTo>
                <a:lnTo>
                  <a:pt x="0" y="376335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044348" y="6506306"/>
            <a:ext cx="2242644" cy="870319"/>
            <a:chOff x="0" y="0"/>
            <a:chExt cx="1405335" cy="54537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05335" cy="545378"/>
            </a:xfrm>
            <a:custGeom>
              <a:avLst/>
              <a:gdLst/>
              <a:ahLst/>
              <a:cxnLst/>
              <a:rect r="r" b="b" t="t" l="l"/>
              <a:pathLst>
                <a:path h="545378" w="1405335">
                  <a:moveTo>
                    <a:pt x="1405335" y="272689"/>
                  </a:moveTo>
                  <a:lnTo>
                    <a:pt x="998935" y="0"/>
                  </a:lnTo>
                  <a:lnTo>
                    <a:pt x="998935" y="203200"/>
                  </a:lnTo>
                  <a:lnTo>
                    <a:pt x="0" y="203200"/>
                  </a:lnTo>
                  <a:lnTo>
                    <a:pt x="0" y="342178"/>
                  </a:lnTo>
                  <a:lnTo>
                    <a:pt x="998935" y="342178"/>
                  </a:lnTo>
                  <a:lnTo>
                    <a:pt x="998935" y="545378"/>
                  </a:lnTo>
                  <a:lnTo>
                    <a:pt x="1405335" y="27268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155575"/>
              <a:ext cx="1303735" cy="1866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9725142" y="5494949"/>
            <a:ext cx="6666381" cy="3816503"/>
          </a:xfrm>
          <a:custGeom>
            <a:avLst/>
            <a:gdLst/>
            <a:ahLst/>
            <a:cxnLst/>
            <a:rect r="r" b="b" t="t" l="l"/>
            <a:pathLst>
              <a:path h="3816503" w="6666381">
                <a:moveTo>
                  <a:pt x="0" y="0"/>
                </a:moveTo>
                <a:lnTo>
                  <a:pt x="6666382" y="0"/>
                </a:lnTo>
                <a:lnTo>
                  <a:pt x="6666382" y="3816504"/>
                </a:lnTo>
                <a:lnTo>
                  <a:pt x="0" y="38165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140723" y="2318197"/>
            <a:ext cx="657174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1D2A3A"/>
                </a:solidFill>
                <a:latin typeface="210 밀레니얼"/>
                <a:ea typeface="210 밀레니얼"/>
                <a:cs typeface="210 밀레니얼"/>
                <a:sym typeface="210 밀레니얼"/>
              </a:rPr>
              <a:t>프로젝트 진행상황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44992" y="3772898"/>
            <a:ext cx="2712378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Front End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44960" y="3236176"/>
            <a:ext cx="2712378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(9.23~10.13)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55723" y="971904"/>
            <a:ext cx="3362429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2F5F98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종합설계프로젝트1  5팀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829790" y="4346655"/>
            <a:ext cx="3776725" cy="581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4"/>
              </a:lnSpc>
            </a:pPr>
            <a:r>
              <a:rPr lang="en-US" sz="3299">
                <a:solidFill>
                  <a:srgbClr val="2F5F98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메인 페이지 구현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550565" y="5002083"/>
            <a:ext cx="4662636" cy="45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1. 피그마를 활용해 페이지 디자인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286992" y="5011608"/>
            <a:ext cx="7469198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2. 웹페이지 개발 (typescript + react + vite + pnpm)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825" y="674834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365331" y="1847885"/>
            <a:ext cx="1390860" cy="1378766"/>
          </a:xfrm>
          <a:custGeom>
            <a:avLst/>
            <a:gdLst/>
            <a:ahLst/>
            <a:cxnLst/>
            <a:rect r="r" b="b" t="t" l="l"/>
            <a:pathLst>
              <a:path h="1378766" w="1390860">
                <a:moveTo>
                  <a:pt x="0" y="0"/>
                </a:moveTo>
                <a:lnTo>
                  <a:pt x="1390860" y="0"/>
                </a:lnTo>
                <a:lnTo>
                  <a:pt x="1390860" y="1378766"/>
                </a:lnTo>
                <a:lnTo>
                  <a:pt x="0" y="1378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34920" y="4432380"/>
            <a:ext cx="515646" cy="515646"/>
          </a:xfrm>
          <a:custGeom>
            <a:avLst/>
            <a:gdLst/>
            <a:ahLst/>
            <a:cxnLst/>
            <a:rect r="r" b="b" t="t" l="l"/>
            <a:pathLst>
              <a:path h="515646" w="515646">
                <a:moveTo>
                  <a:pt x="0" y="0"/>
                </a:moveTo>
                <a:lnTo>
                  <a:pt x="515645" y="0"/>
                </a:lnTo>
                <a:lnTo>
                  <a:pt x="515645" y="515645"/>
                </a:lnTo>
                <a:lnTo>
                  <a:pt x="0" y="5156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85382" y="5109699"/>
            <a:ext cx="4305906" cy="2249933"/>
          </a:xfrm>
          <a:custGeom>
            <a:avLst/>
            <a:gdLst/>
            <a:ahLst/>
            <a:cxnLst/>
            <a:rect r="r" b="b" t="t" l="l"/>
            <a:pathLst>
              <a:path h="2249933" w="4305906">
                <a:moveTo>
                  <a:pt x="0" y="0"/>
                </a:moveTo>
                <a:lnTo>
                  <a:pt x="4305906" y="0"/>
                </a:lnTo>
                <a:lnTo>
                  <a:pt x="4305906" y="2249933"/>
                </a:lnTo>
                <a:lnTo>
                  <a:pt x="0" y="22499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140723" y="2318197"/>
            <a:ext cx="657174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1D2A3A"/>
                </a:solidFill>
                <a:latin typeface="210 밀레니얼"/>
                <a:ea typeface="210 밀레니얼"/>
                <a:cs typeface="210 밀레니얼"/>
                <a:sym typeface="210 밀레니얼"/>
              </a:rPr>
              <a:t>프로젝트 진행상황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44992" y="3772898"/>
            <a:ext cx="2712378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Front End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544960" y="3236176"/>
            <a:ext cx="2712378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(9.23~10.13)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55723" y="971904"/>
            <a:ext cx="3362429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2F5F98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종합설계프로젝트1  5팀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29790" y="4346655"/>
            <a:ext cx="3776725" cy="581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4"/>
              </a:lnSpc>
            </a:pPr>
            <a:r>
              <a:rPr lang="en-US" sz="3299">
                <a:solidFill>
                  <a:srgbClr val="2F5F98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웹사이트 배포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6224663" y="6505622"/>
            <a:ext cx="1197811" cy="854009"/>
          </a:xfrm>
          <a:custGeom>
            <a:avLst/>
            <a:gdLst/>
            <a:ahLst/>
            <a:cxnLst/>
            <a:rect r="r" b="b" t="t" l="l"/>
            <a:pathLst>
              <a:path h="854009" w="1197811">
                <a:moveTo>
                  <a:pt x="0" y="0"/>
                </a:moveTo>
                <a:lnTo>
                  <a:pt x="1197811" y="0"/>
                </a:lnTo>
                <a:lnTo>
                  <a:pt x="1197811" y="854010"/>
                </a:lnTo>
                <a:lnTo>
                  <a:pt x="0" y="8540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224663" y="5577472"/>
            <a:ext cx="3809702" cy="564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83"/>
              </a:lnSpc>
              <a:spcBef>
                <a:spcPct val="0"/>
              </a:spcBef>
            </a:pPr>
            <a:r>
              <a:rPr lang="en-US" sz="3274">
                <a:solidFill>
                  <a:srgbClr val="000000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Vercel을 선택한 이유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755849" y="6438947"/>
            <a:ext cx="9000342" cy="932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12"/>
              </a:lnSpc>
              <a:spcBef>
                <a:spcPct val="0"/>
              </a:spcBef>
            </a:pPr>
            <a:r>
              <a:rPr lang="en-US" sz="2651">
                <a:solidFill>
                  <a:srgbClr val="000000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배포과정이 간편함 -&gt; github와 연동해 CI/CD 자동 구축할 수 있고 기본적으로 HTTPS와 CDN이 적용되어 있음.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0166727" y="5400085"/>
            <a:ext cx="469634" cy="701898"/>
          </a:xfrm>
          <a:custGeom>
            <a:avLst/>
            <a:gdLst/>
            <a:ahLst/>
            <a:cxnLst/>
            <a:rect r="r" b="b" t="t" l="l"/>
            <a:pathLst>
              <a:path h="701898" w="469634">
                <a:moveTo>
                  <a:pt x="0" y="0"/>
                </a:moveTo>
                <a:lnTo>
                  <a:pt x="469634" y="0"/>
                </a:lnTo>
                <a:lnTo>
                  <a:pt x="469634" y="701898"/>
                </a:lnTo>
                <a:lnTo>
                  <a:pt x="0" y="7018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224663" y="7871340"/>
            <a:ext cx="1197811" cy="854009"/>
          </a:xfrm>
          <a:custGeom>
            <a:avLst/>
            <a:gdLst/>
            <a:ahLst/>
            <a:cxnLst/>
            <a:rect r="r" b="b" t="t" l="l"/>
            <a:pathLst>
              <a:path h="854009" w="1197811">
                <a:moveTo>
                  <a:pt x="0" y="0"/>
                </a:moveTo>
                <a:lnTo>
                  <a:pt x="1197811" y="0"/>
                </a:lnTo>
                <a:lnTo>
                  <a:pt x="1197811" y="854009"/>
                </a:lnTo>
                <a:lnTo>
                  <a:pt x="0" y="8540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7755849" y="8031980"/>
            <a:ext cx="9000342" cy="466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12"/>
              </a:lnSpc>
              <a:spcBef>
                <a:spcPct val="0"/>
              </a:spcBef>
            </a:pPr>
            <a:r>
              <a:rPr lang="en-US" sz="2651">
                <a:solidFill>
                  <a:srgbClr val="000000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가격이 비교적 저렴함 -&gt; cf) aws ec2의 과금 위험.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825" y="674834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365331" y="1847885"/>
            <a:ext cx="1390860" cy="1378766"/>
          </a:xfrm>
          <a:custGeom>
            <a:avLst/>
            <a:gdLst/>
            <a:ahLst/>
            <a:cxnLst/>
            <a:rect r="r" b="b" t="t" l="l"/>
            <a:pathLst>
              <a:path h="1378766" w="1390860">
                <a:moveTo>
                  <a:pt x="0" y="0"/>
                </a:moveTo>
                <a:lnTo>
                  <a:pt x="1390860" y="0"/>
                </a:lnTo>
                <a:lnTo>
                  <a:pt x="1390860" y="1378766"/>
                </a:lnTo>
                <a:lnTo>
                  <a:pt x="0" y="1378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34920" y="4432380"/>
            <a:ext cx="515646" cy="515646"/>
          </a:xfrm>
          <a:custGeom>
            <a:avLst/>
            <a:gdLst/>
            <a:ahLst/>
            <a:cxnLst/>
            <a:rect r="r" b="b" t="t" l="l"/>
            <a:pathLst>
              <a:path h="515646" w="515646">
                <a:moveTo>
                  <a:pt x="0" y="0"/>
                </a:moveTo>
                <a:lnTo>
                  <a:pt x="515645" y="0"/>
                </a:lnTo>
                <a:lnTo>
                  <a:pt x="515645" y="515645"/>
                </a:lnTo>
                <a:lnTo>
                  <a:pt x="0" y="5156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454932" y="4229240"/>
            <a:ext cx="11639583" cy="5179615"/>
          </a:xfrm>
          <a:custGeom>
            <a:avLst/>
            <a:gdLst/>
            <a:ahLst/>
            <a:cxnLst/>
            <a:rect r="r" b="b" t="t" l="l"/>
            <a:pathLst>
              <a:path h="5179615" w="11639583">
                <a:moveTo>
                  <a:pt x="0" y="0"/>
                </a:moveTo>
                <a:lnTo>
                  <a:pt x="11639583" y="0"/>
                </a:lnTo>
                <a:lnTo>
                  <a:pt x="11639583" y="5179614"/>
                </a:lnTo>
                <a:lnTo>
                  <a:pt x="0" y="51796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140723" y="2318197"/>
            <a:ext cx="657174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1D2A3A"/>
                </a:solidFill>
                <a:latin typeface="210 밀레니얼"/>
                <a:ea typeface="210 밀레니얼"/>
                <a:cs typeface="210 밀레니얼"/>
                <a:sym typeface="210 밀레니얼"/>
              </a:rPr>
              <a:t>프로젝트 진행상황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44992" y="3772898"/>
            <a:ext cx="2712378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Front End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544960" y="3236176"/>
            <a:ext cx="2712378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(9.23~10.13)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55723" y="971904"/>
            <a:ext cx="3362429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2F5F98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종합설계프로젝트1  5팀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29790" y="4346655"/>
            <a:ext cx="3776725" cy="581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4"/>
              </a:lnSpc>
            </a:pPr>
            <a:r>
              <a:rPr lang="en-US" sz="3299">
                <a:solidFill>
                  <a:srgbClr val="2F5F98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웹사이트 배포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099857" y="7319762"/>
            <a:ext cx="1820526" cy="243495"/>
          </a:xfrm>
          <a:custGeom>
            <a:avLst/>
            <a:gdLst/>
            <a:ahLst/>
            <a:cxnLst/>
            <a:rect r="r" b="b" t="t" l="l"/>
            <a:pathLst>
              <a:path h="243495" w="1820526">
                <a:moveTo>
                  <a:pt x="0" y="0"/>
                </a:moveTo>
                <a:lnTo>
                  <a:pt x="1820526" y="0"/>
                </a:lnTo>
                <a:lnTo>
                  <a:pt x="1820526" y="243495"/>
                </a:lnTo>
                <a:lnTo>
                  <a:pt x="0" y="2434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825" y="674834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365331" y="1847885"/>
            <a:ext cx="1390860" cy="1378766"/>
          </a:xfrm>
          <a:custGeom>
            <a:avLst/>
            <a:gdLst/>
            <a:ahLst/>
            <a:cxnLst/>
            <a:rect r="r" b="b" t="t" l="l"/>
            <a:pathLst>
              <a:path h="1378766" w="1390860">
                <a:moveTo>
                  <a:pt x="0" y="0"/>
                </a:moveTo>
                <a:lnTo>
                  <a:pt x="1390860" y="0"/>
                </a:lnTo>
                <a:lnTo>
                  <a:pt x="1390860" y="1378766"/>
                </a:lnTo>
                <a:lnTo>
                  <a:pt x="0" y="1378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884662" y="4420598"/>
            <a:ext cx="507083" cy="507083"/>
          </a:xfrm>
          <a:custGeom>
            <a:avLst/>
            <a:gdLst/>
            <a:ahLst/>
            <a:cxnLst/>
            <a:rect r="r" b="b" t="t" l="l"/>
            <a:pathLst>
              <a:path h="507083" w="507083">
                <a:moveTo>
                  <a:pt x="0" y="0"/>
                </a:moveTo>
                <a:lnTo>
                  <a:pt x="507083" y="0"/>
                </a:lnTo>
                <a:lnTo>
                  <a:pt x="507083" y="507083"/>
                </a:lnTo>
                <a:lnTo>
                  <a:pt x="0" y="5070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072993" y="4292072"/>
            <a:ext cx="9963453" cy="4819540"/>
          </a:xfrm>
          <a:custGeom>
            <a:avLst/>
            <a:gdLst/>
            <a:ahLst/>
            <a:cxnLst/>
            <a:rect r="r" b="b" t="t" l="l"/>
            <a:pathLst>
              <a:path h="4819540" w="9963453">
                <a:moveTo>
                  <a:pt x="0" y="0"/>
                </a:moveTo>
                <a:lnTo>
                  <a:pt x="9963453" y="0"/>
                </a:lnTo>
                <a:lnTo>
                  <a:pt x="9963453" y="4819541"/>
                </a:lnTo>
                <a:lnTo>
                  <a:pt x="0" y="48195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0675" r="0" b="-20675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140723" y="2318197"/>
            <a:ext cx="657174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1D2A3A"/>
                </a:solidFill>
                <a:latin typeface="210 밀레니얼"/>
                <a:ea typeface="210 밀레니얼"/>
                <a:cs typeface="210 밀레니얼"/>
                <a:sym typeface="210 밀레니얼"/>
              </a:rPr>
              <a:t>프로젝트 진행상황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44992" y="3772898"/>
            <a:ext cx="2712378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Back End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544960" y="3236176"/>
            <a:ext cx="2712378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(9.23~10.13)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55723" y="971904"/>
            <a:ext cx="3362429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2F5F98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종합설계프로젝트1  5팀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29790" y="4346655"/>
            <a:ext cx="3776725" cy="581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4"/>
              </a:lnSpc>
            </a:pPr>
            <a:r>
              <a:rPr lang="en-US" sz="3299">
                <a:solidFill>
                  <a:srgbClr val="2F5F98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API 명세서 작성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103462" y="5143500"/>
            <a:ext cx="5940767" cy="1047987"/>
            <a:chOff x="0" y="0"/>
            <a:chExt cx="1419395" cy="25039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19395" cy="250390"/>
            </a:xfrm>
            <a:custGeom>
              <a:avLst/>
              <a:gdLst/>
              <a:ahLst/>
              <a:cxnLst/>
              <a:rect r="r" b="b" t="t" l="l"/>
              <a:pathLst>
                <a:path h="250390" w="1419395">
                  <a:moveTo>
                    <a:pt x="0" y="0"/>
                  </a:moveTo>
                  <a:lnTo>
                    <a:pt x="1419395" y="0"/>
                  </a:lnTo>
                  <a:lnTo>
                    <a:pt x="1419395" y="250390"/>
                  </a:lnTo>
                  <a:lnTo>
                    <a:pt x="0" y="250390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419395" cy="298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204683" y="5232481"/>
            <a:ext cx="5738324" cy="816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79"/>
              </a:lnSpc>
              <a:spcBef>
                <a:spcPct val="0"/>
              </a:spcBef>
            </a:pPr>
            <a:r>
              <a:rPr lang="en-US" sz="2342">
                <a:solidFill>
                  <a:srgbClr val="000000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프론트앤드 개발자와 협의하여 필</a:t>
            </a:r>
            <a:r>
              <a:rPr lang="en-US" sz="2342">
                <a:solidFill>
                  <a:srgbClr val="000000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요한 기능을 정리하고 도메인과  http method를 정리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825" y="674834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365331" y="1847885"/>
            <a:ext cx="1390860" cy="1378766"/>
          </a:xfrm>
          <a:custGeom>
            <a:avLst/>
            <a:gdLst/>
            <a:ahLst/>
            <a:cxnLst/>
            <a:rect r="r" b="b" t="t" l="l"/>
            <a:pathLst>
              <a:path h="1378766" w="1390860">
                <a:moveTo>
                  <a:pt x="0" y="0"/>
                </a:moveTo>
                <a:lnTo>
                  <a:pt x="1390860" y="0"/>
                </a:lnTo>
                <a:lnTo>
                  <a:pt x="1390860" y="1378766"/>
                </a:lnTo>
                <a:lnTo>
                  <a:pt x="0" y="1378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34920" y="4432380"/>
            <a:ext cx="515646" cy="515646"/>
          </a:xfrm>
          <a:custGeom>
            <a:avLst/>
            <a:gdLst/>
            <a:ahLst/>
            <a:cxnLst/>
            <a:rect r="r" b="b" t="t" l="l"/>
            <a:pathLst>
              <a:path h="515646" w="515646">
                <a:moveTo>
                  <a:pt x="0" y="0"/>
                </a:moveTo>
                <a:lnTo>
                  <a:pt x="515645" y="0"/>
                </a:lnTo>
                <a:lnTo>
                  <a:pt x="515645" y="515645"/>
                </a:lnTo>
                <a:lnTo>
                  <a:pt x="0" y="5156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3972923"/>
            <a:ext cx="5486398" cy="5494927"/>
          </a:xfrm>
          <a:custGeom>
            <a:avLst/>
            <a:gdLst/>
            <a:ahLst/>
            <a:cxnLst/>
            <a:rect r="r" b="b" t="t" l="l"/>
            <a:pathLst>
              <a:path h="5494927" w="5486398">
                <a:moveTo>
                  <a:pt x="0" y="0"/>
                </a:moveTo>
                <a:lnTo>
                  <a:pt x="5486398" y="0"/>
                </a:lnTo>
                <a:lnTo>
                  <a:pt x="5486398" y="5494927"/>
                </a:lnTo>
                <a:lnTo>
                  <a:pt x="0" y="54949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89" r="0" b="-389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140723" y="2318197"/>
            <a:ext cx="657174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1D2A3A"/>
                </a:solidFill>
                <a:latin typeface="210 밀레니얼"/>
                <a:ea typeface="210 밀레니얼"/>
                <a:cs typeface="210 밀레니얼"/>
                <a:sym typeface="210 밀레니얼"/>
              </a:rPr>
              <a:t>프로젝트 진행상황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44992" y="3772898"/>
            <a:ext cx="2712378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Back End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544960" y="3236176"/>
            <a:ext cx="2712378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(9.23~10.13)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55723" y="971904"/>
            <a:ext cx="3362429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2F5F98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종합설계프로젝트1  5팀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29790" y="4346655"/>
            <a:ext cx="4795008" cy="581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4"/>
              </a:lnSpc>
            </a:pPr>
            <a:r>
              <a:rPr lang="en-US" sz="3299">
                <a:solidFill>
                  <a:srgbClr val="2F5F98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데이터 베이스 스키마 정의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2185260" y="5195675"/>
            <a:ext cx="5940767" cy="1913253"/>
            <a:chOff x="0" y="0"/>
            <a:chExt cx="1419395" cy="45712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19395" cy="457123"/>
            </a:xfrm>
            <a:custGeom>
              <a:avLst/>
              <a:gdLst/>
              <a:ahLst/>
              <a:cxnLst/>
              <a:rect r="r" b="b" t="t" l="l"/>
              <a:pathLst>
                <a:path h="457123" w="1419395">
                  <a:moveTo>
                    <a:pt x="0" y="0"/>
                  </a:moveTo>
                  <a:lnTo>
                    <a:pt x="1419395" y="0"/>
                  </a:lnTo>
                  <a:lnTo>
                    <a:pt x="1419395" y="457123"/>
                  </a:lnTo>
                  <a:lnTo>
                    <a:pt x="0" y="457123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419395" cy="504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292743" y="5420204"/>
            <a:ext cx="5725802" cy="1308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65"/>
              </a:lnSpc>
            </a:pPr>
            <a:r>
              <a:rPr lang="en-US" sz="2475">
                <a:solidFill>
                  <a:srgbClr val="000000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프론트 앤드 개발자와 협의한 내용과</a:t>
            </a:r>
          </a:p>
          <a:p>
            <a:pPr algn="just">
              <a:lnSpc>
                <a:spcPts val="3465"/>
              </a:lnSpc>
              <a:spcBef>
                <a:spcPct val="0"/>
              </a:spcBef>
            </a:pPr>
            <a:r>
              <a:rPr lang="en-US" sz="2475">
                <a:solidFill>
                  <a:srgbClr val="000000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API명세서를 </a:t>
            </a:r>
            <a:r>
              <a:rPr lang="en-US" sz="2475">
                <a:solidFill>
                  <a:srgbClr val="000000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 토대로 데이터베이스의 데이터 타입과 관계를 결정함.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8400" y="674834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365331" y="1847885"/>
            <a:ext cx="1390860" cy="1378766"/>
          </a:xfrm>
          <a:custGeom>
            <a:avLst/>
            <a:gdLst/>
            <a:ahLst/>
            <a:cxnLst/>
            <a:rect r="r" b="b" t="t" l="l"/>
            <a:pathLst>
              <a:path h="1378766" w="1390860">
                <a:moveTo>
                  <a:pt x="0" y="0"/>
                </a:moveTo>
                <a:lnTo>
                  <a:pt x="1390860" y="0"/>
                </a:lnTo>
                <a:lnTo>
                  <a:pt x="1390860" y="1378766"/>
                </a:lnTo>
                <a:lnTo>
                  <a:pt x="0" y="1378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608230" y="4419076"/>
            <a:ext cx="8968396" cy="1732307"/>
          </a:xfrm>
          <a:custGeom>
            <a:avLst/>
            <a:gdLst/>
            <a:ahLst/>
            <a:cxnLst/>
            <a:rect r="r" b="b" t="t" l="l"/>
            <a:pathLst>
              <a:path h="1732307" w="8968396">
                <a:moveTo>
                  <a:pt x="0" y="0"/>
                </a:moveTo>
                <a:lnTo>
                  <a:pt x="8968396" y="0"/>
                </a:lnTo>
                <a:lnTo>
                  <a:pt x="8968396" y="1732307"/>
                </a:lnTo>
                <a:lnTo>
                  <a:pt x="0" y="173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77" r="0" b="-477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608230" y="6297991"/>
            <a:ext cx="8865680" cy="3125152"/>
          </a:xfrm>
          <a:custGeom>
            <a:avLst/>
            <a:gdLst/>
            <a:ahLst/>
            <a:cxnLst/>
            <a:rect r="r" b="b" t="t" l="l"/>
            <a:pathLst>
              <a:path h="3125152" w="8865680">
                <a:moveTo>
                  <a:pt x="0" y="0"/>
                </a:moveTo>
                <a:lnTo>
                  <a:pt x="8865680" y="0"/>
                </a:lnTo>
                <a:lnTo>
                  <a:pt x="8865680" y="3125153"/>
                </a:lnTo>
                <a:lnTo>
                  <a:pt x="0" y="31251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140723" y="2318197"/>
            <a:ext cx="657174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1D2A3A"/>
                </a:solidFill>
                <a:latin typeface="210 밀레니얼"/>
                <a:ea typeface="210 밀레니얼"/>
                <a:cs typeface="210 밀레니얼"/>
                <a:sym typeface="210 밀레니얼"/>
              </a:rPr>
              <a:t>프로젝트 진행상황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44992" y="3772898"/>
            <a:ext cx="2712378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Back End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544960" y="3236176"/>
            <a:ext cx="2712378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(9.23~10.13)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55723" y="971904"/>
            <a:ext cx="3362429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2F5F98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종합설계프로젝트1  5팀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36938" y="4458698"/>
            <a:ext cx="3776725" cy="581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4"/>
              </a:lnSpc>
            </a:pPr>
            <a:r>
              <a:rPr lang="en-US" sz="3299">
                <a:solidFill>
                  <a:srgbClr val="2F5F98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백앤드 - DB 연결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2334489" y="4572998"/>
            <a:ext cx="495301" cy="495301"/>
          </a:xfrm>
          <a:custGeom>
            <a:avLst/>
            <a:gdLst/>
            <a:ahLst/>
            <a:cxnLst/>
            <a:rect r="r" b="b" t="t" l="l"/>
            <a:pathLst>
              <a:path h="495301" w="495301">
                <a:moveTo>
                  <a:pt x="0" y="0"/>
                </a:moveTo>
                <a:lnTo>
                  <a:pt x="495301" y="0"/>
                </a:lnTo>
                <a:lnTo>
                  <a:pt x="495301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480576" y="5285229"/>
            <a:ext cx="5940767" cy="1913253"/>
            <a:chOff x="0" y="0"/>
            <a:chExt cx="1419395" cy="45712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419395" cy="457123"/>
            </a:xfrm>
            <a:custGeom>
              <a:avLst/>
              <a:gdLst/>
              <a:ahLst/>
              <a:cxnLst/>
              <a:rect r="r" b="b" t="t" l="l"/>
              <a:pathLst>
                <a:path h="457123" w="1419395">
                  <a:moveTo>
                    <a:pt x="0" y="0"/>
                  </a:moveTo>
                  <a:lnTo>
                    <a:pt x="1419395" y="0"/>
                  </a:lnTo>
                  <a:lnTo>
                    <a:pt x="1419395" y="457123"/>
                  </a:lnTo>
                  <a:lnTo>
                    <a:pt x="0" y="457123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419395" cy="504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594469" y="5401673"/>
            <a:ext cx="5725802" cy="1746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65"/>
              </a:lnSpc>
            </a:pPr>
            <a:r>
              <a:rPr lang="en-US" sz="2475">
                <a:solidFill>
                  <a:srgbClr val="000000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데이터베이스와 백앤드 서버간에</a:t>
            </a:r>
          </a:p>
          <a:p>
            <a:pPr algn="just">
              <a:lnSpc>
                <a:spcPts val="3465"/>
              </a:lnSpc>
            </a:pPr>
            <a:r>
              <a:rPr lang="en-US" sz="2475">
                <a:solidFill>
                  <a:srgbClr val="000000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연결 구축 완료. 백앤드 서버는 NestJS</a:t>
            </a:r>
          </a:p>
          <a:p>
            <a:pPr algn="just">
              <a:lnSpc>
                <a:spcPts val="3465"/>
              </a:lnSpc>
              <a:spcBef>
                <a:spcPct val="0"/>
              </a:spcBef>
            </a:pPr>
            <a:r>
              <a:rPr lang="en-US" sz="2475">
                <a:solidFill>
                  <a:srgbClr val="000000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데이터베이스 관리 프로그램은 MySQL을 사용함.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825" y="674834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365331" y="1847885"/>
            <a:ext cx="1390860" cy="1378766"/>
          </a:xfrm>
          <a:custGeom>
            <a:avLst/>
            <a:gdLst/>
            <a:ahLst/>
            <a:cxnLst/>
            <a:rect r="r" b="b" t="t" l="l"/>
            <a:pathLst>
              <a:path h="1378766" w="1390860">
                <a:moveTo>
                  <a:pt x="0" y="0"/>
                </a:moveTo>
                <a:lnTo>
                  <a:pt x="1390860" y="0"/>
                </a:lnTo>
                <a:lnTo>
                  <a:pt x="1390860" y="1378766"/>
                </a:lnTo>
                <a:lnTo>
                  <a:pt x="0" y="1378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927936" y="5551150"/>
            <a:ext cx="7126893" cy="2407943"/>
          </a:xfrm>
          <a:custGeom>
            <a:avLst/>
            <a:gdLst/>
            <a:ahLst/>
            <a:cxnLst/>
            <a:rect r="r" b="b" t="t" l="l"/>
            <a:pathLst>
              <a:path h="2407943" w="7126893">
                <a:moveTo>
                  <a:pt x="0" y="0"/>
                </a:moveTo>
                <a:lnTo>
                  <a:pt x="7126893" y="0"/>
                </a:lnTo>
                <a:lnTo>
                  <a:pt x="7126893" y="2407943"/>
                </a:lnTo>
                <a:lnTo>
                  <a:pt x="0" y="24079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034" t="-43552" r="0" b="-62759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140723" y="2318197"/>
            <a:ext cx="657174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1D2A3A"/>
                </a:solidFill>
                <a:latin typeface="210 밀레니얼"/>
                <a:ea typeface="210 밀레니얼"/>
                <a:cs typeface="210 밀레니얼"/>
                <a:sym typeface="210 밀레니얼"/>
              </a:rPr>
              <a:t>프로젝트 진행상황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44992" y="3772898"/>
            <a:ext cx="2712378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AI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2281748" y="4194255"/>
            <a:ext cx="507083" cy="507083"/>
          </a:xfrm>
          <a:custGeom>
            <a:avLst/>
            <a:gdLst/>
            <a:ahLst/>
            <a:cxnLst/>
            <a:rect r="r" b="b" t="t" l="l"/>
            <a:pathLst>
              <a:path h="507083" w="507083">
                <a:moveTo>
                  <a:pt x="0" y="0"/>
                </a:moveTo>
                <a:lnTo>
                  <a:pt x="507083" y="0"/>
                </a:lnTo>
                <a:lnTo>
                  <a:pt x="507083" y="507083"/>
                </a:lnTo>
                <a:lnTo>
                  <a:pt x="0" y="5070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101181" y="4108530"/>
            <a:ext cx="3776725" cy="581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4"/>
              </a:lnSpc>
            </a:pPr>
            <a:r>
              <a:rPr lang="en-US" sz="3299">
                <a:solidFill>
                  <a:srgbClr val="2F5F98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데이터 수집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2281748" y="5439209"/>
            <a:ext cx="6629774" cy="2631826"/>
            <a:chOff x="0" y="0"/>
            <a:chExt cx="1584016" cy="62880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84016" cy="628808"/>
            </a:xfrm>
            <a:custGeom>
              <a:avLst/>
              <a:gdLst/>
              <a:ahLst/>
              <a:cxnLst/>
              <a:rect r="r" b="b" t="t" l="l"/>
              <a:pathLst>
                <a:path h="628808" w="1584016">
                  <a:moveTo>
                    <a:pt x="0" y="0"/>
                  </a:moveTo>
                  <a:lnTo>
                    <a:pt x="1584016" y="0"/>
                  </a:lnTo>
                  <a:lnTo>
                    <a:pt x="1584016" y="628808"/>
                  </a:lnTo>
                  <a:lnTo>
                    <a:pt x="0" y="628808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584016" cy="676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565262" y="5594400"/>
            <a:ext cx="5841752" cy="865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6"/>
              </a:lnSpc>
            </a:pPr>
            <a:r>
              <a:rPr lang="en-US" sz="2425">
                <a:solidFill>
                  <a:srgbClr val="000000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학부 웹사이트의 공지사항 내 본문 내용들을크롤링하여 필요한 데이터 수집하는 단계.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535290" y="6576505"/>
            <a:ext cx="5841752" cy="1304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6"/>
              </a:lnSpc>
            </a:pPr>
            <a:r>
              <a:rPr lang="en-US" sz="2425">
                <a:solidFill>
                  <a:srgbClr val="000000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requests, BeatifulSoup등을 사용해 HTML구조에서 특정 태그나 클래스 명을 활용하여 제목, URL , 날짜, 내용을 추출함.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554485" y="3236176"/>
            <a:ext cx="2712378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(9.23~10.13)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55723" y="971904"/>
            <a:ext cx="3362429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2F5F98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종합설계프로젝트1  5팀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825" y="674834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3563561" y="4187554"/>
            <a:ext cx="849143" cy="704277"/>
            <a:chOff x="0" y="0"/>
            <a:chExt cx="223643" cy="18548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3643" cy="185488"/>
            </a:xfrm>
            <a:custGeom>
              <a:avLst/>
              <a:gdLst/>
              <a:ahLst/>
              <a:cxnLst/>
              <a:rect r="r" b="b" t="t" l="l"/>
              <a:pathLst>
                <a:path h="185488" w="223643">
                  <a:moveTo>
                    <a:pt x="0" y="0"/>
                  </a:moveTo>
                  <a:lnTo>
                    <a:pt x="223643" y="0"/>
                  </a:lnTo>
                  <a:lnTo>
                    <a:pt x="223643" y="185488"/>
                  </a:lnTo>
                  <a:lnTo>
                    <a:pt x="0" y="185488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23643" cy="2331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496450" y="4187554"/>
            <a:ext cx="849143" cy="704277"/>
            <a:chOff x="0" y="0"/>
            <a:chExt cx="223643" cy="18548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3643" cy="185488"/>
            </a:xfrm>
            <a:custGeom>
              <a:avLst/>
              <a:gdLst/>
              <a:ahLst/>
              <a:cxnLst/>
              <a:rect r="r" b="b" t="t" l="l"/>
              <a:pathLst>
                <a:path h="185488" w="223643">
                  <a:moveTo>
                    <a:pt x="0" y="0"/>
                  </a:moveTo>
                  <a:lnTo>
                    <a:pt x="223643" y="0"/>
                  </a:lnTo>
                  <a:lnTo>
                    <a:pt x="223643" y="185488"/>
                  </a:lnTo>
                  <a:lnTo>
                    <a:pt x="0" y="185488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223643" cy="2331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563561" y="5207563"/>
            <a:ext cx="849143" cy="704277"/>
            <a:chOff x="0" y="0"/>
            <a:chExt cx="223643" cy="18548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23643" cy="185488"/>
            </a:xfrm>
            <a:custGeom>
              <a:avLst/>
              <a:gdLst/>
              <a:ahLst/>
              <a:cxnLst/>
              <a:rect r="r" b="b" t="t" l="l"/>
              <a:pathLst>
                <a:path h="185488" w="223643">
                  <a:moveTo>
                    <a:pt x="0" y="0"/>
                  </a:moveTo>
                  <a:lnTo>
                    <a:pt x="223643" y="0"/>
                  </a:lnTo>
                  <a:lnTo>
                    <a:pt x="223643" y="185488"/>
                  </a:lnTo>
                  <a:lnTo>
                    <a:pt x="0" y="185488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223643" cy="2331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496450" y="5207563"/>
            <a:ext cx="849143" cy="704277"/>
            <a:chOff x="0" y="0"/>
            <a:chExt cx="223643" cy="18548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23643" cy="185488"/>
            </a:xfrm>
            <a:custGeom>
              <a:avLst/>
              <a:gdLst/>
              <a:ahLst/>
              <a:cxnLst/>
              <a:rect r="r" b="b" t="t" l="l"/>
              <a:pathLst>
                <a:path h="185488" w="223643">
                  <a:moveTo>
                    <a:pt x="0" y="0"/>
                  </a:moveTo>
                  <a:lnTo>
                    <a:pt x="223643" y="0"/>
                  </a:lnTo>
                  <a:lnTo>
                    <a:pt x="223643" y="185488"/>
                  </a:lnTo>
                  <a:lnTo>
                    <a:pt x="0" y="185488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223643" cy="2331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563561" y="6196682"/>
            <a:ext cx="849143" cy="704277"/>
            <a:chOff x="0" y="0"/>
            <a:chExt cx="223643" cy="18548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23643" cy="185488"/>
            </a:xfrm>
            <a:custGeom>
              <a:avLst/>
              <a:gdLst/>
              <a:ahLst/>
              <a:cxnLst/>
              <a:rect r="r" b="b" t="t" l="l"/>
              <a:pathLst>
                <a:path h="185488" w="223643">
                  <a:moveTo>
                    <a:pt x="0" y="0"/>
                  </a:moveTo>
                  <a:lnTo>
                    <a:pt x="223643" y="0"/>
                  </a:lnTo>
                  <a:lnTo>
                    <a:pt x="223643" y="185488"/>
                  </a:lnTo>
                  <a:lnTo>
                    <a:pt x="0" y="185488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223643" cy="2331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3579057" y="7207813"/>
            <a:ext cx="849143" cy="704277"/>
            <a:chOff x="0" y="0"/>
            <a:chExt cx="223643" cy="18548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23643" cy="185488"/>
            </a:xfrm>
            <a:custGeom>
              <a:avLst/>
              <a:gdLst/>
              <a:ahLst/>
              <a:cxnLst/>
              <a:rect r="r" b="b" t="t" l="l"/>
              <a:pathLst>
                <a:path h="185488" w="223643">
                  <a:moveTo>
                    <a:pt x="0" y="0"/>
                  </a:moveTo>
                  <a:lnTo>
                    <a:pt x="223643" y="0"/>
                  </a:lnTo>
                  <a:lnTo>
                    <a:pt x="223643" y="185488"/>
                  </a:lnTo>
                  <a:lnTo>
                    <a:pt x="0" y="185488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223643" cy="2331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6342578" y="2298954"/>
            <a:ext cx="560284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1D2A3A"/>
                </a:solidFill>
                <a:latin typeface="210 밀레니얼"/>
                <a:ea typeface="210 밀레니얼"/>
                <a:cs typeface="210 밀레니얼"/>
                <a:sym typeface="210 밀레니얼"/>
              </a:rPr>
              <a:t>목 차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062818" y="4320618"/>
            <a:ext cx="3886339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2F5F98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수행 배경 및 목표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398211" y="4339668"/>
            <a:ext cx="1179843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01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398215" y="5337665"/>
            <a:ext cx="1179843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02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062822" y="5318615"/>
            <a:ext cx="3886334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2F5F98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전체 시스템 구조도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398215" y="6348796"/>
            <a:ext cx="1210827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03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106537" y="6329746"/>
            <a:ext cx="384262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2F5F98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시스템 모델링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398215" y="7359927"/>
            <a:ext cx="1179843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04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062822" y="7340877"/>
            <a:ext cx="3886334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2F5F98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프로젝트 진행상황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338853" y="4359552"/>
            <a:ext cx="1179843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05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338848" y="5359677"/>
            <a:ext cx="1179843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06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003460" y="4340502"/>
            <a:ext cx="388633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2F5F98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이슈사항 및 해결방안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003455" y="5340627"/>
            <a:ext cx="3886334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2F5F98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향후일정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0">
            <a:off x="15365331" y="1847885"/>
            <a:ext cx="1390860" cy="1378766"/>
          </a:xfrm>
          <a:custGeom>
            <a:avLst/>
            <a:gdLst/>
            <a:ahLst/>
            <a:cxnLst/>
            <a:rect r="r" b="b" t="t" l="l"/>
            <a:pathLst>
              <a:path h="1378766" w="1390860">
                <a:moveTo>
                  <a:pt x="0" y="0"/>
                </a:moveTo>
                <a:lnTo>
                  <a:pt x="1390860" y="0"/>
                </a:lnTo>
                <a:lnTo>
                  <a:pt x="1390860" y="1378766"/>
                </a:lnTo>
                <a:lnTo>
                  <a:pt x="0" y="1378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1355723" y="971904"/>
            <a:ext cx="3362429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2F5F98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종합설계프로젝트1  5팀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825" y="674834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365331" y="1847885"/>
            <a:ext cx="1390860" cy="1378766"/>
          </a:xfrm>
          <a:custGeom>
            <a:avLst/>
            <a:gdLst/>
            <a:ahLst/>
            <a:cxnLst/>
            <a:rect r="r" b="b" t="t" l="l"/>
            <a:pathLst>
              <a:path h="1378766" w="1390860">
                <a:moveTo>
                  <a:pt x="0" y="0"/>
                </a:moveTo>
                <a:lnTo>
                  <a:pt x="1390860" y="0"/>
                </a:lnTo>
                <a:lnTo>
                  <a:pt x="1390860" y="1378766"/>
                </a:lnTo>
                <a:lnTo>
                  <a:pt x="0" y="1378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44992" y="3772898"/>
            <a:ext cx="2712378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AI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281748" y="4173910"/>
            <a:ext cx="515646" cy="515646"/>
          </a:xfrm>
          <a:custGeom>
            <a:avLst/>
            <a:gdLst/>
            <a:ahLst/>
            <a:cxnLst/>
            <a:rect r="r" b="b" t="t" l="l"/>
            <a:pathLst>
              <a:path h="515646" w="515646">
                <a:moveTo>
                  <a:pt x="0" y="0"/>
                </a:moveTo>
                <a:lnTo>
                  <a:pt x="515646" y="0"/>
                </a:lnTo>
                <a:lnTo>
                  <a:pt x="515646" y="515646"/>
                </a:lnTo>
                <a:lnTo>
                  <a:pt x="0" y="5156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797394" y="4819369"/>
            <a:ext cx="709937" cy="707356"/>
          </a:xfrm>
          <a:custGeom>
            <a:avLst/>
            <a:gdLst/>
            <a:ahLst/>
            <a:cxnLst/>
            <a:rect r="r" b="b" t="t" l="l"/>
            <a:pathLst>
              <a:path h="707356" w="709937">
                <a:moveTo>
                  <a:pt x="0" y="0"/>
                </a:moveTo>
                <a:lnTo>
                  <a:pt x="709937" y="0"/>
                </a:lnTo>
                <a:lnTo>
                  <a:pt x="709937" y="707356"/>
                </a:lnTo>
                <a:lnTo>
                  <a:pt x="0" y="7073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152362" y="5522282"/>
            <a:ext cx="571783" cy="407667"/>
          </a:xfrm>
          <a:custGeom>
            <a:avLst/>
            <a:gdLst/>
            <a:ahLst/>
            <a:cxnLst/>
            <a:rect r="r" b="b" t="t" l="l"/>
            <a:pathLst>
              <a:path h="407667" w="571783">
                <a:moveTo>
                  <a:pt x="0" y="0"/>
                </a:moveTo>
                <a:lnTo>
                  <a:pt x="571783" y="0"/>
                </a:lnTo>
                <a:lnTo>
                  <a:pt x="571783" y="407666"/>
                </a:lnTo>
                <a:lnTo>
                  <a:pt x="0" y="4076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281748" y="6556425"/>
            <a:ext cx="7395542" cy="2843970"/>
            <a:chOff x="0" y="0"/>
            <a:chExt cx="1950462" cy="75005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50462" cy="750054"/>
            </a:xfrm>
            <a:custGeom>
              <a:avLst/>
              <a:gdLst/>
              <a:ahLst/>
              <a:cxnLst/>
              <a:rect r="r" b="b" t="t" l="l"/>
              <a:pathLst>
                <a:path h="750054" w="1950462">
                  <a:moveTo>
                    <a:pt x="0" y="0"/>
                  </a:moveTo>
                  <a:lnTo>
                    <a:pt x="1950462" y="0"/>
                  </a:lnTo>
                  <a:lnTo>
                    <a:pt x="1950462" y="750054"/>
                  </a:lnTo>
                  <a:lnTo>
                    <a:pt x="0" y="750054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950462" cy="797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9849979" y="5242006"/>
            <a:ext cx="7409321" cy="3881554"/>
          </a:xfrm>
          <a:custGeom>
            <a:avLst/>
            <a:gdLst/>
            <a:ahLst/>
            <a:cxnLst/>
            <a:rect r="r" b="b" t="t" l="l"/>
            <a:pathLst>
              <a:path h="3881554" w="7409321">
                <a:moveTo>
                  <a:pt x="0" y="0"/>
                </a:moveTo>
                <a:lnTo>
                  <a:pt x="7409321" y="0"/>
                </a:lnTo>
                <a:lnTo>
                  <a:pt x="7409321" y="3881554"/>
                </a:lnTo>
                <a:lnTo>
                  <a:pt x="0" y="388155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140723" y="2318197"/>
            <a:ext cx="657174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1D2A3A"/>
                </a:solidFill>
                <a:latin typeface="210 밀레니얼"/>
                <a:ea typeface="210 밀레니얼"/>
                <a:cs typeface="210 밀레니얼"/>
                <a:sym typeface="210 밀레니얼"/>
              </a:rPr>
              <a:t>프로젝트 진행상황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101181" y="4108530"/>
            <a:ext cx="8289539" cy="581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4"/>
              </a:lnSpc>
            </a:pPr>
            <a:r>
              <a:rPr lang="en-US" sz="3299">
                <a:solidFill>
                  <a:srgbClr val="2F5F98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Ensemble 방식을 통한 유사도 높은 문서 추출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5531169"/>
            <a:ext cx="2099816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Ensemble 방식?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752720" y="5548632"/>
            <a:ext cx="6068684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spare retriever + dense retreiver 결합한 hybrid방식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499582" y="6522642"/>
            <a:ext cx="6927014" cy="781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5"/>
              </a:lnSpc>
            </a:pPr>
            <a:r>
              <a:rPr lang="en-US" sz="2196">
                <a:solidFill>
                  <a:srgbClr val="000000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TF-IDF 기반으로 질문-문서 간의 코사인 유사도 계산함. (sparse retriever)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529398" y="7273566"/>
            <a:ext cx="6897198" cy="1178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5"/>
              </a:lnSpc>
            </a:pPr>
            <a:r>
              <a:rPr lang="en-US" sz="2196">
                <a:solidFill>
                  <a:srgbClr val="000000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solar-embedding 모델 사용해 dense vector 변환하고,  Pinecone Vector DB에서 저장된 문서 벡터와 비교해</a:t>
            </a:r>
          </a:p>
          <a:p>
            <a:pPr algn="l">
              <a:lnSpc>
                <a:spcPts val="3185"/>
              </a:lnSpc>
            </a:pPr>
            <a:r>
              <a:rPr lang="en-US" sz="2196">
                <a:solidFill>
                  <a:srgbClr val="000000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가장 유사한 문서 10개 검색함. (dense retriever)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499582" y="8534163"/>
            <a:ext cx="6927014" cy="781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5"/>
              </a:lnSpc>
            </a:pPr>
            <a:r>
              <a:rPr lang="en-US" sz="2196">
                <a:solidFill>
                  <a:srgbClr val="000000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두 가지 방법으로 구한 유사도 점수를 결합해 최종적으로 가장 질문과 유사도가 높은 상위 10개 문서 선정하여 저장함.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492353" y="6077768"/>
            <a:ext cx="6465134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키워드, 의미론적  두방식 결합한 것으로,  문서 검색 능력 효과적.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544960" y="3236176"/>
            <a:ext cx="2712378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(9.23~10.13)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55723" y="971904"/>
            <a:ext cx="3362429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2F5F98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종합설계프로젝트1  5팀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16312" y="552616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365331" y="1847885"/>
            <a:ext cx="1390860" cy="1378766"/>
          </a:xfrm>
          <a:custGeom>
            <a:avLst/>
            <a:gdLst/>
            <a:ahLst/>
            <a:cxnLst/>
            <a:rect r="r" b="b" t="t" l="l"/>
            <a:pathLst>
              <a:path h="1378766" w="1390860">
                <a:moveTo>
                  <a:pt x="0" y="0"/>
                </a:moveTo>
                <a:lnTo>
                  <a:pt x="1390860" y="0"/>
                </a:lnTo>
                <a:lnTo>
                  <a:pt x="1390860" y="1378766"/>
                </a:lnTo>
                <a:lnTo>
                  <a:pt x="0" y="1378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281748" y="6556425"/>
            <a:ext cx="7395542" cy="2843970"/>
            <a:chOff x="0" y="0"/>
            <a:chExt cx="1950462" cy="75005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50462" cy="750054"/>
            </a:xfrm>
            <a:custGeom>
              <a:avLst/>
              <a:gdLst/>
              <a:ahLst/>
              <a:cxnLst/>
              <a:rect r="r" b="b" t="t" l="l"/>
              <a:pathLst>
                <a:path h="750054" w="1950462">
                  <a:moveTo>
                    <a:pt x="0" y="0"/>
                  </a:moveTo>
                  <a:lnTo>
                    <a:pt x="1950462" y="0"/>
                  </a:lnTo>
                  <a:lnTo>
                    <a:pt x="1950462" y="750054"/>
                  </a:lnTo>
                  <a:lnTo>
                    <a:pt x="0" y="750054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950462" cy="797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281748" y="4182473"/>
            <a:ext cx="495301" cy="495301"/>
          </a:xfrm>
          <a:custGeom>
            <a:avLst/>
            <a:gdLst/>
            <a:ahLst/>
            <a:cxnLst/>
            <a:rect r="r" b="b" t="t" l="l"/>
            <a:pathLst>
              <a:path h="495301" w="495301">
                <a:moveTo>
                  <a:pt x="0" y="0"/>
                </a:moveTo>
                <a:lnTo>
                  <a:pt x="495301" y="0"/>
                </a:lnTo>
                <a:lnTo>
                  <a:pt x="495301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142167" y="3845631"/>
            <a:ext cx="6851479" cy="5412669"/>
          </a:xfrm>
          <a:custGeom>
            <a:avLst/>
            <a:gdLst/>
            <a:ahLst/>
            <a:cxnLst/>
            <a:rect r="r" b="b" t="t" l="l"/>
            <a:pathLst>
              <a:path h="5412669" w="6851479">
                <a:moveTo>
                  <a:pt x="0" y="0"/>
                </a:moveTo>
                <a:lnTo>
                  <a:pt x="6851479" y="0"/>
                </a:lnTo>
                <a:lnTo>
                  <a:pt x="6851479" y="5412669"/>
                </a:lnTo>
                <a:lnTo>
                  <a:pt x="0" y="54126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529398" y="4838419"/>
            <a:ext cx="709937" cy="707356"/>
          </a:xfrm>
          <a:custGeom>
            <a:avLst/>
            <a:gdLst/>
            <a:ahLst/>
            <a:cxnLst/>
            <a:rect r="r" b="b" t="t" l="l"/>
            <a:pathLst>
              <a:path h="707356" w="709937">
                <a:moveTo>
                  <a:pt x="0" y="0"/>
                </a:moveTo>
                <a:lnTo>
                  <a:pt x="709938" y="0"/>
                </a:lnTo>
                <a:lnTo>
                  <a:pt x="709938" y="707356"/>
                </a:lnTo>
                <a:lnTo>
                  <a:pt x="0" y="7073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206461" y="5555300"/>
            <a:ext cx="571783" cy="407667"/>
          </a:xfrm>
          <a:custGeom>
            <a:avLst/>
            <a:gdLst/>
            <a:ahLst/>
            <a:cxnLst/>
            <a:rect r="r" b="b" t="t" l="l"/>
            <a:pathLst>
              <a:path h="407667" w="571783">
                <a:moveTo>
                  <a:pt x="0" y="0"/>
                </a:moveTo>
                <a:lnTo>
                  <a:pt x="571783" y="0"/>
                </a:lnTo>
                <a:lnTo>
                  <a:pt x="571783" y="407667"/>
                </a:lnTo>
                <a:lnTo>
                  <a:pt x="0" y="4076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140723" y="2318197"/>
            <a:ext cx="657174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1D2A3A"/>
                </a:solidFill>
                <a:latin typeface="210 밀레니얼"/>
                <a:ea typeface="210 밀레니얼"/>
                <a:cs typeface="210 밀레니얼"/>
                <a:sym typeface="210 밀레니얼"/>
              </a:rPr>
              <a:t>프로젝트 진행상황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44992" y="3772898"/>
            <a:ext cx="2712378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AI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101181" y="4108530"/>
            <a:ext cx="7202114" cy="581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4"/>
              </a:lnSpc>
            </a:pPr>
            <a:r>
              <a:rPr lang="en-US" sz="3299">
                <a:solidFill>
                  <a:srgbClr val="2F5F98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Refine방식을 통한 최종 답변 생성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499582" y="6973620"/>
            <a:ext cx="6927014" cy="781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5"/>
              </a:lnSpc>
            </a:pPr>
            <a:r>
              <a:rPr lang="en-US" sz="2196">
                <a:solidFill>
                  <a:srgbClr val="000000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초기 답변을 생성하여 문서 내에 질문과 관련성 높은 내용 우선적으로 요약함.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530920" y="7861214"/>
            <a:ext cx="6897198" cy="1178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5"/>
              </a:lnSpc>
            </a:pPr>
            <a:r>
              <a:rPr lang="en-US" sz="2196">
                <a:solidFill>
                  <a:srgbClr val="000000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RetrievalQA.from_chain.type 메서드를 사용해 LLM 지정하고, 기존에 뽑은 문서들을 필터링하여 답변 품질을 개선해나가며 최종 답변을 생성함.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31035" y="5564187"/>
            <a:ext cx="1653332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Refine 방식?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918207" y="5528995"/>
            <a:ext cx="5966785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초기 답변 생성에서 시작하여 문서를 순차적으로 읽고 점진적으로 답변의 품질을 개선해나가는 방법.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544960" y="3236176"/>
            <a:ext cx="2712378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(9.23~10.13)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55723" y="971904"/>
            <a:ext cx="3362429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2F5F98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종합설계프로젝트1  5팀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825" y="674834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365331" y="1847885"/>
            <a:ext cx="1390860" cy="1378766"/>
          </a:xfrm>
          <a:custGeom>
            <a:avLst/>
            <a:gdLst/>
            <a:ahLst/>
            <a:cxnLst/>
            <a:rect r="r" b="b" t="t" l="l"/>
            <a:pathLst>
              <a:path h="1378766" w="1390860">
                <a:moveTo>
                  <a:pt x="0" y="0"/>
                </a:moveTo>
                <a:lnTo>
                  <a:pt x="1390860" y="0"/>
                </a:lnTo>
                <a:lnTo>
                  <a:pt x="1390860" y="1378766"/>
                </a:lnTo>
                <a:lnTo>
                  <a:pt x="0" y="1378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094486" y="4222562"/>
            <a:ext cx="7966274" cy="5227868"/>
          </a:xfrm>
          <a:custGeom>
            <a:avLst/>
            <a:gdLst/>
            <a:ahLst/>
            <a:cxnLst/>
            <a:rect r="r" b="b" t="t" l="l"/>
            <a:pathLst>
              <a:path h="5227868" w="7966274">
                <a:moveTo>
                  <a:pt x="0" y="0"/>
                </a:moveTo>
                <a:lnTo>
                  <a:pt x="7966275" y="0"/>
                </a:lnTo>
                <a:lnTo>
                  <a:pt x="7966275" y="5227868"/>
                </a:lnTo>
                <a:lnTo>
                  <a:pt x="0" y="52278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483858">
            <a:off x="6028673" y="7393149"/>
            <a:ext cx="2143261" cy="1261090"/>
          </a:xfrm>
          <a:custGeom>
            <a:avLst/>
            <a:gdLst/>
            <a:ahLst/>
            <a:cxnLst/>
            <a:rect r="r" b="b" t="t" l="l"/>
            <a:pathLst>
              <a:path h="1261090" w="2143261">
                <a:moveTo>
                  <a:pt x="0" y="0"/>
                </a:moveTo>
                <a:lnTo>
                  <a:pt x="2143261" y="0"/>
                </a:lnTo>
                <a:lnTo>
                  <a:pt x="2143261" y="1261090"/>
                </a:lnTo>
                <a:lnTo>
                  <a:pt x="0" y="12610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249792" y="8023694"/>
            <a:ext cx="7649641" cy="1023139"/>
          </a:xfrm>
          <a:custGeom>
            <a:avLst/>
            <a:gdLst/>
            <a:ahLst/>
            <a:cxnLst/>
            <a:rect r="r" b="b" t="t" l="l"/>
            <a:pathLst>
              <a:path h="1023139" w="7649641">
                <a:moveTo>
                  <a:pt x="0" y="0"/>
                </a:moveTo>
                <a:lnTo>
                  <a:pt x="7649641" y="0"/>
                </a:lnTo>
                <a:lnTo>
                  <a:pt x="7649641" y="1023140"/>
                </a:lnTo>
                <a:lnTo>
                  <a:pt x="0" y="10231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140723" y="2318197"/>
            <a:ext cx="657174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1D2A3A"/>
                </a:solidFill>
                <a:latin typeface="210 밀레니얼"/>
                <a:ea typeface="210 밀레니얼"/>
                <a:cs typeface="210 밀레니얼"/>
                <a:sym typeface="210 밀레니얼"/>
              </a:rPr>
              <a:t>이슈 및 해결방안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44992" y="3772898"/>
            <a:ext cx="2712378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Front End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55723" y="971904"/>
            <a:ext cx="3362429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2F5F98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종합설계프로젝트1  5팀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55723" y="4477748"/>
            <a:ext cx="6255881" cy="986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github organization의 팀 프로젝트를 vercel로 배포 시도.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44992" y="7215858"/>
            <a:ext cx="4205822" cy="45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Pro 버전을 결제해야만 가능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825" y="674834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365331" y="1847885"/>
            <a:ext cx="1390860" cy="1378766"/>
          </a:xfrm>
          <a:custGeom>
            <a:avLst/>
            <a:gdLst/>
            <a:ahLst/>
            <a:cxnLst/>
            <a:rect r="r" b="b" t="t" l="l"/>
            <a:pathLst>
              <a:path h="1378766" w="1390860">
                <a:moveTo>
                  <a:pt x="0" y="0"/>
                </a:moveTo>
                <a:lnTo>
                  <a:pt x="1390860" y="0"/>
                </a:lnTo>
                <a:lnTo>
                  <a:pt x="1390860" y="1378766"/>
                </a:lnTo>
                <a:lnTo>
                  <a:pt x="0" y="1378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107119" y="6829931"/>
            <a:ext cx="8152181" cy="1895382"/>
          </a:xfrm>
          <a:custGeom>
            <a:avLst/>
            <a:gdLst/>
            <a:ahLst/>
            <a:cxnLst/>
            <a:rect r="r" b="b" t="t" l="l"/>
            <a:pathLst>
              <a:path h="1895382" w="8152181">
                <a:moveTo>
                  <a:pt x="0" y="0"/>
                </a:moveTo>
                <a:lnTo>
                  <a:pt x="8152181" y="0"/>
                </a:lnTo>
                <a:lnTo>
                  <a:pt x="8152181" y="1895382"/>
                </a:lnTo>
                <a:lnTo>
                  <a:pt x="0" y="18953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140723" y="2318197"/>
            <a:ext cx="657174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1D2A3A"/>
                </a:solidFill>
                <a:latin typeface="210 밀레니얼"/>
                <a:ea typeface="210 밀레니얼"/>
                <a:cs typeface="210 밀레니얼"/>
                <a:sym typeface="210 밀레니얼"/>
              </a:rPr>
              <a:t>이슈 및 해결방안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44992" y="3772898"/>
            <a:ext cx="2712378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Front End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55723" y="971904"/>
            <a:ext cx="3362429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2F5F98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종합설계프로젝트1  5팀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41188" y="4944473"/>
            <a:ext cx="6432364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1. 팀 organization의 작업 중인 레파지토리를 개인 레파지토리로 fork(public)함.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7695983" y="5532120"/>
            <a:ext cx="2242644" cy="870319"/>
            <a:chOff x="0" y="0"/>
            <a:chExt cx="1405335" cy="54537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05335" cy="545378"/>
            </a:xfrm>
            <a:custGeom>
              <a:avLst/>
              <a:gdLst/>
              <a:ahLst/>
              <a:cxnLst/>
              <a:rect r="r" b="b" t="t" l="l"/>
              <a:pathLst>
                <a:path h="545378" w="1405335">
                  <a:moveTo>
                    <a:pt x="1405335" y="272689"/>
                  </a:moveTo>
                  <a:lnTo>
                    <a:pt x="998935" y="0"/>
                  </a:lnTo>
                  <a:lnTo>
                    <a:pt x="998935" y="203200"/>
                  </a:lnTo>
                  <a:lnTo>
                    <a:pt x="0" y="203200"/>
                  </a:lnTo>
                  <a:lnTo>
                    <a:pt x="0" y="342178"/>
                  </a:lnTo>
                  <a:lnTo>
                    <a:pt x="998935" y="342178"/>
                  </a:lnTo>
                  <a:lnTo>
                    <a:pt x="998935" y="545378"/>
                  </a:lnTo>
                  <a:lnTo>
                    <a:pt x="1405335" y="27268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155575"/>
              <a:ext cx="1303735" cy="1866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263619" y="6343063"/>
            <a:ext cx="6432364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2. Vercel에 hobby plan(무료 요금제)로 연동함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55723" y="7339064"/>
            <a:ext cx="6546898" cy="174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3. 팀 organization 레포지토리의 main 브랜치에 commit이나 PR이 되면 github actions이 동작하면서 자동으로 포크한 개인 레포에 push해주도록 Github actions를 설정함.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957677" y="4670787"/>
            <a:ext cx="6895356" cy="1372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이제 organization에서 평소처럼 작업을 진행하면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 자동으로 fork된 개인 레파지토리로 push되고, 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배포된 페이지에도 잘 반영된다!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825" y="674834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6140723" y="2318197"/>
            <a:ext cx="657174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1D2A3A"/>
                </a:solidFill>
                <a:latin typeface="210 밀레니얼"/>
                <a:ea typeface="210 밀레니얼"/>
                <a:cs typeface="210 밀레니얼"/>
                <a:sym typeface="210 밀레니얼"/>
              </a:rPr>
              <a:t>이슈 및 해결방안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44992" y="3772898"/>
            <a:ext cx="2712378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Back End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365331" y="1847885"/>
            <a:ext cx="1390860" cy="1378766"/>
          </a:xfrm>
          <a:custGeom>
            <a:avLst/>
            <a:gdLst/>
            <a:ahLst/>
            <a:cxnLst/>
            <a:rect r="r" b="b" t="t" l="l"/>
            <a:pathLst>
              <a:path h="1378766" w="1390860">
                <a:moveTo>
                  <a:pt x="0" y="0"/>
                </a:moveTo>
                <a:lnTo>
                  <a:pt x="1390860" y="0"/>
                </a:lnTo>
                <a:lnTo>
                  <a:pt x="1390860" y="1378766"/>
                </a:lnTo>
                <a:lnTo>
                  <a:pt x="0" y="1378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55723" y="971904"/>
            <a:ext cx="3362429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2F5F98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종합설계프로젝트1  5팀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68609" y="5433975"/>
            <a:ext cx="6454069" cy="125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현재 시스템은 프론트앤드, 백앤드, AI, 3개의 서비스로 이루어져 있는데, 이 3개의 서비스를 어떻게 배포, 연결할 것인지 논의가 필요함.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8022678" y="6166042"/>
            <a:ext cx="2242644" cy="870319"/>
            <a:chOff x="0" y="0"/>
            <a:chExt cx="1405335" cy="54537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05335" cy="545378"/>
            </a:xfrm>
            <a:custGeom>
              <a:avLst/>
              <a:gdLst/>
              <a:ahLst/>
              <a:cxnLst/>
              <a:rect r="r" b="b" t="t" l="l"/>
              <a:pathLst>
                <a:path h="545378" w="1405335">
                  <a:moveTo>
                    <a:pt x="1405335" y="272689"/>
                  </a:moveTo>
                  <a:lnTo>
                    <a:pt x="998935" y="0"/>
                  </a:lnTo>
                  <a:lnTo>
                    <a:pt x="998935" y="203200"/>
                  </a:lnTo>
                  <a:lnTo>
                    <a:pt x="0" y="203200"/>
                  </a:lnTo>
                  <a:lnTo>
                    <a:pt x="0" y="342178"/>
                  </a:lnTo>
                  <a:lnTo>
                    <a:pt x="998935" y="342178"/>
                  </a:lnTo>
                  <a:lnTo>
                    <a:pt x="998935" y="545378"/>
                  </a:lnTo>
                  <a:lnTo>
                    <a:pt x="1405335" y="27268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155575"/>
              <a:ext cx="1303735" cy="1866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390310" y="5785522"/>
            <a:ext cx="6868990" cy="1746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73"/>
              </a:lnSpc>
            </a:pPr>
            <a:r>
              <a:rPr lang="en-US" sz="2480">
                <a:solidFill>
                  <a:srgbClr val="000000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2. </a:t>
            </a:r>
            <a:r>
              <a:rPr lang="en-US" sz="2480">
                <a:solidFill>
                  <a:srgbClr val="000000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라즈베리파이 3개로 각각의 서버를 구축한다.</a:t>
            </a:r>
          </a:p>
          <a:p>
            <a:pPr algn="just">
              <a:lnSpc>
                <a:spcPts val="3473"/>
              </a:lnSpc>
            </a:pPr>
            <a:r>
              <a:rPr lang="en-US" sz="2480">
                <a:solidFill>
                  <a:srgbClr val="000000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-&gt; AI모델의 경우 메모리 사용이 많으므로 서버 구축비용이 많이 발생하고, 하드웨어적으로 추가적인 </a:t>
            </a:r>
          </a:p>
          <a:p>
            <a:pPr algn="just">
              <a:lnSpc>
                <a:spcPts val="3473"/>
              </a:lnSpc>
              <a:spcBef>
                <a:spcPct val="0"/>
              </a:spcBef>
            </a:pPr>
            <a:r>
              <a:rPr lang="en-US" sz="2480">
                <a:solidFill>
                  <a:srgbClr val="000000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학습이 더 필요하다.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390310" y="7713234"/>
            <a:ext cx="6546898" cy="174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3. Docker를 사용하여 컨테이너로 배포한다.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-&gt; llm이 많은 메모리를 차지하므로, 환경에 따라 성능차이가 발생할 수 있으며, 현재 각 기능별로 의존성 문제가 해결되어야 함.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390310" y="4096421"/>
            <a:ext cx="6546898" cy="174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6" indent="-269873" lvl="1">
              <a:lnSpc>
                <a:spcPts val="3499"/>
              </a:lnSpc>
              <a:spcBef>
                <a:spcPct val="0"/>
              </a:spcBef>
              <a:buAutoNum type="arabicPeriod" startAt="1"/>
            </a:pPr>
            <a:r>
              <a:rPr lang="en-US" sz="2499">
                <a:solidFill>
                  <a:srgbClr val="000000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 가상환경 </a:t>
            </a:r>
            <a:r>
              <a:rPr lang="en-US" sz="2499">
                <a:solidFill>
                  <a:srgbClr val="000000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3개를 사용한다.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-&gt; 가상환경을 실행하는 환경에 따라 성능차이가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발생할 수 있다.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028700" y="5226079"/>
            <a:ext cx="539909" cy="530092"/>
          </a:xfrm>
          <a:custGeom>
            <a:avLst/>
            <a:gdLst/>
            <a:ahLst/>
            <a:cxnLst/>
            <a:rect r="r" b="b" t="t" l="l"/>
            <a:pathLst>
              <a:path h="530092" w="539909">
                <a:moveTo>
                  <a:pt x="0" y="0"/>
                </a:moveTo>
                <a:lnTo>
                  <a:pt x="539909" y="0"/>
                </a:lnTo>
                <a:lnTo>
                  <a:pt x="539909" y="530093"/>
                </a:lnTo>
                <a:lnTo>
                  <a:pt x="0" y="53009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825" y="674834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224127" y="3882931"/>
            <a:ext cx="3395760" cy="4114800"/>
          </a:xfrm>
          <a:custGeom>
            <a:avLst/>
            <a:gdLst/>
            <a:ahLst/>
            <a:cxnLst/>
            <a:rect r="r" b="b" t="t" l="l"/>
            <a:pathLst>
              <a:path h="4114800" w="3395760">
                <a:moveTo>
                  <a:pt x="0" y="0"/>
                </a:moveTo>
                <a:lnTo>
                  <a:pt x="3395760" y="0"/>
                </a:lnTo>
                <a:lnTo>
                  <a:pt x="33957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140723" y="5745461"/>
            <a:ext cx="2242644" cy="870319"/>
            <a:chOff x="0" y="0"/>
            <a:chExt cx="1405335" cy="54537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05335" cy="545378"/>
            </a:xfrm>
            <a:custGeom>
              <a:avLst/>
              <a:gdLst/>
              <a:ahLst/>
              <a:cxnLst/>
              <a:rect r="r" b="b" t="t" l="l"/>
              <a:pathLst>
                <a:path h="545378" w="1405335">
                  <a:moveTo>
                    <a:pt x="1405335" y="272689"/>
                  </a:moveTo>
                  <a:lnTo>
                    <a:pt x="998935" y="0"/>
                  </a:lnTo>
                  <a:lnTo>
                    <a:pt x="998935" y="203200"/>
                  </a:lnTo>
                  <a:lnTo>
                    <a:pt x="0" y="203200"/>
                  </a:lnTo>
                  <a:lnTo>
                    <a:pt x="0" y="342178"/>
                  </a:lnTo>
                  <a:lnTo>
                    <a:pt x="998935" y="342178"/>
                  </a:lnTo>
                  <a:lnTo>
                    <a:pt x="998935" y="545378"/>
                  </a:lnTo>
                  <a:lnTo>
                    <a:pt x="1405335" y="27268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55575"/>
              <a:ext cx="1303735" cy="1866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436833" y="3612962"/>
            <a:ext cx="7144890" cy="2250640"/>
          </a:xfrm>
          <a:custGeom>
            <a:avLst/>
            <a:gdLst/>
            <a:ahLst/>
            <a:cxnLst/>
            <a:rect r="r" b="b" t="t" l="l"/>
            <a:pathLst>
              <a:path h="2250640" w="7144890">
                <a:moveTo>
                  <a:pt x="0" y="0"/>
                </a:moveTo>
                <a:lnTo>
                  <a:pt x="7144890" y="0"/>
                </a:lnTo>
                <a:lnTo>
                  <a:pt x="7144890" y="2250641"/>
                </a:lnTo>
                <a:lnTo>
                  <a:pt x="0" y="22506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658610" y="3882931"/>
            <a:ext cx="454838" cy="454838"/>
          </a:xfrm>
          <a:custGeom>
            <a:avLst/>
            <a:gdLst/>
            <a:ahLst/>
            <a:cxnLst/>
            <a:rect r="r" b="b" t="t" l="l"/>
            <a:pathLst>
              <a:path h="454838" w="454838">
                <a:moveTo>
                  <a:pt x="0" y="0"/>
                </a:moveTo>
                <a:lnTo>
                  <a:pt x="454838" y="0"/>
                </a:lnTo>
                <a:lnTo>
                  <a:pt x="454838" y="454838"/>
                </a:lnTo>
                <a:lnTo>
                  <a:pt x="0" y="4548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635046" y="6967912"/>
            <a:ext cx="426157" cy="426157"/>
          </a:xfrm>
          <a:custGeom>
            <a:avLst/>
            <a:gdLst/>
            <a:ahLst/>
            <a:cxnLst/>
            <a:rect r="r" b="b" t="t" l="l"/>
            <a:pathLst>
              <a:path h="426157" w="426157">
                <a:moveTo>
                  <a:pt x="0" y="0"/>
                </a:moveTo>
                <a:lnTo>
                  <a:pt x="426157" y="0"/>
                </a:lnTo>
                <a:lnTo>
                  <a:pt x="426157" y="426157"/>
                </a:lnTo>
                <a:lnTo>
                  <a:pt x="0" y="42615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365331" y="1847885"/>
            <a:ext cx="1390860" cy="1378766"/>
          </a:xfrm>
          <a:custGeom>
            <a:avLst/>
            <a:gdLst/>
            <a:ahLst/>
            <a:cxnLst/>
            <a:rect r="r" b="b" t="t" l="l"/>
            <a:pathLst>
              <a:path h="1378766" w="1390860">
                <a:moveTo>
                  <a:pt x="0" y="0"/>
                </a:moveTo>
                <a:lnTo>
                  <a:pt x="1390860" y="0"/>
                </a:lnTo>
                <a:lnTo>
                  <a:pt x="1390860" y="1378766"/>
                </a:lnTo>
                <a:lnTo>
                  <a:pt x="0" y="137876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606365" y="8436726"/>
            <a:ext cx="454838" cy="454838"/>
          </a:xfrm>
          <a:custGeom>
            <a:avLst/>
            <a:gdLst/>
            <a:ahLst/>
            <a:cxnLst/>
            <a:rect r="r" b="b" t="t" l="l"/>
            <a:pathLst>
              <a:path h="454838" w="454838">
                <a:moveTo>
                  <a:pt x="0" y="0"/>
                </a:moveTo>
                <a:lnTo>
                  <a:pt x="454838" y="0"/>
                </a:lnTo>
                <a:lnTo>
                  <a:pt x="454838" y="454838"/>
                </a:lnTo>
                <a:lnTo>
                  <a:pt x="0" y="45483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330920" y="8267699"/>
            <a:ext cx="1895805" cy="990601"/>
          </a:xfrm>
          <a:custGeom>
            <a:avLst/>
            <a:gdLst/>
            <a:ahLst/>
            <a:cxnLst/>
            <a:rect r="r" b="b" t="t" l="l"/>
            <a:pathLst>
              <a:path h="990601" w="1895805">
                <a:moveTo>
                  <a:pt x="0" y="0"/>
                </a:moveTo>
                <a:lnTo>
                  <a:pt x="1895805" y="0"/>
                </a:lnTo>
                <a:lnTo>
                  <a:pt x="1895805" y="990601"/>
                </a:lnTo>
                <a:lnTo>
                  <a:pt x="0" y="99060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140723" y="2318197"/>
            <a:ext cx="657174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1D2A3A"/>
                </a:solidFill>
                <a:latin typeface="210 밀레니얼"/>
                <a:ea typeface="210 밀레니얼"/>
                <a:cs typeface="210 밀레니얼"/>
                <a:sym typeface="210 밀레니얼"/>
              </a:rPr>
              <a:t>이슈 및 해결방안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09629" y="3203387"/>
            <a:ext cx="2712378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AI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8288020"/>
            <a:ext cx="6348440" cy="883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6"/>
              </a:lnSpc>
            </a:pPr>
            <a:r>
              <a:rPr lang="en-US" sz="2480">
                <a:solidFill>
                  <a:srgbClr val="000000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Tesseract ocr을 활용하여 이미지 내 텍스트 추출 시도 -&gt; 제대로 된 결과 X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436833" y="5882052"/>
            <a:ext cx="7144890" cy="883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6"/>
              </a:lnSpc>
            </a:pPr>
            <a:r>
              <a:rPr lang="en-US" sz="2480">
                <a:solidFill>
                  <a:srgbClr val="000000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 이미지 텍스트 추출 사이트 활용해 크롤링 기능을 구현함.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436833" y="6916607"/>
            <a:ext cx="7319358" cy="888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8"/>
              </a:lnSpc>
            </a:pPr>
            <a:r>
              <a:rPr lang="en-US" sz="2475">
                <a:solidFill>
                  <a:srgbClr val="000000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데이터 수집 단계에서 원본 이미지 저장, 답변 시 그대로 반환하여 사용자가 직접 이미지를 보고 정보를 얻음.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55723" y="971904"/>
            <a:ext cx="3362429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2F5F98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종합설계프로젝트1  5팀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455325" y="8370051"/>
            <a:ext cx="6022850" cy="888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8"/>
              </a:lnSpc>
            </a:pPr>
            <a:r>
              <a:rPr lang="en-US" sz="2475">
                <a:solidFill>
                  <a:srgbClr val="000000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구글 비전 API로 이미지 크롤링 코드 구현함.</a:t>
            </a:r>
          </a:p>
          <a:p>
            <a:pPr algn="l">
              <a:lnSpc>
                <a:spcPts val="3588"/>
              </a:lnSpc>
            </a:pPr>
            <a:r>
              <a:rPr lang="en-US" sz="2475">
                <a:solidFill>
                  <a:srgbClr val="000000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단, 무료 크레딧 제한이 있어 논의해 볼 사안.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825" y="674834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365331" y="1847885"/>
            <a:ext cx="1390860" cy="1378766"/>
          </a:xfrm>
          <a:custGeom>
            <a:avLst/>
            <a:gdLst/>
            <a:ahLst/>
            <a:cxnLst/>
            <a:rect r="r" b="b" t="t" l="l"/>
            <a:pathLst>
              <a:path h="1378766" w="1390860">
                <a:moveTo>
                  <a:pt x="0" y="0"/>
                </a:moveTo>
                <a:lnTo>
                  <a:pt x="1390860" y="0"/>
                </a:lnTo>
                <a:lnTo>
                  <a:pt x="1390860" y="1378766"/>
                </a:lnTo>
                <a:lnTo>
                  <a:pt x="0" y="1378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343018" y="5798154"/>
            <a:ext cx="2242644" cy="870319"/>
            <a:chOff x="0" y="0"/>
            <a:chExt cx="1405335" cy="54537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05335" cy="545378"/>
            </a:xfrm>
            <a:custGeom>
              <a:avLst/>
              <a:gdLst/>
              <a:ahLst/>
              <a:cxnLst/>
              <a:rect r="r" b="b" t="t" l="l"/>
              <a:pathLst>
                <a:path h="545378" w="1405335">
                  <a:moveTo>
                    <a:pt x="1405335" y="272689"/>
                  </a:moveTo>
                  <a:lnTo>
                    <a:pt x="998935" y="0"/>
                  </a:lnTo>
                  <a:lnTo>
                    <a:pt x="998935" y="203200"/>
                  </a:lnTo>
                  <a:lnTo>
                    <a:pt x="0" y="203200"/>
                  </a:lnTo>
                  <a:lnTo>
                    <a:pt x="0" y="342178"/>
                  </a:lnTo>
                  <a:lnTo>
                    <a:pt x="998935" y="342178"/>
                  </a:lnTo>
                  <a:lnTo>
                    <a:pt x="998935" y="545378"/>
                  </a:lnTo>
                  <a:lnTo>
                    <a:pt x="1405335" y="27268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55575"/>
              <a:ext cx="1303735" cy="1866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684419" y="4478278"/>
            <a:ext cx="547688" cy="547688"/>
          </a:xfrm>
          <a:custGeom>
            <a:avLst/>
            <a:gdLst/>
            <a:ahLst/>
            <a:cxnLst/>
            <a:rect r="r" b="b" t="t" l="l"/>
            <a:pathLst>
              <a:path h="547688" w="547688">
                <a:moveTo>
                  <a:pt x="0" y="0"/>
                </a:moveTo>
                <a:lnTo>
                  <a:pt x="547688" y="0"/>
                </a:lnTo>
                <a:lnTo>
                  <a:pt x="547688" y="547688"/>
                </a:lnTo>
                <a:lnTo>
                  <a:pt x="0" y="5476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716461" y="6845438"/>
            <a:ext cx="515646" cy="515646"/>
          </a:xfrm>
          <a:custGeom>
            <a:avLst/>
            <a:gdLst/>
            <a:ahLst/>
            <a:cxnLst/>
            <a:rect r="r" b="b" t="t" l="l"/>
            <a:pathLst>
              <a:path h="515646" w="515646">
                <a:moveTo>
                  <a:pt x="0" y="0"/>
                </a:moveTo>
                <a:lnTo>
                  <a:pt x="515646" y="0"/>
                </a:lnTo>
                <a:lnTo>
                  <a:pt x="515646" y="515646"/>
                </a:lnTo>
                <a:lnTo>
                  <a:pt x="0" y="5156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849818" y="4926295"/>
            <a:ext cx="5969597" cy="1451696"/>
          </a:xfrm>
          <a:custGeom>
            <a:avLst/>
            <a:gdLst/>
            <a:ahLst/>
            <a:cxnLst/>
            <a:rect r="r" b="b" t="t" l="l"/>
            <a:pathLst>
              <a:path h="1451696" w="5969597">
                <a:moveTo>
                  <a:pt x="0" y="0"/>
                </a:moveTo>
                <a:lnTo>
                  <a:pt x="5969597" y="0"/>
                </a:lnTo>
                <a:lnTo>
                  <a:pt x="5969597" y="1451696"/>
                </a:lnTo>
                <a:lnTo>
                  <a:pt x="0" y="145169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-33396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00483" y="4159117"/>
            <a:ext cx="5763667" cy="319161"/>
          </a:xfrm>
          <a:custGeom>
            <a:avLst/>
            <a:gdLst/>
            <a:ahLst/>
            <a:cxnLst/>
            <a:rect r="r" b="b" t="t" l="l"/>
            <a:pathLst>
              <a:path h="319161" w="5763667">
                <a:moveTo>
                  <a:pt x="0" y="0"/>
                </a:moveTo>
                <a:lnTo>
                  <a:pt x="5763667" y="0"/>
                </a:lnTo>
                <a:lnTo>
                  <a:pt x="5763667" y="319161"/>
                </a:lnTo>
                <a:lnTo>
                  <a:pt x="0" y="31916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849667" y="6471438"/>
            <a:ext cx="3801677" cy="586609"/>
          </a:xfrm>
          <a:custGeom>
            <a:avLst/>
            <a:gdLst/>
            <a:ahLst/>
            <a:cxnLst/>
            <a:rect r="r" b="b" t="t" l="l"/>
            <a:pathLst>
              <a:path h="586609" w="3801677">
                <a:moveTo>
                  <a:pt x="0" y="0"/>
                </a:moveTo>
                <a:lnTo>
                  <a:pt x="3801677" y="0"/>
                </a:lnTo>
                <a:lnTo>
                  <a:pt x="3801677" y="586609"/>
                </a:lnTo>
                <a:lnTo>
                  <a:pt x="0" y="58660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849818" y="7054138"/>
            <a:ext cx="6330881" cy="295194"/>
          </a:xfrm>
          <a:custGeom>
            <a:avLst/>
            <a:gdLst/>
            <a:ahLst/>
            <a:cxnLst/>
            <a:rect r="r" b="b" t="t" l="l"/>
            <a:pathLst>
              <a:path h="295194" w="6330881">
                <a:moveTo>
                  <a:pt x="0" y="0"/>
                </a:moveTo>
                <a:lnTo>
                  <a:pt x="6330881" y="0"/>
                </a:lnTo>
                <a:lnTo>
                  <a:pt x="6330881" y="295194"/>
                </a:lnTo>
                <a:lnTo>
                  <a:pt x="0" y="29519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209" r="0" b="-209"/>
            </a:stretch>
          </a:blipFill>
        </p:spPr>
      </p:sp>
      <p:sp>
        <p:nvSpPr>
          <p:cNvPr name="AutoShape 16" id="16"/>
          <p:cNvSpPr/>
          <p:nvPr/>
        </p:nvSpPr>
        <p:spPr>
          <a:xfrm>
            <a:off x="1913338" y="5322695"/>
            <a:ext cx="5609628" cy="0"/>
          </a:xfrm>
          <a:prstGeom prst="line">
            <a:avLst/>
          </a:prstGeom>
          <a:ln cap="flat" w="38100">
            <a:solidFill>
              <a:srgbClr val="DA1E2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V="true">
            <a:off x="1849876" y="7368382"/>
            <a:ext cx="6212551" cy="18970"/>
          </a:xfrm>
          <a:prstGeom prst="line">
            <a:avLst/>
          </a:prstGeom>
          <a:ln cap="flat" w="38100">
            <a:solidFill>
              <a:srgbClr val="DA1E2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160575" y="3948186"/>
            <a:ext cx="539909" cy="530092"/>
          </a:xfrm>
          <a:custGeom>
            <a:avLst/>
            <a:gdLst/>
            <a:ahLst/>
            <a:cxnLst/>
            <a:rect r="r" b="b" t="t" l="l"/>
            <a:pathLst>
              <a:path h="530092" w="539909">
                <a:moveTo>
                  <a:pt x="0" y="0"/>
                </a:moveTo>
                <a:lnTo>
                  <a:pt x="539908" y="0"/>
                </a:lnTo>
                <a:lnTo>
                  <a:pt x="539908" y="530092"/>
                </a:lnTo>
                <a:lnTo>
                  <a:pt x="0" y="5300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209629" y="5021203"/>
            <a:ext cx="565021" cy="530092"/>
          </a:xfrm>
          <a:custGeom>
            <a:avLst/>
            <a:gdLst/>
            <a:ahLst/>
            <a:cxnLst/>
            <a:rect r="r" b="b" t="t" l="l"/>
            <a:pathLst>
              <a:path h="530092" w="565021">
                <a:moveTo>
                  <a:pt x="0" y="0"/>
                </a:moveTo>
                <a:lnTo>
                  <a:pt x="565021" y="0"/>
                </a:lnTo>
                <a:lnTo>
                  <a:pt x="565021" y="530092"/>
                </a:lnTo>
                <a:lnTo>
                  <a:pt x="0" y="53009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6140723" y="2318197"/>
            <a:ext cx="657174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1D2A3A"/>
                </a:solidFill>
                <a:latin typeface="210 밀레니얼"/>
                <a:ea typeface="210 밀레니얼"/>
                <a:cs typeface="210 밀레니얼"/>
                <a:sym typeface="210 밀레니얼"/>
              </a:rPr>
              <a:t>이슈 및 해결방안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94380" y="7615951"/>
            <a:ext cx="7925790" cy="1181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4"/>
              </a:lnSpc>
            </a:pPr>
            <a:r>
              <a:rPr lang="en-US" sz="3299">
                <a:solidFill>
                  <a:srgbClr val="000000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Refine 방식을 통해 일관되고, 정제된 답변을 생성하지만 정확한 정보 제공 X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09629" y="3203387"/>
            <a:ext cx="2712378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AI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363670" y="4392553"/>
            <a:ext cx="6895630" cy="1181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4"/>
              </a:lnSpc>
            </a:pPr>
            <a:r>
              <a:rPr lang="en-US" sz="3299">
                <a:solidFill>
                  <a:srgbClr val="000000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키워드 전처리 및 동일한 쿼리 변환 </a:t>
            </a:r>
          </a:p>
          <a:p>
            <a:pPr algn="l">
              <a:lnSpc>
                <a:spcPts val="4784"/>
              </a:lnSpc>
            </a:pPr>
            <a:r>
              <a:rPr lang="en-US" sz="3299">
                <a:solidFill>
                  <a:srgbClr val="000000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과정을 적용해 문서 추출 방식 개선함.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363670" y="6812484"/>
            <a:ext cx="6895630" cy="1181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4"/>
              </a:lnSpc>
            </a:pPr>
            <a:r>
              <a:rPr lang="en-US" sz="3299">
                <a:solidFill>
                  <a:srgbClr val="000000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Chain 방식 활용하는 과정에서 API </a:t>
            </a:r>
          </a:p>
          <a:p>
            <a:pPr algn="l">
              <a:lnSpc>
                <a:spcPts val="4784"/>
              </a:lnSpc>
            </a:pPr>
            <a:r>
              <a:rPr lang="en-US" sz="3299">
                <a:solidFill>
                  <a:srgbClr val="000000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사용법 관련 문제를 검토하여 개선함.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55723" y="971904"/>
            <a:ext cx="3362429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2F5F98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종합설계프로젝트1  5팀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300037" y="5779288"/>
            <a:ext cx="6895630" cy="454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499">
                <a:solidFill>
                  <a:srgbClr val="000000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ex) ‘수강신청’, ‘수강 신청‘ ==&gt; 수강신청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1160575" y="6845438"/>
            <a:ext cx="565021" cy="530092"/>
          </a:xfrm>
          <a:custGeom>
            <a:avLst/>
            <a:gdLst/>
            <a:ahLst/>
            <a:cxnLst/>
            <a:rect r="r" b="b" t="t" l="l"/>
            <a:pathLst>
              <a:path h="530092" w="565021">
                <a:moveTo>
                  <a:pt x="0" y="0"/>
                </a:moveTo>
                <a:lnTo>
                  <a:pt x="565020" y="0"/>
                </a:lnTo>
                <a:lnTo>
                  <a:pt x="565020" y="530092"/>
                </a:lnTo>
                <a:lnTo>
                  <a:pt x="0" y="53009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825" y="674834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3190862" y="6131187"/>
            <a:ext cx="3411127" cy="2236163"/>
            <a:chOff x="0" y="0"/>
            <a:chExt cx="898404" cy="58894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98404" cy="588948"/>
            </a:xfrm>
            <a:custGeom>
              <a:avLst/>
              <a:gdLst/>
              <a:ahLst/>
              <a:cxnLst/>
              <a:rect r="r" b="b" t="t" l="l"/>
              <a:pathLst>
                <a:path h="588948" w="898404">
                  <a:moveTo>
                    <a:pt x="0" y="0"/>
                  </a:moveTo>
                  <a:lnTo>
                    <a:pt x="898404" y="0"/>
                  </a:lnTo>
                  <a:lnTo>
                    <a:pt x="898404" y="588948"/>
                  </a:lnTo>
                  <a:lnTo>
                    <a:pt x="0" y="58894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98404" cy="6365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190862" y="4400942"/>
            <a:ext cx="3411127" cy="1754315"/>
            <a:chOff x="0" y="0"/>
            <a:chExt cx="898404" cy="46204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98404" cy="462042"/>
            </a:xfrm>
            <a:custGeom>
              <a:avLst/>
              <a:gdLst/>
              <a:ahLst/>
              <a:cxnLst/>
              <a:rect r="r" b="b" t="t" l="l"/>
              <a:pathLst>
                <a:path h="462042" w="898404">
                  <a:moveTo>
                    <a:pt x="0" y="0"/>
                  </a:moveTo>
                  <a:lnTo>
                    <a:pt x="898404" y="0"/>
                  </a:lnTo>
                  <a:lnTo>
                    <a:pt x="898404" y="462042"/>
                  </a:lnTo>
                  <a:lnTo>
                    <a:pt x="0" y="462042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98404" cy="509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10844026" y="6140712"/>
            <a:ext cx="841984" cy="0"/>
          </a:xfrm>
          <a:prstGeom prst="line">
            <a:avLst/>
          </a:prstGeom>
          <a:ln cap="flat" w="19050">
            <a:solidFill>
              <a:srgbClr val="3087BB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6601990" y="6150237"/>
            <a:ext cx="827408" cy="0"/>
          </a:xfrm>
          <a:prstGeom prst="line">
            <a:avLst/>
          </a:prstGeom>
          <a:ln cap="flat" w="19050">
            <a:solidFill>
              <a:srgbClr val="3087BB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14" id="14"/>
          <p:cNvGrpSpPr/>
          <p:nvPr/>
        </p:nvGrpSpPr>
        <p:grpSpPr>
          <a:xfrm rot="0">
            <a:off x="7436683" y="6131187"/>
            <a:ext cx="3411127" cy="2236163"/>
            <a:chOff x="0" y="0"/>
            <a:chExt cx="898404" cy="58894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98404" cy="588948"/>
            </a:xfrm>
            <a:custGeom>
              <a:avLst/>
              <a:gdLst/>
              <a:ahLst/>
              <a:cxnLst/>
              <a:rect r="r" b="b" t="t" l="l"/>
              <a:pathLst>
                <a:path h="588948" w="898404">
                  <a:moveTo>
                    <a:pt x="0" y="0"/>
                  </a:moveTo>
                  <a:lnTo>
                    <a:pt x="898404" y="0"/>
                  </a:lnTo>
                  <a:lnTo>
                    <a:pt x="898404" y="588948"/>
                  </a:lnTo>
                  <a:lnTo>
                    <a:pt x="0" y="58894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98404" cy="6365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686010" y="6131187"/>
            <a:ext cx="3411127" cy="2236163"/>
            <a:chOff x="0" y="0"/>
            <a:chExt cx="898404" cy="58894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98404" cy="588948"/>
            </a:xfrm>
            <a:custGeom>
              <a:avLst/>
              <a:gdLst/>
              <a:ahLst/>
              <a:cxnLst/>
              <a:rect r="r" b="b" t="t" l="l"/>
              <a:pathLst>
                <a:path h="588948" w="898404">
                  <a:moveTo>
                    <a:pt x="0" y="0"/>
                  </a:moveTo>
                  <a:lnTo>
                    <a:pt x="898404" y="0"/>
                  </a:lnTo>
                  <a:lnTo>
                    <a:pt x="898404" y="588948"/>
                  </a:lnTo>
                  <a:lnTo>
                    <a:pt x="0" y="58894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898404" cy="6365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7436683" y="4400942"/>
            <a:ext cx="3411127" cy="1754315"/>
            <a:chOff x="0" y="0"/>
            <a:chExt cx="898404" cy="46204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8404" cy="462042"/>
            </a:xfrm>
            <a:custGeom>
              <a:avLst/>
              <a:gdLst/>
              <a:ahLst/>
              <a:cxnLst/>
              <a:rect r="r" b="b" t="t" l="l"/>
              <a:pathLst>
                <a:path h="462042" w="898404">
                  <a:moveTo>
                    <a:pt x="0" y="0"/>
                  </a:moveTo>
                  <a:lnTo>
                    <a:pt x="898404" y="0"/>
                  </a:lnTo>
                  <a:lnTo>
                    <a:pt x="898404" y="462042"/>
                  </a:lnTo>
                  <a:lnTo>
                    <a:pt x="0" y="462042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898404" cy="509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1686010" y="4400942"/>
            <a:ext cx="3411127" cy="1754315"/>
            <a:chOff x="0" y="0"/>
            <a:chExt cx="898404" cy="46204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98404" cy="462042"/>
            </a:xfrm>
            <a:custGeom>
              <a:avLst/>
              <a:gdLst/>
              <a:ahLst/>
              <a:cxnLst/>
              <a:rect r="r" b="b" t="t" l="l"/>
              <a:pathLst>
                <a:path h="462042" w="898404">
                  <a:moveTo>
                    <a:pt x="0" y="0"/>
                  </a:moveTo>
                  <a:lnTo>
                    <a:pt x="898404" y="0"/>
                  </a:lnTo>
                  <a:lnTo>
                    <a:pt x="898404" y="462042"/>
                  </a:lnTo>
                  <a:lnTo>
                    <a:pt x="0" y="462042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898404" cy="509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4481066" y="4860257"/>
            <a:ext cx="979453" cy="956302"/>
          </a:xfrm>
          <a:custGeom>
            <a:avLst/>
            <a:gdLst/>
            <a:ahLst/>
            <a:cxnLst/>
            <a:rect r="r" b="b" t="t" l="l"/>
            <a:pathLst>
              <a:path h="956302" w="979453">
                <a:moveTo>
                  <a:pt x="0" y="0"/>
                </a:moveTo>
                <a:lnTo>
                  <a:pt x="979453" y="0"/>
                </a:lnTo>
                <a:lnTo>
                  <a:pt x="979453" y="956302"/>
                </a:lnTo>
                <a:lnTo>
                  <a:pt x="0" y="956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5365331" y="1847885"/>
            <a:ext cx="1390860" cy="1378766"/>
          </a:xfrm>
          <a:custGeom>
            <a:avLst/>
            <a:gdLst/>
            <a:ahLst/>
            <a:cxnLst/>
            <a:rect r="r" b="b" t="t" l="l"/>
            <a:pathLst>
              <a:path h="1378766" w="1390860">
                <a:moveTo>
                  <a:pt x="0" y="0"/>
                </a:moveTo>
                <a:lnTo>
                  <a:pt x="1390860" y="0"/>
                </a:lnTo>
                <a:lnTo>
                  <a:pt x="1390860" y="1378766"/>
                </a:lnTo>
                <a:lnTo>
                  <a:pt x="0" y="13787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2905210" y="4830776"/>
            <a:ext cx="1041169" cy="986971"/>
          </a:xfrm>
          <a:custGeom>
            <a:avLst/>
            <a:gdLst/>
            <a:ahLst/>
            <a:cxnLst/>
            <a:rect r="r" b="b" t="t" l="l"/>
            <a:pathLst>
              <a:path h="986971" w="1041169">
                <a:moveTo>
                  <a:pt x="0" y="0"/>
                </a:moveTo>
                <a:lnTo>
                  <a:pt x="1041170" y="0"/>
                </a:lnTo>
                <a:lnTo>
                  <a:pt x="1041170" y="986971"/>
                </a:lnTo>
                <a:lnTo>
                  <a:pt x="0" y="9869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8656104" y="4860257"/>
            <a:ext cx="961215" cy="928009"/>
          </a:xfrm>
          <a:custGeom>
            <a:avLst/>
            <a:gdLst/>
            <a:ahLst/>
            <a:cxnLst/>
            <a:rect r="r" b="b" t="t" l="l"/>
            <a:pathLst>
              <a:path h="928009" w="961215">
                <a:moveTo>
                  <a:pt x="0" y="0"/>
                </a:moveTo>
                <a:lnTo>
                  <a:pt x="961215" y="0"/>
                </a:lnTo>
                <a:lnTo>
                  <a:pt x="961215" y="928009"/>
                </a:lnTo>
                <a:lnTo>
                  <a:pt x="0" y="9280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6342578" y="2298954"/>
            <a:ext cx="560284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1D2A3A"/>
                </a:solidFill>
                <a:latin typeface="210 밀레니얼"/>
                <a:ea typeface="210 밀레니얼"/>
                <a:cs typeface="210 밀레니얼"/>
                <a:sym typeface="210 밀레니얼"/>
              </a:rPr>
              <a:t>향후 일정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271437" y="6252095"/>
            <a:ext cx="3222271" cy="16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34"/>
              </a:lnSpc>
            </a:pPr>
            <a:r>
              <a:rPr lang="en-US" sz="2299">
                <a:solidFill>
                  <a:srgbClr val="2F5F98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작성한 논문을 피드백 받고, 이를 반영하여 최종 수정하여 10.18 까지 논문 제출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866985" y="6380906"/>
            <a:ext cx="3118762" cy="16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34"/>
              </a:lnSpc>
            </a:pPr>
            <a:r>
              <a:rPr lang="en-US" sz="2299">
                <a:solidFill>
                  <a:srgbClr val="2F5F98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프론트엔드 백엔드 AI 서버 간 연결하여 디자인한 시스템 모델링에 맞추어 전체 시스템 구축을 목표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542198" y="6452120"/>
            <a:ext cx="3204627" cy="16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34"/>
              </a:lnSpc>
            </a:pPr>
            <a:r>
              <a:rPr lang="en-US" sz="2299">
                <a:solidFill>
                  <a:srgbClr val="2F5F98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멘토링 회의를 통해 나온 개선사항들을 적용하여 답변의 정확도 개선 </a:t>
            </a:r>
          </a:p>
          <a:p>
            <a:pPr algn="just">
              <a:lnSpc>
                <a:spcPts val="3334"/>
              </a:lnSpc>
            </a:pPr>
          </a:p>
        </p:txBody>
      </p:sp>
      <p:sp>
        <p:nvSpPr>
          <p:cNvPr name="TextBox 34" id="34"/>
          <p:cNvSpPr txBox="true"/>
          <p:nvPr/>
        </p:nvSpPr>
        <p:spPr>
          <a:xfrm rot="0">
            <a:off x="5579240" y="5874909"/>
            <a:ext cx="1022749" cy="280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7"/>
              </a:lnSpc>
            </a:pPr>
            <a:r>
              <a:rPr lang="en-US" sz="1873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(~10.18)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208036" y="3236176"/>
            <a:ext cx="2738343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(10.14~11.10)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355723" y="971904"/>
            <a:ext cx="3362429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2F5F98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종합설계프로젝트1  5팀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825" y="674834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3530919" y="4015724"/>
            <a:ext cx="11226161" cy="1792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23"/>
              </a:lnSpc>
            </a:pPr>
            <a:r>
              <a:rPr lang="en-US" sz="10445">
                <a:solidFill>
                  <a:srgbClr val="1D2A3A"/>
                </a:solidFill>
                <a:latin typeface="210 밀레니얼"/>
                <a:ea typeface="210 밀레니얼"/>
                <a:cs typeface="210 밀레니얼"/>
                <a:sym typeface="210 밀레니얼"/>
              </a:rPr>
              <a:t>감사합니다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55723" y="971904"/>
            <a:ext cx="3362429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2F5F98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종합설계프로젝트1  5팀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825" y="674834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365331" y="1847885"/>
            <a:ext cx="1390860" cy="1378766"/>
          </a:xfrm>
          <a:custGeom>
            <a:avLst/>
            <a:gdLst/>
            <a:ahLst/>
            <a:cxnLst/>
            <a:rect r="r" b="b" t="t" l="l"/>
            <a:pathLst>
              <a:path h="1378766" w="1390860">
                <a:moveTo>
                  <a:pt x="0" y="0"/>
                </a:moveTo>
                <a:lnTo>
                  <a:pt x="1390860" y="0"/>
                </a:lnTo>
                <a:lnTo>
                  <a:pt x="1390860" y="1378766"/>
                </a:lnTo>
                <a:lnTo>
                  <a:pt x="0" y="1378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303534" y="4184270"/>
            <a:ext cx="11301259" cy="4223846"/>
          </a:xfrm>
          <a:custGeom>
            <a:avLst/>
            <a:gdLst/>
            <a:ahLst/>
            <a:cxnLst/>
            <a:rect r="r" b="b" t="t" l="l"/>
            <a:pathLst>
              <a:path h="4223846" w="11301259">
                <a:moveTo>
                  <a:pt x="0" y="0"/>
                </a:moveTo>
                <a:lnTo>
                  <a:pt x="11301259" y="0"/>
                </a:lnTo>
                <a:lnTo>
                  <a:pt x="11301259" y="4223845"/>
                </a:lnTo>
                <a:lnTo>
                  <a:pt x="0" y="42238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342578" y="2298954"/>
            <a:ext cx="560284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1D2A3A"/>
                </a:solidFill>
                <a:latin typeface="210 밀레니얼"/>
                <a:ea typeface="210 밀레니얼"/>
                <a:cs typeface="210 밀레니얼"/>
                <a:sym typeface="210 밀레니얼"/>
              </a:rPr>
              <a:t>수행 배경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55723" y="971904"/>
            <a:ext cx="3362429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2F5F98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종합설계프로젝트1  5팀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825" y="674834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365331" y="1847885"/>
            <a:ext cx="1390860" cy="1378766"/>
          </a:xfrm>
          <a:custGeom>
            <a:avLst/>
            <a:gdLst/>
            <a:ahLst/>
            <a:cxnLst/>
            <a:rect r="r" b="b" t="t" l="l"/>
            <a:pathLst>
              <a:path h="1378766" w="1390860">
                <a:moveTo>
                  <a:pt x="0" y="0"/>
                </a:moveTo>
                <a:lnTo>
                  <a:pt x="1390860" y="0"/>
                </a:lnTo>
                <a:lnTo>
                  <a:pt x="1390860" y="1378766"/>
                </a:lnTo>
                <a:lnTo>
                  <a:pt x="0" y="1378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312133" y="4184270"/>
            <a:ext cx="11301259" cy="4817162"/>
          </a:xfrm>
          <a:custGeom>
            <a:avLst/>
            <a:gdLst/>
            <a:ahLst/>
            <a:cxnLst/>
            <a:rect r="r" b="b" t="t" l="l"/>
            <a:pathLst>
              <a:path h="4817162" w="11301259">
                <a:moveTo>
                  <a:pt x="0" y="0"/>
                </a:moveTo>
                <a:lnTo>
                  <a:pt x="11301259" y="0"/>
                </a:lnTo>
                <a:lnTo>
                  <a:pt x="11301259" y="4817161"/>
                </a:lnTo>
                <a:lnTo>
                  <a:pt x="0" y="48171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342578" y="2298954"/>
            <a:ext cx="560284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1D2A3A"/>
                </a:solidFill>
                <a:latin typeface="210 밀레니얼"/>
                <a:ea typeface="210 밀레니얼"/>
                <a:cs typeface="210 밀레니얼"/>
                <a:sym typeface="210 밀레니얼"/>
              </a:rPr>
              <a:t>수행 배경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55723" y="971904"/>
            <a:ext cx="3362429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2F5F98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종합설계프로젝트1  5팀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825" y="674834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421020" y="3678420"/>
            <a:ext cx="13445960" cy="5579880"/>
          </a:xfrm>
          <a:custGeom>
            <a:avLst/>
            <a:gdLst/>
            <a:ahLst/>
            <a:cxnLst/>
            <a:rect r="r" b="b" t="t" l="l"/>
            <a:pathLst>
              <a:path h="5579880" w="13445960">
                <a:moveTo>
                  <a:pt x="0" y="0"/>
                </a:moveTo>
                <a:lnTo>
                  <a:pt x="13445960" y="0"/>
                </a:lnTo>
                <a:lnTo>
                  <a:pt x="13445960" y="5579880"/>
                </a:lnTo>
                <a:lnTo>
                  <a:pt x="0" y="55798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342578" y="2298954"/>
            <a:ext cx="560284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1D2A3A"/>
                </a:solidFill>
                <a:latin typeface="210 밀레니얼"/>
                <a:ea typeface="210 밀레니얼"/>
                <a:cs typeface="210 밀레니얼"/>
                <a:sym typeface="210 밀레니얼"/>
              </a:rPr>
              <a:t>프로젝트 목표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365331" y="1847885"/>
            <a:ext cx="1390860" cy="1378766"/>
          </a:xfrm>
          <a:custGeom>
            <a:avLst/>
            <a:gdLst/>
            <a:ahLst/>
            <a:cxnLst/>
            <a:rect r="r" b="b" t="t" l="l"/>
            <a:pathLst>
              <a:path h="1378766" w="1390860">
                <a:moveTo>
                  <a:pt x="0" y="0"/>
                </a:moveTo>
                <a:lnTo>
                  <a:pt x="1390860" y="0"/>
                </a:lnTo>
                <a:lnTo>
                  <a:pt x="1390860" y="1378766"/>
                </a:lnTo>
                <a:lnTo>
                  <a:pt x="0" y="13787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55723" y="971904"/>
            <a:ext cx="3362429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2F5F98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종합설계프로젝트1  5팀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825" y="674834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365331" y="1847885"/>
            <a:ext cx="1390860" cy="1378766"/>
          </a:xfrm>
          <a:custGeom>
            <a:avLst/>
            <a:gdLst/>
            <a:ahLst/>
            <a:cxnLst/>
            <a:rect r="r" b="b" t="t" l="l"/>
            <a:pathLst>
              <a:path h="1378766" w="1390860">
                <a:moveTo>
                  <a:pt x="0" y="0"/>
                </a:moveTo>
                <a:lnTo>
                  <a:pt x="1390860" y="0"/>
                </a:lnTo>
                <a:lnTo>
                  <a:pt x="1390860" y="1378766"/>
                </a:lnTo>
                <a:lnTo>
                  <a:pt x="0" y="1378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74575" y="4441445"/>
            <a:ext cx="14138850" cy="3764469"/>
          </a:xfrm>
          <a:custGeom>
            <a:avLst/>
            <a:gdLst/>
            <a:ahLst/>
            <a:cxnLst/>
            <a:rect r="r" b="b" t="t" l="l"/>
            <a:pathLst>
              <a:path h="3764469" w="14138850">
                <a:moveTo>
                  <a:pt x="0" y="0"/>
                </a:moveTo>
                <a:lnTo>
                  <a:pt x="14138850" y="0"/>
                </a:lnTo>
                <a:lnTo>
                  <a:pt x="14138850" y="3764468"/>
                </a:lnTo>
                <a:lnTo>
                  <a:pt x="0" y="37644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565439" y="2298954"/>
            <a:ext cx="715712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1D2A3A"/>
                </a:solidFill>
                <a:latin typeface="210 밀레니얼"/>
                <a:ea typeface="210 밀레니얼"/>
                <a:cs typeface="210 밀레니얼"/>
                <a:sym typeface="210 밀레니얼"/>
              </a:rPr>
              <a:t>전체 시스템 구조도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55723" y="971904"/>
            <a:ext cx="3362429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2F5F98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종합설계프로젝트1  5팀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825" y="674834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365331" y="1847885"/>
            <a:ext cx="1390860" cy="1378766"/>
          </a:xfrm>
          <a:custGeom>
            <a:avLst/>
            <a:gdLst/>
            <a:ahLst/>
            <a:cxnLst/>
            <a:rect r="r" b="b" t="t" l="l"/>
            <a:pathLst>
              <a:path h="1378766" w="1390860">
                <a:moveTo>
                  <a:pt x="0" y="0"/>
                </a:moveTo>
                <a:lnTo>
                  <a:pt x="1390860" y="0"/>
                </a:lnTo>
                <a:lnTo>
                  <a:pt x="1390860" y="1378766"/>
                </a:lnTo>
                <a:lnTo>
                  <a:pt x="0" y="1378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964862" y="4571579"/>
            <a:ext cx="2800937" cy="3291445"/>
          </a:xfrm>
          <a:custGeom>
            <a:avLst/>
            <a:gdLst/>
            <a:ahLst/>
            <a:cxnLst/>
            <a:rect r="r" b="b" t="t" l="l"/>
            <a:pathLst>
              <a:path h="3291445" w="2800937">
                <a:moveTo>
                  <a:pt x="0" y="0"/>
                </a:moveTo>
                <a:lnTo>
                  <a:pt x="2800937" y="0"/>
                </a:lnTo>
                <a:lnTo>
                  <a:pt x="2800937" y="3291446"/>
                </a:lnTo>
                <a:lnTo>
                  <a:pt x="0" y="32914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426" t="-408" r="-14512" b="-5188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509153" y="3384170"/>
            <a:ext cx="6999333" cy="6185661"/>
          </a:xfrm>
          <a:custGeom>
            <a:avLst/>
            <a:gdLst/>
            <a:ahLst/>
            <a:cxnLst/>
            <a:rect r="r" b="b" t="t" l="l"/>
            <a:pathLst>
              <a:path h="6185661" w="6999333">
                <a:moveTo>
                  <a:pt x="0" y="0"/>
                </a:moveTo>
                <a:lnTo>
                  <a:pt x="6999333" y="0"/>
                </a:lnTo>
                <a:lnTo>
                  <a:pt x="6999333" y="6185660"/>
                </a:lnTo>
                <a:lnTo>
                  <a:pt x="0" y="61856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>
            <a:off x="11955014" y="3634562"/>
            <a:ext cx="2009848" cy="937017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6342578" y="2298954"/>
            <a:ext cx="560284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1D2A3A"/>
                </a:solidFill>
                <a:latin typeface="210 밀레니얼"/>
                <a:ea typeface="210 밀레니얼"/>
                <a:cs typeface="210 밀레니얼"/>
                <a:sym typeface="210 밀레니얼"/>
              </a:rPr>
              <a:t>시스템 모델링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55723" y="971904"/>
            <a:ext cx="3362429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2F5F98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종합설계프로젝트1  5팀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825" y="674834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365331" y="1847885"/>
            <a:ext cx="1390860" cy="1378766"/>
          </a:xfrm>
          <a:custGeom>
            <a:avLst/>
            <a:gdLst/>
            <a:ahLst/>
            <a:cxnLst/>
            <a:rect r="r" b="b" t="t" l="l"/>
            <a:pathLst>
              <a:path h="1378766" w="1390860">
                <a:moveTo>
                  <a:pt x="0" y="0"/>
                </a:moveTo>
                <a:lnTo>
                  <a:pt x="1390860" y="0"/>
                </a:lnTo>
                <a:lnTo>
                  <a:pt x="1390860" y="1378766"/>
                </a:lnTo>
                <a:lnTo>
                  <a:pt x="0" y="1378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4849571" y="6275322"/>
            <a:ext cx="9545254" cy="3053527"/>
            <a:chOff x="0" y="0"/>
            <a:chExt cx="2517416" cy="80532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17416" cy="805321"/>
            </a:xfrm>
            <a:custGeom>
              <a:avLst/>
              <a:gdLst/>
              <a:ahLst/>
              <a:cxnLst/>
              <a:rect r="r" b="b" t="t" l="l"/>
              <a:pathLst>
                <a:path h="805321" w="2517416">
                  <a:moveTo>
                    <a:pt x="0" y="0"/>
                  </a:moveTo>
                  <a:lnTo>
                    <a:pt x="2517416" y="0"/>
                  </a:lnTo>
                  <a:lnTo>
                    <a:pt x="2517416" y="805321"/>
                  </a:lnTo>
                  <a:lnTo>
                    <a:pt x="0" y="805321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517416" cy="8529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5053636" y="7586283"/>
            <a:ext cx="487445" cy="449336"/>
          </a:xfrm>
          <a:custGeom>
            <a:avLst/>
            <a:gdLst/>
            <a:ahLst/>
            <a:cxnLst/>
            <a:rect r="r" b="b" t="t" l="l"/>
            <a:pathLst>
              <a:path h="449336" w="487445">
                <a:moveTo>
                  <a:pt x="0" y="0"/>
                </a:moveTo>
                <a:lnTo>
                  <a:pt x="487446" y="0"/>
                </a:lnTo>
                <a:lnTo>
                  <a:pt x="487446" y="449336"/>
                </a:lnTo>
                <a:lnTo>
                  <a:pt x="0" y="4493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342578" y="2298954"/>
            <a:ext cx="560284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1D2A3A"/>
                </a:solidFill>
                <a:latin typeface="210 밀레니얼"/>
                <a:ea typeface="210 밀레니얼"/>
                <a:cs typeface="210 밀레니얼"/>
                <a:sym typeface="210 밀레니얼"/>
              </a:rPr>
              <a:t>시스템 모델링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55723" y="971904"/>
            <a:ext cx="3362429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2F5F98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종합설계프로젝트1  5팀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053636" y="6636139"/>
            <a:ext cx="8662487" cy="781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5"/>
              </a:lnSpc>
            </a:pPr>
            <a:r>
              <a:rPr lang="en-US" sz="2196">
                <a:solidFill>
                  <a:srgbClr val="004AAD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사용자가 프론트엔드 UI에서 질문을 입력함.</a:t>
            </a:r>
          </a:p>
          <a:p>
            <a:pPr algn="l">
              <a:lnSpc>
                <a:spcPts val="3185"/>
              </a:lnSpc>
            </a:pPr>
            <a:r>
              <a:rPr lang="en-US" sz="2196">
                <a:solidFill>
                  <a:srgbClr val="004AAD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프론트 엔드는 입력받은 질문을 백엔드 서버로 API 요청을 통해 전송함.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14983" y="3379475"/>
            <a:ext cx="2769117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99"/>
              </a:lnSpc>
            </a:pPr>
            <a:r>
              <a:rPr lang="en-US" sz="3999">
                <a:solidFill>
                  <a:srgbClr val="F4C257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.  질문 입력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5053636" y="8253367"/>
            <a:ext cx="571783" cy="407667"/>
          </a:xfrm>
          <a:custGeom>
            <a:avLst/>
            <a:gdLst/>
            <a:ahLst/>
            <a:cxnLst/>
            <a:rect r="r" b="b" t="t" l="l"/>
            <a:pathLst>
              <a:path h="407667" w="571783">
                <a:moveTo>
                  <a:pt x="0" y="0"/>
                </a:moveTo>
                <a:lnTo>
                  <a:pt x="571783" y="0"/>
                </a:lnTo>
                <a:lnTo>
                  <a:pt x="571783" y="407667"/>
                </a:lnTo>
                <a:lnTo>
                  <a:pt x="0" y="4076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625419" y="7636839"/>
            <a:ext cx="2619007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Error가 발생할 경우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781737" y="8276859"/>
            <a:ext cx="8417273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사용자가 질문 입력하지 않거나, 유효하지 않은 데이터 입력할 경우 프론트엔드에서 즉시 에러 메시지를 표시하여 다시 입력 요청함.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551361" y="3074770"/>
            <a:ext cx="463622" cy="1015904"/>
          </a:xfrm>
          <a:custGeom>
            <a:avLst/>
            <a:gdLst/>
            <a:ahLst/>
            <a:cxnLst/>
            <a:rect r="r" b="b" t="t" l="l"/>
            <a:pathLst>
              <a:path h="1015904" w="463622">
                <a:moveTo>
                  <a:pt x="0" y="0"/>
                </a:moveTo>
                <a:lnTo>
                  <a:pt x="463622" y="0"/>
                </a:lnTo>
                <a:lnTo>
                  <a:pt x="463622" y="1015905"/>
                </a:lnTo>
                <a:lnTo>
                  <a:pt x="0" y="101590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784100" y="3606033"/>
            <a:ext cx="9610725" cy="2497839"/>
          </a:xfrm>
          <a:custGeom>
            <a:avLst/>
            <a:gdLst/>
            <a:ahLst/>
            <a:cxnLst/>
            <a:rect r="r" b="b" t="t" l="l"/>
            <a:pathLst>
              <a:path h="2497839" w="9610725">
                <a:moveTo>
                  <a:pt x="0" y="0"/>
                </a:moveTo>
                <a:lnTo>
                  <a:pt x="9610725" y="0"/>
                </a:lnTo>
                <a:lnTo>
                  <a:pt x="9610725" y="2497839"/>
                </a:lnTo>
                <a:lnTo>
                  <a:pt x="0" y="249783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-240033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825" y="674834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365331" y="1847885"/>
            <a:ext cx="1390860" cy="1378766"/>
          </a:xfrm>
          <a:custGeom>
            <a:avLst/>
            <a:gdLst/>
            <a:ahLst/>
            <a:cxnLst/>
            <a:rect r="r" b="b" t="t" l="l"/>
            <a:pathLst>
              <a:path h="1378766" w="1390860">
                <a:moveTo>
                  <a:pt x="0" y="0"/>
                </a:moveTo>
                <a:lnTo>
                  <a:pt x="1390860" y="0"/>
                </a:lnTo>
                <a:lnTo>
                  <a:pt x="1390860" y="1378766"/>
                </a:lnTo>
                <a:lnTo>
                  <a:pt x="0" y="1378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4849571" y="6275322"/>
            <a:ext cx="9070618" cy="3053527"/>
            <a:chOff x="0" y="0"/>
            <a:chExt cx="2392238" cy="80532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392238" cy="805321"/>
            </a:xfrm>
            <a:custGeom>
              <a:avLst/>
              <a:gdLst/>
              <a:ahLst/>
              <a:cxnLst/>
              <a:rect r="r" b="b" t="t" l="l"/>
              <a:pathLst>
                <a:path h="805321" w="2392238">
                  <a:moveTo>
                    <a:pt x="0" y="0"/>
                  </a:moveTo>
                  <a:lnTo>
                    <a:pt x="2392238" y="0"/>
                  </a:lnTo>
                  <a:lnTo>
                    <a:pt x="2392238" y="805321"/>
                  </a:lnTo>
                  <a:lnTo>
                    <a:pt x="0" y="805321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392238" cy="8529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5053636" y="7981766"/>
            <a:ext cx="487445" cy="449336"/>
          </a:xfrm>
          <a:custGeom>
            <a:avLst/>
            <a:gdLst/>
            <a:ahLst/>
            <a:cxnLst/>
            <a:rect r="r" b="b" t="t" l="l"/>
            <a:pathLst>
              <a:path h="449336" w="487445">
                <a:moveTo>
                  <a:pt x="0" y="0"/>
                </a:moveTo>
                <a:lnTo>
                  <a:pt x="487446" y="0"/>
                </a:lnTo>
                <a:lnTo>
                  <a:pt x="487446" y="449336"/>
                </a:lnTo>
                <a:lnTo>
                  <a:pt x="0" y="4493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053636" y="8604250"/>
            <a:ext cx="571783" cy="407667"/>
          </a:xfrm>
          <a:custGeom>
            <a:avLst/>
            <a:gdLst/>
            <a:ahLst/>
            <a:cxnLst/>
            <a:rect r="r" b="b" t="t" l="l"/>
            <a:pathLst>
              <a:path h="407667" w="571783">
                <a:moveTo>
                  <a:pt x="0" y="0"/>
                </a:moveTo>
                <a:lnTo>
                  <a:pt x="571783" y="0"/>
                </a:lnTo>
                <a:lnTo>
                  <a:pt x="571783" y="407667"/>
                </a:lnTo>
                <a:lnTo>
                  <a:pt x="0" y="4076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50717" y="3041257"/>
            <a:ext cx="732684" cy="1049418"/>
          </a:xfrm>
          <a:custGeom>
            <a:avLst/>
            <a:gdLst/>
            <a:ahLst/>
            <a:cxnLst/>
            <a:rect r="r" b="b" t="t" l="l"/>
            <a:pathLst>
              <a:path h="1049418" w="732684">
                <a:moveTo>
                  <a:pt x="0" y="0"/>
                </a:moveTo>
                <a:lnTo>
                  <a:pt x="732684" y="0"/>
                </a:lnTo>
                <a:lnTo>
                  <a:pt x="732684" y="1049418"/>
                </a:lnTo>
                <a:lnTo>
                  <a:pt x="0" y="10494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342578" y="2298954"/>
            <a:ext cx="560284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1D2A3A"/>
                </a:solidFill>
                <a:latin typeface="210 밀레니얼"/>
                <a:ea typeface="210 밀레니얼"/>
                <a:cs typeface="210 밀레니얼"/>
                <a:sym typeface="210 밀레니얼"/>
              </a:rPr>
              <a:t>시스템 모델링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55723" y="971904"/>
            <a:ext cx="3362429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2F5F98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종합설계프로젝트1  5팀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053636" y="6521413"/>
            <a:ext cx="8662487" cy="1178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5"/>
              </a:lnSpc>
            </a:pPr>
            <a:r>
              <a:rPr lang="en-US" sz="2196">
                <a:solidFill>
                  <a:srgbClr val="004AAD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백엔드 서버는 받은 질문을 AI모델로 전달하여 분석 요청함.</a:t>
            </a:r>
          </a:p>
          <a:p>
            <a:pPr algn="l">
              <a:lnSpc>
                <a:spcPts val="3185"/>
              </a:lnSpc>
            </a:pPr>
            <a:r>
              <a:rPr lang="en-US" sz="2196">
                <a:solidFill>
                  <a:srgbClr val="004AAD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AI 모델은 받은 질문을 분석하여 답변 생성함.</a:t>
            </a:r>
          </a:p>
          <a:p>
            <a:pPr algn="l">
              <a:lnSpc>
                <a:spcPts val="3185"/>
              </a:lnSpc>
            </a:pPr>
            <a:r>
              <a:rPr lang="en-US" sz="2196">
                <a:solidFill>
                  <a:srgbClr val="004AAD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생성된 답변을 백엔드 서버로 반환함.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183401" y="3379475"/>
            <a:ext cx="2433633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99"/>
              </a:lnSpc>
            </a:pPr>
            <a:r>
              <a:rPr lang="en-US" sz="3999">
                <a:solidFill>
                  <a:srgbClr val="FF66C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. 질문 처리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625419" y="8032322"/>
            <a:ext cx="2619007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Error가 발생할 경우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953328" y="8547100"/>
            <a:ext cx="7760682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AI 모델이 응답 생성하지 못하거나 지연 발생할 경우, 백엔드에서 이를 </a:t>
            </a:r>
          </a:p>
          <a:p>
            <a:pPr algn="just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인식하고 프론트엔드로 에러 메시지를 전송함.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744759" y="3484250"/>
            <a:ext cx="9175429" cy="2616012"/>
          </a:xfrm>
          <a:custGeom>
            <a:avLst/>
            <a:gdLst/>
            <a:ahLst/>
            <a:cxnLst/>
            <a:rect r="r" b="b" t="t" l="l"/>
            <a:pathLst>
              <a:path h="2616012" w="9175429">
                <a:moveTo>
                  <a:pt x="0" y="0"/>
                </a:moveTo>
                <a:lnTo>
                  <a:pt x="9175430" y="0"/>
                </a:lnTo>
                <a:lnTo>
                  <a:pt x="9175430" y="2616011"/>
                </a:lnTo>
                <a:lnTo>
                  <a:pt x="0" y="261601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88161" r="0" b="-121806"/>
            </a:stretch>
          </a:blipFill>
        </p:spPr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On-screen Show (4:3)</ep:PresentationFormat>
  <ep:Paragraphs>0</ep:Paragraphs>
  <ep:Slides>28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ep:HeadingPairs>
  <ep:TitlesOfParts>
    <vt:vector size="29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LEESEOKHYUN</cp:lastModifiedBy>
  <dcterms:modified xsi:type="dcterms:W3CDTF">2024-12-11T05:21:26.532</dcterms:modified>
  <cp:revision>2</cp:revision>
  <dc:title>파란색 흰색 심플한 비즈니스 마케팅 프로젝트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