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sv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5731" y="4503386"/>
            <a:ext cx="14076538" cy="122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</a:pPr>
            <a:r>
              <a:rPr lang="en-US" b="true" sz="7197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RAG기반 학사 정보 제공 챗봇 서비스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69931" y="3670393"/>
            <a:ext cx="534813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90807"/>
                </a:solidFill>
                <a:latin typeface="Raleway"/>
                <a:ea typeface="Raleway"/>
                <a:cs typeface="Raleway"/>
                <a:sym typeface="Raleway"/>
              </a:rPr>
              <a:t>종합설계 프로젝트1    5팀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463794"/>
            <a:ext cx="125253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2024.11.04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18575"/>
            <a:ext cx="406300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고상희, 유승종, 이석현, 조현준, 최기영</a:t>
            </a:r>
          </a:p>
        </p:txBody>
      </p:sp>
      <p:sp>
        <p:nvSpPr>
          <p:cNvPr name="AutoShape 6" id="6"/>
          <p:cNvSpPr/>
          <p:nvPr/>
        </p:nvSpPr>
        <p:spPr>
          <a:xfrm>
            <a:off x="5748822" y="9107488"/>
            <a:ext cx="12539178" cy="9525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60320" y="4283617"/>
            <a:ext cx="11301259" cy="4986681"/>
          </a:xfrm>
          <a:custGeom>
            <a:avLst/>
            <a:gdLst/>
            <a:ahLst/>
            <a:cxnLst/>
            <a:rect r="r" b="b" t="t" l="l"/>
            <a:pathLst>
              <a:path h="4986681" w="11301259">
                <a:moveTo>
                  <a:pt x="0" y="0"/>
                </a:moveTo>
                <a:lnTo>
                  <a:pt x="11301259" y="0"/>
                </a:lnTo>
                <a:lnTo>
                  <a:pt x="11301259" y="4986681"/>
                </a:lnTo>
                <a:lnTo>
                  <a:pt x="0" y="498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3832" y="765070"/>
            <a:ext cx="33871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 진행상황 - 프론트앤드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0320" y="1862937"/>
            <a:ext cx="2956798" cy="636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1) 디자인 개선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03851" y="3020557"/>
            <a:ext cx="1031545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메세지 전송 시 자동으로 스크롤이 질문의 마지막을 가리키게 설정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2161579" y="3888369"/>
            <a:ext cx="1532893" cy="4232991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60320" y="4514436"/>
            <a:ext cx="14832649" cy="4523958"/>
          </a:xfrm>
          <a:custGeom>
            <a:avLst/>
            <a:gdLst/>
            <a:ahLst/>
            <a:cxnLst/>
            <a:rect r="r" b="b" t="t" l="l"/>
            <a:pathLst>
              <a:path h="4523958" w="14832649">
                <a:moveTo>
                  <a:pt x="0" y="0"/>
                </a:moveTo>
                <a:lnTo>
                  <a:pt x="14832649" y="0"/>
                </a:lnTo>
                <a:lnTo>
                  <a:pt x="14832649" y="4523958"/>
                </a:lnTo>
                <a:lnTo>
                  <a:pt x="0" y="4523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3832" y="765070"/>
            <a:ext cx="33871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 진행상황 - 프론트앤드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0320" y="1862937"/>
            <a:ext cx="2956798" cy="636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2) 서버와 통신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88422" y="2725232"/>
            <a:ext cx="1083814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HTTPS로 로드된 페이지에서 HTTP로 요청을 보낼 때 발생하는 오류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88422" y="3591259"/>
            <a:ext cx="678775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백앤드 서버에서 https를 적용할 필요 발생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961443"/>
            <a:ext cx="11301259" cy="2924201"/>
          </a:xfrm>
          <a:custGeom>
            <a:avLst/>
            <a:gdLst/>
            <a:ahLst/>
            <a:cxnLst/>
            <a:rect r="r" b="b" t="t" l="l"/>
            <a:pathLst>
              <a:path h="2924201" w="11301259">
                <a:moveTo>
                  <a:pt x="0" y="0"/>
                </a:moveTo>
                <a:lnTo>
                  <a:pt x="11301259" y="0"/>
                </a:lnTo>
                <a:lnTo>
                  <a:pt x="11301259" y="2924200"/>
                </a:lnTo>
                <a:lnTo>
                  <a:pt x="0" y="292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27454" y="4372718"/>
            <a:ext cx="1812716" cy="1668562"/>
          </a:xfrm>
          <a:custGeom>
            <a:avLst/>
            <a:gdLst/>
            <a:ahLst/>
            <a:cxnLst/>
            <a:rect r="r" b="b" t="t" l="l"/>
            <a:pathLst>
              <a:path h="1668562" w="1812716">
                <a:moveTo>
                  <a:pt x="0" y="0"/>
                </a:moveTo>
                <a:lnTo>
                  <a:pt x="1812716" y="0"/>
                </a:lnTo>
                <a:lnTo>
                  <a:pt x="1812716" y="1668562"/>
                </a:lnTo>
                <a:lnTo>
                  <a:pt x="0" y="1668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117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6101" y="7028518"/>
            <a:ext cx="4741519" cy="3235597"/>
          </a:xfrm>
          <a:custGeom>
            <a:avLst/>
            <a:gdLst/>
            <a:ahLst/>
            <a:cxnLst/>
            <a:rect r="r" b="b" t="t" l="l"/>
            <a:pathLst>
              <a:path h="3235597" w="4741519">
                <a:moveTo>
                  <a:pt x="0" y="0"/>
                </a:moveTo>
                <a:lnTo>
                  <a:pt x="4741519" y="0"/>
                </a:lnTo>
                <a:lnTo>
                  <a:pt x="4741519" y="3235598"/>
                </a:lnTo>
                <a:lnTo>
                  <a:pt x="0" y="3235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31" r="0" b="-83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3832" y="765070"/>
            <a:ext cx="280302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 진행상황 - 백앤드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1080" y="2091147"/>
            <a:ext cx="478780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spcBef>
                <a:spcPct val="0"/>
              </a:spcBef>
              <a:buAutoNum type="arabicPeriod" startAt="1"/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프론트앤드, ai서버와 연결 성공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10823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AWS EC2 인스턴스에 배포완료.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271833"/>
            <a:ext cx="1384512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아직 테스트단계이므로 큰 하드웨어 파워가 필요하지 않다고 판단해 t2.micro를 사용, 운영체제는 ubuntu를 선택.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0320" y="6327030"/>
            <a:ext cx="644925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2. 카카오 로그인 관련 api제외한 모든 api 구현.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52167" y="4787464"/>
            <a:ext cx="5299078" cy="4633672"/>
          </a:xfrm>
          <a:custGeom>
            <a:avLst/>
            <a:gdLst/>
            <a:ahLst/>
            <a:cxnLst/>
            <a:rect r="r" b="b" t="t" l="l"/>
            <a:pathLst>
              <a:path h="4633672" w="5299078">
                <a:moveTo>
                  <a:pt x="0" y="0"/>
                </a:moveTo>
                <a:lnTo>
                  <a:pt x="5299078" y="0"/>
                </a:lnTo>
                <a:lnTo>
                  <a:pt x="5299078" y="4633672"/>
                </a:lnTo>
                <a:lnTo>
                  <a:pt x="0" y="463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224" t="-30726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50375" y="5242042"/>
            <a:ext cx="11143868" cy="3724515"/>
          </a:xfrm>
          <a:custGeom>
            <a:avLst/>
            <a:gdLst/>
            <a:ahLst/>
            <a:cxnLst/>
            <a:rect r="r" b="b" t="t" l="l"/>
            <a:pathLst>
              <a:path h="3724515" w="11143868">
                <a:moveTo>
                  <a:pt x="0" y="0"/>
                </a:moveTo>
                <a:lnTo>
                  <a:pt x="11143868" y="0"/>
                </a:lnTo>
                <a:lnTo>
                  <a:pt x="11143868" y="3724515"/>
                </a:lnTo>
                <a:lnTo>
                  <a:pt x="0" y="3724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3832" y="765070"/>
            <a:ext cx="280302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 진행상황 - 백앤드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68675"/>
            <a:ext cx="155287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변경 사항 -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81573" y="1768675"/>
            <a:ext cx="542046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DBMS를 mysql에서 mongoDB로 변경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00525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테이블간의 관계가 적고, 수직으로 깊지 않은 간단한 구조.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61535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수평적 확장성이 특징이므로 챗봇 서비스의 성능을 보장해줌.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522544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데이터 조회가 빠르므로 채팅 히스토리 기능을 빠르게 처리할 수 있음.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983554"/>
            <a:ext cx="1086247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json데이터 형식을 사용하므로 서비스에서 사용하는 데이터 형식과 통일되어 호환성 극대화.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41233" y="9525911"/>
            <a:ext cx="235386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&lt;데이터 베이스 ERD&gt;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81120" y="9525911"/>
            <a:ext cx="3082379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&lt;실제 서비스 스냅샷 예상도&gt;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23832" y="765070"/>
            <a:ext cx="221099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 진행상황 - ai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3832" y="5984431"/>
            <a:ext cx="502756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2. AWS EC2 리눅스 서버에 이식 성공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511481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AWS EC2 인스턴스에 배포완료.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972491"/>
            <a:ext cx="1372338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테스트 과정에서 메모리는 약 1.5GB, 디스크는 32.5GB가 사용되었음. 그에 맞게 인스턴스 유형을 t3.xlarge로 선택.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433501"/>
            <a:ext cx="1372338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향후 실제 서비스 과정에서 하드웨어 성능이 더 필요하다면 인스턴스 유형을 변경할 수 있기에 AWS EC2에 배포 선택.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3832" y="1745331"/>
            <a:ext cx="191065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1. chain 완성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272381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공지사항 자동화 크롤러 완성.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733390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ensemble 방식을 활용한 문서 추출 알고리즘 완성.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194400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refine방식을 통한 최종 답변 생성 코드 구현.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894510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api앤드 포인트 코드 작성 완료.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8062366" y="860320"/>
            <a:ext cx="6851479" cy="5412669"/>
          </a:xfrm>
          <a:custGeom>
            <a:avLst/>
            <a:gdLst/>
            <a:ahLst/>
            <a:cxnLst/>
            <a:rect r="r" b="b" t="t" l="l"/>
            <a:pathLst>
              <a:path h="5412669" w="6851479">
                <a:moveTo>
                  <a:pt x="0" y="0"/>
                </a:moveTo>
                <a:lnTo>
                  <a:pt x="6851479" y="0"/>
                </a:lnTo>
                <a:lnTo>
                  <a:pt x="6851479" y="5412669"/>
                </a:lnTo>
                <a:lnTo>
                  <a:pt x="0" y="5412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65189" y="4148430"/>
            <a:ext cx="4579237" cy="5622384"/>
          </a:xfrm>
          <a:custGeom>
            <a:avLst/>
            <a:gdLst/>
            <a:ahLst/>
            <a:cxnLst/>
            <a:rect r="r" b="b" t="t" l="l"/>
            <a:pathLst>
              <a:path h="5622384" w="4579237">
                <a:moveTo>
                  <a:pt x="0" y="0"/>
                </a:moveTo>
                <a:lnTo>
                  <a:pt x="4579237" y="0"/>
                </a:lnTo>
                <a:lnTo>
                  <a:pt x="4579237" y="5622384"/>
                </a:lnTo>
                <a:lnTo>
                  <a:pt x="0" y="5622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87064" y="4073665"/>
            <a:ext cx="4752306" cy="5697150"/>
          </a:xfrm>
          <a:custGeom>
            <a:avLst/>
            <a:gdLst/>
            <a:ahLst/>
            <a:cxnLst/>
            <a:rect r="r" b="b" t="t" l="l"/>
            <a:pathLst>
              <a:path h="5697150" w="4752306">
                <a:moveTo>
                  <a:pt x="0" y="0"/>
                </a:moveTo>
                <a:lnTo>
                  <a:pt x="4752306" y="0"/>
                </a:lnTo>
                <a:lnTo>
                  <a:pt x="4752306" y="5697149"/>
                </a:lnTo>
                <a:lnTo>
                  <a:pt x="0" y="5697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059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82008" y="1284677"/>
            <a:ext cx="6245672" cy="6206452"/>
          </a:xfrm>
          <a:custGeom>
            <a:avLst/>
            <a:gdLst/>
            <a:ahLst/>
            <a:cxnLst/>
            <a:rect r="r" b="b" t="t" l="l"/>
            <a:pathLst>
              <a:path h="6206452" w="6245672">
                <a:moveTo>
                  <a:pt x="0" y="0"/>
                </a:moveTo>
                <a:lnTo>
                  <a:pt x="6245672" y="0"/>
                </a:lnTo>
                <a:lnTo>
                  <a:pt x="6245672" y="6206452"/>
                </a:lnTo>
                <a:lnTo>
                  <a:pt x="0" y="6206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3832" y="765070"/>
            <a:ext cx="221099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 진행상황 - ai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0320" y="2343808"/>
            <a:ext cx="10208121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공지사항의 본문이 이미지 파일로만 되어 있는 경우, HTML 구조를 분석하여 이미지 데이터를 data:image/png;base64 형식으로 저장한 후, 이미지 그대로 출력함.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5189" y="1776635"/>
            <a:ext cx="42360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3. IMAGE 크롤링 기능 구현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68840"/>
            <a:ext cx="7999065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5B57AF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출력했을 때 이미지 파일이 정상적으로 나오는 화면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23832" y="765070"/>
            <a:ext cx="163115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05 이슈사항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0320" y="6384223"/>
            <a:ext cx="271313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ai - 답변의 부정확성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0320" y="6865621"/>
            <a:ext cx="13160337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질문 처리의 문제.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     -&gt; 프롬프트를 계속 수정하며 비교하거나, 임베딩 방법을 바꾸어 계속 시도.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0320" y="7698105"/>
            <a:ext cx="13571212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langchain은 업데이트와 변화가 많은 프로젝트.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     -&gt; 다른 버전의 langchain을 사용하거나, langchain을 쓰지 않고 결과를 비교.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0320" y="8530590"/>
            <a:ext cx="13571212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사용하고 있는 api 사용법 자체의 문제.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     -&gt; 향후 api들의 reference docs를 참고.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0320" y="1602076"/>
            <a:ext cx="863873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프론트 앤드 - 로그인 사용자와 비로그인 사용자의 구별이 필요함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0320" y="3168318"/>
            <a:ext cx="900118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백 앤드 - 카카오톡 토큰의 처리,백앤드 - ai 서버 인스턴스 통합 배포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0320" y="3695368"/>
            <a:ext cx="13160337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카카오 토큰, refresh 토큰의 통신 보안 / 토큰 처리 알고리즘 필요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     -&gt; 카카오 api에서 제공하는 reference docs 참고.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0320" y="4527853"/>
            <a:ext cx="16567360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https 방식으로 교체 필요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     -&gt; 백앤드 서버를 위해 도메인을 구매할 필요가 있음. 도메인을 구매하면 인스턴스 재실행시 바뀌는 ip에 상관없이 DNS를 사용하여 연결 가능.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0320" y="5360338"/>
            <a:ext cx="13160337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백 - ai 배포 최적화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     -&gt; 성능향상을 위해 docker를 사용해 백서버와 ai서버를 한 이미지로 만들어 aws에 배포 고려.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0320" y="2164384"/>
            <a:ext cx="13160337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비로그인 사용자와 로그인 사용자 api를 다르게 구현함으로써 해결 가능.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      -&gt; 새로운 api명세서를 작성해야 함.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934200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23832" y="765070"/>
            <a:ext cx="172015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06 향후 계획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70337"/>
            <a:ext cx="10208121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디자인 수정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로그인/비로그인 사용자 구별하여 api 명세서 작성.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9111" y="1743287"/>
            <a:ext cx="146045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프론트앤드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9111" y="3293322"/>
            <a:ext cx="8763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백앤드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9111" y="3820372"/>
            <a:ext cx="10208121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카카오 토큰 처리 알고리즘 작성 및 구현.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로그인/비로그인 사용자 구별된 api 구현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docker를 사용한 백앤드와 ai서버의 통합 배포.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9111" y="5214832"/>
            <a:ext cx="28426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941907"/>
            <a:ext cx="1166398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ensemble 방식 가중치 조정 및 refine 방식 재검토 및 개선을 통해 답변 정확도 향상 목표.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1298" y="6842760"/>
            <a:ext cx="58415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기능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369810"/>
            <a:ext cx="10208121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질문 만족도 시스템 도입을 통해 답변 정확도 향상 시도.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관심 주제 등록으로 사용자에게 알림 발송 기능 추가 시도.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71447" y="5110555"/>
            <a:ext cx="14545107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70238" y="5572518"/>
            <a:ext cx="7326232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발표자 유승종이었습니다.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46871" y="3823907"/>
            <a:ext cx="569705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들어주셔서 감사합니다.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64545" y="3209033"/>
            <a:ext cx="301883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90807"/>
                </a:solidFill>
                <a:latin typeface="Raleway"/>
                <a:ea typeface="Raleway"/>
                <a:cs typeface="Raleway"/>
                <a:sym typeface="Raleway"/>
              </a:rPr>
              <a:t>종합프로젝트1  5조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610826" y="3032303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610826" y="3863403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610826" y="4764284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610826" y="5595383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610826" y="6443928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9610826" y="7257581"/>
            <a:ext cx="3405582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170056" y="4627050"/>
            <a:ext cx="2937916" cy="91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  <a:spcBef>
                <a:spcPct val="0"/>
              </a:spcBef>
            </a:pPr>
            <a:r>
              <a:rPr lang="en-US" b="true" sz="5305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Contents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25211" y="2479553"/>
            <a:ext cx="2956135" cy="4989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수행 배경, 목표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시스템 구조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시스템 상세 설계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진행 상황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이슈 및 해결방안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향후 계획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31133" y="2479553"/>
            <a:ext cx="465237" cy="5836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 b="true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  <a:p>
            <a:pPr algn="l">
              <a:lnSpc>
                <a:spcPts val="6690"/>
              </a:lnSpc>
            </a:pPr>
            <a:r>
              <a:rPr lang="en-US" sz="3000" b="true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  <a:p>
            <a:pPr algn="l">
              <a:lnSpc>
                <a:spcPts val="6690"/>
              </a:lnSpc>
            </a:pPr>
            <a:r>
              <a:rPr lang="en-US" sz="3000" b="true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  <a:p>
            <a:pPr algn="l">
              <a:lnSpc>
                <a:spcPts val="6690"/>
              </a:lnSpc>
            </a:pPr>
            <a:r>
              <a:rPr lang="en-US" sz="3000" b="true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  <a:p>
            <a:pPr algn="l">
              <a:lnSpc>
                <a:spcPts val="6690"/>
              </a:lnSpc>
            </a:pPr>
            <a:r>
              <a:rPr lang="en-US" sz="3000" b="true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  <a:p>
            <a:pPr algn="l">
              <a:lnSpc>
                <a:spcPts val="6690"/>
              </a:lnSpc>
            </a:pPr>
            <a:r>
              <a:rPr lang="en-US" sz="3000" b="true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  <a:p>
            <a:pPr algn="l">
              <a:lnSpc>
                <a:spcPts val="669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23832" y="765070"/>
            <a:ext cx="104708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19108" y="6074710"/>
            <a:ext cx="2247971" cy="698372"/>
            <a:chOff x="0" y="0"/>
            <a:chExt cx="592058" cy="1839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2058" cy="183933"/>
            </a:xfrm>
            <a:custGeom>
              <a:avLst/>
              <a:gdLst/>
              <a:ahLst/>
              <a:cxnLst/>
              <a:rect r="r" b="b" t="t" l="l"/>
              <a:pathLst>
                <a:path h="183933" w="592058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819108" y="1787320"/>
            <a:ext cx="2247971" cy="698372"/>
            <a:chOff x="0" y="0"/>
            <a:chExt cx="2997294" cy="93116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997294" cy="931162"/>
              <a:chOff x="0" y="0"/>
              <a:chExt cx="592058" cy="1839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92058" cy="183933"/>
              </a:xfrm>
              <a:custGeom>
                <a:avLst/>
                <a:gdLst/>
                <a:ahLst/>
                <a:cxnLst/>
                <a:rect r="r" b="b" t="t" l="l"/>
                <a:pathLst>
                  <a:path h="183933" w="592058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0497" y="168190"/>
              <a:ext cx="1676301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FEFBEE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주제 소개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14480" y="6188946"/>
            <a:ext cx="125722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EFBEE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문제 제기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85182" y="2762867"/>
            <a:ext cx="13207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RAG기술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66132" y="3470892"/>
            <a:ext cx="12991428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Retrieval(검색하고) Augmented (확장된) Generation(생성)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답변을 생성하기 전, 데이터베이스에서 질문에서 추출한 키워드를 검색하는 단계가 추가되었음.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기존 llm의 문제점인 환각, 비전문성, 비최신성을 해결가능함.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데이터 베이스는 벡터화된 데이터 베이스로서, 빠른 검색을 지원함.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텍스트를 벡터로 변환하는 임베딩 과정을 통해 벡터 데이터 베이스를 구축함.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임베딩을 통한 벡터데이터베이스 사용으로 최신정보를 반영하여 구체적이고 유연한 정보제공에 초점을 맞춘 기술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66132" y="7049307"/>
            <a:ext cx="280642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컴퓨터학부 공지사항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94138" y="7757332"/>
            <a:ext cx="14461014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필요한 정보는 사용자가 직접 검색해야함.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공지사항 중 무엇이 필요한 정보인지 사용자가 모를 수도 있음.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이럴 경우 과사무실에 연락을 해야 정확한 정보를 수집가능.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학교 공지사항을 임베딩하여 벡터 데이터 베이스에 저장한 후, RAG를 사용한 챗봇 개발로 사용자 편의성을 증대하려 함.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342337" y="2254813"/>
            <a:ext cx="3271867" cy="6643385"/>
          </a:xfrm>
          <a:custGeom>
            <a:avLst/>
            <a:gdLst/>
            <a:ahLst/>
            <a:cxnLst/>
            <a:rect r="r" b="b" t="t" l="l"/>
            <a:pathLst>
              <a:path h="6643385" w="3271867">
                <a:moveTo>
                  <a:pt x="0" y="0"/>
                </a:moveTo>
                <a:lnTo>
                  <a:pt x="3271867" y="0"/>
                </a:lnTo>
                <a:lnTo>
                  <a:pt x="3271867" y="6643385"/>
                </a:lnTo>
                <a:lnTo>
                  <a:pt x="0" y="6643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99255" y="2254813"/>
            <a:ext cx="3601071" cy="5952184"/>
          </a:xfrm>
          <a:custGeom>
            <a:avLst/>
            <a:gdLst/>
            <a:ahLst/>
            <a:cxnLst/>
            <a:rect r="r" b="b" t="t" l="l"/>
            <a:pathLst>
              <a:path h="5952184" w="3601071">
                <a:moveTo>
                  <a:pt x="0" y="0"/>
                </a:moveTo>
                <a:lnTo>
                  <a:pt x="3601072" y="0"/>
                </a:lnTo>
                <a:lnTo>
                  <a:pt x="3601072" y="5952184"/>
                </a:lnTo>
                <a:lnTo>
                  <a:pt x="0" y="5952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660424" y="5143500"/>
            <a:ext cx="1346901" cy="624605"/>
            <a:chOff x="0" y="0"/>
            <a:chExt cx="1150226" cy="533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0226" cy="533400"/>
            </a:xfrm>
            <a:custGeom>
              <a:avLst/>
              <a:gdLst/>
              <a:ahLst/>
              <a:cxnLst/>
              <a:rect r="r" b="b" t="t" l="l"/>
              <a:pathLst>
                <a:path h="533400" w="1150226">
                  <a:moveTo>
                    <a:pt x="273050" y="0"/>
                  </a:moveTo>
                  <a:lnTo>
                    <a:pt x="0" y="266700"/>
                  </a:lnTo>
                  <a:lnTo>
                    <a:pt x="273050" y="533400"/>
                  </a:lnTo>
                  <a:lnTo>
                    <a:pt x="273050" y="400050"/>
                  </a:lnTo>
                  <a:lnTo>
                    <a:pt x="877176" y="400050"/>
                  </a:lnTo>
                  <a:lnTo>
                    <a:pt x="877176" y="533400"/>
                  </a:lnTo>
                  <a:lnTo>
                    <a:pt x="1150226" y="266700"/>
                  </a:lnTo>
                  <a:lnTo>
                    <a:pt x="877176" y="0"/>
                  </a:lnTo>
                  <a:lnTo>
                    <a:pt x="877176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9080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92075"/>
              <a:ext cx="947026" cy="301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833279" y="5136184"/>
            <a:ext cx="1346901" cy="624605"/>
            <a:chOff x="0" y="0"/>
            <a:chExt cx="1150226" cy="533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0226" cy="533400"/>
            </a:xfrm>
            <a:custGeom>
              <a:avLst/>
              <a:gdLst/>
              <a:ahLst/>
              <a:cxnLst/>
              <a:rect r="r" b="b" t="t" l="l"/>
              <a:pathLst>
                <a:path h="533400" w="1150226">
                  <a:moveTo>
                    <a:pt x="273050" y="0"/>
                  </a:moveTo>
                  <a:lnTo>
                    <a:pt x="0" y="266700"/>
                  </a:lnTo>
                  <a:lnTo>
                    <a:pt x="273050" y="533400"/>
                  </a:lnTo>
                  <a:lnTo>
                    <a:pt x="273050" y="400050"/>
                  </a:lnTo>
                  <a:lnTo>
                    <a:pt x="877176" y="400050"/>
                  </a:lnTo>
                  <a:lnTo>
                    <a:pt x="877176" y="533400"/>
                  </a:lnTo>
                  <a:lnTo>
                    <a:pt x="1150226" y="266700"/>
                  </a:lnTo>
                  <a:lnTo>
                    <a:pt x="877176" y="0"/>
                  </a:lnTo>
                  <a:lnTo>
                    <a:pt x="877176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9080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92075"/>
              <a:ext cx="947026" cy="301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065730" y="4849708"/>
            <a:ext cx="2826316" cy="1212190"/>
          </a:xfrm>
          <a:custGeom>
            <a:avLst/>
            <a:gdLst/>
            <a:ahLst/>
            <a:cxnLst/>
            <a:rect r="r" b="b" t="t" l="l"/>
            <a:pathLst>
              <a:path h="1212190" w="2826316">
                <a:moveTo>
                  <a:pt x="0" y="0"/>
                </a:moveTo>
                <a:lnTo>
                  <a:pt x="2826316" y="0"/>
                </a:lnTo>
                <a:lnTo>
                  <a:pt x="2826316" y="1212190"/>
                </a:lnTo>
                <a:lnTo>
                  <a:pt x="0" y="1212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766232" y="5230905"/>
            <a:ext cx="1407772" cy="496587"/>
            <a:chOff x="0" y="0"/>
            <a:chExt cx="1202208" cy="4240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2208" cy="424075"/>
            </a:xfrm>
            <a:custGeom>
              <a:avLst/>
              <a:gdLst/>
              <a:ahLst/>
              <a:cxnLst/>
              <a:rect r="r" b="b" t="t" l="l"/>
              <a:pathLst>
                <a:path h="424075" w="1202208">
                  <a:moveTo>
                    <a:pt x="273050" y="0"/>
                  </a:moveTo>
                  <a:lnTo>
                    <a:pt x="0" y="212037"/>
                  </a:lnTo>
                  <a:lnTo>
                    <a:pt x="273050" y="424075"/>
                  </a:lnTo>
                  <a:lnTo>
                    <a:pt x="273050" y="290725"/>
                  </a:lnTo>
                  <a:lnTo>
                    <a:pt x="929158" y="290725"/>
                  </a:lnTo>
                  <a:lnTo>
                    <a:pt x="929158" y="424075"/>
                  </a:lnTo>
                  <a:lnTo>
                    <a:pt x="1202208" y="212037"/>
                  </a:lnTo>
                  <a:lnTo>
                    <a:pt x="929158" y="0"/>
                  </a:lnTo>
                  <a:lnTo>
                    <a:pt x="929158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9080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92075"/>
              <a:ext cx="999008" cy="19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5611012" y="3849048"/>
            <a:ext cx="1294975" cy="706345"/>
            <a:chOff x="0" y="0"/>
            <a:chExt cx="1005181" cy="54827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5181" cy="548277"/>
            </a:xfrm>
            <a:custGeom>
              <a:avLst/>
              <a:gdLst/>
              <a:ahLst/>
              <a:cxnLst/>
              <a:rect r="r" b="b" t="t" l="l"/>
              <a:pathLst>
                <a:path h="548277" w="1005181">
                  <a:moveTo>
                    <a:pt x="1005181" y="274138"/>
                  </a:moveTo>
                  <a:lnTo>
                    <a:pt x="598781" y="0"/>
                  </a:lnTo>
                  <a:lnTo>
                    <a:pt x="598781" y="203200"/>
                  </a:lnTo>
                  <a:lnTo>
                    <a:pt x="0" y="203200"/>
                  </a:lnTo>
                  <a:lnTo>
                    <a:pt x="0" y="345077"/>
                  </a:lnTo>
                  <a:lnTo>
                    <a:pt x="598781" y="345077"/>
                  </a:lnTo>
                  <a:lnTo>
                    <a:pt x="598781" y="548277"/>
                  </a:lnTo>
                  <a:lnTo>
                    <a:pt x="1005181" y="27413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55575"/>
              <a:ext cx="903581" cy="189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60646" y="8337608"/>
            <a:ext cx="1375341" cy="1323858"/>
          </a:xfrm>
          <a:custGeom>
            <a:avLst/>
            <a:gdLst/>
            <a:ahLst/>
            <a:cxnLst/>
            <a:rect r="r" b="b" t="t" l="l"/>
            <a:pathLst>
              <a:path h="1323858" w="1375341">
                <a:moveTo>
                  <a:pt x="0" y="0"/>
                </a:moveTo>
                <a:lnTo>
                  <a:pt x="1375342" y="0"/>
                </a:lnTo>
                <a:lnTo>
                  <a:pt x="1375342" y="1323858"/>
                </a:lnTo>
                <a:lnTo>
                  <a:pt x="0" y="1323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-5400000">
            <a:off x="1574866" y="7403083"/>
            <a:ext cx="1346901" cy="480701"/>
            <a:chOff x="0" y="0"/>
            <a:chExt cx="1150226" cy="41050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50226" cy="410509"/>
            </a:xfrm>
            <a:custGeom>
              <a:avLst/>
              <a:gdLst/>
              <a:ahLst/>
              <a:cxnLst/>
              <a:rect r="r" b="b" t="t" l="l"/>
              <a:pathLst>
                <a:path h="410509" w="1150226">
                  <a:moveTo>
                    <a:pt x="273050" y="0"/>
                  </a:moveTo>
                  <a:lnTo>
                    <a:pt x="0" y="205255"/>
                  </a:lnTo>
                  <a:lnTo>
                    <a:pt x="273050" y="410509"/>
                  </a:lnTo>
                  <a:lnTo>
                    <a:pt x="273050" y="277159"/>
                  </a:lnTo>
                  <a:lnTo>
                    <a:pt x="877176" y="277159"/>
                  </a:lnTo>
                  <a:lnTo>
                    <a:pt x="877176" y="410509"/>
                  </a:lnTo>
                  <a:lnTo>
                    <a:pt x="1150226" y="205255"/>
                  </a:lnTo>
                  <a:lnTo>
                    <a:pt x="877176" y="0"/>
                  </a:lnTo>
                  <a:lnTo>
                    <a:pt x="877176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9080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92075"/>
              <a:ext cx="947026" cy="178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04149" y="3844173"/>
            <a:ext cx="2237199" cy="2778687"/>
          </a:xfrm>
          <a:custGeom>
            <a:avLst/>
            <a:gdLst/>
            <a:ahLst/>
            <a:cxnLst/>
            <a:rect r="r" b="b" t="t" l="l"/>
            <a:pathLst>
              <a:path h="2778687" w="2237199">
                <a:moveTo>
                  <a:pt x="0" y="0"/>
                </a:moveTo>
                <a:lnTo>
                  <a:pt x="2237200" y="0"/>
                </a:lnTo>
                <a:lnTo>
                  <a:pt x="2237200" y="2778688"/>
                </a:lnTo>
                <a:lnTo>
                  <a:pt x="0" y="27786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23832" y="765070"/>
            <a:ext cx="201215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02 시스템 구조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470118" y="2884608"/>
            <a:ext cx="368275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경북대학교 공지사항 페이지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3212" y="3279023"/>
            <a:ext cx="363066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챗봇 홈페이지 (프론트앤드)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10167" y="9756716"/>
            <a:ext cx="8763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사용자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203620" y="1832538"/>
            <a:ext cx="154930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백앤드 서버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65585" y="1832538"/>
            <a:ext cx="86841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ai서버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905327" y="6014273"/>
            <a:ext cx="8763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크롤러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267819" y="1000020"/>
            <a:ext cx="10025796" cy="9115542"/>
          </a:xfrm>
          <a:custGeom>
            <a:avLst/>
            <a:gdLst/>
            <a:ahLst/>
            <a:cxnLst/>
            <a:rect r="r" b="b" t="t" l="l"/>
            <a:pathLst>
              <a:path h="9115542" w="10025796">
                <a:moveTo>
                  <a:pt x="0" y="0"/>
                </a:moveTo>
                <a:lnTo>
                  <a:pt x="10025796" y="0"/>
                </a:lnTo>
                <a:lnTo>
                  <a:pt x="10025796" y="9115542"/>
                </a:lnTo>
                <a:lnTo>
                  <a:pt x="0" y="9115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3832" y="765070"/>
            <a:ext cx="259630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03 시스템 상세설계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263783" y="575311"/>
            <a:ext cx="7507880" cy="9412815"/>
          </a:xfrm>
          <a:custGeom>
            <a:avLst/>
            <a:gdLst/>
            <a:ahLst/>
            <a:cxnLst/>
            <a:rect r="r" b="b" t="t" l="l"/>
            <a:pathLst>
              <a:path h="9412815" w="7507880">
                <a:moveTo>
                  <a:pt x="0" y="0"/>
                </a:moveTo>
                <a:lnTo>
                  <a:pt x="7507880" y="0"/>
                </a:lnTo>
                <a:lnTo>
                  <a:pt x="7507880" y="9412815"/>
                </a:lnTo>
                <a:lnTo>
                  <a:pt x="0" y="941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2" r="0" b="-11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3832" y="765070"/>
            <a:ext cx="317599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03 시스템 상세설계 - 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4138" y="2884608"/>
            <a:ext cx="251445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데이터 전처리 모듈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28888" y="2884608"/>
            <a:ext cx="153129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chain 모듈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23832" y="765070"/>
            <a:ext cx="385703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 진행상황 - 전체 변경 사항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45468"/>
            <a:ext cx="546973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통신 프로토콜을 http에서 https로 교체.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3046" y="3116607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카카오 로그인을 지원하기에 token관리나 보안에 용이하다고 판단.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3046" y="3771188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프론트앤드를 배포한 vercel이 https만을 지원함.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908550"/>
            <a:ext cx="520437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각 모듈별 데이터형식은 json으로 통일.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3046" y="5778500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주로 다루는 데이터가 자연어이기에 텍스트 기반의 타입으로 선정.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3046" y="6430010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범용성이 높은 형식이므로, 추후에 추가될 기능에도 적용가능.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3046" y="7081520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경량화된 타입이므로, 네트워크 성능 향상.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3046" y="7733029"/>
            <a:ext cx="102081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프론트, 백앤드, ai가 각각 js, python으로 작성되었기에 다루기에 최적화.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47372"/>
            <a:ext cx="9267338" cy="5484464"/>
          </a:xfrm>
          <a:custGeom>
            <a:avLst/>
            <a:gdLst/>
            <a:ahLst/>
            <a:cxnLst/>
            <a:rect r="r" b="b" t="t" l="l"/>
            <a:pathLst>
              <a:path h="5484464" w="9267338">
                <a:moveTo>
                  <a:pt x="0" y="0"/>
                </a:moveTo>
                <a:lnTo>
                  <a:pt x="9267338" y="0"/>
                </a:lnTo>
                <a:lnTo>
                  <a:pt x="9267338" y="5484464"/>
                </a:lnTo>
                <a:lnTo>
                  <a:pt x="0" y="548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90438" y="4212026"/>
            <a:ext cx="1862947" cy="1862947"/>
          </a:xfrm>
          <a:custGeom>
            <a:avLst/>
            <a:gdLst/>
            <a:ahLst/>
            <a:cxnLst/>
            <a:rect r="r" b="b" t="t" l="l"/>
            <a:pathLst>
              <a:path h="1862947" w="1862947">
                <a:moveTo>
                  <a:pt x="0" y="0"/>
                </a:moveTo>
                <a:lnTo>
                  <a:pt x="1862947" y="0"/>
                </a:lnTo>
                <a:lnTo>
                  <a:pt x="1862947" y="1862948"/>
                </a:lnTo>
                <a:lnTo>
                  <a:pt x="0" y="1862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3832" y="765070"/>
            <a:ext cx="33871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 진행상황 - 프론트앤드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43870" y="3112642"/>
            <a:ext cx="6756082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디자인 수정을 통한 사용자 경험 개선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61751" y="6532174"/>
            <a:ext cx="3520321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서버와 데이터 통신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cap="flat" w="38100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60320" y="3063339"/>
            <a:ext cx="11301259" cy="5735389"/>
          </a:xfrm>
          <a:custGeom>
            <a:avLst/>
            <a:gdLst/>
            <a:ahLst/>
            <a:cxnLst/>
            <a:rect r="r" b="b" t="t" l="l"/>
            <a:pathLst>
              <a:path h="5735389" w="11301259">
                <a:moveTo>
                  <a:pt x="0" y="0"/>
                </a:moveTo>
                <a:lnTo>
                  <a:pt x="11301259" y="0"/>
                </a:lnTo>
                <a:lnTo>
                  <a:pt x="11301259" y="5735389"/>
                </a:lnTo>
                <a:lnTo>
                  <a:pt x="0" y="573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3832" y="765070"/>
            <a:ext cx="33871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 진행상황 - 프론트앤드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0320" y="1862937"/>
            <a:ext cx="2956798" cy="636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1) 디자인 개선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42960" y="4226467"/>
            <a:ext cx="95014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글자 수에 따라 inputTextBox가 자동으로 늘어나도록 수정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42960" y="5426208"/>
            <a:ext cx="9614535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버튼을 직접 클릭하지 않더라도 엔터 버튼 클릭시 메세지 전송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0431115" y="5931033"/>
            <a:ext cx="2398991" cy="2439479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V="true">
            <a:off x="6510950" y="4731293"/>
            <a:ext cx="2337006" cy="2167332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LEESEOKHYUN</cp:lastModifiedBy>
  <dcterms:modified xsi:type="dcterms:W3CDTF">2024-12-11T05:22:39.745</dcterms:modified>
  <cp:revision>2</cp:revision>
  <dc:title>옐로우 블랙 깔끔한 보고서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