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7"/>
  </p:notesMasterIdLst>
  <p:sldIdLst>
    <p:sldId id="257" r:id="rId2"/>
    <p:sldId id="258" r:id="rId3"/>
    <p:sldId id="259" r:id="rId4"/>
    <p:sldId id="289" r:id="rId5"/>
    <p:sldId id="306" r:id="rId6"/>
    <p:sldId id="290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24" r:id="rId17"/>
    <p:sldId id="265" r:id="rId18"/>
    <p:sldId id="266" r:id="rId19"/>
    <p:sldId id="283" r:id="rId20"/>
    <p:sldId id="286" r:id="rId21"/>
    <p:sldId id="284" r:id="rId22"/>
    <p:sldId id="314" r:id="rId23"/>
    <p:sldId id="287" r:id="rId24"/>
    <p:sldId id="275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07" r:id="rId34"/>
    <p:sldId id="309" r:id="rId35"/>
    <p:sldId id="310" r:id="rId36"/>
    <p:sldId id="312" r:id="rId37"/>
    <p:sldId id="313" r:id="rId38"/>
    <p:sldId id="264" r:id="rId39"/>
    <p:sldId id="262" r:id="rId40"/>
    <p:sldId id="263" r:id="rId41"/>
    <p:sldId id="294" r:id="rId42"/>
    <p:sldId id="295" r:id="rId43"/>
    <p:sldId id="293" r:id="rId44"/>
    <p:sldId id="296" r:id="rId45"/>
    <p:sldId id="323" r:id="rId4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미영" initials="김미" lastIdx="0" clrIdx="0">
    <p:extLst>
      <p:ext uri="{19B8F6BF-5375-455C-9EA6-DF929625EA0E}">
        <p15:presenceInfo xmlns:p15="http://schemas.microsoft.com/office/powerpoint/2012/main" userId="33f5ea1d633f8a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9" d="100"/>
          <a:sy n="79" d="100"/>
        </p:scale>
        <p:origin x="3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2BBDC-ACFE-4538-AF9F-B20076D05549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805D3-238A-4B7F-8B2E-CEDA09685D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802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CC483-C574-430E-B225-272599EC175D}" type="datetime1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5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75C8-C886-4FC7-AE63-F30EA998DCD3}" type="datetime1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29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5538-5C19-4B22-A903-2A669BE03D62}" type="datetime1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28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A475-5604-4903-AB59-8123C1B8DA1B}" type="datetime1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59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FC5B-BD65-48C9-A8D0-55C78121372F}" type="datetime1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79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4BBB-62C9-4813-8DB1-568F9AADEB45}" type="datetime1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7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D0EE-8A40-46B8-931B-CFAF210F9EDF}" type="datetime1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74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BE18-7FB2-4836-888F-7A4433C0225A}" type="datetime1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21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8BB2-BEB3-4E09-BEA3-F826494026F7}" type="datetime1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37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159D-F490-4A02-BAFA-1F0E539C6C98}" type="datetime1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89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B782-D138-4FC2-8E94-C8FF3DE2F79F}" type="datetime1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49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A8866-8B1A-4F30-A75B-BA2978C18480}" type="datetime1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303C3-6D4F-4FBD-853A-673DFD6E9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2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2BA69-9BBF-45A9-A9CC-F6A14303A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37" y="2633472"/>
            <a:ext cx="6683121" cy="1189890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2025.2</a:t>
            </a:r>
            <a:r>
              <a:rPr lang="ko-KR" altLang="en-US" sz="4000" b="1" dirty="0"/>
              <a:t>월 졸업예정자</a:t>
            </a:r>
            <a:br>
              <a:rPr lang="en-US" altLang="ko-KR" dirty="0"/>
            </a:br>
            <a:r>
              <a:rPr lang="ko-KR" altLang="en-US" sz="2300" dirty="0"/>
              <a:t>공학교육인증 졸업생의 종합설계 포트폴리오</a:t>
            </a:r>
            <a:br>
              <a:rPr lang="en-US" altLang="ko-KR" sz="2300" dirty="0"/>
            </a:br>
            <a:r>
              <a:rPr lang="en-US" altLang="ko-KR" sz="1300" dirty="0">
                <a:solidFill>
                  <a:srgbClr val="FF0000"/>
                </a:solidFill>
              </a:rPr>
              <a:t>(</a:t>
            </a:r>
            <a:r>
              <a:rPr lang="ko-KR" altLang="en-US" sz="1300" dirty="0">
                <a:solidFill>
                  <a:srgbClr val="FF0000"/>
                </a:solidFill>
              </a:rPr>
              <a:t>졸업 후 진로 상세 기재 요망</a:t>
            </a:r>
            <a:r>
              <a:rPr lang="en-US" altLang="ko-KR" sz="1300" dirty="0">
                <a:solidFill>
                  <a:srgbClr val="FF0000"/>
                </a:solidFill>
              </a:rPr>
              <a:t>)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93EF8E2-D7BF-4416-9778-F8444F48A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539923"/>
              </p:ext>
            </p:extLst>
          </p:nvPr>
        </p:nvGraphicFramePr>
        <p:xfrm>
          <a:off x="435863" y="4103778"/>
          <a:ext cx="5986271" cy="2168178"/>
        </p:xfrm>
        <a:graphic>
          <a:graphicData uri="http://schemas.openxmlformats.org/drawingml/2006/table">
            <a:tbl>
              <a:tblPr/>
              <a:tblGrid>
                <a:gridCol w="1102129">
                  <a:extLst>
                    <a:ext uri="{9D8B030D-6E8A-4147-A177-3AD203B41FA5}">
                      <a16:colId xmlns:a16="http://schemas.microsoft.com/office/drawing/2014/main" val="2748399415"/>
                    </a:ext>
                  </a:extLst>
                </a:gridCol>
                <a:gridCol w="1807214">
                  <a:extLst>
                    <a:ext uri="{9D8B030D-6E8A-4147-A177-3AD203B41FA5}">
                      <a16:colId xmlns:a16="http://schemas.microsoft.com/office/drawing/2014/main" val="1057226869"/>
                    </a:ext>
                  </a:extLst>
                </a:gridCol>
                <a:gridCol w="1050811">
                  <a:extLst>
                    <a:ext uri="{9D8B030D-6E8A-4147-A177-3AD203B41FA5}">
                      <a16:colId xmlns:a16="http://schemas.microsoft.com/office/drawing/2014/main" val="1068218056"/>
                    </a:ext>
                  </a:extLst>
                </a:gridCol>
                <a:gridCol w="2026117">
                  <a:extLst>
                    <a:ext uri="{9D8B030D-6E8A-4147-A177-3AD203B41FA5}">
                      <a16:colId xmlns:a16="http://schemas.microsoft.com/office/drawing/2014/main" val="1401774480"/>
                    </a:ext>
                  </a:extLst>
                </a:gridCol>
              </a:tblGrid>
              <a:tr h="3813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프로그램명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심화컴퓨터공학 프로그램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학 번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chemeClr val="accent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83832"/>
                  </a:ext>
                </a:extLst>
              </a:tr>
              <a:tr h="3813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성 명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chemeClr val="accent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휴대전화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chemeClr val="accent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010 -      -         </a:t>
                      </a:r>
                      <a:endParaRPr lang="ko-KR" altLang="en-US" sz="1100" kern="0" spc="0" dirty="0">
                        <a:solidFill>
                          <a:schemeClr val="accent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218694"/>
                  </a:ext>
                </a:extLst>
              </a:tr>
              <a:tr h="3813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E-mail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chemeClr val="accent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452882"/>
                  </a:ext>
                </a:extLst>
              </a:tr>
              <a:tr h="34135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졸업 후 진로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상세기재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accent1"/>
                          </a:solidFill>
                          <a:effectLst/>
                          <a:latin typeface="+mj-ea"/>
                          <a:ea typeface="+mj-ea"/>
                        </a:rPr>
                        <a:t>취업</a:t>
                      </a:r>
                      <a:r>
                        <a:rPr lang="en-US" altLang="ko-KR" sz="1100" kern="0" spc="0" dirty="0">
                          <a:solidFill>
                            <a:schemeClr val="accent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chemeClr val="accent1"/>
                          </a:solidFill>
                          <a:effectLst/>
                          <a:latin typeface="+mj-ea"/>
                          <a:ea typeface="+mj-ea"/>
                        </a:rPr>
                        <a:t>회사명</a:t>
                      </a:r>
                      <a:r>
                        <a:rPr lang="en-US" altLang="ko-KR" sz="1100" kern="0" spc="0" dirty="0">
                          <a:solidFill>
                            <a:schemeClr val="accent1"/>
                          </a:solidFill>
                          <a:effectLst/>
                          <a:latin typeface="+mj-ea"/>
                          <a:ea typeface="+mj-ea"/>
                        </a:rPr>
                        <a:t>:            ), </a:t>
                      </a:r>
                      <a:r>
                        <a:rPr lang="ko-KR" altLang="en-US" sz="1100" kern="0" spc="0" dirty="0">
                          <a:solidFill>
                            <a:schemeClr val="accent1"/>
                          </a:solidFill>
                          <a:effectLst/>
                          <a:latin typeface="+mj-ea"/>
                          <a:ea typeface="+mj-ea"/>
                        </a:rPr>
                        <a:t>취업준비</a:t>
                      </a:r>
                      <a:r>
                        <a:rPr lang="en-US" altLang="ko-KR" sz="1100" kern="0" spc="0" dirty="0">
                          <a:solidFill>
                            <a:schemeClr val="accent1"/>
                          </a:solidFill>
                          <a:effectLst/>
                          <a:latin typeface="+mj-ea"/>
                          <a:ea typeface="+mj-ea"/>
                        </a:rPr>
                        <a:t>( </a:t>
                      </a:r>
                      <a:r>
                        <a:rPr lang="en-US" altLang="ko-KR" sz="1100" kern="0" spc="0" baseline="0" dirty="0">
                          <a:solidFill>
                            <a:schemeClr val="accent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chemeClr val="accent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chemeClr val="accent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1100" kern="0" spc="0" dirty="0">
                        <a:solidFill>
                          <a:schemeClr val="accent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898688"/>
                  </a:ext>
                </a:extLst>
              </a:tr>
              <a:tr h="3413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accent1"/>
                          </a:solidFill>
                          <a:effectLst/>
                          <a:latin typeface="+mj-ea"/>
                          <a:ea typeface="+mj-ea"/>
                        </a:rPr>
                        <a:t>진학</a:t>
                      </a:r>
                      <a:r>
                        <a:rPr lang="en-US" altLang="ko-KR" sz="1100" kern="0" spc="0" dirty="0">
                          <a:solidFill>
                            <a:schemeClr val="accent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chemeClr val="accent1"/>
                          </a:solidFill>
                          <a:effectLst/>
                          <a:latin typeface="+mj-ea"/>
                          <a:ea typeface="+mj-ea"/>
                        </a:rPr>
                        <a:t>학교명</a:t>
                      </a:r>
                      <a:r>
                        <a:rPr lang="en-US" altLang="ko-KR" sz="1100" kern="0" spc="0" dirty="0">
                          <a:solidFill>
                            <a:schemeClr val="accent1"/>
                          </a:solidFill>
                          <a:effectLst/>
                          <a:latin typeface="+mj-ea"/>
                          <a:ea typeface="+mj-ea"/>
                        </a:rPr>
                        <a:t>:            ), </a:t>
                      </a:r>
                      <a:r>
                        <a:rPr lang="ko-KR" altLang="en-US" sz="1100" kern="0" spc="0" dirty="0">
                          <a:solidFill>
                            <a:schemeClr val="accent1"/>
                          </a:solidFill>
                          <a:effectLst/>
                          <a:latin typeface="+mj-ea"/>
                          <a:ea typeface="+mj-ea"/>
                        </a:rPr>
                        <a:t>진학준비</a:t>
                      </a:r>
                      <a:r>
                        <a:rPr lang="en-US" altLang="ko-KR" sz="1100" kern="0" spc="0" dirty="0">
                          <a:solidFill>
                            <a:schemeClr val="accent1"/>
                          </a:solidFill>
                          <a:effectLst/>
                          <a:latin typeface="+mj-ea"/>
                          <a:ea typeface="+mj-ea"/>
                        </a:rPr>
                        <a:t>(   )</a:t>
                      </a:r>
                      <a:endParaRPr lang="ko-KR" altLang="en-US" sz="1100" kern="0" spc="0" dirty="0">
                        <a:solidFill>
                          <a:schemeClr val="accent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436272"/>
                  </a:ext>
                </a:extLst>
              </a:tr>
              <a:tr h="3413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accent1"/>
                          </a:solidFill>
                          <a:effectLst/>
                          <a:latin typeface="+mj-ea"/>
                          <a:ea typeface="+mj-ea"/>
                        </a:rPr>
                        <a:t>군입대</a:t>
                      </a:r>
                      <a:r>
                        <a:rPr lang="en-US" altLang="ko-KR" sz="1100" kern="0" spc="0" dirty="0">
                          <a:solidFill>
                            <a:schemeClr val="accent1"/>
                          </a:solidFill>
                          <a:effectLst/>
                          <a:latin typeface="+mj-ea"/>
                          <a:ea typeface="+mj-ea"/>
                        </a:rPr>
                        <a:t>(  ),</a:t>
                      </a:r>
                      <a:r>
                        <a:rPr lang="ko-KR" altLang="en-US" sz="1100" kern="0" spc="0" dirty="0">
                          <a:solidFill>
                            <a:schemeClr val="accent1"/>
                          </a:solidFill>
                          <a:effectLst/>
                          <a:latin typeface="+mj-ea"/>
                          <a:ea typeface="+mj-ea"/>
                        </a:rPr>
                        <a:t>유학</a:t>
                      </a:r>
                      <a:r>
                        <a:rPr lang="en-US" altLang="ko-KR" sz="1100" kern="0" spc="0" dirty="0">
                          <a:solidFill>
                            <a:schemeClr val="accent1"/>
                          </a:solidFill>
                          <a:effectLst/>
                          <a:latin typeface="+mj-ea"/>
                          <a:ea typeface="+mj-ea"/>
                        </a:rPr>
                        <a:t>(  ),</a:t>
                      </a:r>
                      <a:r>
                        <a:rPr lang="ko-KR" altLang="en-US" sz="1100" kern="0" spc="0" dirty="0">
                          <a:solidFill>
                            <a:schemeClr val="accent1"/>
                          </a:solidFill>
                          <a:effectLst/>
                          <a:latin typeface="+mj-ea"/>
                          <a:ea typeface="+mj-ea"/>
                        </a:rPr>
                        <a:t>자영업</a:t>
                      </a:r>
                      <a:r>
                        <a:rPr lang="en-US" altLang="ko-KR" sz="1100" kern="0" spc="0" dirty="0">
                          <a:solidFill>
                            <a:schemeClr val="accent1"/>
                          </a:solidFill>
                          <a:effectLst/>
                          <a:latin typeface="+mj-ea"/>
                          <a:ea typeface="+mj-ea"/>
                        </a:rPr>
                        <a:t>(  ),</a:t>
                      </a:r>
                      <a:r>
                        <a:rPr lang="ko-KR" altLang="en-US" sz="1100" kern="0" spc="0" dirty="0">
                          <a:solidFill>
                            <a:schemeClr val="accent1"/>
                          </a:solidFill>
                          <a:effectLst/>
                          <a:latin typeface="+mj-ea"/>
                          <a:ea typeface="+mj-ea"/>
                        </a:rPr>
                        <a:t>기타</a:t>
                      </a:r>
                      <a:r>
                        <a:rPr lang="en-US" altLang="ko-KR" sz="1100" kern="0" spc="0" dirty="0">
                          <a:solidFill>
                            <a:schemeClr val="accent1"/>
                          </a:solidFill>
                          <a:effectLst/>
                          <a:latin typeface="+mj-ea"/>
                          <a:ea typeface="+mj-ea"/>
                        </a:rPr>
                        <a:t>(  )</a:t>
                      </a:r>
                      <a:endParaRPr lang="ko-KR" altLang="en-US" sz="1100" kern="0" spc="0" dirty="0">
                        <a:solidFill>
                          <a:schemeClr val="accent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187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96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853AF-8461-4498-95C6-8A14FAB4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1570B5F-DCB0-4A6A-95CE-3D3F37D68A14}"/>
              </a:ext>
            </a:extLst>
          </p:cNvPr>
          <p:cNvSpPr txBox="1">
            <a:spLocks/>
          </p:cNvSpPr>
          <p:nvPr/>
        </p:nvSpPr>
        <p:spPr>
          <a:xfrm>
            <a:off x="88391" y="187136"/>
            <a:ext cx="5915025" cy="445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F268720-E354-452F-986E-469B72306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982021"/>
              </p:ext>
            </p:extLst>
          </p:nvPr>
        </p:nvGraphicFramePr>
        <p:xfrm>
          <a:off x="230123" y="2679930"/>
          <a:ext cx="6397754" cy="4552950"/>
        </p:xfrm>
        <a:graphic>
          <a:graphicData uri="http://schemas.openxmlformats.org/drawingml/2006/table">
            <a:tbl>
              <a:tblPr/>
              <a:tblGrid>
                <a:gridCol w="975178">
                  <a:extLst>
                    <a:ext uri="{9D8B030D-6E8A-4147-A177-3AD203B41FA5}">
                      <a16:colId xmlns:a16="http://schemas.microsoft.com/office/drawing/2014/main" val="1997653328"/>
                    </a:ext>
                  </a:extLst>
                </a:gridCol>
                <a:gridCol w="975178">
                  <a:extLst>
                    <a:ext uri="{9D8B030D-6E8A-4147-A177-3AD203B41FA5}">
                      <a16:colId xmlns:a16="http://schemas.microsoft.com/office/drawing/2014/main" val="1133066192"/>
                    </a:ext>
                  </a:extLst>
                </a:gridCol>
                <a:gridCol w="489817">
                  <a:extLst>
                    <a:ext uri="{9D8B030D-6E8A-4147-A177-3AD203B41FA5}">
                      <a16:colId xmlns:a16="http://schemas.microsoft.com/office/drawing/2014/main" val="2648255937"/>
                    </a:ext>
                  </a:extLst>
                </a:gridCol>
                <a:gridCol w="998764">
                  <a:extLst>
                    <a:ext uri="{9D8B030D-6E8A-4147-A177-3AD203B41FA5}">
                      <a16:colId xmlns:a16="http://schemas.microsoft.com/office/drawing/2014/main" val="889766741"/>
                    </a:ext>
                  </a:extLst>
                </a:gridCol>
                <a:gridCol w="442512">
                  <a:extLst>
                    <a:ext uri="{9D8B030D-6E8A-4147-A177-3AD203B41FA5}">
                      <a16:colId xmlns:a16="http://schemas.microsoft.com/office/drawing/2014/main" val="4036078375"/>
                    </a:ext>
                  </a:extLst>
                </a:gridCol>
                <a:gridCol w="1147098">
                  <a:extLst>
                    <a:ext uri="{9D8B030D-6E8A-4147-A177-3AD203B41FA5}">
                      <a16:colId xmlns:a16="http://schemas.microsoft.com/office/drawing/2014/main" val="145222798"/>
                    </a:ext>
                  </a:extLst>
                </a:gridCol>
                <a:gridCol w="405429">
                  <a:extLst>
                    <a:ext uri="{9D8B030D-6E8A-4147-A177-3AD203B41FA5}">
                      <a16:colId xmlns:a16="http://schemas.microsoft.com/office/drawing/2014/main" val="1742573523"/>
                    </a:ext>
                  </a:extLst>
                </a:gridCol>
                <a:gridCol w="963778">
                  <a:extLst>
                    <a:ext uri="{9D8B030D-6E8A-4147-A177-3AD203B41FA5}">
                      <a16:colId xmlns:a16="http://schemas.microsoft.com/office/drawing/2014/main" val="4098603342"/>
                    </a:ext>
                  </a:extLst>
                </a:gridCol>
              </a:tblGrid>
              <a:tr h="462788">
                <a:tc gridSpan="8"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</a:rPr>
                        <a:t>현장실습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</a:rPr>
                        <a:t>미제출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</a:rPr>
                        <a:t> 사유서</a:t>
                      </a: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754131"/>
                  </a:ext>
                </a:extLst>
              </a:tr>
              <a:tr h="462788">
                <a:tc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대 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학과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컴퓨터학부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학번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416068"/>
                  </a:ext>
                </a:extLst>
              </a:tr>
              <a:tr h="49872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현장실습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제출일정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기업명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317500" marR="3175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864874"/>
                  </a:ext>
                </a:extLst>
              </a:tr>
              <a:tr h="4987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실습기간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317500" marR="3175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697999"/>
                  </a:ext>
                </a:extLst>
              </a:tr>
              <a:tr h="462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학점처리일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317500" marR="3175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3665"/>
                  </a:ext>
                </a:extLst>
              </a:tr>
              <a:tr h="2167128"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현재 현장실습을 하지 않았으나 위의 현장실습 계획에 따라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현장실습확인서를 제출하겠습니다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202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년  월  일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성 명                       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인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293607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212DE249-44C5-4A5E-A3D3-0361F20B4B3D}"/>
              </a:ext>
            </a:extLst>
          </p:cNvPr>
          <p:cNvSpPr txBox="1">
            <a:spLocks/>
          </p:cNvSpPr>
          <p:nvPr/>
        </p:nvSpPr>
        <p:spPr>
          <a:xfrm>
            <a:off x="277366" y="626659"/>
            <a:ext cx="6109147" cy="1951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1.3 </a:t>
            </a:r>
            <a:r>
              <a:rPr lang="ko-KR" altLang="en-US" sz="2000" b="1" dirty="0"/>
              <a:t>현장실습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샌드위치</a:t>
            </a:r>
            <a:r>
              <a:rPr lang="en-US" altLang="ko-KR" sz="2000" b="1" dirty="0"/>
              <a:t>)(</a:t>
            </a:r>
            <a:r>
              <a:rPr lang="ko-KR" altLang="en-US" sz="2000" b="1" dirty="0" err="1"/>
              <a:t>미이수</a:t>
            </a:r>
            <a:r>
              <a:rPr lang="ko-KR" altLang="en-US" sz="2000" b="1" dirty="0"/>
              <a:t> 필수 제출</a:t>
            </a:r>
            <a:r>
              <a:rPr lang="en-US" altLang="ko-KR" sz="2000" b="1" dirty="0"/>
              <a:t>)</a:t>
            </a:r>
            <a:endParaRPr lang="ko-KR" altLang="en-US" sz="2000" b="1" dirty="0"/>
          </a:p>
          <a:p>
            <a:endParaRPr lang="en-US" altLang="ko-KR" sz="10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pPr marL="228600" indent="-228600">
              <a:buAutoNum type="arabicParenR"/>
            </a:pPr>
            <a:r>
              <a:rPr lang="ko-KR" altLang="en-US" sz="1200" b="1" dirty="0"/>
              <a:t>현장실습 학점 </a:t>
            </a:r>
            <a:r>
              <a:rPr lang="ko-KR" altLang="en-US" sz="1200" b="1" dirty="0" err="1"/>
              <a:t>미취득</a:t>
            </a:r>
            <a:r>
              <a:rPr lang="ko-KR" altLang="en-US" sz="1200" b="1" dirty="0"/>
              <a:t> 경우 작성필수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작성제외</a:t>
            </a:r>
            <a:r>
              <a:rPr lang="en-US" altLang="ko-KR" sz="1200" b="1" dirty="0"/>
              <a:t>:</a:t>
            </a:r>
            <a:r>
              <a:rPr lang="ko-KR" altLang="en-US" sz="1200" b="1" dirty="0"/>
              <a:t>해외인턴</a:t>
            </a:r>
            <a:r>
              <a:rPr lang="en-US" altLang="ko-KR" sz="1200" b="1" dirty="0"/>
              <a:t>, </a:t>
            </a:r>
            <a:r>
              <a:rPr lang="ko-KR" altLang="en-US" sz="1200" b="1" dirty="0" err="1"/>
              <a:t>현장실습대체인정받은</a:t>
            </a:r>
            <a:r>
              <a:rPr lang="ko-KR" altLang="en-US" sz="1200" b="1" dirty="0"/>
              <a:t> 경우</a:t>
            </a:r>
            <a:r>
              <a:rPr lang="en-US" altLang="ko-KR" sz="1200" b="1" dirty="0"/>
              <a:t>)</a:t>
            </a:r>
          </a:p>
          <a:p>
            <a:pPr marL="228600" indent="-228600">
              <a:buAutoNum type="arabicParenR"/>
            </a:pPr>
            <a:endParaRPr lang="en-US" altLang="ko-KR" sz="1200" b="1" dirty="0"/>
          </a:p>
          <a:p>
            <a:pPr marL="228600" indent="-228600">
              <a:buAutoNum type="arabicParenR" startAt="2"/>
            </a:pPr>
            <a:r>
              <a:rPr lang="ko-KR" altLang="en-US" sz="1200" b="1" dirty="0"/>
              <a:t>계획하고 있는 현장실습 내용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기간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일정 구체적 기재</a:t>
            </a:r>
            <a:r>
              <a:rPr lang="en-US" altLang="ko-KR" sz="1200" b="1" dirty="0"/>
              <a:t>.</a:t>
            </a:r>
          </a:p>
          <a:p>
            <a:pPr marL="228600" indent="-228600">
              <a:buAutoNum type="arabicParenR" startAt="2"/>
            </a:pPr>
            <a:endParaRPr lang="en-US" altLang="ko-KR" sz="1200" b="1" dirty="0"/>
          </a:p>
          <a:p>
            <a:pPr marL="228600" indent="-228600">
              <a:buAutoNum type="arabicParenR" startAt="2"/>
            </a:pPr>
            <a:r>
              <a:rPr lang="en-US" altLang="ko-KR" sz="1200" b="1" dirty="0"/>
              <a:t>2025.2</a:t>
            </a:r>
            <a:r>
              <a:rPr lang="ko-KR" altLang="en-US" sz="1200" b="1" dirty="0"/>
              <a:t>월 졸업을 위해 현장실습 학점 취득</a:t>
            </a:r>
            <a:r>
              <a:rPr lang="en-US" altLang="ko-KR" sz="1200" b="1" dirty="0"/>
              <a:t>: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2025.1</a:t>
            </a:r>
            <a:r>
              <a:rPr lang="ko-KR" altLang="en-US" sz="1200" b="1" dirty="0"/>
              <a:t>월말까지 성적처리완료</a:t>
            </a:r>
            <a:r>
              <a:rPr lang="en-US" altLang="ko-KR" sz="1200" b="1" dirty="0"/>
              <a:t>.                                                           </a:t>
            </a:r>
          </a:p>
          <a:p>
            <a:r>
              <a:rPr lang="en-US" altLang="ko-KR" sz="1200" b="1" dirty="0"/>
              <a:t>      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5262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853AF-8461-4498-95C6-8A14FAB4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1570B5F-DCB0-4A6A-95CE-3D3F37D68A14}"/>
              </a:ext>
            </a:extLst>
          </p:cNvPr>
          <p:cNvSpPr txBox="1">
            <a:spLocks/>
          </p:cNvSpPr>
          <p:nvPr/>
        </p:nvSpPr>
        <p:spPr>
          <a:xfrm>
            <a:off x="88391" y="187136"/>
            <a:ext cx="5915025" cy="445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1.5 </a:t>
            </a:r>
            <a:r>
              <a:rPr lang="ko-KR" altLang="en-US" sz="2000" b="1" dirty="0"/>
              <a:t>전공 자격증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해당자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F0BC714-7C3C-410E-BEB0-DAB3EA8DBB72}"/>
              </a:ext>
            </a:extLst>
          </p:cNvPr>
          <p:cNvSpPr txBox="1">
            <a:spLocks/>
          </p:cNvSpPr>
          <p:nvPr/>
        </p:nvSpPr>
        <p:spPr>
          <a:xfrm>
            <a:off x="471487" y="3328417"/>
            <a:ext cx="5915025" cy="1267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500" dirty="0">
                <a:solidFill>
                  <a:srgbClr val="FF0000"/>
                </a:solidFill>
              </a:rPr>
              <a:t>자격증 증명서 첨부</a:t>
            </a:r>
          </a:p>
        </p:txBody>
      </p:sp>
    </p:spTree>
    <p:extLst>
      <p:ext uri="{BB962C8B-B14F-4D97-AF65-F5344CB8AC3E}">
        <p14:creationId xmlns:p14="http://schemas.microsoft.com/office/powerpoint/2010/main" val="1081972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853AF-8461-4498-95C6-8A14FAB4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1570B5F-DCB0-4A6A-95CE-3D3F37D68A14}"/>
              </a:ext>
            </a:extLst>
          </p:cNvPr>
          <p:cNvSpPr txBox="1">
            <a:spLocks/>
          </p:cNvSpPr>
          <p:nvPr/>
        </p:nvSpPr>
        <p:spPr>
          <a:xfrm>
            <a:off x="88391" y="187136"/>
            <a:ext cx="5915025" cy="445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1.6 </a:t>
            </a:r>
            <a:r>
              <a:rPr lang="ko-KR" altLang="en-US" sz="2000" b="1" dirty="0"/>
              <a:t>봉사활동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해당자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B062E08-CA77-47F6-A8F5-956CE4A94120}"/>
              </a:ext>
            </a:extLst>
          </p:cNvPr>
          <p:cNvSpPr txBox="1">
            <a:spLocks/>
          </p:cNvSpPr>
          <p:nvPr/>
        </p:nvSpPr>
        <p:spPr>
          <a:xfrm>
            <a:off x="471487" y="3328417"/>
            <a:ext cx="5915025" cy="1267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500" dirty="0">
                <a:solidFill>
                  <a:srgbClr val="FF0000"/>
                </a:solidFill>
              </a:rPr>
              <a:t>봉사활동 증명서</a:t>
            </a:r>
          </a:p>
        </p:txBody>
      </p:sp>
    </p:spTree>
    <p:extLst>
      <p:ext uri="{BB962C8B-B14F-4D97-AF65-F5344CB8AC3E}">
        <p14:creationId xmlns:p14="http://schemas.microsoft.com/office/powerpoint/2010/main" val="2388119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853AF-8461-4498-95C6-8A14FAB4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1570B5F-DCB0-4A6A-95CE-3D3F37D68A14}"/>
              </a:ext>
            </a:extLst>
          </p:cNvPr>
          <p:cNvSpPr txBox="1">
            <a:spLocks/>
          </p:cNvSpPr>
          <p:nvPr/>
        </p:nvSpPr>
        <p:spPr>
          <a:xfrm>
            <a:off x="88391" y="187136"/>
            <a:ext cx="5915025" cy="445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1.4 </a:t>
            </a:r>
            <a:r>
              <a:rPr lang="ko-KR" altLang="en-US" sz="2000" b="1" dirty="0"/>
              <a:t>동아리 활동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해당자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7437E71-0A09-40E6-A7DE-A22AC44CBCAE}"/>
              </a:ext>
            </a:extLst>
          </p:cNvPr>
          <p:cNvSpPr txBox="1">
            <a:spLocks/>
          </p:cNvSpPr>
          <p:nvPr/>
        </p:nvSpPr>
        <p:spPr>
          <a:xfrm>
            <a:off x="471487" y="857251"/>
            <a:ext cx="5915026" cy="8324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altLang="ko-KR" sz="1400" b="1" dirty="0">
                <a:latin typeface="+mn-ea"/>
                <a:ea typeface="+mn-ea"/>
              </a:rPr>
              <a:t>[ABEEK </a:t>
            </a:r>
            <a:r>
              <a:rPr lang="ko-KR" altLang="en-US" sz="1400" b="1" dirty="0" err="1">
                <a:latin typeface="+mn-ea"/>
                <a:ea typeface="+mn-ea"/>
              </a:rPr>
              <a:t>비교과영역</a:t>
            </a:r>
            <a:r>
              <a:rPr lang="ko-KR" altLang="en-US" sz="1400" b="1" dirty="0">
                <a:latin typeface="+mn-ea"/>
                <a:ea typeface="+mn-ea"/>
              </a:rPr>
              <a:t> 인증관련 증빙서류</a:t>
            </a:r>
            <a:r>
              <a:rPr lang="en-US" altLang="ko-KR" sz="1400" b="1" dirty="0">
                <a:latin typeface="+mn-ea"/>
                <a:ea typeface="+mn-ea"/>
              </a:rPr>
              <a:t>]</a:t>
            </a:r>
          </a:p>
          <a:p>
            <a:pPr fontAlgn="base"/>
            <a:endParaRPr lang="en-US" altLang="ko-KR" sz="1800" b="1" dirty="0">
              <a:latin typeface="+mn-ea"/>
              <a:ea typeface="+mn-ea"/>
            </a:endParaRPr>
          </a:p>
          <a:p>
            <a:pPr algn="ctr" fontAlgn="base" latinLnBrk="0"/>
            <a:endParaRPr lang="en-US" altLang="ko-KR" sz="2400" dirty="0">
              <a:latin typeface="+mn-ea"/>
              <a:ea typeface="+mn-ea"/>
            </a:endParaRPr>
          </a:p>
          <a:p>
            <a:pPr algn="ctr" fontAlgn="base" latinLnBrk="0"/>
            <a:r>
              <a:rPr lang="ko-KR" altLang="en-US" sz="2400" dirty="0">
                <a:latin typeface="+mn-ea"/>
                <a:ea typeface="+mn-ea"/>
              </a:rPr>
              <a:t>동아리 활동 증명서</a:t>
            </a:r>
            <a:endParaRPr lang="en-US" altLang="ko-KR" sz="2400" dirty="0">
              <a:latin typeface="+mn-ea"/>
              <a:ea typeface="+mn-ea"/>
            </a:endParaRPr>
          </a:p>
          <a:p>
            <a:pPr algn="ctr" fontAlgn="base" latinLnBrk="0"/>
            <a:endParaRPr lang="en-US" altLang="ko-KR" sz="2400" dirty="0">
              <a:latin typeface="+mn-ea"/>
              <a:ea typeface="+mn-ea"/>
            </a:endParaRPr>
          </a:p>
          <a:p>
            <a:pPr algn="ctr" fontAlgn="base" latinLnBrk="0"/>
            <a:endParaRPr lang="en-US" altLang="ko-KR" sz="2400" dirty="0">
              <a:latin typeface="+mn-ea"/>
              <a:ea typeface="+mn-ea"/>
            </a:endParaRPr>
          </a:p>
          <a:p>
            <a:pPr algn="ctr" fontAlgn="base" latinLnBrk="0"/>
            <a:endParaRPr lang="ko-KR" altLang="en-US" sz="1800" dirty="0">
              <a:latin typeface="+mn-ea"/>
              <a:ea typeface="+mn-ea"/>
            </a:endParaRPr>
          </a:p>
          <a:p>
            <a:pPr fontAlgn="base"/>
            <a:r>
              <a:rPr lang="en-US" altLang="ko-KR" sz="1800" dirty="0">
                <a:latin typeface="+mn-ea"/>
                <a:ea typeface="+mn-ea"/>
              </a:rPr>
              <a:t>&gt;&gt;</a:t>
            </a:r>
            <a:r>
              <a:rPr lang="ko-KR" altLang="en-US" sz="1800" dirty="0">
                <a:latin typeface="+mn-ea"/>
                <a:ea typeface="+mn-ea"/>
              </a:rPr>
              <a:t>학번 </a:t>
            </a:r>
            <a:r>
              <a:rPr lang="en-US" altLang="ko-KR" sz="1800" dirty="0">
                <a:latin typeface="+mn-ea"/>
                <a:ea typeface="+mn-ea"/>
              </a:rPr>
              <a:t>:</a:t>
            </a:r>
          </a:p>
          <a:p>
            <a:pPr fontAlgn="base"/>
            <a:endParaRPr lang="en-US" altLang="ko-KR" sz="1800" dirty="0">
              <a:latin typeface="+mn-ea"/>
              <a:ea typeface="+mn-ea"/>
            </a:endParaRPr>
          </a:p>
          <a:p>
            <a:pPr fontAlgn="base"/>
            <a:endParaRPr lang="ko-KR" altLang="en-US" sz="1800" dirty="0">
              <a:latin typeface="+mn-ea"/>
              <a:ea typeface="+mn-ea"/>
            </a:endParaRPr>
          </a:p>
          <a:p>
            <a:pPr fontAlgn="base"/>
            <a:r>
              <a:rPr lang="en-US" altLang="ko-KR" sz="1800" dirty="0">
                <a:latin typeface="+mn-ea"/>
                <a:ea typeface="+mn-ea"/>
              </a:rPr>
              <a:t>&gt;&gt;</a:t>
            </a:r>
            <a:r>
              <a:rPr lang="ko-KR" altLang="en-US" sz="1800" dirty="0">
                <a:latin typeface="+mn-ea"/>
                <a:ea typeface="+mn-ea"/>
              </a:rPr>
              <a:t>성명 </a:t>
            </a:r>
            <a:r>
              <a:rPr lang="en-US" altLang="ko-KR" sz="1800" dirty="0">
                <a:latin typeface="+mn-ea"/>
                <a:ea typeface="+mn-ea"/>
              </a:rPr>
              <a:t>:</a:t>
            </a:r>
          </a:p>
          <a:p>
            <a:pPr fontAlgn="base"/>
            <a:endParaRPr lang="en-US" altLang="ko-KR" sz="1800" dirty="0">
              <a:latin typeface="+mn-ea"/>
              <a:ea typeface="+mn-ea"/>
            </a:endParaRPr>
          </a:p>
          <a:p>
            <a:pPr fontAlgn="base"/>
            <a:endParaRPr lang="ko-KR" altLang="en-US" sz="1800" dirty="0">
              <a:latin typeface="+mn-ea"/>
              <a:ea typeface="+mn-ea"/>
            </a:endParaRPr>
          </a:p>
          <a:p>
            <a:pPr fontAlgn="base"/>
            <a:r>
              <a:rPr lang="en-US" altLang="ko-KR" sz="1800" dirty="0">
                <a:latin typeface="+mn-ea"/>
                <a:ea typeface="+mn-ea"/>
              </a:rPr>
              <a:t>&gt;&gt;</a:t>
            </a:r>
            <a:r>
              <a:rPr lang="ko-KR" altLang="en-US" sz="1800" dirty="0" err="1">
                <a:latin typeface="+mn-ea"/>
                <a:ea typeface="+mn-ea"/>
              </a:rPr>
              <a:t>동아리명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en-US" altLang="ko-KR" sz="1800" dirty="0">
                <a:latin typeface="+mn-ea"/>
                <a:ea typeface="+mn-ea"/>
              </a:rPr>
              <a:t>:</a:t>
            </a:r>
          </a:p>
          <a:p>
            <a:pPr fontAlgn="base"/>
            <a:endParaRPr lang="en-US" altLang="ko-KR" sz="1800" dirty="0">
              <a:latin typeface="+mn-ea"/>
              <a:ea typeface="+mn-ea"/>
            </a:endParaRPr>
          </a:p>
          <a:p>
            <a:pPr fontAlgn="base"/>
            <a:endParaRPr lang="ko-KR" altLang="en-US" sz="1800" dirty="0">
              <a:latin typeface="+mn-ea"/>
              <a:ea typeface="+mn-ea"/>
            </a:endParaRPr>
          </a:p>
          <a:p>
            <a:pPr fontAlgn="base"/>
            <a:r>
              <a:rPr lang="en-US" altLang="ko-KR" sz="1800" dirty="0">
                <a:latin typeface="+mn-ea"/>
                <a:ea typeface="+mn-ea"/>
              </a:rPr>
              <a:t>&gt;&gt;</a:t>
            </a:r>
            <a:r>
              <a:rPr lang="ko-KR" altLang="en-US" sz="1800" dirty="0">
                <a:latin typeface="+mn-ea"/>
                <a:ea typeface="+mn-ea"/>
              </a:rPr>
              <a:t>활동기간 </a:t>
            </a:r>
            <a:r>
              <a:rPr lang="en-US" altLang="ko-KR" sz="1800" dirty="0">
                <a:latin typeface="+mn-ea"/>
                <a:ea typeface="+mn-ea"/>
              </a:rPr>
              <a:t>:  </a:t>
            </a:r>
            <a:r>
              <a:rPr lang="ko-KR" altLang="en-US" sz="1800" dirty="0">
                <a:latin typeface="+mn-ea"/>
                <a:ea typeface="+mn-ea"/>
              </a:rPr>
              <a:t>년 월 </a:t>
            </a:r>
            <a:r>
              <a:rPr lang="en-US" altLang="ko-KR" sz="1800" dirty="0">
                <a:latin typeface="+mn-ea"/>
                <a:ea typeface="+mn-ea"/>
              </a:rPr>
              <a:t>~ </a:t>
            </a:r>
            <a:r>
              <a:rPr lang="ko-KR" altLang="en-US" sz="1800" dirty="0">
                <a:latin typeface="+mn-ea"/>
                <a:ea typeface="+mn-ea"/>
              </a:rPr>
              <a:t>년 월</a:t>
            </a:r>
            <a:r>
              <a:rPr lang="en-US" altLang="ko-KR" sz="1800" dirty="0">
                <a:latin typeface="+mn-ea"/>
                <a:ea typeface="+mn-ea"/>
              </a:rPr>
              <a:t>( </a:t>
            </a:r>
            <a:r>
              <a:rPr lang="ko-KR" altLang="en-US" sz="1800" dirty="0">
                <a:latin typeface="+mn-ea"/>
                <a:ea typeface="+mn-ea"/>
              </a:rPr>
              <a:t>년 개월</a:t>
            </a:r>
            <a:r>
              <a:rPr lang="en-US" altLang="ko-KR" sz="1800" dirty="0">
                <a:latin typeface="+mn-ea"/>
                <a:ea typeface="+mn-ea"/>
              </a:rPr>
              <a:t>)</a:t>
            </a:r>
          </a:p>
          <a:p>
            <a:pPr fontAlgn="base"/>
            <a:endParaRPr lang="en-US" altLang="ko-KR" sz="1800" dirty="0">
              <a:latin typeface="+mn-ea"/>
              <a:ea typeface="+mn-ea"/>
            </a:endParaRPr>
          </a:p>
          <a:p>
            <a:pPr fontAlgn="base"/>
            <a:endParaRPr lang="en-US" altLang="ko-KR" sz="1800" dirty="0">
              <a:latin typeface="+mn-ea"/>
              <a:ea typeface="+mn-ea"/>
            </a:endParaRPr>
          </a:p>
          <a:p>
            <a:pPr fontAlgn="base"/>
            <a:endParaRPr lang="ko-KR" altLang="en-US" sz="1800" dirty="0">
              <a:latin typeface="+mn-ea"/>
              <a:ea typeface="+mn-ea"/>
            </a:endParaRPr>
          </a:p>
          <a:p>
            <a:pPr algn="ctr" fontAlgn="base" latinLnBrk="0"/>
            <a:r>
              <a:rPr lang="ko-KR" altLang="en-US" sz="1800" dirty="0">
                <a:latin typeface="+mn-ea"/>
                <a:ea typeface="+mn-ea"/>
              </a:rPr>
              <a:t>상기 내용을 확인합니다</a:t>
            </a:r>
            <a:r>
              <a:rPr lang="en-US" altLang="ko-KR" sz="1800" dirty="0">
                <a:latin typeface="+mn-ea"/>
                <a:ea typeface="+mn-ea"/>
              </a:rPr>
              <a:t>.</a:t>
            </a:r>
          </a:p>
          <a:p>
            <a:pPr algn="ctr" fontAlgn="base" latinLnBrk="0"/>
            <a:endParaRPr lang="ko-KR" altLang="en-US" sz="1800" dirty="0">
              <a:latin typeface="+mn-ea"/>
              <a:ea typeface="+mn-ea"/>
            </a:endParaRPr>
          </a:p>
          <a:p>
            <a:pPr algn="ctr" fontAlgn="base" latinLnBrk="0"/>
            <a:r>
              <a:rPr lang="en-US" altLang="ko-KR" sz="1800" dirty="0">
                <a:latin typeface="+mn-ea"/>
                <a:ea typeface="+mn-ea"/>
              </a:rPr>
              <a:t>202 .   .   .</a:t>
            </a:r>
          </a:p>
          <a:p>
            <a:pPr algn="ctr" fontAlgn="base" latinLnBrk="0"/>
            <a:endParaRPr lang="ko-KR" altLang="en-US" sz="1800" dirty="0">
              <a:latin typeface="+mn-ea"/>
              <a:ea typeface="+mn-ea"/>
            </a:endParaRPr>
          </a:p>
          <a:p>
            <a:pPr algn="ctr" fontAlgn="base" latinLnBrk="0"/>
            <a:r>
              <a:rPr lang="ko-KR" altLang="en-US" sz="1800" u="sng" dirty="0">
                <a:latin typeface="+mn-ea"/>
                <a:ea typeface="+mn-ea"/>
              </a:rPr>
              <a:t>동아리지도교수 </a:t>
            </a:r>
            <a:r>
              <a:rPr lang="en-US" altLang="ko-KR" sz="1800" u="sng" dirty="0">
                <a:latin typeface="+mn-ea"/>
                <a:ea typeface="+mn-ea"/>
              </a:rPr>
              <a:t>:              (</a:t>
            </a:r>
            <a:r>
              <a:rPr lang="ko-KR" altLang="en-US" sz="1800" u="sng" dirty="0">
                <a:latin typeface="+mn-ea"/>
                <a:ea typeface="+mn-ea"/>
              </a:rPr>
              <a:t>인</a:t>
            </a:r>
            <a:r>
              <a:rPr lang="en-US" altLang="ko-KR" sz="1800" u="sng" dirty="0">
                <a:latin typeface="+mn-ea"/>
                <a:ea typeface="+mn-ea"/>
              </a:rPr>
              <a:t>/</a:t>
            </a:r>
            <a:r>
              <a:rPr lang="ko-KR" altLang="en-US" sz="1800" u="sng" dirty="0">
                <a:latin typeface="+mn-ea"/>
                <a:ea typeface="+mn-ea"/>
              </a:rPr>
              <a:t>서명</a:t>
            </a:r>
            <a:r>
              <a:rPr lang="en-US" altLang="ko-KR" sz="1800" u="sng" dirty="0">
                <a:latin typeface="+mn-ea"/>
                <a:ea typeface="+mn-ea"/>
              </a:rPr>
              <a:t>)</a:t>
            </a:r>
            <a:endParaRPr lang="ko-KR" altLang="en-US" sz="1800" dirty="0">
              <a:latin typeface="+mn-ea"/>
              <a:ea typeface="+mn-ea"/>
            </a:endParaRPr>
          </a:p>
          <a:p>
            <a:pPr fontAlgn="base"/>
            <a:endParaRPr lang="en-US" altLang="ko-KR" sz="1800" dirty="0">
              <a:latin typeface="+mn-ea"/>
              <a:ea typeface="+mn-ea"/>
            </a:endParaRPr>
          </a:p>
          <a:p>
            <a:pPr fontAlgn="base"/>
            <a:endParaRPr lang="en-US" altLang="ko-KR" sz="1800" dirty="0">
              <a:latin typeface="+mn-ea"/>
              <a:ea typeface="+mn-ea"/>
            </a:endParaRPr>
          </a:p>
          <a:p>
            <a:pPr fontAlgn="base"/>
            <a:endParaRPr lang="en-US" altLang="ko-KR" sz="2000" dirty="0">
              <a:latin typeface="+mn-ea"/>
              <a:ea typeface="+mn-ea"/>
            </a:endParaRPr>
          </a:p>
          <a:p>
            <a:pPr fontAlgn="base"/>
            <a:r>
              <a:rPr lang="ko-KR" altLang="en-US" sz="2000" dirty="0">
                <a:latin typeface="+mn-ea"/>
                <a:ea typeface="+mn-ea"/>
              </a:rPr>
              <a:t>경북대학교 </a:t>
            </a:r>
            <a:r>
              <a:rPr lang="en-US" altLang="ko-KR" sz="2000" dirty="0">
                <a:latin typeface="+mn-ea"/>
                <a:ea typeface="+mn-ea"/>
              </a:rPr>
              <a:t>IT</a:t>
            </a:r>
            <a:r>
              <a:rPr lang="ko-KR" altLang="en-US" sz="2000" dirty="0">
                <a:latin typeface="+mn-ea"/>
                <a:ea typeface="+mn-ea"/>
              </a:rPr>
              <a:t>대학 컴퓨터학부장 귀하</a:t>
            </a:r>
            <a:endParaRPr lang="ko-KR" altLang="en-US" sz="2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7822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853AF-8461-4498-95C6-8A14FAB4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1570B5F-DCB0-4A6A-95CE-3D3F37D68A14}"/>
              </a:ext>
            </a:extLst>
          </p:cNvPr>
          <p:cNvSpPr txBox="1">
            <a:spLocks/>
          </p:cNvSpPr>
          <p:nvPr/>
        </p:nvSpPr>
        <p:spPr>
          <a:xfrm>
            <a:off x="88391" y="187136"/>
            <a:ext cx="5915025" cy="445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1.4 </a:t>
            </a:r>
            <a:r>
              <a:rPr lang="ko-KR" altLang="en-US" sz="2000" b="1" dirty="0"/>
              <a:t>수상 실적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해당자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C7C89E5-E579-4B4A-A935-A72B147241AE}"/>
              </a:ext>
            </a:extLst>
          </p:cNvPr>
          <p:cNvSpPr txBox="1">
            <a:spLocks/>
          </p:cNvSpPr>
          <p:nvPr/>
        </p:nvSpPr>
        <p:spPr>
          <a:xfrm>
            <a:off x="471487" y="3328417"/>
            <a:ext cx="5915025" cy="1267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500" dirty="0">
                <a:solidFill>
                  <a:srgbClr val="FF0000"/>
                </a:solidFill>
              </a:rPr>
              <a:t>수상 실적 증명서</a:t>
            </a:r>
          </a:p>
        </p:txBody>
      </p:sp>
    </p:spTree>
    <p:extLst>
      <p:ext uri="{BB962C8B-B14F-4D97-AF65-F5344CB8AC3E}">
        <p14:creationId xmlns:p14="http://schemas.microsoft.com/office/powerpoint/2010/main" val="821498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853AF-8461-4498-95C6-8A14FAB4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1570B5F-DCB0-4A6A-95CE-3D3F37D68A14}"/>
              </a:ext>
            </a:extLst>
          </p:cNvPr>
          <p:cNvSpPr txBox="1">
            <a:spLocks/>
          </p:cNvSpPr>
          <p:nvPr/>
        </p:nvSpPr>
        <p:spPr>
          <a:xfrm>
            <a:off x="88391" y="187136"/>
            <a:ext cx="5915025" cy="445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1.8 </a:t>
            </a:r>
            <a:r>
              <a:rPr lang="ko-KR" altLang="en-US" sz="2000" b="1" dirty="0"/>
              <a:t>졸업예정자 설문조사 완료 </a:t>
            </a:r>
            <a:r>
              <a:rPr lang="ko-KR" altLang="en-US" sz="2000" b="1" dirty="0" err="1"/>
              <a:t>캡쳐화면</a:t>
            </a:r>
            <a:r>
              <a:rPr lang="ko-KR" altLang="en-US" sz="2000" b="1" dirty="0"/>
              <a:t> 넣기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필수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A237F1D-28A8-416A-BF1D-9EFC39010AE0}"/>
              </a:ext>
            </a:extLst>
          </p:cNvPr>
          <p:cNvSpPr txBox="1">
            <a:spLocks/>
          </p:cNvSpPr>
          <p:nvPr/>
        </p:nvSpPr>
        <p:spPr>
          <a:xfrm>
            <a:off x="471487" y="3328417"/>
            <a:ext cx="5915025" cy="1267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500" dirty="0" err="1">
                <a:solidFill>
                  <a:srgbClr val="FF0000"/>
                </a:solidFill>
              </a:rPr>
              <a:t>캡쳐화면</a:t>
            </a:r>
            <a:r>
              <a:rPr lang="ko-KR" altLang="en-US" sz="1500" dirty="0">
                <a:solidFill>
                  <a:srgbClr val="FF0000"/>
                </a:solidFill>
              </a:rPr>
              <a:t> 넣기</a:t>
            </a:r>
            <a:endParaRPr lang="en-US" altLang="ko-KR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264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5275E7-7E50-46CD-ACB4-9D2D4CCC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BC320FA-B49F-473B-8FEB-7EFB0237AF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1489" y="527050"/>
            <a:ext cx="5801990" cy="9082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1.9 </a:t>
            </a:r>
            <a:r>
              <a:rPr lang="ko-KR" altLang="en-US" sz="2000" b="1" dirty="0"/>
              <a:t>기타 활동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해당자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6512C07-4105-4982-995A-1A569097601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500" dirty="0">
                <a:solidFill>
                  <a:srgbClr val="FF0000"/>
                </a:solidFill>
              </a:rPr>
              <a:t>증명서</a:t>
            </a:r>
          </a:p>
        </p:txBody>
      </p:sp>
    </p:spTree>
    <p:extLst>
      <p:ext uri="{BB962C8B-B14F-4D97-AF65-F5344CB8AC3E}">
        <p14:creationId xmlns:p14="http://schemas.microsoft.com/office/powerpoint/2010/main" val="2395947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853AF-8461-4498-95C6-8A14FAB4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5DC2E8A-A3B6-47B9-837C-F147A0A6841A}"/>
              </a:ext>
            </a:extLst>
          </p:cNvPr>
          <p:cNvSpPr txBox="1">
            <a:spLocks/>
          </p:cNvSpPr>
          <p:nvPr/>
        </p:nvSpPr>
        <p:spPr>
          <a:xfrm>
            <a:off x="471487" y="3328417"/>
            <a:ext cx="5915025" cy="1267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500" dirty="0">
                <a:solidFill>
                  <a:srgbClr val="FF0000"/>
                </a:solidFill>
              </a:rPr>
              <a:t>자유로운 양식으로 작성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DC01480-5072-494E-8B7B-26FB4D31E9F5}"/>
              </a:ext>
            </a:extLst>
          </p:cNvPr>
          <p:cNvSpPr txBox="1">
            <a:spLocks/>
          </p:cNvSpPr>
          <p:nvPr/>
        </p:nvSpPr>
        <p:spPr>
          <a:xfrm>
            <a:off x="149351" y="288061"/>
            <a:ext cx="5915025" cy="7478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b="1" dirty="0"/>
              <a:t>2. </a:t>
            </a:r>
            <a:r>
              <a:rPr lang="ko-KR" altLang="en-US" sz="3500" b="1" dirty="0"/>
              <a:t>자기소개서</a:t>
            </a:r>
            <a:r>
              <a:rPr lang="en-US" altLang="ko-KR" sz="3500" b="1" dirty="0"/>
              <a:t>(</a:t>
            </a:r>
            <a:r>
              <a:rPr lang="ko-KR" altLang="en-US" sz="3500" b="1" dirty="0"/>
              <a:t>필수</a:t>
            </a:r>
            <a:r>
              <a:rPr lang="en-US" altLang="ko-KR" sz="3500" b="1" dirty="0"/>
              <a:t>)</a:t>
            </a:r>
            <a:endParaRPr lang="ko-KR" alt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3132673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9AF5D-D26D-49CC-8E8B-03F7CAE3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544296"/>
            <a:ext cx="5915025" cy="1466390"/>
          </a:xfrm>
        </p:spPr>
        <p:txBody>
          <a:bodyPr>
            <a:normAutofit/>
          </a:bodyPr>
          <a:lstStyle/>
          <a:p>
            <a:pPr algn="ctr"/>
            <a:r>
              <a:rPr lang="en-US" altLang="ko-KR" sz="3500" b="1" dirty="0"/>
              <a:t>3. </a:t>
            </a:r>
            <a:r>
              <a:rPr lang="ko-KR" altLang="en-US" sz="3500" b="1" dirty="0"/>
              <a:t>종합설계프로젝트</a:t>
            </a:r>
            <a:r>
              <a:rPr lang="en-US" altLang="ko-KR" sz="3500" b="1" dirty="0"/>
              <a:t>1(</a:t>
            </a:r>
            <a:r>
              <a:rPr lang="ko-KR" altLang="en-US" sz="3500" b="1" dirty="0"/>
              <a:t>필수</a:t>
            </a:r>
            <a:r>
              <a:rPr lang="en-US" altLang="ko-KR" sz="3500" b="1" dirty="0"/>
              <a:t>)</a:t>
            </a:r>
            <a:endParaRPr lang="ko-KR" altLang="en-US" sz="35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853AF-8461-4498-95C6-8A14FAB4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7DFA49-EF1D-4EA4-AF90-E82AB1FAA258}"/>
              </a:ext>
            </a:extLst>
          </p:cNvPr>
          <p:cNvSpPr txBox="1"/>
          <p:nvPr/>
        </p:nvSpPr>
        <p:spPr>
          <a:xfrm>
            <a:off x="997553" y="4010686"/>
            <a:ext cx="48628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강의 계획서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····················································· 8</a:t>
            </a:r>
            <a:endParaRPr lang="en-US" altLang="ko-KR" sz="15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수행 계획서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·····················································	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10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발표 자료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··························································	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11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결과 보고서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·····················································	1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작품 결과 화면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필수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··································	1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4</a:t>
            </a:r>
          </a:p>
          <a:p>
            <a:pPr lvl="1"/>
            <a:endParaRPr lang="en-US" altLang="ko-KR" sz="15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 algn="ctr"/>
            <a:r>
              <a:rPr lang="ko-KR" altLang="en-US" sz="100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위 순서대로 모든 자료 첨부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바람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 algn="ctr"/>
            <a:r>
              <a:rPr lang="ko-KR" altLang="en-US" sz="1000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</a:rPr>
              <a:t>파일에 따라 페이지 번호 기입</a:t>
            </a:r>
            <a:endParaRPr lang="en-US" altLang="ko-KR" sz="1000" kern="0" dirty="0">
              <a:solidFill>
                <a:srgbClr val="000000"/>
              </a:solidFill>
              <a:highlight>
                <a:srgbClr val="FFFF00"/>
              </a:highlight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176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853AF-8461-4498-95C6-8A14FAB4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1570B5F-DCB0-4A6A-95CE-3D3F37D68A14}"/>
              </a:ext>
            </a:extLst>
          </p:cNvPr>
          <p:cNvSpPr txBox="1">
            <a:spLocks/>
          </p:cNvSpPr>
          <p:nvPr/>
        </p:nvSpPr>
        <p:spPr>
          <a:xfrm>
            <a:off x="88391" y="187136"/>
            <a:ext cx="5915025" cy="445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3.1. </a:t>
            </a:r>
            <a:r>
              <a:rPr lang="ko-KR" altLang="en-US" sz="2000" b="1" dirty="0"/>
              <a:t>강의계획서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B67ABE-AEAF-4A9C-B121-F9E5342BF44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89000" y="767129"/>
            <a:ext cx="6480000" cy="8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8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853AF-8461-4498-95C6-8A14FAB4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76943B7-86CC-4B8D-B8F2-4ECD862A4936}"/>
              </a:ext>
            </a:extLst>
          </p:cNvPr>
          <p:cNvSpPr txBox="1">
            <a:spLocks/>
          </p:cNvSpPr>
          <p:nvPr/>
        </p:nvSpPr>
        <p:spPr>
          <a:xfrm>
            <a:off x="755722" y="980687"/>
            <a:ext cx="5545490" cy="65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/>
              <a:t>목차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2D42F1-3E1D-42E7-B909-56D68F4572B4}"/>
              </a:ext>
            </a:extLst>
          </p:cNvPr>
          <p:cNvSpPr txBox="1"/>
          <p:nvPr/>
        </p:nvSpPr>
        <p:spPr>
          <a:xfrm>
            <a:off x="755722" y="2755563"/>
            <a:ext cx="55454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비교과활동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··································································		3</a:t>
            </a:r>
          </a:p>
          <a:p>
            <a:pPr marL="342900" indent="-342900">
              <a:buAutoNum type="arabicPeriod"/>
            </a:pPr>
            <a:r>
              <a:rPr lang="ko-KR" altLang="en-US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자기소개서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·································································		6</a:t>
            </a:r>
          </a:p>
          <a:p>
            <a:pPr marL="342900" indent="-342900">
              <a:buAutoNum type="arabicPeriod"/>
            </a:pPr>
            <a:r>
              <a:rPr lang="ko-KR" altLang="en-US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종합설계프로젝트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1 ·····································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············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7</a:t>
            </a:r>
            <a:endParaRPr lang="en-US" altLang="ko-KR" sz="15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강의 계획서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······················································	8</a:t>
            </a:r>
            <a:endParaRPr lang="en-US" altLang="ko-KR" sz="15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수행 계획서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······················································	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10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발표 자료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···························································	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11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결과 보고서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······················································	13</a:t>
            </a:r>
            <a:endParaRPr lang="en-US" altLang="ko-KR" sz="15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프로젝트 작품 결과 화면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필수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···············		14</a:t>
            </a:r>
            <a:endParaRPr lang="en-US" altLang="ko-KR" sz="15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종합설계프로젝트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2 ·················································		15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강의 계획서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······················································	16</a:t>
            </a:r>
            <a:endParaRPr lang="en-US" altLang="ko-KR" sz="15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수행 계획서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······················································	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17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발표 자료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···························································	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18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결과 보고서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······················································	19</a:t>
            </a:r>
            <a:endParaRPr lang="en-US" altLang="ko-KR" sz="15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프로젝트 작품 결과 화면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필수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···············		20</a:t>
            </a:r>
            <a:endParaRPr lang="en-US" altLang="ko-KR" sz="15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500" kern="0" spc="0" dirty="0">
                <a:solidFill>
                  <a:srgbClr val="000000"/>
                </a:solidFill>
                <a:effectLst/>
              </a:rPr>
              <a:t>학습 성과 평가 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·····································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······················		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21</a:t>
            </a:r>
          </a:p>
          <a:p>
            <a:pPr marL="342900" indent="-342900">
              <a:buAutoNum type="arabicPeriod"/>
            </a:pP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별도 기타 제출 서류</a:t>
            </a:r>
            <a:endParaRPr lang="en-US" altLang="ko-KR" sz="15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C167FB-6449-4DA8-BC62-76B271CE43EE}"/>
              </a:ext>
            </a:extLst>
          </p:cNvPr>
          <p:cNvSpPr txBox="1"/>
          <p:nvPr/>
        </p:nvSpPr>
        <p:spPr>
          <a:xfrm>
            <a:off x="755722" y="1597316"/>
            <a:ext cx="5545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highlight>
                  <a:srgbClr val="FFFF00"/>
                </a:highlight>
              </a:rPr>
              <a:t>목차 순서대로 파일을 정리</a:t>
            </a:r>
            <a:r>
              <a:rPr lang="ko-KR" altLang="en-US" sz="1000" dirty="0"/>
              <a:t>해주시기 바랍니다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highlight>
                  <a:srgbClr val="FFFF00"/>
                </a:highlight>
              </a:rPr>
              <a:t>각 목차별로 페이지를 정리</a:t>
            </a:r>
            <a:r>
              <a:rPr lang="ko-KR" altLang="en-US" sz="1000" dirty="0"/>
              <a:t>해주시기 바랍니다</a:t>
            </a:r>
            <a:r>
              <a:rPr lang="en-US" altLang="ko-KR" sz="1000" dirty="0"/>
              <a:t>.(</a:t>
            </a:r>
            <a:r>
              <a:rPr lang="ko-KR" altLang="en-US" sz="1000" dirty="0"/>
              <a:t>색인 작업</a:t>
            </a:r>
            <a:r>
              <a:rPr lang="en-US" altLang="ko-KR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6931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853AF-8461-4498-95C6-8A14FAB4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1570B5F-DCB0-4A6A-95CE-3D3F37D68A14}"/>
              </a:ext>
            </a:extLst>
          </p:cNvPr>
          <p:cNvSpPr txBox="1">
            <a:spLocks/>
          </p:cNvSpPr>
          <p:nvPr/>
        </p:nvSpPr>
        <p:spPr>
          <a:xfrm>
            <a:off x="88391" y="187136"/>
            <a:ext cx="5915025" cy="445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3.1. </a:t>
            </a:r>
            <a:r>
              <a:rPr lang="ko-KR" altLang="en-US" sz="2000" b="1" dirty="0"/>
              <a:t>강의계획서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0BFCF7-3A0C-4A70-B58C-B192BF0CBBD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89000" y="767129"/>
            <a:ext cx="6480000" cy="73283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6AE9F5-80A9-42D4-ACE5-B778F743C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00" y="8072070"/>
            <a:ext cx="6480000" cy="129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18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853AF-8461-4498-95C6-8A14FAB4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1570B5F-DCB0-4A6A-95CE-3D3F37D68A14}"/>
              </a:ext>
            </a:extLst>
          </p:cNvPr>
          <p:cNvSpPr txBox="1">
            <a:spLocks/>
          </p:cNvSpPr>
          <p:nvPr/>
        </p:nvSpPr>
        <p:spPr>
          <a:xfrm>
            <a:off x="88391" y="187136"/>
            <a:ext cx="5915025" cy="445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3.2. </a:t>
            </a:r>
            <a:r>
              <a:rPr lang="ko-KR" altLang="en-US" sz="2000" b="1" dirty="0"/>
              <a:t>수행계획서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9CE85D-82F8-4602-8FD0-43A8E6118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31" y="819803"/>
            <a:ext cx="6316537" cy="815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6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853AF-8461-4498-95C6-8A14FAB4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1570B5F-DCB0-4A6A-95CE-3D3F37D68A14}"/>
              </a:ext>
            </a:extLst>
          </p:cNvPr>
          <p:cNvSpPr txBox="1">
            <a:spLocks/>
          </p:cNvSpPr>
          <p:nvPr/>
        </p:nvSpPr>
        <p:spPr>
          <a:xfrm>
            <a:off x="88391" y="187136"/>
            <a:ext cx="5915025" cy="445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3.2. </a:t>
            </a:r>
            <a:r>
              <a:rPr lang="ko-KR" altLang="en-US" sz="2000" b="1" dirty="0"/>
              <a:t>수행계획서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C38084-3F6E-4EFF-B57F-1C7B06DF6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31" y="819803"/>
            <a:ext cx="6316536" cy="826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70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853AF-8461-4498-95C6-8A14FAB4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1570B5F-DCB0-4A6A-95CE-3D3F37D68A14}"/>
              </a:ext>
            </a:extLst>
          </p:cNvPr>
          <p:cNvSpPr txBox="1">
            <a:spLocks/>
          </p:cNvSpPr>
          <p:nvPr/>
        </p:nvSpPr>
        <p:spPr>
          <a:xfrm>
            <a:off x="88391" y="187136"/>
            <a:ext cx="5915025" cy="445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3.3. </a:t>
            </a:r>
            <a:r>
              <a:rPr lang="ko-KR" altLang="en-US" sz="2000" b="1" dirty="0"/>
              <a:t>발표자료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854A734-C835-430F-A113-879E82FAAF8E}"/>
              </a:ext>
            </a:extLst>
          </p:cNvPr>
          <p:cNvSpPr txBox="1">
            <a:spLocks/>
          </p:cNvSpPr>
          <p:nvPr/>
        </p:nvSpPr>
        <p:spPr>
          <a:xfrm>
            <a:off x="471487" y="3328417"/>
            <a:ext cx="5915025" cy="1267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500" dirty="0">
                <a:solidFill>
                  <a:srgbClr val="FF0000"/>
                </a:solidFill>
              </a:rPr>
              <a:t>중간 발표 </a:t>
            </a:r>
            <a:r>
              <a:rPr lang="en-US" altLang="ko-KR" sz="1500" dirty="0">
                <a:solidFill>
                  <a:srgbClr val="FF0000"/>
                </a:solidFill>
              </a:rPr>
              <a:t>PPT ,</a:t>
            </a:r>
            <a:r>
              <a:rPr lang="ko-KR" altLang="en-US" sz="1500" dirty="0">
                <a:solidFill>
                  <a:srgbClr val="FF0000"/>
                </a:solidFill>
              </a:rPr>
              <a:t> 기말 발표 </a:t>
            </a:r>
            <a:r>
              <a:rPr lang="en-US" altLang="ko-KR" sz="1500" dirty="0">
                <a:solidFill>
                  <a:srgbClr val="FF0000"/>
                </a:solidFill>
              </a:rPr>
              <a:t>PPT</a:t>
            </a:r>
          </a:p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2</a:t>
            </a:r>
            <a:r>
              <a:rPr lang="ko-KR" altLang="en-US" sz="1500" dirty="0">
                <a:solidFill>
                  <a:srgbClr val="FF0000"/>
                </a:solidFill>
              </a:rPr>
              <a:t>분할 혹은 </a:t>
            </a:r>
            <a:r>
              <a:rPr lang="en-US" altLang="ko-KR" sz="1500" dirty="0">
                <a:solidFill>
                  <a:srgbClr val="FF0000"/>
                </a:solidFill>
              </a:rPr>
              <a:t>4</a:t>
            </a:r>
            <a:r>
              <a:rPr lang="ko-KR" altLang="en-US" sz="1500" dirty="0">
                <a:solidFill>
                  <a:srgbClr val="FF0000"/>
                </a:solidFill>
              </a:rPr>
              <a:t>분할 형식</a:t>
            </a:r>
          </a:p>
        </p:txBody>
      </p:sp>
    </p:spTree>
    <p:extLst>
      <p:ext uri="{BB962C8B-B14F-4D97-AF65-F5344CB8AC3E}">
        <p14:creationId xmlns:p14="http://schemas.microsoft.com/office/powerpoint/2010/main" val="114742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853AF-8461-4498-95C6-8A14FAB4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1570B5F-DCB0-4A6A-95CE-3D3F37D68A14}"/>
              </a:ext>
            </a:extLst>
          </p:cNvPr>
          <p:cNvSpPr txBox="1">
            <a:spLocks/>
          </p:cNvSpPr>
          <p:nvPr/>
        </p:nvSpPr>
        <p:spPr>
          <a:xfrm>
            <a:off x="88391" y="187136"/>
            <a:ext cx="5915025" cy="445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3.4. </a:t>
            </a:r>
            <a:r>
              <a:rPr lang="ko-KR" altLang="en-US" sz="2000" b="1" dirty="0"/>
              <a:t>결과보고서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978351-F8C8-4AEF-A2C6-0E9CB3F00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70" y="701549"/>
            <a:ext cx="6272213" cy="837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07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853AF-8461-4498-95C6-8A14FAB4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1570B5F-DCB0-4A6A-95CE-3D3F37D68A14}"/>
              </a:ext>
            </a:extLst>
          </p:cNvPr>
          <p:cNvSpPr txBox="1">
            <a:spLocks/>
          </p:cNvSpPr>
          <p:nvPr/>
        </p:nvSpPr>
        <p:spPr>
          <a:xfrm>
            <a:off x="88391" y="187136"/>
            <a:ext cx="5915025" cy="445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3.4. </a:t>
            </a:r>
            <a:r>
              <a:rPr lang="ko-KR" altLang="en-US" sz="2000" b="1" dirty="0"/>
              <a:t>결과보고서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E65265-A3B6-4B8C-BB6E-678E4E57F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27" y="813066"/>
            <a:ext cx="5775686" cy="778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63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853AF-8461-4498-95C6-8A14FAB4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1570B5F-DCB0-4A6A-95CE-3D3F37D68A14}"/>
              </a:ext>
            </a:extLst>
          </p:cNvPr>
          <p:cNvSpPr txBox="1">
            <a:spLocks/>
          </p:cNvSpPr>
          <p:nvPr/>
        </p:nvSpPr>
        <p:spPr>
          <a:xfrm>
            <a:off x="88391" y="187136"/>
            <a:ext cx="5915025" cy="445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3.4. </a:t>
            </a:r>
            <a:r>
              <a:rPr lang="ko-KR" altLang="en-US" sz="2000" b="1" dirty="0"/>
              <a:t>결과보고서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9E3AB9-326D-4856-B2A0-F9495DC6E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56" y="632860"/>
            <a:ext cx="6076857" cy="788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22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853AF-8461-4498-95C6-8A14FAB4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1570B5F-DCB0-4A6A-95CE-3D3F37D68A14}"/>
              </a:ext>
            </a:extLst>
          </p:cNvPr>
          <p:cNvSpPr txBox="1">
            <a:spLocks/>
          </p:cNvSpPr>
          <p:nvPr/>
        </p:nvSpPr>
        <p:spPr>
          <a:xfrm>
            <a:off x="88391" y="187136"/>
            <a:ext cx="5915025" cy="445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3.4. </a:t>
            </a:r>
            <a:r>
              <a:rPr lang="ko-KR" altLang="en-US" sz="2000" b="1" dirty="0"/>
              <a:t>결과보고서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00512A-DBF2-4FE3-BF26-7911AC166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61" y="717157"/>
            <a:ext cx="6131648" cy="846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1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853AF-8461-4498-95C6-8A14FAB4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1570B5F-DCB0-4A6A-95CE-3D3F37D68A14}"/>
              </a:ext>
            </a:extLst>
          </p:cNvPr>
          <p:cNvSpPr txBox="1">
            <a:spLocks/>
          </p:cNvSpPr>
          <p:nvPr/>
        </p:nvSpPr>
        <p:spPr>
          <a:xfrm>
            <a:off x="88391" y="187136"/>
            <a:ext cx="5915025" cy="445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3.4. </a:t>
            </a:r>
            <a:r>
              <a:rPr lang="ko-KR" altLang="en-US" sz="2000" b="1" dirty="0"/>
              <a:t>결과보고서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CC221F-D8CB-46DF-9794-37184C53E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66" y="776570"/>
            <a:ext cx="6118608" cy="810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59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853AF-8461-4498-95C6-8A14FAB4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1570B5F-DCB0-4A6A-95CE-3D3F37D68A14}"/>
              </a:ext>
            </a:extLst>
          </p:cNvPr>
          <p:cNvSpPr txBox="1">
            <a:spLocks/>
          </p:cNvSpPr>
          <p:nvPr/>
        </p:nvSpPr>
        <p:spPr>
          <a:xfrm>
            <a:off x="88391" y="187136"/>
            <a:ext cx="5915025" cy="445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3.4. </a:t>
            </a:r>
            <a:r>
              <a:rPr lang="ko-KR" altLang="en-US" sz="2000" b="1" dirty="0"/>
              <a:t>결과보고서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232B3A-D1C1-4D36-9AFC-D89CD34D9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2" y="828014"/>
            <a:ext cx="6220533" cy="75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5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853AF-8461-4498-95C6-8A14FAB4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84A04F84-D3C1-4606-B7D8-4913E0535118}"/>
              </a:ext>
            </a:extLst>
          </p:cNvPr>
          <p:cNvSpPr txBox="1">
            <a:spLocks/>
          </p:cNvSpPr>
          <p:nvPr/>
        </p:nvSpPr>
        <p:spPr>
          <a:xfrm>
            <a:off x="149351" y="288061"/>
            <a:ext cx="5915025" cy="7478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b="1" dirty="0"/>
              <a:t>1. </a:t>
            </a:r>
            <a:r>
              <a:rPr lang="ko-KR" altLang="en-US" sz="3500" b="1" dirty="0"/>
              <a:t>비교과활동</a:t>
            </a:r>
            <a:r>
              <a:rPr lang="en-US" altLang="ko-KR" sz="3500" b="1" dirty="0"/>
              <a:t>(</a:t>
            </a:r>
            <a:r>
              <a:rPr lang="ko-KR" altLang="en-US" sz="3500" b="1" dirty="0"/>
              <a:t>필수</a:t>
            </a:r>
            <a:r>
              <a:rPr lang="en-US" altLang="ko-KR" sz="3500" b="1" dirty="0"/>
              <a:t>)</a:t>
            </a:r>
            <a:endParaRPr lang="ko-KR" altLang="en-US" sz="3500" b="1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8E2D86A6-F1AA-493C-93A3-E4BBEAE0C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171089"/>
              </p:ext>
            </p:extLst>
          </p:nvPr>
        </p:nvGraphicFramePr>
        <p:xfrm>
          <a:off x="336930" y="1497190"/>
          <a:ext cx="6174991" cy="2975590"/>
        </p:xfrm>
        <a:graphic>
          <a:graphicData uri="http://schemas.openxmlformats.org/drawingml/2006/table">
            <a:tbl>
              <a:tblPr/>
              <a:tblGrid>
                <a:gridCol w="1902995">
                  <a:extLst>
                    <a:ext uri="{9D8B030D-6E8A-4147-A177-3AD203B41FA5}">
                      <a16:colId xmlns:a16="http://schemas.microsoft.com/office/drawing/2014/main" val="3526072152"/>
                    </a:ext>
                  </a:extLst>
                </a:gridCol>
                <a:gridCol w="972630">
                  <a:extLst>
                    <a:ext uri="{9D8B030D-6E8A-4147-A177-3AD203B41FA5}">
                      <a16:colId xmlns:a16="http://schemas.microsoft.com/office/drawing/2014/main" val="1905751154"/>
                    </a:ext>
                  </a:extLst>
                </a:gridCol>
                <a:gridCol w="3299366">
                  <a:extLst>
                    <a:ext uri="{9D8B030D-6E8A-4147-A177-3AD203B41FA5}">
                      <a16:colId xmlns:a16="http://schemas.microsoft.com/office/drawing/2014/main" val="3264184581"/>
                    </a:ext>
                  </a:extLst>
                </a:gridCol>
              </a:tblGrid>
              <a:tr h="2975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비교과활동 구분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함초롬바탕" panose="02030504000101010101" pitchFamily="18" charset="-127"/>
                      </a:endParaRP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이수여부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○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함초롬바탕" panose="02030504000101010101" pitchFamily="18" charset="-127"/>
                      </a:endParaRP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세부내역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점수등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 상세기재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)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및 증빙서류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함초롬바탕" panose="02030504000101010101" pitchFamily="18" charset="-127"/>
                      </a:endParaRP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850717"/>
                  </a:ext>
                </a:extLst>
              </a:tr>
              <a:tr h="2975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공인 외국어 성적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필히 기재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함초롬바탕" panose="02030504000101010101" pitchFamily="18" charset="-127"/>
                      </a:endParaRP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함초롬바탕" panose="02030504000101010101" pitchFamily="18" charset="-127"/>
                      </a:endParaRP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예시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토익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700(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취득일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함초롬바탕" panose="02030504000101010101" pitchFamily="18" charset="-127"/>
                      </a:endParaRP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60331"/>
                  </a:ext>
                </a:extLst>
              </a:tr>
              <a:tr h="2975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TOPCIT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성적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함초롬바탕" panose="02030504000101010101" pitchFamily="18" charset="-127"/>
                      </a:endParaRP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예시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TOPCIT(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취득일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함초롬바탕" panose="02030504000101010101" pitchFamily="18" charset="-127"/>
                      </a:endParaRP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268168"/>
                  </a:ext>
                </a:extLst>
              </a:tr>
              <a:tr h="2975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현장실습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샌드위치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함초롬바탕" panose="02030504000101010101" pitchFamily="18" charset="-127"/>
                      </a:endParaRP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함초롬바탕" panose="02030504000101010101" pitchFamily="18" charset="-127"/>
                      </a:endParaRP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예시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실습기관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실습기간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함초롬바탕" panose="02030504000101010101" pitchFamily="18" charset="-127"/>
                      </a:endParaRP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780592"/>
                  </a:ext>
                </a:extLst>
              </a:tr>
              <a:tr h="2975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해외 인턴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/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연수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함초롬바탕" panose="02030504000101010101" pitchFamily="18" charset="-127"/>
                      </a:endParaRP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예시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연수기관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연수기간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함초롬바탕" panose="02030504000101010101" pitchFamily="18" charset="-127"/>
                      </a:endParaRP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632220"/>
                  </a:ext>
                </a:extLst>
              </a:tr>
              <a:tr h="2975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전공 자격증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함초롬바탕" panose="02030504000101010101" pitchFamily="18" charset="-127"/>
                      </a:endParaRP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예시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정보처리기사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1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발급일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함초롬바탕" panose="02030504000101010101" pitchFamily="18" charset="-127"/>
                      </a:endParaRP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564735"/>
                  </a:ext>
                </a:extLst>
              </a:tr>
              <a:tr h="2975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봉사 활동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함초롬바탕" panose="02030504000101010101" pitchFamily="18" charset="-127"/>
                      </a:endParaRP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예시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봉사기관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봉사기간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함초롬바탕" panose="02030504000101010101" pitchFamily="18" charset="-127"/>
                      </a:endParaRP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746338"/>
                  </a:ext>
                </a:extLst>
              </a:tr>
              <a:tr h="2975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동아리 활동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함초롬바탕" panose="02030504000101010101" pitchFamily="18" charset="-127"/>
                      </a:endParaRP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예시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동아리명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활동기간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함초롬바탕" panose="02030504000101010101" pitchFamily="18" charset="-127"/>
                      </a:endParaRP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700952"/>
                  </a:ext>
                </a:extLst>
              </a:tr>
              <a:tr h="2975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수상 실적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함초롬바탕" panose="02030504000101010101" pitchFamily="18" charset="-127"/>
                      </a:endParaRP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예시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수상명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수상일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함초롬바탕" panose="02030504000101010101" pitchFamily="18" charset="-127"/>
                      </a:endParaRP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547530"/>
                  </a:ext>
                </a:extLst>
              </a:tr>
              <a:tr h="2975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기타 활동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함초롬바탕" panose="02030504000101010101" pitchFamily="18" charset="-127"/>
                      </a:endParaRP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구체적기재</a:t>
                      </a:r>
                    </a:p>
                  </a:txBody>
                  <a:tcPr marL="17907" marR="17907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04546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7D1D84D-4851-47EF-AEAD-21C501B8F085}"/>
              </a:ext>
            </a:extLst>
          </p:cNvPr>
          <p:cNvSpPr txBox="1"/>
          <p:nvPr/>
        </p:nvSpPr>
        <p:spPr>
          <a:xfrm>
            <a:off x="249319" y="7909650"/>
            <a:ext cx="6350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비교과활동 내역에 대한 증빙자료 </a:t>
            </a:r>
            <a:r>
              <a:rPr lang="en-US" altLang="ko-KR" sz="1000" dirty="0"/>
              <a:t>_ </a:t>
            </a:r>
            <a:r>
              <a:rPr lang="ko-KR" altLang="en-US" sz="1000" dirty="0">
                <a:solidFill>
                  <a:srgbClr val="FF0000"/>
                </a:solidFill>
              </a:rPr>
              <a:t>본인 해당되는 비교과활동 내역을 최대로 수집하여 </a:t>
            </a:r>
            <a:r>
              <a:rPr lang="ko-KR" altLang="en-US" sz="1000" dirty="0">
                <a:solidFill>
                  <a:srgbClr val="FF0000"/>
                </a:solidFill>
                <a:highlight>
                  <a:srgbClr val="FFFF00"/>
                </a:highlight>
              </a:rPr>
              <a:t>색인 후 순서대로 첨부 요망</a:t>
            </a:r>
            <a:endParaRPr lang="en-US" altLang="ko-KR" sz="10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ko-KR" sz="1000" dirty="0"/>
              <a:t>[</a:t>
            </a:r>
            <a:r>
              <a:rPr lang="ko-KR" altLang="en-US" sz="1000" dirty="0" err="1"/>
              <a:t>토익점수표</a:t>
            </a:r>
            <a:r>
              <a:rPr lang="ko-KR" altLang="en-US" sz="1000" dirty="0"/>
              <a:t> 사본</a:t>
            </a:r>
            <a:r>
              <a:rPr lang="en-US" altLang="ko-KR" sz="1000" dirty="0"/>
              <a:t>, </a:t>
            </a:r>
            <a:r>
              <a:rPr lang="ko-KR" altLang="en-US" sz="1000" dirty="0"/>
              <a:t>해외인턴 결과보고서</a:t>
            </a:r>
            <a:r>
              <a:rPr lang="en-US" altLang="ko-KR" sz="1000" dirty="0"/>
              <a:t>, </a:t>
            </a:r>
            <a:r>
              <a:rPr lang="ko-KR" altLang="en-US" sz="1000" dirty="0"/>
              <a:t>현장실습 </a:t>
            </a:r>
            <a:r>
              <a:rPr lang="ko-KR" altLang="en-US" sz="1000" dirty="0" err="1"/>
              <a:t>이수증</a:t>
            </a:r>
            <a:r>
              <a:rPr lang="en-US" altLang="ko-KR" sz="1000" dirty="0"/>
              <a:t>(</a:t>
            </a:r>
            <a:r>
              <a:rPr lang="ko-KR" altLang="en-US" sz="1000" dirty="0"/>
              <a:t>인재개발원발급</a:t>
            </a:r>
            <a:r>
              <a:rPr lang="en-US" altLang="ko-KR" sz="1000" dirty="0"/>
              <a:t>), </a:t>
            </a:r>
            <a:r>
              <a:rPr lang="ko-KR" altLang="en-US" sz="1000" dirty="0"/>
              <a:t>전공자격증</a:t>
            </a:r>
            <a:r>
              <a:rPr lang="en-US" altLang="ko-KR" sz="1000" dirty="0"/>
              <a:t>, </a:t>
            </a:r>
            <a:r>
              <a:rPr lang="ko-KR" altLang="en-US" sz="1000" dirty="0"/>
              <a:t>봉사활동참여확인증</a:t>
            </a:r>
            <a:r>
              <a:rPr lang="en-US" altLang="ko-KR" sz="1000" dirty="0"/>
              <a:t>, </a:t>
            </a:r>
            <a:r>
              <a:rPr lang="ko-KR" altLang="en-US" sz="1000" dirty="0"/>
              <a:t>동아리활동 증명서</a:t>
            </a:r>
            <a:r>
              <a:rPr lang="en-US" altLang="ko-KR" sz="1000" dirty="0"/>
              <a:t>(</a:t>
            </a:r>
            <a:r>
              <a:rPr lang="ko-KR" altLang="en-US" sz="1000" dirty="0"/>
              <a:t>공지서식</a:t>
            </a:r>
            <a:r>
              <a:rPr lang="en-US" altLang="ko-KR" sz="1000" dirty="0"/>
              <a:t>, </a:t>
            </a:r>
            <a:r>
              <a:rPr lang="ko-KR" altLang="en-US" sz="1000" dirty="0"/>
              <a:t>동아리지도교수의 확인 포함</a:t>
            </a:r>
            <a:r>
              <a:rPr lang="en-US" altLang="ko-KR" sz="1000" dirty="0"/>
              <a:t>), </a:t>
            </a:r>
            <a:r>
              <a:rPr lang="ko-KR" altLang="en-US" sz="1000" dirty="0"/>
              <a:t>수상 실적</a:t>
            </a:r>
            <a:r>
              <a:rPr lang="en-US" altLang="ko-KR" sz="1000" dirty="0"/>
              <a:t>(</a:t>
            </a:r>
            <a:r>
              <a:rPr lang="ko-KR" altLang="en-US" sz="1000" dirty="0"/>
              <a:t>상장 사본</a:t>
            </a:r>
            <a:r>
              <a:rPr lang="en-US" altLang="ko-KR" sz="1000" dirty="0"/>
              <a:t>), </a:t>
            </a:r>
            <a:r>
              <a:rPr lang="ko-KR" altLang="en-US" sz="1000" dirty="0"/>
              <a:t>기타</a:t>
            </a:r>
            <a:r>
              <a:rPr lang="en-US" altLang="ko-KR" sz="1000" dirty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FF0000"/>
                </a:solidFill>
              </a:rPr>
              <a:t>이수가 되지 않은 학생</a:t>
            </a:r>
            <a:r>
              <a:rPr lang="ko-KR" altLang="en-US" sz="1000" dirty="0"/>
              <a:t>의 경우 해당 페이지에 </a:t>
            </a:r>
            <a:r>
              <a:rPr lang="ko-KR" altLang="en-US" sz="1000" dirty="0">
                <a:solidFill>
                  <a:srgbClr val="FF0000"/>
                </a:solidFill>
                <a:highlight>
                  <a:srgbClr val="FFFF00"/>
                </a:highlight>
              </a:rPr>
              <a:t>사유서를 작성</a:t>
            </a:r>
            <a:r>
              <a:rPr lang="ko-KR" altLang="en-US" sz="1000" dirty="0"/>
              <a:t>하길 바람</a:t>
            </a:r>
            <a:endParaRPr lang="en-US" altLang="ko-KR" sz="1000" dirty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14691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853AF-8461-4498-95C6-8A14FAB4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1570B5F-DCB0-4A6A-95CE-3D3F37D68A14}"/>
              </a:ext>
            </a:extLst>
          </p:cNvPr>
          <p:cNvSpPr txBox="1">
            <a:spLocks/>
          </p:cNvSpPr>
          <p:nvPr/>
        </p:nvSpPr>
        <p:spPr>
          <a:xfrm>
            <a:off x="88391" y="187136"/>
            <a:ext cx="5915025" cy="445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3.4. </a:t>
            </a:r>
            <a:r>
              <a:rPr lang="ko-KR" altLang="en-US" sz="2000" b="1" dirty="0"/>
              <a:t>결과보고서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AD3438-E252-417D-817C-99D17CB78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91" y="759830"/>
            <a:ext cx="6109083" cy="766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1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853AF-8461-4498-95C6-8A14FAB4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1570B5F-DCB0-4A6A-95CE-3D3F37D68A14}"/>
              </a:ext>
            </a:extLst>
          </p:cNvPr>
          <p:cNvSpPr txBox="1">
            <a:spLocks/>
          </p:cNvSpPr>
          <p:nvPr/>
        </p:nvSpPr>
        <p:spPr>
          <a:xfrm>
            <a:off x="88391" y="187136"/>
            <a:ext cx="5915025" cy="445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3.5. </a:t>
            </a:r>
            <a:r>
              <a:rPr lang="ko-KR" altLang="en-US" sz="2000" b="1" dirty="0"/>
              <a:t>프로젝트 작품 결과 화면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0EDA968-20B4-46F1-A314-1AAC55007B97}"/>
              </a:ext>
            </a:extLst>
          </p:cNvPr>
          <p:cNvSpPr txBox="1">
            <a:spLocks/>
          </p:cNvSpPr>
          <p:nvPr/>
        </p:nvSpPr>
        <p:spPr>
          <a:xfrm>
            <a:off x="471487" y="3328417"/>
            <a:ext cx="5915025" cy="1267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500" dirty="0">
                <a:solidFill>
                  <a:srgbClr val="FF0000"/>
                </a:solidFill>
              </a:rPr>
              <a:t>최종 결과 사진 혹은 결과 영상의 일부를 캡쳐</a:t>
            </a:r>
          </a:p>
        </p:txBody>
      </p:sp>
    </p:spTree>
    <p:extLst>
      <p:ext uri="{BB962C8B-B14F-4D97-AF65-F5344CB8AC3E}">
        <p14:creationId xmlns:p14="http://schemas.microsoft.com/office/powerpoint/2010/main" val="3058708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9AF5D-D26D-49CC-8E8B-03F7CAE3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544296"/>
            <a:ext cx="5915025" cy="1466390"/>
          </a:xfrm>
        </p:spPr>
        <p:txBody>
          <a:bodyPr>
            <a:normAutofit/>
          </a:bodyPr>
          <a:lstStyle/>
          <a:p>
            <a:pPr algn="ctr"/>
            <a:r>
              <a:rPr lang="en-US" altLang="ko-KR" sz="3500" b="1" dirty="0"/>
              <a:t>4. </a:t>
            </a:r>
            <a:r>
              <a:rPr lang="ko-KR" altLang="en-US" sz="3500" b="1" dirty="0"/>
              <a:t>종합설계프로젝트</a:t>
            </a:r>
            <a:r>
              <a:rPr lang="en-US" altLang="ko-KR" sz="3500" b="1" dirty="0"/>
              <a:t>2(</a:t>
            </a:r>
            <a:r>
              <a:rPr lang="ko-KR" altLang="en-US" sz="3500" b="1" dirty="0"/>
              <a:t>필수</a:t>
            </a:r>
            <a:r>
              <a:rPr lang="en-US" altLang="ko-KR" sz="3500" b="1" dirty="0"/>
              <a:t>)</a:t>
            </a:r>
            <a:endParaRPr lang="ko-KR" altLang="en-US" sz="35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853AF-8461-4498-95C6-8A14FAB4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7DFA49-EF1D-4EA4-AF90-E82AB1FAA258}"/>
              </a:ext>
            </a:extLst>
          </p:cNvPr>
          <p:cNvSpPr txBox="1"/>
          <p:nvPr/>
        </p:nvSpPr>
        <p:spPr>
          <a:xfrm>
            <a:off x="997553" y="4010686"/>
            <a:ext cx="48628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강의 계획서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····················································· 8</a:t>
            </a:r>
            <a:endParaRPr lang="en-US" altLang="ko-KR" sz="15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수행 계획서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·····················································	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10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발표 자료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··························································	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11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결과 보고서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·····················································	1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작품 결과 화면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필수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··································	1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4</a:t>
            </a:r>
          </a:p>
          <a:p>
            <a:pPr lvl="1"/>
            <a:endParaRPr lang="en-US" altLang="ko-KR" sz="15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 algn="ctr"/>
            <a:r>
              <a:rPr lang="ko-KR" altLang="en-US" sz="100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위 순서대로 모든 자료 첨부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바람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 algn="ctr"/>
            <a:r>
              <a:rPr lang="ko-KR" altLang="en-US" sz="1000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</a:rPr>
              <a:t>파일</a:t>
            </a:r>
            <a:r>
              <a:rPr lang="en-US" altLang="ko-KR" sz="1000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</a:rPr>
              <a:t>(</a:t>
            </a:r>
            <a:r>
              <a:rPr lang="ko-KR" altLang="en-US" sz="1000" kern="0" dirty="0" err="1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</a:rPr>
              <a:t>종프</a:t>
            </a:r>
            <a:r>
              <a:rPr lang="en-US" altLang="ko-KR" sz="1000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</a:rPr>
              <a:t>1</a:t>
            </a:r>
            <a:r>
              <a:rPr lang="ko-KR" altLang="en-US" sz="1000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</a:rPr>
              <a:t>참조</a:t>
            </a:r>
            <a:r>
              <a:rPr lang="en-US" altLang="ko-KR" sz="1000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</a:rPr>
              <a:t>)</a:t>
            </a:r>
            <a:r>
              <a:rPr lang="ko-KR" altLang="en-US" sz="1000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</a:rPr>
              <a:t>에 따라 페이지 번호 기입</a:t>
            </a:r>
            <a:endParaRPr lang="en-US" altLang="ko-KR" sz="1000" kern="0" dirty="0">
              <a:solidFill>
                <a:srgbClr val="000000"/>
              </a:solidFill>
              <a:highlight>
                <a:srgbClr val="FFFF00"/>
              </a:highlight>
              <a:latin typeface="맑은 고딕" panose="020B0503020000020004" pitchFamily="50" charset="-127"/>
            </a:endParaRPr>
          </a:p>
          <a:p>
            <a:pPr lvl="1" algn="ctr"/>
            <a:endParaRPr lang="en-US" altLang="ko-KR" sz="1000" kern="0" dirty="0">
              <a:solidFill>
                <a:srgbClr val="000000"/>
              </a:solidFill>
              <a:highlight>
                <a:srgbClr val="FFFF00"/>
              </a:highlight>
              <a:latin typeface="맑은 고딕" panose="020B0503020000020004" pitchFamily="50" charset="-127"/>
            </a:endParaRPr>
          </a:p>
          <a:p>
            <a:pPr lvl="1" algn="ctr"/>
            <a:endParaRPr lang="en-US" altLang="ko-KR" sz="1000" kern="0" dirty="0">
              <a:solidFill>
                <a:srgbClr val="000000"/>
              </a:solidFill>
              <a:highlight>
                <a:srgbClr val="FFFF00"/>
              </a:highlight>
              <a:latin typeface="맑은 고딕" panose="020B0503020000020004" pitchFamily="50" charset="-127"/>
            </a:endParaRPr>
          </a:p>
          <a:p>
            <a:pPr lvl="1" algn="ctr"/>
            <a:r>
              <a:rPr lang="en-US" altLang="ko-KR" sz="1000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</a:rPr>
              <a:t>**</a:t>
            </a:r>
            <a:r>
              <a:rPr lang="ko-KR" altLang="en-US" sz="1000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</a:rPr>
              <a:t>유의사항</a:t>
            </a:r>
            <a:r>
              <a:rPr lang="en-US" altLang="ko-KR" sz="1000" kern="0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</a:rPr>
              <a:t>** </a:t>
            </a:r>
            <a:r>
              <a:rPr lang="ko-KR" altLang="ko-KR" sz="1000" dirty="0" err="1">
                <a:solidFill>
                  <a:srgbClr val="FF0000"/>
                </a:solidFill>
              </a:rPr>
              <a:t>종프</a:t>
            </a:r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r>
              <a:rPr lang="ko-KR" altLang="ko-KR" sz="1000" dirty="0">
                <a:solidFill>
                  <a:srgbClr val="FF0000"/>
                </a:solidFill>
              </a:rPr>
              <a:t>를 이수 중인 경우 </a:t>
            </a:r>
            <a:r>
              <a:rPr lang="en-US" altLang="ko-KR" sz="1000" dirty="0">
                <a:solidFill>
                  <a:srgbClr val="FF0000"/>
                </a:solidFill>
              </a:rPr>
              <a:t>5/30(</a:t>
            </a:r>
            <a:r>
              <a:rPr lang="ko-KR" altLang="en-US" sz="1000" dirty="0">
                <a:solidFill>
                  <a:srgbClr val="FF0000"/>
                </a:solidFill>
              </a:rPr>
              <a:t>목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  <a:r>
              <a:rPr lang="ko-KR" altLang="ko-KR" sz="1000" dirty="0">
                <a:solidFill>
                  <a:srgbClr val="FF0000"/>
                </a:solidFill>
              </a:rPr>
              <a:t>까지 미완성 파일을 업로드 하고</a:t>
            </a:r>
            <a:r>
              <a:rPr lang="en-US" altLang="ko-KR" sz="1000" dirty="0">
                <a:solidFill>
                  <a:srgbClr val="FF0000"/>
                </a:solidFill>
              </a:rPr>
              <a:t>, 6/17(</a:t>
            </a:r>
            <a:r>
              <a:rPr lang="ko-KR" altLang="ko-KR" sz="1000" dirty="0">
                <a:solidFill>
                  <a:srgbClr val="FF0000"/>
                </a:solidFill>
              </a:rPr>
              <a:t>월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  <a:r>
              <a:rPr lang="ko-KR" altLang="ko-KR" sz="1000" dirty="0">
                <a:solidFill>
                  <a:srgbClr val="FF0000"/>
                </a:solidFill>
              </a:rPr>
              <a:t>까지 보완된 완성 파일을 업로드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>
                <a:solidFill>
                  <a:srgbClr val="FF0000"/>
                </a:solidFill>
              </a:rPr>
              <a:t>하세요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en-US" altLang="ko-KR" sz="1000" kern="0" dirty="0">
              <a:solidFill>
                <a:srgbClr val="FF0000"/>
              </a:solidFill>
              <a:highlight>
                <a:srgbClr val="FFFF00"/>
              </a:highlight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4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853AF-8461-4498-95C6-8A14FAB4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1570B5F-DCB0-4A6A-95CE-3D3F37D68A14}"/>
              </a:ext>
            </a:extLst>
          </p:cNvPr>
          <p:cNvSpPr txBox="1">
            <a:spLocks/>
          </p:cNvSpPr>
          <p:nvPr/>
        </p:nvSpPr>
        <p:spPr>
          <a:xfrm>
            <a:off x="88391" y="187136"/>
            <a:ext cx="5915025" cy="445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4.1. </a:t>
            </a:r>
            <a:r>
              <a:rPr lang="ko-KR" altLang="en-US" sz="2000" b="1" dirty="0"/>
              <a:t>강의계획서</a:t>
            </a:r>
          </a:p>
        </p:txBody>
      </p:sp>
    </p:spTree>
    <p:extLst>
      <p:ext uri="{BB962C8B-B14F-4D97-AF65-F5344CB8AC3E}">
        <p14:creationId xmlns:p14="http://schemas.microsoft.com/office/powerpoint/2010/main" val="1313923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853AF-8461-4498-95C6-8A14FAB4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1570B5F-DCB0-4A6A-95CE-3D3F37D68A14}"/>
              </a:ext>
            </a:extLst>
          </p:cNvPr>
          <p:cNvSpPr txBox="1">
            <a:spLocks/>
          </p:cNvSpPr>
          <p:nvPr/>
        </p:nvSpPr>
        <p:spPr>
          <a:xfrm>
            <a:off x="88391" y="187136"/>
            <a:ext cx="5915025" cy="445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4.2. </a:t>
            </a:r>
            <a:r>
              <a:rPr lang="ko-KR" altLang="en-US" sz="2000" b="1" dirty="0"/>
              <a:t>수행계획서</a:t>
            </a:r>
          </a:p>
        </p:txBody>
      </p:sp>
    </p:spTree>
    <p:extLst>
      <p:ext uri="{BB962C8B-B14F-4D97-AF65-F5344CB8AC3E}">
        <p14:creationId xmlns:p14="http://schemas.microsoft.com/office/powerpoint/2010/main" val="1548584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853AF-8461-4498-95C6-8A14FAB4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1570B5F-DCB0-4A6A-95CE-3D3F37D68A14}"/>
              </a:ext>
            </a:extLst>
          </p:cNvPr>
          <p:cNvSpPr txBox="1">
            <a:spLocks/>
          </p:cNvSpPr>
          <p:nvPr/>
        </p:nvSpPr>
        <p:spPr>
          <a:xfrm>
            <a:off x="88391" y="187136"/>
            <a:ext cx="5915025" cy="445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4.3. </a:t>
            </a:r>
            <a:r>
              <a:rPr lang="ko-KR" altLang="en-US" sz="2000" b="1" dirty="0"/>
              <a:t>발표자료</a:t>
            </a:r>
          </a:p>
        </p:txBody>
      </p:sp>
    </p:spTree>
    <p:extLst>
      <p:ext uri="{BB962C8B-B14F-4D97-AF65-F5344CB8AC3E}">
        <p14:creationId xmlns:p14="http://schemas.microsoft.com/office/powerpoint/2010/main" val="4071983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853AF-8461-4498-95C6-8A14FAB4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1570B5F-DCB0-4A6A-95CE-3D3F37D68A14}"/>
              </a:ext>
            </a:extLst>
          </p:cNvPr>
          <p:cNvSpPr txBox="1">
            <a:spLocks/>
          </p:cNvSpPr>
          <p:nvPr/>
        </p:nvSpPr>
        <p:spPr>
          <a:xfrm>
            <a:off x="88391" y="187136"/>
            <a:ext cx="5915025" cy="445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4.4. </a:t>
            </a:r>
            <a:r>
              <a:rPr lang="ko-KR" altLang="en-US" sz="2000" b="1" dirty="0"/>
              <a:t>결과보고서</a:t>
            </a:r>
          </a:p>
        </p:txBody>
      </p:sp>
    </p:spTree>
    <p:extLst>
      <p:ext uri="{BB962C8B-B14F-4D97-AF65-F5344CB8AC3E}">
        <p14:creationId xmlns:p14="http://schemas.microsoft.com/office/powerpoint/2010/main" val="1893948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853AF-8461-4498-95C6-8A14FAB4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1570B5F-DCB0-4A6A-95CE-3D3F37D68A14}"/>
              </a:ext>
            </a:extLst>
          </p:cNvPr>
          <p:cNvSpPr txBox="1">
            <a:spLocks/>
          </p:cNvSpPr>
          <p:nvPr/>
        </p:nvSpPr>
        <p:spPr>
          <a:xfrm>
            <a:off x="88391" y="187136"/>
            <a:ext cx="5915025" cy="445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4.5. </a:t>
            </a:r>
            <a:r>
              <a:rPr lang="ko-KR" altLang="en-US" sz="2000" b="1" dirty="0"/>
              <a:t>프로젝트 작품 결과 화면</a:t>
            </a:r>
          </a:p>
        </p:txBody>
      </p:sp>
    </p:spTree>
    <p:extLst>
      <p:ext uri="{BB962C8B-B14F-4D97-AF65-F5344CB8AC3E}">
        <p14:creationId xmlns:p14="http://schemas.microsoft.com/office/powerpoint/2010/main" val="229081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9AF5D-D26D-49CC-8E8B-03F7CAE3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3328417"/>
            <a:ext cx="5915025" cy="1487423"/>
          </a:xfrm>
        </p:spPr>
        <p:txBody>
          <a:bodyPr>
            <a:normAutofit/>
          </a:bodyPr>
          <a:lstStyle/>
          <a:p>
            <a:pPr algn="ctr"/>
            <a:r>
              <a:rPr lang="en-US" altLang="ko-KR" sz="3500" b="1" dirty="0"/>
              <a:t>5. </a:t>
            </a:r>
            <a:r>
              <a:rPr lang="ko-KR" altLang="en-US" sz="3500" b="1" dirty="0"/>
              <a:t>학습성과 평가</a:t>
            </a:r>
            <a:r>
              <a:rPr lang="en-US" altLang="ko-KR" sz="3500" b="1" dirty="0"/>
              <a:t>(</a:t>
            </a:r>
            <a:r>
              <a:rPr lang="ko-KR" altLang="en-US" sz="3500" b="1" dirty="0"/>
              <a:t>필수작성</a:t>
            </a:r>
            <a:r>
              <a:rPr lang="en-US" altLang="ko-KR" sz="3500" b="1" dirty="0"/>
              <a:t>)</a:t>
            </a:r>
            <a:endParaRPr lang="ko-KR" altLang="en-US" sz="35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853AF-8461-4498-95C6-8A14FAB4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024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853AF-8461-4498-95C6-8A14FAB4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39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CF8CAF-E77C-456B-A960-D53D602B2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119520"/>
              </p:ext>
            </p:extLst>
          </p:nvPr>
        </p:nvGraphicFramePr>
        <p:xfrm>
          <a:off x="170688" y="374305"/>
          <a:ext cx="6571488" cy="4578695"/>
        </p:xfrm>
        <a:graphic>
          <a:graphicData uri="http://schemas.openxmlformats.org/drawingml/2006/table">
            <a:tbl>
              <a:tblPr/>
              <a:tblGrid>
                <a:gridCol w="838593">
                  <a:extLst>
                    <a:ext uri="{9D8B030D-6E8A-4147-A177-3AD203B41FA5}">
                      <a16:colId xmlns:a16="http://schemas.microsoft.com/office/drawing/2014/main" val="1462593922"/>
                    </a:ext>
                  </a:extLst>
                </a:gridCol>
                <a:gridCol w="5732895">
                  <a:extLst>
                    <a:ext uri="{9D8B030D-6E8A-4147-A177-3AD203B41FA5}">
                      <a16:colId xmlns:a16="http://schemas.microsoft.com/office/drawing/2014/main" val="1298983968"/>
                    </a:ext>
                  </a:extLst>
                </a:gridCol>
              </a:tblGrid>
              <a:tr h="3604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문항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학습성과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4)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305" marR="56305" marT="15567" marB="1556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종합프로젝트에서 개발한 작품을 하나 선택하여 다음 세부 문항에 대하여 기술하시오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305" marR="56305" marT="15567" marB="1556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800027"/>
                  </a:ext>
                </a:extLst>
              </a:tr>
              <a:tr h="430017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작품 개발에 활용한 도구들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소프트웨어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프로그램 언어 등 가능한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개 이상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을 나열하고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어디에 활용되었는지 간단히 쓰시오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305" marR="56305" marT="15567" marB="1556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271421"/>
                  </a:ext>
                </a:extLst>
              </a:tr>
              <a:tr h="1266315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305" marR="56305" marT="15567" marB="1556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191299"/>
                  </a:ext>
                </a:extLst>
              </a:tr>
              <a:tr h="430017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작품 개발에 반영된 최신 기술이나 이론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참고한 논문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오픈소프트웨어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라이브러리 등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을 한 가지 선택하여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그에 대해 간단히 설명하고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작품에 어떻게 반영되었는지 간략히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기술하시오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305" marR="56305" marT="15567" marB="1556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660269"/>
                  </a:ext>
                </a:extLst>
              </a:tr>
              <a:tr h="1922435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305" marR="56305" marT="15567" marB="1556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36043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66D6ED9-8729-423E-AC40-857BF3DE5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462465"/>
              </p:ext>
            </p:extLst>
          </p:nvPr>
        </p:nvGraphicFramePr>
        <p:xfrm>
          <a:off x="170688" y="5095432"/>
          <a:ext cx="6571488" cy="4202269"/>
        </p:xfrm>
        <a:graphic>
          <a:graphicData uri="http://schemas.openxmlformats.org/drawingml/2006/table">
            <a:tbl>
              <a:tblPr/>
              <a:tblGrid>
                <a:gridCol w="769170">
                  <a:extLst>
                    <a:ext uri="{9D8B030D-6E8A-4147-A177-3AD203B41FA5}">
                      <a16:colId xmlns:a16="http://schemas.microsoft.com/office/drawing/2014/main" val="2611179601"/>
                    </a:ext>
                  </a:extLst>
                </a:gridCol>
                <a:gridCol w="5802318">
                  <a:extLst>
                    <a:ext uri="{9D8B030D-6E8A-4147-A177-3AD203B41FA5}">
                      <a16:colId xmlns:a16="http://schemas.microsoft.com/office/drawing/2014/main" val="270143210"/>
                    </a:ext>
                  </a:extLst>
                </a:gridCol>
              </a:tblGrid>
              <a:tr h="4300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문항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학습성과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305" marR="56305" marT="15567" marB="1556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교과과정 전반에서 배운 수학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기초과학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인문소양 및 전공지식 등이 종합프로젝트 작품에 적용된 경우를 한 가지 정하여 다음 문항에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답하시오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305" marR="56305" marT="15567" marB="1556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332668"/>
                  </a:ext>
                </a:extLst>
              </a:tr>
              <a:tr h="218045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적용된 수학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기초과학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인문소양 및 전공지식에 대해 간략히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설명하시오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305" marR="56305" marT="15567" marB="1556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79038"/>
                  </a:ext>
                </a:extLst>
              </a:tr>
              <a:tr h="1485022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305" marR="56305" marT="15567" marB="1556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813759"/>
                  </a:ext>
                </a:extLst>
              </a:tr>
              <a:tr h="218045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해당 지식을 작품에 응용한 방법과 그 결과가 작품의 완성도에 미친 영향에 대해 간단히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기술하시오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305" marR="56305" marT="15567" marB="1556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992610"/>
                  </a:ext>
                </a:extLst>
              </a:tr>
              <a:tr h="1734972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305" marR="56305" marT="15567" marB="1556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068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44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853AF-8461-4498-95C6-8A14FAB4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1570B5F-DCB0-4A6A-95CE-3D3F37D68A14}"/>
              </a:ext>
            </a:extLst>
          </p:cNvPr>
          <p:cNvSpPr txBox="1">
            <a:spLocks/>
          </p:cNvSpPr>
          <p:nvPr/>
        </p:nvSpPr>
        <p:spPr>
          <a:xfrm>
            <a:off x="88391" y="187136"/>
            <a:ext cx="5915025" cy="445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1.1 </a:t>
            </a:r>
            <a:r>
              <a:rPr lang="ko-KR" altLang="en-US" sz="2000" b="1" dirty="0"/>
              <a:t>공인 외국어 성적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필수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D0C41FFD-1AB7-4ABB-B578-13BB3FC4A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05" y="679333"/>
            <a:ext cx="6340390" cy="85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45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853AF-8461-4498-95C6-8A14FAB4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40</a:t>
            </a:fld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CC1C6AC-E386-4EAA-A21C-767E01945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130859"/>
              </p:ext>
            </p:extLst>
          </p:nvPr>
        </p:nvGraphicFramePr>
        <p:xfrm>
          <a:off x="170688" y="181021"/>
          <a:ext cx="6571488" cy="9109282"/>
        </p:xfrm>
        <a:graphic>
          <a:graphicData uri="http://schemas.openxmlformats.org/drawingml/2006/table">
            <a:tbl>
              <a:tblPr/>
              <a:tblGrid>
                <a:gridCol w="942726">
                  <a:extLst>
                    <a:ext uri="{9D8B030D-6E8A-4147-A177-3AD203B41FA5}">
                      <a16:colId xmlns:a16="http://schemas.microsoft.com/office/drawing/2014/main" val="237049205"/>
                    </a:ext>
                  </a:extLst>
                </a:gridCol>
                <a:gridCol w="5628762">
                  <a:extLst>
                    <a:ext uri="{9D8B030D-6E8A-4147-A177-3AD203B41FA5}">
                      <a16:colId xmlns:a16="http://schemas.microsoft.com/office/drawing/2014/main" val="2290982669"/>
                    </a:ext>
                  </a:extLst>
                </a:gridCol>
              </a:tblGrid>
              <a:tr h="4208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문항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3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학습성과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3,8)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0083" marR="40083" marT="11082" marB="1108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종합프로젝트에서 개발한 작품 하나를 선택하여 다음 세부 문항에 대하여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기술하시오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0083" marR="40083" marT="11082" marB="1108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644795"/>
                  </a:ext>
                </a:extLst>
              </a:tr>
              <a:tr h="248929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졸업프로젝트 작품을 통해 해결하고자 한 문제가 무엇인지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정의하시오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 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개발동기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0083" marR="40083" marT="11082" marB="1108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396359"/>
                  </a:ext>
                </a:extLst>
              </a:tr>
              <a:tr h="1567228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0083" marR="40083" marT="11082" marB="1108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924097"/>
                  </a:ext>
                </a:extLst>
              </a:tr>
              <a:tr h="248929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위에서 기술한 문제를 해결하기 위하여 설계한 시스템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모델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에 대하여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기술하시오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 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도식 포함 가능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0083" marR="40083" marT="11082" marB="1108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981344"/>
                  </a:ext>
                </a:extLst>
              </a:tr>
              <a:tr h="2548128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0083" marR="40083" marT="11082" marB="1108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222479"/>
                  </a:ext>
                </a:extLst>
              </a:tr>
              <a:tr h="248929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3)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설계한 시스템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모델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의 구현 실험 결과에 대해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기술하시오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 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가능한 정량적으로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0083" marR="40083" marT="11082" marB="1108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757865"/>
                  </a:ext>
                </a:extLst>
              </a:tr>
              <a:tr h="2120906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0083" marR="40083" marT="11082" marB="1108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635719"/>
                  </a:ext>
                </a:extLst>
              </a:tr>
              <a:tr h="248929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4)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개발한 작품이 안전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경제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사회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환경 등에 미치는 영향을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기술하시오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0083" marR="40083" marT="11082" marB="1108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513615"/>
                  </a:ext>
                </a:extLst>
              </a:tr>
              <a:tr h="1456425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0083" marR="40083" marT="11082" marB="1108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804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318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853AF-8461-4498-95C6-8A14FAB4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41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35E7A74-2148-46CE-82DA-A0DB02274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214743"/>
              </p:ext>
            </p:extLst>
          </p:nvPr>
        </p:nvGraphicFramePr>
        <p:xfrm>
          <a:off x="233274" y="880775"/>
          <a:ext cx="6391452" cy="8205873"/>
        </p:xfrm>
        <a:graphic>
          <a:graphicData uri="http://schemas.openxmlformats.org/drawingml/2006/table">
            <a:tbl>
              <a:tblPr/>
              <a:tblGrid>
                <a:gridCol w="6391452">
                  <a:extLst>
                    <a:ext uri="{9D8B030D-6E8A-4147-A177-3AD203B41FA5}">
                      <a16:colId xmlns:a16="http://schemas.microsoft.com/office/drawing/2014/main" val="2001279190"/>
                    </a:ext>
                  </a:extLst>
                </a:gridCol>
              </a:tblGrid>
              <a:tr h="540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심층면접 자료 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1/2 (2024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년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12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월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학번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성명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2609" marR="12609" marT="12609" marB="126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872797"/>
                  </a:ext>
                </a:extLst>
              </a:tr>
              <a:tr h="22914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1.(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학습성과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9)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소프트웨어 불법 복제에 관하여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컴퓨터 공학인으로서의 자신의 생각을 기술하시오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</a:p>
                  </a:txBody>
                  <a:tcPr marL="12609" marR="12609" marT="12609" marB="126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750602"/>
                  </a:ext>
                </a:extLst>
              </a:tr>
              <a:tr h="21089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2609" marR="12609" marT="12609" marB="126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600654"/>
                  </a:ext>
                </a:extLst>
              </a:tr>
              <a:tr h="19860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2609" marR="12609" marT="12609" marB="126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026682"/>
                  </a:ext>
                </a:extLst>
              </a:tr>
              <a:tr h="21089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2609" marR="12609" marT="12609" marB="126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167813"/>
                  </a:ext>
                </a:extLst>
              </a:tr>
              <a:tr h="21089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2609" marR="12609" marT="12609" marB="126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719180"/>
                  </a:ext>
                </a:extLst>
              </a:tr>
              <a:tr h="21089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2609" marR="12609" marT="12609" marB="126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603797"/>
                  </a:ext>
                </a:extLst>
              </a:tr>
              <a:tr h="21089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2609" marR="12609" marT="12609" marB="126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625184"/>
                  </a:ext>
                </a:extLst>
              </a:tr>
              <a:tr h="21089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2609" marR="12609" marT="12609" marB="126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865739"/>
                  </a:ext>
                </a:extLst>
              </a:tr>
              <a:tr h="21089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2609" marR="12609" marT="12609" marB="126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044145"/>
                  </a:ext>
                </a:extLst>
              </a:tr>
              <a:tr h="2108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2609" marR="12609" marT="12609" marB="126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814291"/>
                  </a:ext>
                </a:extLst>
              </a:tr>
              <a:tr h="21089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2609" marR="12609" marT="12609" marB="126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031837"/>
                  </a:ext>
                </a:extLst>
              </a:tr>
              <a:tr h="21089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2609" marR="12609" marT="12609" marB="126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79953"/>
                  </a:ext>
                </a:extLst>
              </a:tr>
              <a:tr h="4121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2.(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학습성과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10)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최근 이슈가 되고 있는 사물인터넷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(IoT)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대하여 아는대로 설명하고 그 변화에 적응하기 위한 자기계발 계획을 기술하시오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2609" marR="12609" marT="12609" marB="126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87751"/>
                  </a:ext>
                </a:extLst>
              </a:tr>
              <a:tr h="21089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2609" marR="12609" marT="12609" marB="126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915124"/>
                  </a:ext>
                </a:extLst>
              </a:tr>
              <a:tr h="21089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2609" marR="12609" marT="12609" marB="126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361611"/>
                  </a:ext>
                </a:extLst>
              </a:tr>
              <a:tr h="21089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2609" marR="12609" marT="12609" marB="126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901993"/>
                  </a:ext>
                </a:extLst>
              </a:tr>
              <a:tr h="21089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2609" marR="12609" marT="12609" marB="126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824419"/>
                  </a:ext>
                </a:extLst>
              </a:tr>
              <a:tr h="19860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2609" marR="12609" marT="12609" marB="126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942204"/>
                  </a:ext>
                </a:extLst>
              </a:tr>
              <a:tr h="21089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2609" marR="12609" marT="12609" marB="126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682923"/>
                  </a:ext>
                </a:extLst>
              </a:tr>
              <a:tr h="21089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2609" marR="12609" marT="12609" marB="126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574298"/>
                  </a:ext>
                </a:extLst>
              </a:tr>
              <a:tr h="21089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2609" marR="12609" marT="12609" marB="126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667504"/>
                  </a:ext>
                </a:extLst>
              </a:tr>
              <a:tr h="21089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2609" marR="12609" marT="12609" marB="126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827660"/>
                  </a:ext>
                </a:extLst>
              </a:tr>
              <a:tr h="21089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2609" marR="12609" marT="12609" marB="126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553597"/>
                  </a:ext>
                </a:extLst>
              </a:tr>
              <a:tr h="2084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3.(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학습성과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6)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팀 프로젝트 진행 시 어려웠던 점은 무엇이며 어떻게 해결하였는지 기술하시오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2609" marR="12609" marT="12609" marB="126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400328"/>
                  </a:ext>
                </a:extLst>
              </a:tr>
              <a:tr h="21089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2609" marR="12609" marT="12609" marB="126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401485"/>
                  </a:ext>
                </a:extLst>
              </a:tr>
              <a:tr h="21089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2609" marR="12609" marT="12609" marB="126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070821"/>
                  </a:ext>
                </a:extLst>
              </a:tr>
              <a:tr h="21089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2609" marR="12609" marT="12609" marB="126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339"/>
                  </a:ext>
                </a:extLst>
              </a:tr>
              <a:tr h="21089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2609" marR="12609" marT="12609" marB="126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992669"/>
                  </a:ext>
                </a:extLst>
              </a:tr>
              <a:tr h="21089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2609" marR="12609" marT="12609" marB="126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838880"/>
                  </a:ext>
                </a:extLst>
              </a:tr>
              <a:tr h="21089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2609" marR="12609" marT="12609" marB="126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005691"/>
                  </a:ext>
                </a:extLst>
              </a:tr>
              <a:tr h="1932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2609" marR="12609" marT="12609" marB="126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348412"/>
                  </a:ext>
                </a:extLst>
              </a:tr>
              <a:tr h="21089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2609" marR="12609" marT="12609" marB="126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634236"/>
                  </a:ext>
                </a:extLst>
              </a:tr>
              <a:tr h="21089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2609" marR="12609" marT="12609" marB="126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592249"/>
                  </a:ext>
                </a:extLst>
              </a:tr>
              <a:tr h="21089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2609" marR="12609" marT="12609" marB="126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88461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1306E44-453E-465F-9FF6-A6794023D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927290"/>
              </p:ext>
            </p:extLst>
          </p:nvPr>
        </p:nvGraphicFramePr>
        <p:xfrm>
          <a:off x="233274" y="156764"/>
          <a:ext cx="6391452" cy="546798"/>
        </p:xfrm>
        <a:graphic>
          <a:graphicData uri="http://schemas.openxmlformats.org/drawingml/2006/table">
            <a:tbl>
              <a:tblPr/>
              <a:tblGrid>
                <a:gridCol w="6391452">
                  <a:extLst>
                    <a:ext uri="{9D8B030D-6E8A-4147-A177-3AD203B41FA5}">
                      <a16:colId xmlns:a16="http://schemas.microsoft.com/office/drawing/2014/main" val="559458519"/>
                    </a:ext>
                  </a:extLst>
                </a:gridCol>
              </a:tblGrid>
              <a:tr h="5467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b="1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심층면접 자료</a:t>
                      </a:r>
                      <a:r>
                        <a:rPr lang="en-US" altLang="ko-KR" sz="1900" b="1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900" b="1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필수작성</a:t>
                      </a:r>
                      <a:r>
                        <a:rPr lang="en-US" altLang="ko-KR" sz="1900" b="1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7408" marR="17408" marT="17408" marB="17408" anchor="ctr">
                    <a:lnL>
                      <a:noFill/>
                    </a:lnL>
                    <a:lnR>
                      <a:noFill/>
                    </a:lnR>
                    <a:lnT w="43180" cap="flat" cmpd="tri" algn="ctr">
                      <a:solidFill>
                        <a:srgbClr val="CC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180" cap="flat" cmpd="tri" algn="ctr">
                      <a:solidFill>
                        <a:srgbClr val="CC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443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5594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853AF-8461-4498-95C6-8A14FAB4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42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0C32ED2-A702-468E-AD81-3135DDA6E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543391"/>
              </p:ext>
            </p:extLst>
          </p:nvPr>
        </p:nvGraphicFramePr>
        <p:xfrm>
          <a:off x="234000" y="822061"/>
          <a:ext cx="6390000" cy="5711274"/>
        </p:xfrm>
        <a:graphic>
          <a:graphicData uri="http://schemas.openxmlformats.org/drawingml/2006/table">
            <a:tbl>
              <a:tblPr/>
              <a:tblGrid>
                <a:gridCol w="6390000">
                  <a:extLst>
                    <a:ext uri="{9D8B030D-6E8A-4147-A177-3AD203B41FA5}">
                      <a16:colId xmlns:a16="http://schemas.microsoft.com/office/drawing/2014/main" val="1353842370"/>
                    </a:ext>
                  </a:extLst>
                </a:gridCol>
              </a:tblGrid>
              <a:tr h="6930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심층면접 자료 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2/2 (2024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년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12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월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학번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성명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7403" marR="17403" marT="17403" marB="1740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424703"/>
                  </a:ext>
                </a:extLst>
              </a:tr>
              <a:tr h="39595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4.(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학습성과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5)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재학 중에 취득한 전공자격증의 종류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취득년월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및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TOPCIT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정기평가 참여 여부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년학기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를 기재하세요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7403" marR="17403" marT="17403" marB="1740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960700"/>
                  </a:ext>
                </a:extLst>
              </a:tr>
              <a:tr h="2341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1) </a:t>
                      </a:r>
                      <a:r>
                        <a:rPr lang="ko-KR" altLang="en-US" sz="1100" i="1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예시</a:t>
                      </a:r>
                      <a:r>
                        <a:rPr lang="en-US" altLang="ko-KR" sz="1100" i="1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 </a:t>
                      </a:r>
                      <a:r>
                        <a:rPr lang="ko-KR" altLang="en-US" sz="1100" i="1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정보처리기사</a:t>
                      </a:r>
                      <a:r>
                        <a:rPr lang="en-US" altLang="ko-KR" sz="1100" i="1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r>
                        <a:rPr lang="ko-KR" altLang="en-US" sz="1100" i="1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급 </a:t>
                      </a:r>
                      <a:r>
                        <a:rPr lang="en-US" altLang="ko-KR" sz="1100" i="1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(2020.1.1.)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7403" marR="17403" marT="17403" marB="1740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038930"/>
                  </a:ext>
                </a:extLst>
              </a:tr>
              <a:tr h="2341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7403" marR="17403" marT="17403" marB="1740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725905"/>
                  </a:ext>
                </a:extLst>
              </a:tr>
              <a:tr h="2341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3)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7403" marR="17403" marT="17403" marB="1740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074389"/>
                  </a:ext>
                </a:extLst>
              </a:tr>
              <a:tr h="2341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TOPCIT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정기평가 참여 여부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/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부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7403" marR="17403" marT="17403" marB="1740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037396"/>
                  </a:ext>
                </a:extLst>
              </a:tr>
              <a:tr h="2341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TOPCIT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정기평가 참여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학년도 학기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 </a:t>
                      </a:r>
                      <a:r>
                        <a:rPr lang="ko-KR" altLang="en-US" sz="1100" i="1" kern="0" spc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예시</a:t>
                      </a:r>
                      <a:r>
                        <a:rPr lang="en-US" altLang="ko-KR" sz="1100" i="1" kern="0" spc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 2019.1</a:t>
                      </a:r>
                      <a:r>
                        <a:rPr lang="ko-KR" altLang="en-US" sz="1100" i="1" kern="0" spc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학기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7403" marR="17403" marT="17403" marB="1740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460320"/>
                  </a:ext>
                </a:extLst>
              </a:tr>
              <a:tr h="2341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7403" marR="17403" marT="17403" marB="1740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509642"/>
                  </a:ext>
                </a:extLst>
              </a:tr>
              <a:tr h="2341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5.(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학습성과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7)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재학 중에 취득한 공인외국어 성적의 종류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점수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취득년월을 기재하세요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7403" marR="17403" marT="17403" marB="1740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824444"/>
                  </a:ext>
                </a:extLst>
              </a:tr>
              <a:tr h="2341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1) </a:t>
                      </a:r>
                      <a:r>
                        <a:rPr lang="ko-KR" altLang="en-US" sz="1100" i="1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예시</a:t>
                      </a:r>
                      <a:r>
                        <a:rPr lang="en-US" altLang="ko-KR" sz="1100" i="1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 </a:t>
                      </a:r>
                      <a:r>
                        <a:rPr lang="ko-KR" altLang="en-US" sz="1100" i="1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토익</a:t>
                      </a:r>
                      <a:r>
                        <a:rPr lang="en-US" altLang="ko-KR" sz="1100" i="1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700 (2020.1.1.)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7403" marR="17403" marT="17403" marB="1740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977610"/>
                  </a:ext>
                </a:extLst>
              </a:tr>
              <a:tr h="2341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7403" marR="17403" marT="17403" marB="1740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51739"/>
                  </a:ext>
                </a:extLst>
              </a:tr>
              <a:tr h="2341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3)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7403" marR="17403" marT="17403" marB="1740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639840"/>
                  </a:ext>
                </a:extLst>
              </a:tr>
              <a:tr h="2341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7403" marR="17403" marT="17403" marB="1740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877168"/>
                  </a:ext>
                </a:extLst>
              </a:tr>
              <a:tr h="2341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7403" marR="17403" marT="17403" marB="1740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113784"/>
                  </a:ext>
                </a:extLst>
              </a:tr>
              <a:tr h="39595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6.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재학 중에 수강한 과목 중 가장 인상 깊었던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도움이 되었던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과목을 </a:t>
                      </a:r>
                      <a:r>
                        <a:rPr lang="en-US" altLang="ko-KR" sz="1100" b="1" u="sng" kern="0" spc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</a:t>
                      </a:r>
                      <a:r>
                        <a:rPr lang="ko-KR" altLang="en-US" sz="1100" b="1" u="sng" kern="0" spc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과목 이내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작성하시오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과목별로 다음 사항을 정리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과목명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담당교수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인상깊었던 점 혹은 사유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7403" marR="17403" marT="17403" marB="1740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82792"/>
                  </a:ext>
                </a:extLst>
              </a:tr>
              <a:tr h="2341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7403" marR="17403" marT="17403" marB="1740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723148"/>
                  </a:ext>
                </a:extLst>
              </a:tr>
              <a:tr h="2341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7403" marR="17403" marT="17403" marB="1740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091624"/>
                  </a:ext>
                </a:extLst>
              </a:tr>
              <a:tr h="2341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7403" marR="17403" marT="17403" marB="1740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148728"/>
                  </a:ext>
                </a:extLst>
              </a:tr>
              <a:tr h="2341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7403" marR="17403" marT="17403" marB="1740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523807"/>
                  </a:ext>
                </a:extLst>
              </a:tr>
              <a:tr h="2341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7403" marR="17403" marT="17403" marB="1740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943013"/>
                  </a:ext>
                </a:extLst>
              </a:tr>
              <a:tr h="2341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7403" marR="17403" marT="17403" marB="17403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29226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36A05A-F0D3-4B30-BD9F-ED05C831A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094083"/>
              </p:ext>
            </p:extLst>
          </p:nvPr>
        </p:nvGraphicFramePr>
        <p:xfrm>
          <a:off x="233274" y="156764"/>
          <a:ext cx="6391452" cy="546798"/>
        </p:xfrm>
        <a:graphic>
          <a:graphicData uri="http://schemas.openxmlformats.org/drawingml/2006/table">
            <a:tbl>
              <a:tblPr/>
              <a:tblGrid>
                <a:gridCol w="6391452">
                  <a:extLst>
                    <a:ext uri="{9D8B030D-6E8A-4147-A177-3AD203B41FA5}">
                      <a16:colId xmlns:a16="http://schemas.microsoft.com/office/drawing/2014/main" val="559458519"/>
                    </a:ext>
                  </a:extLst>
                </a:gridCol>
              </a:tblGrid>
              <a:tr h="5467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b="1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심층면접 자료</a:t>
                      </a:r>
                      <a:r>
                        <a:rPr lang="en-US" altLang="ko-KR" sz="1900" b="1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900" b="1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필수</a:t>
                      </a:r>
                      <a:r>
                        <a:rPr lang="en-US" altLang="ko-KR" sz="1900" b="1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7408" marR="17408" marT="17408" marB="17408" anchor="ctr">
                    <a:lnL>
                      <a:noFill/>
                    </a:lnL>
                    <a:lnR>
                      <a:noFill/>
                    </a:lnR>
                    <a:lnT w="43180" cap="flat" cmpd="tri" algn="ctr">
                      <a:solidFill>
                        <a:srgbClr val="CC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180" cap="flat" cmpd="tri" algn="ctr">
                      <a:solidFill>
                        <a:srgbClr val="CC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443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2639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853AF-8461-4498-95C6-8A14FAB4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43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4D63929-2B35-4271-9E66-B8CC5C139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526501"/>
              </p:ext>
            </p:extLst>
          </p:nvPr>
        </p:nvGraphicFramePr>
        <p:xfrm>
          <a:off x="182881" y="197200"/>
          <a:ext cx="6492237" cy="546798"/>
        </p:xfrm>
        <a:graphic>
          <a:graphicData uri="http://schemas.openxmlformats.org/drawingml/2006/table">
            <a:tbl>
              <a:tblPr/>
              <a:tblGrid>
                <a:gridCol w="6492237">
                  <a:extLst>
                    <a:ext uri="{9D8B030D-6E8A-4147-A177-3AD203B41FA5}">
                      <a16:colId xmlns:a16="http://schemas.microsoft.com/office/drawing/2014/main" val="2549545773"/>
                    </a:ext>
                  </a:extLst>
                </a:gridCol>
              </a:tblGrid>
              <a:tr h="5467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b="1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심화컴퓨터공학프로그램 졸업심사 평가표</a:t>
                      </a:r>
                      <a:r>
                        <a:rPr lang="en-US" altLang="ko-KR" sz="1900" b="1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900" b="1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필수작성</a:t>
                      </a:r>
                      <a:r>
                        <a:rPr lang="en-US" altLang="ko-KR" sz="1900" b="1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7408" marR="17408" marT="17408" marB="17408" anchor="ctr">
                    <a:lnL>
                      <a:noFill/>
                    </a:lnL>
                    <a:lnR>
                      <a:noFill/>
                    </a:lnR>
                    <a:lnT w="43180" cap="flat" cmpd="tri" algn="ctr">
                      <a:solidFill>
                        <a:srgbClr val="CC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180" cap="flat" cmpd="tri" algn="ctr">
                      <a:solidFill>
                        <a:srgbClr val="CC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015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8A9244A-14ED-4FB0-AD96-1BC54D5F7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320939"/>
              </p:ext>
            </p:extLst>
          </p:nvPr>
        </p:nvGraphicFramePr>
        <p:xfrm>
          <a:off x="182881" y="936771"/>
          <a:ext cx="6492239" cy="8244626"/>
        </p:xfrm>
        <a:graphic>
          <a:graphicData uri="http://schemas.openxmlformats.org/drawingml/2006/table">
            <a:tbl>
              <a:tblPr/>
              <a:tblGrid>
                <a:gridCol w="595883">
                  <a:extLst>
                    <a:ext uri="{9D8B030D-6E8A-4147-A177-3AD203B41FA5}">
                      <a16:colId xmlns:a16="http://schemas.microsoft.com/office/drawing/2014/main" val="3763411531"/>
                    </a:ext>
                  </a:extLst>
                </a:gridCol>
                <a:gridCol w="725535">
                  <a:extLst>
                    <a:ext uri="{9D8B030D-6E8A-4147-A177-3AD203B41FA5}">
                      <a16:colId xmlns:a16="http://schemas.microsoft.com/office/drawing/2014/main" val="3432077257"/>
                    </a:ext>
                  </a:extLst>
                </a:gridCol>
                <a:gridCol w="238048">
                  <a:extLst>
                    <a:ext uri="{9D8B030D-6E8A-4147-A177-3AD203B41FA5}">
                      <a16:colId xmlns:a16="http://schemas.microsoft.com/office/drawing/2014/main" val="734507345"/>
                    </a:ext>
                  </a:extLst>
                </a:gridCol>
                <a:gridCol w="476095">
                  <a:extLst>
                    <a:ext uri="{9D8B030D-6E8A-4147-A177-3AD203B41FA5}">
                      <a16:colId xmlns:a16="http://schemas.microsoft.com/office/drawing/2014/main" val="1906398292"/>
                    </a:ext>
                  </a:extLst>
                </a:gridCol>
                <a:gridCol w="238048">
                  <a:extLst>
                    <a:ext uri="{9D8B030D-6E8A-4147-A177-3AD203B41FA5}">
                      <a16:colId xmlns:a16="http://schemas.microsoft.com/office/drawing/2014/main" val="2154585838"/>
                    </a:ext>
                  </a:extLst>
                </a:gridCol>
                <a:gridCol w="238048">
                  <a:extLst>
                    <a:ext uri="{9D8B030D-6E8A-4147-A177-3AD203B41FA5}">
                      <a16:colId xmlns:a16="http://schemas.microsoft.com/office/drawing/2014/main" val="3557906196"/>
                    </a:ext>
                  </a:extLst>
                </a:gridCol>
                <a:gridCol w="238048">
                  <a:extLst>
                    <a:ext uri="{9D8B030D-6E8A-4147-A177-3AD203B41FA5}">
                      <a16:colId xmlns:a16="http://schemas.microsoft.com/office/drawing/2014/main" val="1732617438"/>
                    </a:ext>
                  </a:extLst>
                </a:gridCol>
                <a:gridCol w="476095">
                  <a:extLst>
                    <a:ext uri="{9D8B030D-6E8A-4147-A177-3AD203B41FA5}">
                      <a16:colId xmlns:a16="http://schemas.microsoft.com/office/drawing/2014/main" val="3015459358"/>
                    </a:ext>
                  </a:extLst>
                </a:gridCol>
                <a:gridCol w="476095">
                  <a:extLst>
                    <a:ext uri="{9D8B030D-6E8A-4147-A177-3AD203B41FA5}">
                      <a16:colId xmlns:a16="http://schemas.microsoft.com/office/drawing/2014/main" val="735983042"/>
                    </a:ext>
                  </a:extLst>
                </a:gridCol>
                <a:gridCol w="476095">
                  <a:extLst>
                    <a:ext uri="{9D8B030D-6E8A-4147-A177-3AD203B41FA5}">
                      <a16:colId xmlns:a16="http://schemas.microsoft.com/office/drawing/2014/main" val="695841455"/>
                    </a:ext>
                  </a:extLst>
                </a:gridCol>
                <a:gridCol w="1038101">
                  <a:extLst>
                    <a:ext uri="{9D8B030D-6E8A-4147-A177-3AD203B41FA5}">
                      <a16:colId xmlns:a16="http://schemas.microsoft.com/office/drawing/2014/main" val="283480094"/>
                    </a:ext>
                  </a:extLst>
                </a:gridCol>
                <a:gridCol w="350083">
                  <a:extLst>
                    <a:ext uri="{9D8B030D-6E8A-4147-A177-3AD203B41FA5}">
                      <a16:colId xmlns:a16="http://schemas.microsoft.com/office/drawing/2014/main" val="394294135"/>
                    </a:ext>
                  </a:extLst>
                </a:gridCol>
                <a:gridCol w="926065">
                  <a:extLst>
                    <a:ext uri="{9D8B030D-6E8A-4147-A177-3AD203B41FA5}">
                      <a16:colId xmlns:a16="http://schemas.microsoft.com/office/drawing/2014/main" val="3135230968"/>
                    </a:ext>
                  </a:extLst>
                </a:gridCol>
              </a:tblGrid>
              <a:tr h="3053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학 번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성 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졸업예정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월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FF0000"/>
                          </a:solidFill>
                          <a:effectLst/>
                          <a:latin typeface="나눔명조"/>
                        </a:rPr>
                        <a:t>2021</a:t>
                      </a:r>
                      <a:r>
                        <a:rPr lang="ko-KR" altLang="en-US" sz="1000" b="1" kern="0" spc="0">
                          <a:solidFill>
                            <a:srgbClr val="FF0000"/>
                          </a:solidFill>
                          <a:effectLst/>
                          <a:ea typeface="나눔명조"/>
                        </a:rPr>
                        <a:t>년 </a:t>
                      </a:r>
                      <a:r>
                        <a:rPr lang="en-US" altLang="ko-KR" sz="1000" b="1" kern="0" spc="0">
                          <a:solidFill>
                            <a:srgbClr val="FF0000"/>
                          </a:solidFill>
                          <a:effectLst/>
                          <a:latin typeface="나눔명조"/>
                        </a:rPr>
                        <a:t>2</a:t>
                      </a:r>
                      <a:r>
                        <a:rPr lang="ko-KR" altLang="en-US" sz="1000" b="1" kern="0" spc="0">
                          <a:solidFill>
                            <a:srgbClr val="FF0000"/>
                          </a:solidFill>
                          <a:effectLst/>
                          <a:ea typeface="나눔명조"/>
                        </a:rPr>
                        <a:t>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2025</a:t>
                      </a:r>
                      <a:r>
                        <a:rPr lang="ko-KR" altLang="en-US" sz="10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년 </a:t>
                      </a:r>
                      <a:r>
                        <a:rPr lang="en-US" altLang="ko-KR" sz="10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</a:t>
                      </a:r>
                      <a:r>
                        <a:rPr lang="ko-KR" altLang="en-US" sz="10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8393033"/>
                  </a:ext>
                </a:extLst>
              </a:tr>
              <a:tr h="262330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교과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과정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현황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이수학점</a:t>
                      </a:r>
                      <a:r>
                        <a:rPr lang="en-US" altLang="ko-KR" sz="10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(2024.2</a:t>
                      </a:r>
                      <a:r>
                        <a:rPr lang="ko-KR" altLang="en-US" sz="10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학기포함</a:t>
                      </a:r>
                      <a:r>
                        <a:rPr lang="en-US" altLang="ko-KR" sz="10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)/ </a:t>
                      </a:r>
                      <a:r>
                        <a:rPr lang="ko-KR" altLang="en-US" sz="10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평점</a:t>
                      </a:r>
                      <a:r>
                        <a:rPr lang="en-US" altLang="ko-KR" sz="10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(2024.2</a:t>
                      </a:r>
                      <a:r>
                        <a:rPr lang="ko-KR" altLang="en-US" sz="10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학기 이전</a:t>
                      </a:r>
                      <a:r>
                        <a:rPr lang="en-US" altLang="ko-KR" sz="10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이수예정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(2024</a:t>
                      </a:r>
                      <a:r>
                        <a:rPr lang="en-US" altLang="ko-KR" sz="1000" b="1" kern="0" spc="0" baseline="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000" b="1" kern="0" spc="0" baseline="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겨울</a:t>
                      </a:r>
                      <a:r>
                        <a:rPr lang="ko-KR" altLang="en-US" sz="10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계절학기</a:t>
                      </a:r>
                      <a:r>
                        <a:rPr lang="en-US" altLang="ko-KR" sz="10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나눔명조"/>
                        </a:rPr>
                        <a:t>합계</a:t>
                      </a:r>
                      <a:endParaRPr lang="ko-KR" altLang="en-US"/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합계</a:t>
                      </a:r>
                      <a:endParaRPr lang="ko-KR" altLang="en-US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8008374"/>
                  </a:ext>
                </a:extLst>
              </a:tr>
              <a:tr h="3387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기본소양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전공기반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공학전공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소계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447046"/>
                  </a:ext>
                </a:extLst>
              </a:tr>
              <a:tr h="2637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외국어학점제외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0373561"/>
                  </a:ext>
                </a:extLst>
              </a:tr>
              <a:tr h="2637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전공필수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평점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294802"/>
                  </a:ext>
                </a:extLst>
              </a:tr>
              <a:tr h="3688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공학설계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001507"/>
                  </a:ext>
                </a:extLst>
              </a:tr>
              <a:tr h="2623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※ </a:t>
                      </a:r>
                      <a:r>
                        <a:rPr lang="ko-KR" altLang="en-US" sz="1000" b="1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이수요구학점은 </a:t>
                      </a:r>
                      <a:r>
                        <a:rPr lang="en-US" altLang="ko-KR" sz="1000" b="1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&lt;</a:t>
                      </a:r>
                      <a:r>
                        <a:rPr lang="ko-KR" altLang="en-US" sz="1000" b="1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프로그램 졸업기준</a:t>
                      </a:r>
                      <a:r>
                        <a:rPr lang="en-US" altLang="ko-KR" sz="1000" b="1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&gt; </a:t>
                      </a:r>
                      <a:r>
                        <a:rPr lang="ko-KR" altLang="en-US" sz="1000" b="1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참조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482578"/>
                  </a:ext>
                </a:extLst>
              </a:tr>
              <a:tr h="262330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비교과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활동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구분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이수여부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○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명조"/>
                        </a:rPr>
                        <a:t>이수여부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나눔명조"/>
                        </a:rPr>
                        <a:t>(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명조"/>
                        </a:rPr>
                        <a:t>○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나눔명조"/>
                        </a:rPr>
                        <a:t>)</a:t>
                      </a:r>
                      <a:endParaRPr lang="ko-KR" altLang="en-US" dirty="0"/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세부내역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점수등 상세기재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8216978"/>
                  </a:ext>
                </a:extLst>
              </a:tr>
              <a:tr h="2637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공인 외국어 성적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NOTE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9029066"/>
                  </a:ext>
                </a:extLst>
              </a:tr>
              <a:tr h="2637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해외 인턴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/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연수</a:t>
                      </a: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1991329"/>
                  </a:ext>
                </a:extLst>
              </a:tr>
              <a:tr h="2637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현장실습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인턴쉽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4864997"/>
                  </a:ext>
                </a:extLst>
              </a:tr>
              <a:tr h="2637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전공 자격증</a:t>
                      </a: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1107563"/>
                  </a:ext>
                </a:extLst>
              </a:tr>
              <a:tr h="2637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봉사 활동</a:t>
                      </a: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2348106"/>
                  </a:ext>
                </a:extLst>
              </a:tr>
              <a:tr h="2637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동아리 활동</a:t>
                      </a: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6884009"/>
                  </a:ext>
                </a:extLst>
              </a:tr>
              <a:tr h="2637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수상실적</a:t>
                      </a: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295621"/>
                  </a:ext>
                </a:extLst>
              </a:tr>
              <a:tr h="8240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(NOTE) "</a:t>
                      </a:r>
                      <a:r>
                        <a:rPr lang="ko-KR" altLang="en-US" sz="1000" b="1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프로그램 </a:t>
                      </a:r>
                      <a:r>
                        <a:rPr lang="en-US" altLang="ko-KR" sz="1000" b="1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&lt;</a:t>
                      </a:r>
                      <a:r>
                        <a:rPr lang="ko-KR" altLang="en-US" sz="1000" b="1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별첨</a:t>
                      </a:r>
                      <a:r>
                        <a:rPr lang="en-US" altLang="ko-KR" sz="1000" b="1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000" b="1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영어성적 졸업기준</a:t>
                      </a:r>
                      <a:r>
                        <a:rPr lang="en-US" altLang="ko-KR" sz="1000" b="1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&gt; </a:t>
                      </a:r>
                      <a:r>
                        <a:rPr lang="ko-KR" altLang="en-US" sz="1000" b="1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참조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※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이수여부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사항이 있는 경우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O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표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※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세부내역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사항에 대한 세부 활동내역을 기술</a:t>
                      </a: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8033626"/>
                  </a:ext>
                </a:extLst>
              </a:tr>
              <a:tr h="262330">
                <a:tc rowSpan="10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이수체계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준수여부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선수과목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이수학기</a:t>
                      </a:r>
                      <a:endParaRPr lang="ko-KR" altLang="en-US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후수과목</a:t>
                      </a:r>
                      <a:endParaRPr lang="ko-KR" altLang="en-US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이수학기</a:t>
                      </a:r>
                      <a:endParaRPr lang="ko-KR" altLang="en-US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2242241"/>
                  </a:ext>
                </a:extLst>
              </a:tr>
              <a:tr h="305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프로그래밍기초</a:t>
                      </a: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자료구조</a:t>
                      </a:r>
                      <a:endParaRPr lang="ko-KR" altLang="en-US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7456655"/>
                  </a:ext>
                </a:extLst>
              </a:tr>
              <a:tr h="305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프로그래밍기초</a:t>
                      </a: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자료구조응용</a:t>
                      </a:r>
                      <a:endParaRPr lang="ko-KR" altLang="en-US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2841996"/>
                  </a:ext>
                </a:extLst>
              </a:tr>
              <a:tr h="305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자료구조</a:t>
                      </a: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자료구조프로그래밍</a:t>
                      </a:r>
                      <a:endParaRPr lang="ko-KR" altLang="en-US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3045257"/>
                  </a:ext>
                </a:extLst>
              </a:tr>
              <a:tr h="305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자료구조</a:t>
                      </a: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알고리즘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1*</a:t>
                      </a:r>
                      <a:endParaRPr lang="ko-KR" altLang="en-US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4239556"/>
                  </a:ext>
                </a:extLst>
              </a:tr>
              <a:tr h="305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알고리즘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1*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알고리즘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2*</a:t>
                      </a:r>
                      <a:endParaRPr lang="ko-KR" altLang="en-US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8953044"/>
                  </a:ext>
                </a:extLst>
              </a:tr>
              <a:tr h="305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기초창의공학설계</a:t>
                      </a: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종함설계프로젝트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9851957"/>
                  </a:ext>
                </a:extLst>
              </a:tr>
              <a:tr h="305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자바프로그래밍</a:t>
                      </a: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종합설계프로젝트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6067813"/>
                  </a:ext>
                </a:extLst>
              </a:tr>
              <a:tr h="305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종합설계프로젝트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종합설계프로젝트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</a:t>
                      </a:r>
                      <a:endParaRPr lang="ko-KR" altLang="en-US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5736055"/>
                  </a:ext>
                </a:extLst>
              </a:tr>
              <a:tr h="5432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※ </a:t>
                      </a:r>
                      <a:r>
                        <a:rPr lang="ko-KR" altLang="en-US" sz="1000" b="1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이수학기 </a:t>
                      </a:r>
                      <a:r>
                        <a:rPr lang="ko-KR" altLang="en-US" sz="1000" b="1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기재시</a:t>
                      </a:r>
                      <a:r>
                        <a:rPr lang="ko-KR" altLang="en-US" sz="1000" b="1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유의사항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*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2012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학번부터 적용되는 과목임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재이수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경우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재이수전학기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/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재이수학기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모두기재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재이수포함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성적표 증빙서류 첨부</a:t>
                      </a: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66" marR="6266" marT="6266" marB="626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3526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940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853AF-8461-4498-95C6-8A14FAB4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44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4D63929-2B35-4271-9E66-B8CC5C139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010043"/>
              </p:ext>
            </p:extLst>
          </p:nvPr>
        </p:nvGraphicFramePr>
        <p:xfrm>
          <a:off x="182881" y="197200"/>
          <a:ext cx="6492237" cy="546798"/>
        </p:xfrm>
        <a:graphic>
          <a:graphicData uri="http://schemas.openxmlformats.org/drawingml/2006/table">
            <a:tbl>
              <a:tblPr/>
              <a:tblGrid>
                <a:gridCol w="6492237">
                  <a:extLst>
                    <a:ext uri="{9D8B030D-6E8A-4147-A177-3AD203B41FA5}">
                      <a16:colId xmlns:a16="http://schemas.microsoft.com/office/drawing/2014/main" val="2549545773"/>
                    </a:ext>
                  </a:extLst>
                </a:gridCol>
              </a:tblGrid>
              <a:tr h="5467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b="1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심화컴퓨터공학프로그램 졸업심사 평가표</a:t>
                      </a:r>
                      <a:r>
                        <a:rPr lang="en-US" altLang="ko-KR" sz="1900" b="1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900" b="1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필수작성</a:t>
                      </a:r>
                      <a:r>
                        <a:rPr lang="en-US" altLang="ko-KR" sz="1900" b="1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17408" marR="17408" marT="17408" marB="17408" anchor="ctr">
                    <a:lnL>
                      <a:noFill/>
                    </a:lnL>
                    <a:lnR>
                      <a:noFill/>
                    </a:lnR>
                    <a:lnT w="43180" cap="flat" cmpd="tri" algn="ctr">
                      <a:solidFill>
                        <a:srgbClr val="CC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180" cap="flat" cmpd="tri" algn="ctr">
                      <a:solidFill>
                        <a:srgbClr val="CC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015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C71AEE6-4231-48CA-B4F3-4EE8F5329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704029"/>
              </p:ext>
            </p:extLst>
          </p:nvPr>
        </p:nvGraphicFramePr>
        <p:xfrm>
          <a:off x="182880" y="1038017"/>
          <a:ext cx="6526529" cy="6277181"/>
        </p:xfrm>
        <a:graphic>
          <a:graphicData uri="http://schemas.openxmlformats.org/drawingml/2006/table">
            <a:tbl>
              <a:tblPr/>
              <a:tblGrid>
                <a:gridCol w="270450">
                  <a:extLst>
                    <a:ext uri="{9D8B030D-6E8A-4147-A177-3AD203B41FA5}">
                      <a16:colId xmlns:a16="http://schemas.microsoft.com/office/drawing/2014/main" val="1174651665"/>
                    </a:ext>
                  </a:extLst>
                </a:gridCol>
                <a:gridCol w="854000">
                  <a:extLst>
                    <a:ext uri="{9D8B030D-6E8A-4147-A177-3AD203B41FA5}">
                      <a16:colId xmlns:a16="http://schemas.microsoft.com/office/drawing/2014/main" val="960349593"/>
                    </a:ext>
                  </a:extLst>
                </a:gridCol>
                <a:gridCol w="931600">
                  <a:extLst>
                    <a:ext uri="{9D8B030D-6E8A-4147-A177-3AD203B41FA5}">
                      <a16:colId xmlns:a16="http://schemas.microsoft.com/office/drawing/2014/main" val="802390341"/>
                    </a:ext>
                  </a:extLst>
                </a:gridCol>
                <a:gridCol w="2148538">
                  <a:extLst>
                    <a:ext uri="{9D8B030D-6E8A-4147-A177-3AD203B41FA5}">
                      <a16:colId xmlns:a16="http://schemas.microsoft.com/office/drawing/2014/main" val="3588769541"/>
                    </a:ext>
                  </a:extLst>
                </a:gridCol>
                <a:gridCol w="732889">
                  <a:extLst>
                    <a:ext uri="{9D8B030D-6E8A-4147-A177-3AD203B41FA5}">
                      <a16:colId xmlns:a16="http://schemas.microsoft.com/office/drawing/2014/main" val="2295893521"/>
                    </a:ext>
                  </a:extLst>
                </a:gridCol>
                <a:gridCol w="1589052">
                  <a:extLst>
                    <a:ext uri="{9D8B030D-6E8A-4147-A177-3AD203B41FA5}">
                      <a16:colId xmlns:a16="http://schemas.microsoft.com/office/drawing/2014/main" val="4178579005"/>
                    </a:ext>
                  </a:extLst>
                </a:gridCol>
              </a:tblGrid>
              <a:tr h="414971">
                <a:tc rowSpan="15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필수교과목 이수현황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5"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교과구분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교과목명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이수여부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○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비고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보충설명 필요시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대체인정 교과목명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712752"/>
                  </a:ext>
                </a:extLst>
              </a:tr>
              <a:tr h="217286">
                <a:tc gridSpan="2"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전공기반</a:t>
                      </a: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수학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62384"/>
                  </a:ext>
                </a:extLst>
              </a:tr>
              <a:tr h="217286">
                <a:tc gridSpan="2"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이산수학</a:t>
                      </a:r>
                    </a:p>
                  </a:txBody>
                  <a:tcPr marL="9822" marR="9822" marT="9822" marB="9822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076450"/>
                  </a:ext>
                </a:extLst>
              </a:tr>
              <a:tr h="217286">
                <a:tc gridSpan="2"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물리학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204577"/>
                  </a:ext>
                </a:extLst>
              </a:tr>
              <a:tr h="217286">
                <a:tc gridSpan="2"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공학전공필수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(*2012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학번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적용필수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자료구조*</a:t>
                      </a: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130964"/>
                  </a:ext>
                </a:extLst>
              </a:tr>
              <a:tr h="217286">
                <a:tc gridSpan="2"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알고리즘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1*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865779"/>
                  </a:ext>
                </a:extLst>
              </a:tr>
              <a:tr h="217286">
                <a:tc gridSpan="2"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운영체제*</a:t>
                      </a:r>
                    </a:p>
                  </a:txBody>
                  <a:tcPr marL="9822" marR="9822" marT="9822" marB="9822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560058"/>
                  </a:ext>
                </a:extLst>
              </a:tr>
              <a:tr h="217286">
                <a:tc gridSpan="2"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컴퓨터구조*</a:t>
                      </a:r>
                    </a:p>
                  </a:txBody>
                  <a:tcPr marL="9822" marR="9822" marT="9822" marB="9822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47721"/>
                  </a:ext>
                </a:extLst>
              </a:tr>
              <a:tr h="217286">
                <a:tc gridSpan="2"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프로그래밍기초*</a:t>
                      </a:r>
                    </a:p>
                  </a:txBody>
                  <a:tcPr marL="9822" marR="9822" marT="9822" marB="9822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464969"/>
                  </a:ext>
                </a:extLst>
              </a:tr>
              <a:tr h="217286">
                <a:tc gridSpan="2"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공학설계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(14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학점 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이상 이수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기초창의공학설계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필수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설계학점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:2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276655"/>
                  </a:ext>
                </a:extLst>
              </a:tr>
              <a:tr h="217286">
                <a:tc gridSpan="2"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종합설계프로젝트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필수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설계학점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:4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777165"/>
                  </a:ext>
                </a:extLst>
              </a:tr>
              <a:tr h="217286">
                <a:tc gridSpan="2"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종합설계프로젝트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필수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설계학점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:4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085076"/>
                  </a:ext>
                </a:extLst>
              </a:tr>
              <a:tr h="217286">
                <a:tc gridSpan="2"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자바프로그래밍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필수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설계학점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:2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255803"/>
                  </a:ext>
                </a:extLst>
              </a:tr>
              <a:tr h="217286">
                <a:tc gridSpan="2"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시스템프로그래밍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필수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설계학점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:2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801806"/>
                  </a:ext>
                </a:extLst>
              </a:tr>
              <a:tr h="217286">
                <a:tc gridSpan="2"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현장실습</a:t>
                      </a: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3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학점</a:t>
                      </a: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883437"/>
                  </a:ext>
                </a:extLst>
              </a:tr>
              <a:tr h="2026866">
                <a:tc grid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2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       위 기재 내용은 사실과 틀림이 없습니다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2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202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년 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월 일</a:t>
                      </a:r>
                    </a:p>
                    <a:p>
                      <a:pPr marL="0" marR="0" indent="0" algn="ctr" fontAlgn="base" latinLnBrk="0">
                        <a:lnSpc>
                          <a:spcPct val="2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지원자    성명                </a:t>
                      </a:r>
                      <a:r>
                        <a:rPr lang="ko-KR" altLang="en-US" sz="10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서명 또는 </a:t>
                      </a:r>
                      <a:r>
                        <a:rPr lang="en-US" altLang="ko-KR" sz="10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인</a:t>
                      </a:r>
                      <a:r>
                        <a:rPr lang="en-US" altLang="ko-KR" sz="10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</a:p>
                    <a:p>
                      <a:pPr marL="0" marR="0" indent="0" algn="ctr" fontAlgn="base" latinLnBrk="0">
                        <a:lnSpc>
                          <a:spcPct val="2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1" kern="0" spc="0" dirty="0">
                        <a:solidFill>
                          <a:srgbClr val="FF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2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FF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5749613"/>
                  </a:ext>
                </a:extLst>
              </a:tr>
              <a:tr h="26290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확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인</a:t>
                      </a: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PD</a:t>
                      </a: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940021"/>
                  </a:ext>
                </a:extLst>
              </a:tr>
              <a:tr h="530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822" marR="9822" marT="9822" marB="9822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385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4315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7" name="내용 개체 틀 9">
            <a:extLst>
              <a:ext uri="{FF2B5EF4-FFF2-40B4-BE49-F238E27FC236}">
                <a16:creationId xmlns:a16="http://schemas.microsoft.com/office/drawing/2014/main" id="{0342A452-5776-429E-A670-0D97A69DE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38" y="702232"/>
            <a:ext cx="6086475" cy="42507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5A750B-FFDA-49F5-AAF2-AC4F71F3C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92" y="5129958"/>
            <a:ext cx="6168504" cy="37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5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853AF-8461-4498-95C6-8A14FAB4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1570B5F-DCB0-4A6A-95CE-3D3F37D68A14}"/>
              </a:ext>
            </a:extLst>
          </p:cNvPr>
          <p:cNvSpPr txBox="1">
            <a:spLocks/>
          </p:cNvSpPr>
          <p:nvPr/>
        </p:nvSpPr>
        <p:spPr>
          <a:xfrm>
            <a:off x="88391" y="187136"/>
            <a:ext cx="5915025" cy="445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1.1 </a:t>
            </a:r>
            <a:r>
              <a:rPr lang="ko-KR" altLang="en-US" sz="2000" b="1" dirty="0"/>
              <a:t>공인 외국어 성적</a:t>
            </a: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F07B8F26-C06D-47A9-AAF3-E6B6C6A4F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05" y="679333"/>
            <a:ext cx="6163590" cy="85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0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853AF-8461-4498-95C6-8A14FAB4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CE770C9-246E-4CAA-A149-56D5B0369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69092"/>
              </p:ext>
            </p:extLst>
          </p:nvPr>
        </p:nvGraphicFramePr>
        <p:xfrm>
          <a:off x="230123" y="2592729"/>
          <a:ext cx="6397754" cy="4622598"/>
        </p:xfrm>
        <a:graphic>
          <a:graphicData uri="http://schemas.openxmlformats.org/drawingml/2006/table">
            <a:tbl>
              <a:tblPr/>
              <a:tblGrid>
                <a:gridCol w="867050">
                  <a:extLst>
                    <a:ext uri="{9D8B030D-6E8A-4147-A177-3AD203B41FA5}">
                      <a16:colId xmlns:a16="http://schemas.microsoft.com/office/drawing/2014/main" val="845147429"/>
                    </a:ext>
                  </a:extLst>
                </a:gridCol>
                <a:gridCol w="867050">
                  <a:extLst>
                    <a:ext uri="{9D8B030D-6E8A-4147-A177-3AD203B41FA5}">
                      <a16:colId xmlns:a16="http://schemas.microsoft.com/office/drawing/2014/main" val="2134753668"/>
                    </a:ext>
                  </a:extLst>
                </a:gridCol>
                <a:gridCol w="513634">
                  <a:extLst>
                    <a:ext uri="{9D8B030D-6E8A-4147-A177-3AD203B41FA5}">
                      <a16:colId xmlns:a16="http://schemas.microsoft.com/office/drawing/2014/main" val="3226028582"/>
                    </a:ext>
                  </a:extLst>
                </a:gridCol>
                <a:gridCol w="1047330">
                  <a:extLst>
                    <a:ext uri="{9D8B030D-6E8A-4147-A177-3AD203B41FA5}">
                      <a16:colId xmlns:a16="http://schemas.microsoft.com/office/drawing/2014/main" val="3028647562"/>
                    </a:ext>
                  </a:extLst>
                </a:gridCol>
                <a:gridCol w="464029">
                  <a:extLst>
                    <a:ext uri="{9D8B030D-6E8A-4147-A177-3AD203B41FA5}">
                      <a16:colId xmlns:a16="http://schemas.microsoft.com/office/drawing/2014/main" val="3856010324"/>
                    </a:ext>
                  </a:extLst>
                </a:gridCol>
                <a:gridCol w="1202876">
                  <a:extLst>
                    <a:ext uri="{9D8B030D-6E8A-4147-A177-3AD203B41FA5}">
                      <a16:colId xmlns:a16="http://schemas.microsoft.com/office/drawing/2014/main" val="1853706573"/>
                    </a:ext>
                  </a:extLst>
                </a:gridCol>
                <a:gridCol w="425143">
                  <a:extLst>
                    <a:ext uri="{9D8B030D-6E8A-4147-A177-3AD203B41FA5}">
                      <a16:colId xmlns:a16="http://schemas.microsoft.com/office/drawing/2014/main" val="1115999720"/>
                    </a:ext>
                  </a:extLst>
                </a:gridCol>
                <a:gridCol w="1010642">
                  <a:extLst>
                    <a:ext uri="{9D8B030D-6E8A-4147-A177-3AD203B41FA5}">
                      <a16:colId xmlns:a16="http://schemas.microsoft.com/office/drawing/2014/main" val="2447009014"/>
                    </a:ext>
                  </a:extLst>
                </a:gridCol>
              </a:tblGrid>
              <a:tr h="666491">
                <a:tc gridSpan="8"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</a:rPr>
                        <a:t>영어 성적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</a:rPr>
                        <a:t>미제출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</a:rPr>
                        <a:t> 사유서</a:t>
                      </a: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598237"/>
                  </a:ext>
                </a:extLst>
              </a:tr>
              <a:tr h="447620">
                <a:tc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대 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대학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학과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컴퓨터학부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학번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848347"/>
                  </a:ext>
                </a:extLst>
              </a:tr>
              <a:tr h="48238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영어시험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제출일정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시험종류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317500" marR="3175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279263"/>
                  </a:ext>
                </a:extLst>
              </a:tr>
              <a:tr h="4823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시험일자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317500" marR="3175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919706"/>
                  </a:ext>
                </a:extLst>
              </a:tr>
              <a:tr h="4476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성적발표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317500" marR="31750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665615"/>
                  </a:ext>
                </a:extLst>
              </a:tr>
              <a:tr h="2096101"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현재 영어 성적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미제출이나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위의 시험 일정에 따라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공인영어성적표를 제출하겠습니다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ctr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202 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년   월   일 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성 명                       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187370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21570B5F-DCB0-4A6A-95CE-3D3F37D68A14}"/>
              </a:ext>
            </a:extLst>
          </p:cNvPr>
          <p:cNvSpPr txBox="1">
            <a:spLocks/>
          </p:cNvSpPr>
          <p:nvPr/>
        </p:nvSpPr>
        <p:spPr>
          <a:xfrm>
            <a:off x="277366" y="626659"/>
            <a:ext cx="6109147" cy="1951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1.1 </a:t>
            </a:r>
            <a:r>
              <a:rPr lang="ko-KR" altLang="en-US" sz="2000" b="1" dirty="0"/>
              <a:t>공인 외국어 성적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미이수</a:t>
            </a:r>
            <a:r>
              <a:rPr lang="ko-KR" altLang="en-US" sz="2000" b="1" dirty="0"/>
              <a:t> 필수 제출</a:t>
            </a:r>
            <a:r>
              <a:rPr lang="en-US" altLang="ko-KR" sz="2000" b="1" dirty="0"/>
              <a:t>)</a:t>
            </a:r>
          </a:p>
          <a:p>
            <a:endParaRPr lang="en-US" altLang="ko-KR" sz="10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**** </a:t>
            </a:r>
            <a:r>
              <a:rPr lang="ko-KR" altLang="en-US" sz="1200" b="1" dirty="0"/>
              <a:t>외국어 성적 발표날 아래 내용을 지켜주세요</a:t>
            </a:r>
            <a:r>
              <a:rPr lang="en-US" altLang="ko-KR" sz="1200" b="1" dirty="0"/>
              <a:t>.</a:t>
            </a:r>
          </a:p>
          <a:p>
            <a:endParaRPr lang="en-US" altLang="ko-KR" sz="1200" b="1" dirty="0"/>
          </a:p>
          <a:p>
            <a:pPr marL="228600" indent="-228600">
              <a:buAutoNum type="arabicParenR"/>
            </a:pPr>
            <a:r>
              <a:rPr lang="ko-KR" altLang="en-US" sz="1200" b="1" dirty="0"/>
              <a:t>발표된 성적 충족된 경우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통합시스템에 </a:t>
            </a:r>
            <a:r>
              <a:rPr lang="ko-KR" altLang="en-US" sz="1200" b="1" dirty="0" err="1"/>
              <a:t>비교과</a:t>
            </a:r>
            <a:r>
              <a:rPr lang="ko-KR" altLang="en-US" sz="1200" b="1" dirty="0"/>
              <a:t> 업로드</a:t>
            </a:r>
            <a:r>
              <a:rPr lang="en-US" altLang="ko-KR" sz="1200" b="1" dirty="0"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sym typeface="Wingdings" panose="05000000000000000000" pitchFamily="2" charset="2"/>
              </a:rPr>
              <a:t>이메일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승인요청</a:t>
            </a:r>
            <a:endParaRPr lang="en-US" altLang="ko-KR" sz="1200" b="1" dirty="0"/>
          </a:p>
          <a:p>
            <a:endParaRPr lang="en-US" altLang="ko-KR" sz="1200" b="1" dirty="0"/>
          </a:p>
          <a:p>
            <a:pPr marL="228600" indent="-228600">
              <a:buAutoNum type="arabicParenR" startAt="2"/>
            </a:pPr>
            <a:r>
              <a:rPr lang="ko-KR" altLang="en-US" sz="1200" b="1" dirty="0"/>
              <a:t>발표된 성적 </a:t>
            </a:r>
            <a:r>
              <a:rPr lang="ko-KR" altLang="en-US" sz="1200" b="1" dirty="0" err="1"/>
              <a:t>미충족된</a:t>
            </a:r>
            <a:r>
              <a:rPr lang="ko-KR" altLang="en-US" sz="1200" b="1" dirty="0"/>
              <a:t> 경우</a:t>
            </a:r>
            <a:r>
              <a:rPr lang="en-US" altLang="ko-KR" sz="1200" b="1" dirty="0"/>
              <a:t>: </a:t>
            </a:r>
            <a:r>
              <a:rPr lang="ko-KR" altLang="en-US" sz="1200" b="1" dirty="0" err="1"/>
              <a:t>미제출</a:t>
            </a:r>
            <a:r>
              <a:rPr lang="ko-KR" altLang="en-US" sz="1200" b="1" dirty="0"/>
              <a:t> 사유서를 다시 작성하여 이메일 제출</a:t>
            </a:r>
            <a:endParaRPr lang="en-US" altLang="ko-KR" sz="1200" b="1" dirty="0"/>
          </a:p>
          <a:p>
            <a:pPr marL="228600" indent="-228600">
              <a:buAutoNum type="arabicParenR" startAt="2"/>
            </a:pPr>
            <a:endParaRPr lang="en-US" altLang="ko-KR" sz="1200" b="1" dirty="0"/>
          </a:p>
          <a:p>
            <a:pPr marL="228600" indent="-228600">
              <a:buAutoNum type="arabicParenR" startAt="2"/>
            </a:pPr>
            <a:r>
              <a:rPr lang="en-US" altLang="ko-KR" sz="1200" b="1" dirty="0"/>
              <a:t>12</a:t>
            </a:r>
            <a:r>
              <a:rPr lang="ko-KR" altLang="en-US" sz="1200" b="1" dirty="0"/>
              <a:t>월말까지 발표되는 시험일자 기재 요망</a:t>
            </a:r>
            <a:endParaRPr lang="en-US" altLang="ko-KR" sz="1200" b="1" dirty="0"/>
          </a:p>
          <a:p>
            <a:r>
              <a:rPr lang="en-US" altLang="ko-KR" sz="1200" b="1" dirty="0"/>
              <a:t>                                                           </a:t>
            </a:r>
          </a:p>
          <a:p>
            <a:r>
              <a:rPr lang="en-US" altLang="ko-KR" sz="1200" b="1" dirty="0"/>
              <a:t>      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4295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853AF-8461-4498-95C6-8A14FAB4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1570B5F-DCB0-4A6A-95CE-3D3F37D68A14}"/>
              </a:ext>
            </a:extLst>
          </p:cNvPr>
          <p:cNvSpPr txBox="1">
            <a:spLocks/>
          </p:cNvSpPr>
          <p:nvPr/>
        </p:nvSpPr>
        <p:spPr>
          <a:xfrm>
            <a:off x="210033" y="197200"/>
            <a:ext cx="6176480" cy="445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1.2 TOPCIT </a:t>
            </a:r>
            <a:r>
              <a:rPr lang="ko-KR" altLang="en-US" sz="2000" b="1" dirty="0"/>
              <a:t>성적 </a:t>
            </a:r>
            <a:r>
              <a:rPr lang="ko-KR" altLang="en-US" sz="1200" dirty="0"/>
              <a:t>응시자 성적표 제출</a:t>
            </a:r>
            <a:r>
              <a:rPr lang="en-US" altLang="ko-KR" sz="1200" dirty="0"/>
              <a:t>/</a:t>
            </a:r>
            <a:r>
              <a:rPr lang="ko-KR" altLang="en-US" sz="1200" dirty="0" err="1"/>
              <a:t>미응시자</a:t>
            </a:r>
            <a:r>
              <a:rPr lang="ko-KR" altLang="en-US" sz="1200" dirty="0"/>
              <a:t> 미제출사유서 필히 제출</a:t>
            </a:r>
            <a:r>
              <a:rPr lang="en-US" altLang="ko-KR" sz="1200" dirty="0"/>
              <a:t>(</a:t>
            </a:r>
            <a:r>
              <a:rPr lang="ko-KR" altLang="en-US" sz="1200" dirty="0"/>
              <a:t>확인용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592CB5F-86DA-444E-B6EF-0B3F7AC6C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33" y="627968"/>
            <a:ext cx="6437934" cy="85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6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853AF-8461-4498-95C6-8A14FAB4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1570B5F-DCB0-4A6A-95CE-3D3F37D68A14}"/>
              </a:ext>
            </a:extLst>
          </p:cNvPr>
          <p:cNvSpPr txBox="1">
            <a:spLocks/>
          </p:cNvSpPr>
          <p:nvPr/>
        </p:nvSpPr>
        <p:spPr>
          <a:xfrm>
            <a:off x="282701" y="965046"/>
            <a:ext cx="5915025" cy="15838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1.2 TOPCIT</a:t>
            </a:r>
            <a:r>
              <a:rPr lang="ko-KR" altLang="en-US" sz="2000" b="1" dirty="0"/>
              <a:t>성적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미응시자</a:t>
            </a:r>
            <a:r>
              <a:rPr lang="ko-KR" altLang="en-US" sz="2000" b="1" dirty="0"/>
              <a:t> 필수 제출</a:t>
            </a:r>
            <a:r>
              <a:rPr lang="en-US" altLang="ko-KR" sz="2000" b="1" dirty="0"/>
              <a:t>)</a:t>
            </a:r>
          </a:p>
          <a:p>
            <a:endParaRPr lang="en-US" altLang="ko-KR" sz="2000" b="1" dirty="0"/>
          </a:p>
          <a:p>
            <a:r>
              <a:rPr lang="en-US" altLang="ko-KR" sz="1000" b="1" dirty="0"/>
              <a:t>**</a:t>
            </a:r>
            <a:r>
              <a:rPr lang="en-US" altLang="ko-KR" sz="1000" b="1" dirty="0">
                <a:latin typeface="+mn-ea"/>
                <a:ea typeface="+mn-ea"/>
              </a:rPr>
              <a:t> </a:t>
            </a:r>
            <a:r>
              <a:rPr lang="en-US" altLang="ko-KR" sz="1300" b="1" dirty="0">
                <a:latin typeface="+mn-ea"/>
                <a:ea typeface="+mn-ea"/>
              </a:rPr>
              <a:t>TOPCIT</a:t>
            </a:r>
            <a:r>
              <a:rPr lang="ko-KR" altLang="en-US" sz="1300" b="1" dirty="0">
                <a:latin typeface="+mn-ea"/>
                <a:ea typeface="+mn-ea"/>
              </a:rPr>
              <a:t> </a:t>
            </a:r>
            <a:r>
              <a:rPr lang="ko-KR" altLang="en-US" sz="1300" b="1" dirty="0" err="1">
                <a:latin typeface="+mn-ea"/>
                <a:ea typeface="+mn-ea"/>
              </a:rPr>
              <a:t>미응시인</a:t>
            </a:r>
            <a:r>
              <a:rPr lang="ko-KR" altLang="en-US" sz="1300" b="1" dirty="0">
                <a:latin typeface="+mn-ea"/>
                <a:ea typeface="+mn-ea"/>
              </a:rPr>
              <a:t> 경우 아래 서식에 구체적 사유를 기재하여 </a:t>
            </a:r>
            <a:r>
              <a:rPr lang="ko-KR" altLang="en-US" sz="1300" b="1" dirty="0" err="1">
                <a:latin typeface="+mn-ea"/>
                <a:ea typeface="+mn-ea"/>
              </a:rPr>
              <a:t>제출요망</a:t>
            </a:r>
            <a:r>
              <a:rPr lang="en-US" altLang="ko-KR" sz="1300" b="1" dirty="0">
                <a:latin typeface="+mn-ea"/>
                <a:ea typeface="+mn-ea"/>
              </a:rPr>
              <a:t>.</a:t>
            </a:r>
          </a:p>
          <a:p>
            <a:r>
              <a:rPr lang="en-US" altLang="ko-KR" sz="1300" b="1" dirty="0">
                <a:latin typeface="+mn-ea"/>
                <a:ea typeface="+mn-ea"/>
              </a:rPr>
              <a:t>(</a:t>
            </a:r>
            <a:r>
              <a:rPr lang="ko-KR" altLang="en-US" sz="1300" b="1" dirty="0">
                <a:latin typeface="+mn-ea"/>
                <a:ea typeface="+mn-ea"/>
              </a:rPr>
              <a:t>졸업여부와 관계없이 응시여부 확인을 위함</a:t>
            </a:r>
            <a:r>
              <a:rPr lang="en-US" altLang="ko-KR" sz="1300" b="1" dirty="0">
                <a:latin typeface="+mn-ea"/>
                <a:ea typeface="+mn-ea"/>
              </a:rPr>
              <a:t>)</a:t>
            </a:r>
          </a:p>
          <a:p>
            <a:endParaRPr lang="ko-KR" altLang="en-US" sz="2000" b="1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E99A3D5-2EAD-418D-8B1A-A975F24CE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538390"/>
              </p:ext>
            </p:extLst>
          </p:nvPr>
        </p:nvGraphicFramePr>
        <p:xfrm>
          <a:off x="450747" y="2731956"/>
          <a:ext cx="5935766" cy="5383345"/>
        </p:xfrm>
        <a:graphic>
          <a:graphicData uri="http://schemas.openxmlformats.org/drawingml/2006/table">
            <a:tbl>
              <a:tblPr/>
              <a:tblGrid>
                <a:gridCol w="912907">
                  <a:extLst>
                    <a:ext uri="{9D8B030D-6E8A-4147-A177-3AD203B41FA5}">
                      <a16:colId xmlns:a16="http://schemas.microsoft.com/office/drawing/2014/main" val="2176000380"/>
                    </a:ext>
                  </a:extLst>
                </a:gridCol>
                <a:gridCol w="787434">
                  <a:extLst>
                    <a:ext uri="{9D8B030D-6E8A-4147-A177-3AD203B41FA5}">
                      <a16:colId xmlns:a16="http://schemas.microsoft.com/office/drawing/2014/main" val="414151000"/>
                    </a:ext>
                  </a:extLst>
                </a:gridCol>
                <a:gridCol w="466471">
                  <a:extLst>
                    <a:ext uri="{9D8B030D-6E8A-4147-A177-3AD203B41FA5}">
                      <a16:colId xmlns:a16="http://schemas.microsoft.com/office/drawing/2014/main" val="983932139"/>
                    </a:ext>
                  </a:extLst>
                </a:gridCol>
                <a:gridCol w="951161">
                  <a:extLst>
                    <a:ext uri="{9D8B030D-6E8A-4147-A177-3AD203B41FA5}">
                      <a16:colId xmlns:a16="http://schemas.microsoft.com/office/drawing/2014/main" val="2627647639"/>
                    </a:ext>
                  </a:extLst>
                </a:gridCol>
                <a:gridCol w="421421">
                  <a:extLst>
                    <a:ext uri="{9D8B030D-6E8A-4147-A177-3AD203B41FA5}">
                      <a16:colId xmlns:a16="http://schemas.microsoft.com/office/drawing/2014/main" val="4178202795"/>
                    </a:ext>
                  </a:extLst>
                </a:gridCol>
                <a:gridCol w="1092425">
                  <a:extLst>
                    <a:ext uri="{9D8B030D-6E8A-4147-A177-3AD203B41FA5}">
                      <a16:colId xmlns:a16="http://schemas.microsoft.com/office/drawing/2014/main" val="2054498808"/>
                    </a:ext>
                  </a:extLst>
                </a:gridCol>
                <a:gridCol w="386105">
                  <a:extLst>
                    <a:ext uri="{9D8B030D-6E8A-4147-A177-3AD203B41FA5}">
                      <a16:colId xmlns:a16="http://schemas.microsoft.com/office/drawing/2014/main" val="3978855092"/>
                    </a:ext>
                  </a:extLst>
                </a:gridCol>
                <a:gridCol w="917842">
                  <a:extLst>
                    <a:ext uri="{9D8B030D-6E8A-4147-A177-3AD203B41FA5}">
                      <a16:colId xmlns:a16="http://schemas.microsoft.com/office/drawing/2014/main" val="3932704533"/>
                    </a:ext>
                  </a:extLst>
                </a:gridCol>
              </a:tblGrid>
              <a:tr h="614508">
                <a:tc gridSpan="8">
                  <a:txBody>
                    <a:bodyPr/>
                    <a:lstStyle/>
                    <a:p>
                      <a:pPr marL="12700" marR="1270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</a:rPr>
                        <a:t>TOPCIT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</a:rPr>
                        <a:t>성적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</a:rPr>
                        <a:t>미제출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</a:rPr>
                        <a:t> 사유서</a:t>
                      </a:r>
                      <a:endParaRPr lang="en-US" altLang="ko-KR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745054"/>
                  </a:ext>
                </a:extLst>
              </a:tr>
              <a:tr h="614508">
                <a:tc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대 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대학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학과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컴퓨터학부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학번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751086"/>
                  </a:ext>
                </a:extLst>
              </a:tr>
              <a:tr h="4154329"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FF0000"/>
                          </a:solidFill>
                          <a:effectLst/>
                        </a:rPr>
                        <a:t>개별 사유 기재</a:t>
                      </a:r>
                      <a:endParaRPr lang="en-US" altLang="ko-KR" sz="13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현재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TOPCIT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성적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미응시하여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사유서를 제출합니다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ctr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202 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년      월       일 </a:t>
                      </a:r>
                      <a:endParaRPr lang="en-US" altLang="ko-KR" sz="1300" kern="0" spc="0" dirty="0">
                        <a:solidFill>
                          <a:srgbClr val="000000"/>
                        </a:solidFill>
                        <a:effectLst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성 명                     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인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시험일자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317500" marR="3175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511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566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853AF-8461-4498-95C6-8A14FAB4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03C3-6D4F-4FBD-853A-673DFD6E930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1570B5F-DCB0-4A6A-95CE-3D3F37D68A14}"/>
              </a:ext>
            </a:extLst>
          </p:cNvPr>
          <p:cNvSpPr txBox="1">
            <a:spLocks/>
          </p:cNvSpPr>
          <p:nvPr/>
        </p:nvSpPr>
        <p:spPr>
          <a:xfrm>
            <a:off x="88391" y="187136"/>
            <a:ext cx="5915025" cy="445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1.3 </a:t>
            </a:r>
            <a:r>
              <a:rPr lang="ko-KR" altLang="en-US" sz="2000" b="1" dirty="0"/>
              <a:t>현장실습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샌드위치</a:t>
            </a:r>
            <a:r>
              <a:rPr lang="en-US" altLang="ko-KR" sz="2000" b="1" dirty="0"/>
              <a:t>)(</a:t>
            </a:r>
            <a:r>
              <a:rPr lang="ko-KR" altLang="en-US" sz="2000" b="1" dirty="0"/>
              <a:t>필수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D8C70D5-69A2-4E65-8C61-9D73F3779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60" y="874422"/>
            <a:ext cx="6181880" cy="81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6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1375</TotalTime>
  <Words>1685</Words>
  <Application>Microsoft Office PowerPoint</Application>
  <PresentationFormat>A4 용지(210x297mm)</PresentationFormat>
  <Paragraphs>413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1" baseType="lpstr">
      <vt:lpstr>맑은 고딕</vt:lpstr>
      <vt:lpstr>함초롬바탕</vt:lpstr>
      <vt:lpstr>Arial</vt:lpstr>
      <vt:lpstr>Calibri</vt:lpstr>
      <vt:lpstr>Calibri Light</vt:lpstr>
      <vt:lpstr>Office 테마</vt:lpstr>
      <vt:lpstr>2025.2월 졸업예정자 공학교육인증 졸업생의 종합설계 포트폴리오 (졸업 후 진로 상세 기재 요망)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1.9 기타 활동(해당자)</vt:lpstr>
      <vt:lpstr>PowerPoint 프레젠테이션</vt:lpstr>
      <vt:lpstr>3. 종합설계프로젝트1(필수)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종합설계프로젝트2(필수)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학습성과 평가(필수작성)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2021.2월 졸업예정자 공학교육인증 졸업생의 종합설계 포토폴리오</dc:title>
  <dc:creator>오 현경</dc:creator>
  <cp:lastModifiedBy>USER</cp:lastModifiedBy>
  <cp:revision>53</cp:revision>
  <dcterms:created xsi:type="dcterms:W3CDTF">2020-11-23T00:25:53Z</dcterms:created>
  <dcterms:modified xsi:type="dcterms:W3CDTF">2024-10-21T07:26:33Z</dcterms:modified>
</cp:coreProperties>
</file>