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58" r:id="rId6"/>
    <p:sldId id="260" r:id="rId7"/>
    <p:sldId id="262" r:id="rId8"/>
    <p:sldId id="261"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132" d="100"/>
          <a:sy n="132" d="100"/>
        </p:scale>
        <p:origin x="1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FC425-E0E5-4315-AC14-C21E2A55ABF4}"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142368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C425-E0E5-4315-AC14-C21E2A55ABF4}"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65893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C425-E0E5-4315-AC14-C21E2A55ABF4}"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3150172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FC425-E0E5-4315-AC14-C21E2A55ABF4}"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407891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7FC425-E0E5-4315-AC14-C21E2A55ABF4}" type="datetimeFigureOut">
              <a:rPr lang="en-US" smtClean="0"/>
              <a:t>10/15/2014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289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FC425-E0E5-4315-AC14-C21E2A55ABF4}"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35837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FC425-E0E5-4315-AC14-C21E2A55ABF4}" type="datetimeFigureOut">
              <a:rPr lang="en-US" smtClean="0"/>
              <a:t>10/15/2014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366854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FC425-E0E5-4315-AC14-C21E2A55ABF4}" type="datetimeFigureOut">
              <a:rPr lang="en-US" smtClean="0"/>
              <a:t>10/15/2014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30901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FC425-E0E5-4315-AC14-C21E2A55ABF4}" type="datetimeFigureOut">
              <a:rPr lang="en-US" smtClean="0"/>
              <a:t>10/15/2014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81263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C425-E0E5-4315-AC14-C21E2A55ABF4}"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172228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FC425-E0E5-4315-AC14-C21E2A55ABF4}" type="datetimeFigureOut">
              <a:rPr lang="en-US" smtClean="0"/>
              <a:t>10/15/2014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8FF0A-457C-4572-ABBE-CD922AD2489E}" type="slidenum">
              <a:rPr lang="en-US" smtClean="0"/>
              <a:t>‹#›</a:t>
            </a:fld>
            <a:endParaRPr lang="en-US"/>
          </a:p>
        </p:txBody>
      </p:sp>
    </p:spTree>
    <p:extLst>
      <p:ext uri="{BB962C8B-B14F-4D97-AF65-F5344CB8AC3E}">
        <p14:creationId xmlns:p14="http://schemas.microsoft.com/office/powerpoint/2010/main" val="1405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FC425-E0E5-4315-AC14-C21E2A55ABF4}" type="datetimeFigureOut">
              <a:rPr lang="en-US" smtClean="0"/>
              <a:t>10/15/2014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8FF0A-457C-4572-ABBE-CD922AD2489E}" type="slidenum">
              <a:rPr lang="en-US" smtClean="0"/>
              <a:t>‹#›</a:t>
            </a:fld>
            <a:endParaRPr lang="en-US"/>
          </a:p>
        </p:txBody>
      </p:sp>
    </p:spTree>
    <p:extLst>
      <p:ext uri="{BB962C8B-B14F-4D97-AF65-F5344CB8AC3E}">
        <p14:creationId xmlns:p14="http://schemas.microsoft.com/office/powerpoint/2010/main" val="3735292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Sync Project Workshop</a:t>
            </a:r>
            <a:endParaRPr lang="en-US" dirty="0"/>
          </a:p>
        </p:txBody>
      </p:sp>
      <p:sp>
        <p:nvSpPr>
          <p:cNvPr id="3" name="Subtitle 2"/>
          <p:cNvSpPr>
            <a:spLocks noGrp="1"/>
          </p:cNvSpPr>
          <p:nvPr>
            <p:ph type="subTitle" idx="1"/>
          </p:nvPr>
        </p:nvSpPr>
        <p:spPr/>
        <p:txBody>
          <a:bodyPr/>
          <a:lstStyle/>
          <a:p>
            <a:r>
              <a:rPr lang="en-US" dirty="0" smtClean="0"/>
              <a:t>Oct 15 2014</a:t>
            </a:r>
            <a:endParaRPr lang="en-US" dirty="0"/>
          </a:p>
        </p:txBody>
      </p:sp>
    </p:spTree>
    <p:extLst>
      <p:ext uri="{BB962C8B-B14F-4D97-AF65-F5344CB8AC3E}">
        <p14:creationId xmlns:p14="http://schemas.microsoft.com/office/powerpoint/2010/main" val="99056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smtClean="0"/>
              <a:t>Create a discrete set of requirements and test use cases for the first 6 weeks of the project</a:t>
            </a:r>
          </a:p>
          <a:p>
            <a:r>
              <a:rPr lang="en-US" dirty="0" smtClean="0"/>
              <a:t>Confirm whether or not we want to kick off the </a:t>
            </a:r>
            <a:r>
              <a:rPr lang="en-US" dirty="0" smtClean="0"/>
              <a:t>project </a:t>
            </a:r>
          </a:p>
          <a:p>
            <a:pPr lvl="1"/>
            <a:r>
              <a:rPr lang="en-US" dirty="0" err="1" smtClean="0"/>
              <a:t>Upendra</a:t>
            </a:r>
            <a:r>
              <a:rPr lang="en-US" dirty="0" smtClean="0"/>
              <a:t> </a:t>
            </a:r>
            <a:r>
              <a:rPr lang="en-US" dirty="0" smtClean="0">
                <a:solidFill>
                  <a:srgbClr val="FF0000"/>
                </a:solidFill>
              </a:rPr>
              <a:t>$9.08</a:t>
            </a:r>
            <a:r>
              <a:rPr lang="en-US" dirty="0" smtClean="0"/>
              <a:t> USD + </a:t>
            </a:r>
            <a:r>
              <a:rPr lang="en-US" dirty="0" smtClean="0"/>
              <a:t>8.9% </a:t>
            </a:r>
            <a:r>
              <a:rPr lang="en-US" dirty="0" err="1" smtClean="0"/>
              <a:t>elance</a:t>
            </a:r>
            <a:r>
              <a:rPr lang="en-US" dirty="0" smtClean="0"/>
              <a:t> charges = $10 USD an hour</a:t>
            </a:r>
          </a:p>
          <a:p>
            <a:pPr lvl="1"/>
            <a:r>
              <a:rPr lang="en-US" dirty="0" err="1" smtClean="0"/>
              <a:t>Upendra</a:t>
            </a:r>
            <a:r>
              <a:rPr lang="en-US" dirty="0" smtClean="0"/>
              <a:t> separately pays $10 USD a month to be on the service</a:t>
            </a:r>
            <a:r>
              <a:rPr lang="en-US" dirty="0" smtClean="0"/>
              <a:t> </a:t>
            </a:r>
            <a:endParaRPr lang="en-US" dirty="0" smtClean="0"/>
          </a:p>
          <a:p>
            <a:r>
              <a:rPr lang="en-US" dirty="0" smtClean="0"/>
              <a:t>If decided to start, determine/document next steps </a:t>
            </a:r>
            <a:endParaRPr lang="en-US" dirty="0"/>
          </a:p>
        </p:txBody>
      </p:sp>
    </p:spTree>
    <p:extLst>
      <p:ext uri="{BB962C8B-B14F-4D97-AF65-F5344CB8AC3E}">
        <p14:creationId xmlns:p14="http://schemas.microsoft.com/office/powerpoint/2010/main" val="2360576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week 1 (20 hours)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Doug</a:t>
            </a:r>
          </a:p>
          <a:p>
            <a:r>
              <a:rPr lang="en-US" dirty="0"/>
              <a:t>S</a:t>
            </a:r>
            <a:r>
              <a:rPr lang="en-US" dirty="0" smtClean="0"/>
              <a:t>end </a:t>
            </a:r>
            <a:r>
              <a:rPr lang="en-US" dirty="0" err="1" smtClean="0"/>
              <a:t>Upendra</a:t>
            </a:r>
            <a:r>
              <a:rPr lang="en-US" dirty="0" smtClean="0"/>
              <a:t> the name of the project by Sat Oct 18</a:t>
            </a:r>
          </a:p>
          <a:p>
            <a:r>
              <a:rPr lang="en-US" dirty="0" smtClean="0"/>
              <a:t>Create a </a:t>
            </a:r>
            <a:r>
              <a:rPr lang="en-US" dirty="0" err="1" smtClean="0"/>
              <a:t>git</a:t>
            </a:r>
            <a:r>
              <a:rPr lang="en-US" dirty="0" smtClean="0"/>
              <a:t> account for where to put the code </a:t>
            </a:r>
            <a:r>
              <a:rPr lang="en-US" dirty="0"/>
              <a:t>by Sat Oct </a:t>
            </a:r>
            <a:r>
              <a:rPr lang="en-US" dirty="0" smtClean="0"/>
              <a:t>18</a:t>
            </a:r>
            <a:endParaRPr lang="en-US" dirty="0"/>
          </a:p>
          <a:p>
            <a:pPr marL="0" indent="0">
              <a:buNone/>
            </a:pPr>
            <a:r>
              <a:rPr lang="en-US" dirty="0" err="1" smtClean="0"/>
              <a:t>Upendra</a:t>
            </a:r>
            <a:endParaRPr lang="en-US" dirty="0" smtClean="0"/>
          </a:p>
          <a:p>
            <a:r>
              <a:rPr lang="en-US" dirty="0" smtClean="0"/>
              <a:t>Establish a java build and project (maven and </a:t>
            </a:r>
            <a:r>
              <a:rPr lang="en-US" dirty="0" err="1" smtClean="0"/>
              <a:t>git</a:t>
            </a:r>
            <a:r>
              <a:rPr lang="en-US" dirty="0" smtClean="0"/>
              <a:t>) (Oct 20)</a:t>
            </a:r>
          </a:p>
          <a:p>
            <a:r>
              <a:rPr lang="en-US" dirty="0" smtClean="0"/>
              <a:t>Model the sync tables and basic sync framework (UML models)</a:t>
            </a:r>
          </a:p>
          <a:p>
            <a:r>
              <a:rPr lang="en-US" dirty="0" smtClean="0"/>
              <a:t>Meet up again on Thu Oct 23 at 6am EST</a:t>
            </a:r>
          </a:p>
        </p:txBody>
      </p:sp>
    </p:spTree>
    <p:extLst>
      <p:ext uri="{BB962C8B-B14F-4D97-AF65-F5344CB8AC3E}">
        <p14:creationId xmlns:p14="http://schemas.microsoft.com/office/powerpoint/2010/main" val="29563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goal in as few words as possible</a:t>
            </a:r>
            <a:endParaRPr lang="en-US" dirty="0"/>
          </a:p>
        </p:txBody>
      </p:sp>
      <p:sp>
        <p:nvSpPr>
          <p:cNvPr id="3" name="Content Placeholder 2"/>
          <p:cNvSpPr>
            <a:spLocks noGrp="1"/>
          </p:cNvSpPr>
          <p:nvPr>
            <p:ph idx="1"/>
          </p:nvPr>
        </p:nvSpPr>
        <p:spPr>
          <a:xfrm>
            <a:off x="838200" y="1825625"/>
            <a:ext cx="10515600" cy="4351338"/>
          </a:xfrm>
        </p:spPr>
        <p:txBody>
          <a:bodyPr>
            <a:normAutofit fontScale="70000" lnSpcReduction="20000"/>
          </a:bodyPr>
          <a:lstStyle/>
          <a:p>
            <a:r>
              <a:rPr lang="en-US" dirty="0" smtClean="0"/>
              <a:t>Create common APIs for data synchronization that developers can use to created synchronized data</a:t>
            </a:r>
          </a:p>
          <a:p>
            <a:r>
              <a:rPr lang="en-US" dirty="0" smtClean="0"/>
              <a:t>The first target language is Java. Though, eventually we want interfaces in other languages (most notably Swift using a core data backend for iOS/Mac apps).</a:t>
            </a:r>
          </a:p>
          <a:p>
            <a:r>
              <a:rPr lang="en-US" dirty="0" smtClean="0"/>
              <a:t>We want the APIs to be pluggable from various implementations the way that frameworks like Spring operate (where the developer’s code stays the same but implementations can be changed through configuration of an </a:t>
            </a:r>
            <a:r>
              <a:rPr lang="en-US" dirty="0" err="1" smtClean="0"/>
              <a:t>IoC</a:t>
            </a:r>
            <a:r>
              <a:rPr lang="en-US" dirty="0" smtClean="0"/>
              <a:t> </a:t>
            </a:r>
            <a:r>
              <a:rPr lang="en-US" dirty="0" smtClean="0"/>
              <a:t>Container).</a:t>
            </a:r>
            <a:endParaRPr lang="en-US" dirty="0" smtClean="0"/>
          </a:p>
          <a:p>
            <a:r>
              <a:rPr lang="en-US" dirty="0" smtClean="0"/>
              <a:t>Data merging should happen down to the field level (not just record). Merge strategies should be available such as x, y, z</a:t>
            </a:r>
          </a:p>
          <a:p>
            <a:r>
              <a:rPr lang="en-US" dirty="0" smtClean="0"/>
              <a:t>The framework takes into account pluggable sync capabilities like Conflict Resolvers such as </a:t>
            </a:r>
            <a:r>
              <a:rPr lang="en-US" dirty="0" err="1" smtClean="0"/>
              <a:t>UserIntervensionConflictResolver</a:t>
            </a:r>
            <a:r>
              <a:rPr lang="en-US" dirty="0" smtClean="0"/>
              <a:t>, </a:t>
            </a:r>
            <a:r>
              <a:rPr lang="en-US" dirty="0" err="1" smtClean="0"/>
              <a:t>NamedWinnerConflictResolver</a:t>
            </a:r>
            <a:r>
              <a:rPr lang="en-US" dirty="0" smtClean="0"/>
              <a:t>, and API for more</a:t>
            </a:r>
          </a:p>
          <a:p>
            <a:r>
              <a:rPr lang="en-US" dirty="0" smtClean="0"/>
              <a:t>Create an implementation that handles sync between (1) database &lt;-&gt; database (2) excel &lt;-&gt; database (3) database &lt;-&gt; excel (4) excel &lt;-&gt; excel</a:t>
            </a:r>
          </a:p>
          <a:p>
            <a:r>
              <a:rPr lang="en-US" dirty="0" smtClean="0"/>
              <a:t>Create a sample compelling application that illustrates the core principles of the framework and implementation patterns</a:t>
            </a:r>
            <a:endParaRPr lang="en-US" dirty="0"/>
          </a:p>
        </p:txBody>
      </p:sp>
    </p:spTree>
    <p:extLst>
      <p:ext uri="{BB962C8B-B14F-4D97-AF65-F5344CB8AC3E}">
        <p14:creationId xmlns:p14="http://schemas.microsoft.com/office/powerpoint/2010/main" val="41154493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4253" y="-212310"/>
            <a:ext cx="5980470" cy="7639115"/>
          </a:xfrm>
        </p:spPr>
      </p:pic>
    </p:spTree>
    <p:extLst>
      <p:ext uri="{BB962C8B-B14F-4D97-AF65-F5344CB8AC3E}">
        <p14:creationId xmlns:p14="http://schemas.microsoft.com/office/powerpoint/2010/main" val="9243187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lowchart: Magnetic Disk 3"/>
          <p:cNvSpPr/>
          <p:nvPr/>
        </p:nvSpPr>
        <p:spPr>
          <a:xfrm>
            <a:off x="391886" y="3062514"/>
            <a:ext cx="1190172" cy="5370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251200" y="2743200"/>
            <a:ext cx="870857"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Code</a:t>
            </a:r>
            <a:endParaRPr lang="en-US" dirty="0"/>
          </a:p>
        </p:txBody>
      </p:sp>
      <p:sp>
        <p:nvSpPr>
          <p:cNvPr id="7" name="Rounded Rectangle 6"/>
          <p:cNvSpPr/>
          <p:nvPr/>
        </p:nvSpPr>
        <p:spPr>
          <a:xfrm>
            <a:off x="1872342" y="3969657"/>
            <a:ext cx="1400629"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 Framework</a:t>
            </a:r>
            <a:endParaRPr lang="en-US" dirty="0"/>
          </a:p>
        </p:txBody>
      </p:sp>
      <p:cxnSp>
        <p:nvCxnSpPr>
          <p:cNvPr id="9" name="Straight Connector 8"/>
          <p:cNvCxnSpPr>
            <a:stCxn id="7" idx="1"/>
            <a:endCxn id="4" idx="3"/>
          </p:cNvCxnSpPr>
          <p:nvPr/>
        </p:nvCxnSpPr>
        <p:spPr>
          <a:xfrm flipH="1" flipV="1">
            <a:off x="986972" y="3599542"/>
            <a:ext cx="885370" cy="689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1"/>
            <a:endCxn id="4" idx="4"/>
          </p:cNvCxnSpPr>
          <p:nvPr/>
        </p:nvCxnSpPr>
        <p:spPr>
          <a:xfrm flipH="1">
            <a:off x="1582058" y="3062515"/>
            <a:ext cx="1669142" cy="2685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998" y="2373868"/>
            <a:ext cx="1882631" cy="369332"/>
          </a:xfrm>
          <a:prstGeom prst="rect">
            <a:avLst/>
          </a:prstGeom>
          <a:noFill/>
        </p:spPr>
        <p:txBody>
          <a:bodyPr wrap="none" rtlCol="0">
            <a:spAutoFit/>
          </a:bodyPr>
          <a:lstStyle/>
          <a:p>
            <a:r>
              <a:rPr lang="en-US" dirty="0" smtClean="0"/>
              <a:t>Application Tables</a:t>
            </a:r>
            <a:endParaRPr lang="en-US" dirty="0"/>
          </a:p>
        </p:txBody>
      </p:sp>
      <p:sp>
        <p:nvSpPr>
          <p:cNvPr id="15" name="TextBox 14"/>
          <p:cNvSpPr txBox="1"/>
          <p:nvPr/>
        </p:nvSpPr>
        <p:spPr>
          <a:xfrm>
            <a:off x="226253" y="4079297"/>
            <a:ext cx="1249060" cy="369332"/>
          </a:xfrm>
          <a:prstGeom prst="rect">
            <a:avLst/>
          </a:prstGeom>
          <a:noFill/>
        </p:spPr>
        <p:txBody>
          <a:bodyPr wrap="none" rtlCol="0">
            <a:spAutoFit/>
          </a:bodyPr>
          <a:lstStyle/>
          <a:p>
            <a:r>
              <a:rPr lang="en-US" dirty="0" smtClean="0"/>
              <a:t>Sync Tables</a:t>
            </a:r>
            <a:endParaRPr lang="en-US" dirty="0"/>
          </a:p>
        </p:txBody>
      </p:sp>
      <p:sp>
        <p:nvSpPr>
          <p:cNvPr id="16" name="TextBox 15"/>
          <p:cNvSpPr txBox="1"/>
          <p:nvPr/>
        </p:nvSpPr>
        <p:spPr>
          <a:xfrm>
            <a:off x="1701764" y="3280228"/>
            <a:ext cx="580608" cy="369332"/>
          </a:xfrm>
          <a:prstGeom prst="rect">
            <a:avLst/>
          </a:prstGeom>
          <a:noFill/>
        </p:spPr>
        <p:txBody>
          <a:bodyPr wrap="none" rtlCol="0">
            <a:spAutoFit/>
          </a:bodyPr>
          <a:lstStyle/>
          <a:p>
            <a:r>
              <a:rPr lang="en-US" dirty="0" err="1" smtClean="0"/>
              <a:t>jdbc</a:t>
            </a:r>
            <a:endParaRPr lang="en-US" dirty="0"/>
          </a:p>
        </p:txBody>
      </p:sp>
      <p:sp>
        <p:nvSpPr>
          <p:cNvPr id="17" name="Flowchart: Magnetic Disk 16"/>
          <p:cNvSpPr/>
          <p:nvPr/>
        </p:nvSpPr>
        <p:spPr>
          <a:xfrm>
            <a:off x="9798839" y="3011714"/>
            <a:ext cx="1190172" cy="5370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7990530" y="2935513"/>
            <a:ext cx="870857"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Code</a:t>
            </a:r>
            <a:endParaRPr lang="en-US" dirty="0"/>
          </a:p>
        </p:txBody>
      </p:sp>
      <p:sp>
        <p:nvSpPr>
          <p:cNvPr id="19" name="Rounded Rectangle 18"/>
          <p:cNvSpPr/>
          <p:nvPr/>
        </p:nvSpPr>
        <p:spPr>
          <a:xfrm>
            <a:off x="8645387" y="4129314"/>
            <a:ext cx="1400629"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 Framework</a:t>
            </a:r>
            <a:endParaRPr lang="en-US" dirty="0"/>
          </a:p>
        </p:txBody>
      </p:sp>
      <p:cxnSp>
        <p:nvCxnSpPr>
          <p:cNvPr id="20" name="Straight Connector 19"/>
          <p:cNvCxnSpPr>
            <a:stCxn id="19" idx="3"/>
            <a:endCxn id="17" idx="3"/>
          </p:cNvCxnSpPr>
          <p:nvPr/>
        </p:nvCxnSpPr>
        <p:spPr>
          <a:xfrm flipV="1">
            <a:off x="10046016" y="3548742"/>
            <a:ext cx="347909" cy="899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1"/>
            <a:endCxn id="17" idx="2"/>
          </p:cNvCxnSpPr>
          <p:nvPr/>
        </p:nvCxnSpPr>
        <p:spPr>
          <a:xfrm>
            <a:off x="7990530" y="3254828"/>
            <a:ext cx="1808309" cy="25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98839" y="2423327"/>
            <a:ext cx="1882631" cy="369332"/>
          </a:xfrm>
          <a:prstGeom prst="rect">
            <a:avLst/>
          </a:prstGeom>
          <a:noFill/>
        </p:spPr>
        <p:txBody>
          <a:bodyPr wrap="none" rtlCol="0">
            <a:spAutoFit/>
          </a:bodyPr>
          <a:lstStyle/>
          <a:p>
            <a:r>
              <a:rPr lang="en-US" dirty="0" smtClean="0"/>
              <a:t>Application Tables</a:t>
            </a:r>
            <a:endParaRPr lang="en-US" dirty="0"/>
          </a:p>
        </p:txBody>
      </p:sp>
      <p:sp>
        <p:nvSpPr>
          <p:cNvPr id="23" name="TextBox 22"/>
          <p:cNvSpPr txBox="1"/>
          <p:nvPr/>
        </p:nvSpPr>
        <p:spPr>
          <a:xfrm>
            <a:off x="10625739" y="3894631"/>
            <a:ext cx="1249060" cy="369332"/>
          </a:xfrm>
          <a:prstGeom prst="rect">
            <a:avLst/>
          </a:prstGeom>
          <a:noFill/>
        </p:spPr>
        <p:txBody>
          <a:bodyPr wrap="none" rtlCol="0">
            <a:spAutoFit/>
          </a:bodyPr>
          <a:lstStyle/>
          <a:p>
            <a:r>
              <a:rPr lang="en-US" dirty="0" smtClean="0"/>
              <a:t>Sync Tables</a:t>
            </a:r>
            <a:endParaRPr lang="en-US" dirty="0"/>
          </a:p>
        </p:txBody>
      </p:sp>
      <p:sp>
        <p:nvSpPr>
          <p:cNvPr id="24" name="TextBox 23"/>
          <p:cNvSpPr txBox="1"/>
          <p:nvPr/>
        </p:nvSpPr>
        <p:spPr>
          <a:xfrm>
            <a:off x="9119638" y="3351129"/>
            <a:ext cx="580608" cy="369332"/>
          </a:xfrm>
          <a:prstGeom prst="rect">
            <a:avLst/>
          </a:prstGeom>
          <a:noFill/>
        </p:spPr>
        <p:txBody>
          <a:bodyPr wrap="none" rtlCol="0">
            <a:spAutoFit/>
          </a:bodyPr>
          <a:lstStyle/>
          <a:p>
            <a:r>
              <a:rPr lang="en-US" dirty="0" err="1" smtClean="0"/>
              <a:t>jdbc</a:t>
            </a:r>
            <a:endParaRPr lang="en-US" dirty="0"/>
          </a:p>
        </p:txBody>
      </p:sp>
      <p:cxnSp>
        <p:nvCxnSpPr>
          <p:cNvPr id="33" name="Straight Connector 32"/>
          <p:cNvCxnSpPr>
            <a:stCxn id="18" idx="2"/>
            <a:endCxn id="19" idx="0"/>
          </p:cNvCxnSpPr>
          <p:nvPr/>
        </p:nvCxnSpPr>
        <p:spPr>
          <a:xfrm>
            <a:off x="8425959" y="3574142"/>
            <a:ext cx="919743" cy="555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0"/>
            <a:endCxn id="6" idx="2"/>
          </p:cNvCxnSpPr>
          <p:nvPr/>
        </p:nvCxnSpPr>
        <p:spPr>
          <a:xfrm flipV="1">
            <a:off x="2572657" y="3381829"/>
            <a:ext cx="1113972" cy="587828"/>
          </a:xfrm>
          <a:prstGeom prst="line">
            <a:avLst/>
          </a:prstGeom>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a:off x="4815736" y="2607993"/>
            <a:ext cx="2402114" cy="128663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141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lowchart: Magnetic Disk 3"/>
          <p:cNvSpPr/>
          <p:nvPr/>
        </p:nvSpPr>
        <p:spPr>
          <a:xfrm>
            <a:off x="391886" y="3062514"/>
            <a:ext cx="1190172" cy="53702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251200" y="2743200"/>
            <a:ext cx="870857"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Code</a:t>
            </a:r>
            <a:endParaRPr lang="en-US" dirty="0"/>
          </a:p>
        </p:txBody>
      </p:sp>
      <p:sp>
        <p:nvSpPr>
          <p:cNvPr id="7" name="Rounded Rectangle 6"/>
          <p:cNvSpPr/>
          <p:nvPr/>
        </p:nvSpPr>
        <p:spPr>
          <a:xfrm>
            <a:off x="1872342" y="3969657"/>
            <a:ext cx="1400629"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 Framework</a:t>
            </a:r>
            <a:endParaRPr lang="en-US" dirty="0"/>
          </a:p>
        </p:txBody>
      </p:sp>
      <p:cxnSp>
        <p:nvCxnSpPr>
          <p:cNvPr id="9" name="Straight Connector 8"/>
          <p:cNvCxnSpPr>
            <a:stCxn id="7" idx="1"/>
            <a:endCxn id="4" idx="3"/>
          </p:cNvCxnSpPr>
          <p:nvPr/>
        </p:nvCxnSpPr>
        <p:spPr>
          <a:xfrm flipH="1" flipV="1">
            <a:off x="986972" y="3599542"/>
            <a:ext cx="885370" cy="689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1"/>
            <a:endCxn id="4" idx="4"/>
          </p:cNvCxnSpPr>
          <p:nvPr/>
        </p:nvCxnSpPr>
        <p:spPr>
          <a:xfrm flipH="1">
            <a:off x="1582058" y="3062515"/>
            <a:ext cx="1669142" cy="2685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998" y="2373868"/>
            <a:ext cx="1882631" cy="369332"/>
          </a:xfrm>
          <a:prstGeom prst="rect">
            <a:avLst/>
          </a:prstGeom>
          <a:noFill/>
        </p:spPr>
        <p:txBody>
          <a:bodyPr wrap="none" rtlCol="0">
            <a:spAutoFit/>
          </a:bodyPr>
          <a:lstStyle/>
          <a:p>
            <a:r>
              <a:rPr lang="en-US" dirty="0" smtClean="0"/>
              <a:t>Application Tables</a:t>
            </a:r>
            <a:endParaRPr lang="en-US" dirty="0"/>
          </a:p>
        </p:txBody>
      </p:sp>
      <p:sp>
        <p:nvSpPr>
          <p:cNvPr id="15" name="TextBox 14"/>
          <p:cNvSpPr txBox="1"/>
          <p:nvPr/>
        </p:nvSpPr>
        <p:spPr>
          <a:xfrm>
            <a:off x="226253" y="4079297"/>
            <a:ext cx="1249060" cy="369332"/>
          </a:xfrm>
          <a:prstGeom prst="rect">
            <a:avLst/>
          </a:prstGeom>
          <a:noFill/>
        </p:spPr>
        <p:txBody>
          <a:bodyPr wrap="none" rtlCol="0">
            <a:spAutoFit/>
          </a:bodyPr>
          <a:lstStyle/>
          <a:p>
            <a:r>
              <a:rPr lang="en-US" dirty="0" smtClean="0"/>
              <a:t>Sync Tables</a:t>
            </a:r>
            <a:endParaRPr lang="en-US" dirty="0"/>
          </a:p>
        </p:txBody>
      </p:sp>
      <p:sp>
        <p:nvSpPr>
          <p:cNvPr id="16" name="TextBox 15"/>
          <p:cNvSpPr txBox="1"/>
          <p:nvPr/>
        </p:nvSpPr>
        <p:spPr>
          <a:xfrm>
            <a:off x="1701764" y="3280228"/>
            <a:ext cx="580608" cy="369332"/>
          </a:xfrm>
          <a:prstGeom prst="rect">
            <a:avLst/>
          </a:prstGeom>
          <a:noFill/>
        </p:spPr>
        <p:txBody>
          <a:bodyPr wrap="none" rtlCol="0">
            <a:spAutoFit/>
          </a:bodyPr>
          <a:lstStyle/>
          <a:p>
            <a:r>
              <a:rPr lang="en-US" dirty="0" err="1" smtClean="0"/>
              <a:t>jdbc</a:t>
            </a:r>
            <a:endParaRPr lang="en-US" dirty="0"/>
          </a:p>
        </p:txBody>
      </p:sp>
      <p:sp>
        <p:nvSpPr>
          <p:cNvPr id="18" name="Rounded Rectangle 17"/>
          <p:cNvSpPr/>
          <p:nvPr/>
        </p:nvSpPr>
        <p:spPr>
          <a:xfrm>
            <a:off x="7990530" y="2935513"/>
            <a:ext cx="870857"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 Code</a:t>
            </a:r>
            <a:endParaRPr lang="en-US" dirty="0"/>
          </a:p>
        </p:txBody>
      </p:sp>
      <p:sp>
        <p:nvSpPr>
          <p:cNvPr id="19" name="Rounded Rectangle 18"/>
          <p:cNvSpPr/>
          <p:nvPr/>
        </p:nvSpPr>
        <p:spPr>
          <a:xfrm>
            <a:off x="8111137" y="4147457"/>
            <a:ext cx="1400629"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 Framework</a:t>
            </a:r>
            <a:endParaRPr lang="en-US" dirty="0"/>
          </a:p>
        </p:txBody>
      </p:sp>
      <p:cxnSp>
        <p:nvCxnSpPr>
          <p:cNvPr id="20" name="Straight Connector 19"/>
          <p:cNvCxnSpPr>
            <a:stCxn id="19" idx="3"/>
            <a:endCxn id="12" idx="1"/>
          </p:cNvCxnSpPr>
          <p:nvPr/>
        </p:nvCxnSpPr>
        <p:spPr>
          <a:xfrm>
            <a:off x="9511766" y="4466772"/>
            <a:ext cx="467643" cy="2805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8" idx="1"/>
            <a:endCxn id="3" idx="2"/>
          </p:cNvCxnSpPr>
          <p:nvPr/>
        </p:nvCxnSpPr>
        <p:spPr>
          <a:xfrm>
            <a:off x="7990530" y="3254828"/>
            <a:ext cx="2229440" cy="63953"/>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798839" y="2423327"/>
            <a:ext cx="1882631" cy="369332"/>
          </a:xfrm>
          <a:prstGeom prst="rect">
            <a:avLst/>
          </a:prstGeom>
          <a:noFill/>
        </p:spPr>
        <p:txBody>
          <a:bodyPr wrap="none" rtlCol="0">
            <a:spAutoFit/>
          </a:bodyPr>
          <a:lstStyle/>
          <a:p>
            <a:r>
              <a:rPr lang="en-US" dirty="0" smtClean="0"/>
              <a:t>Application Tables</a:t>
            </a:r>
            <a:endParaRPr lang="en-US" dirty="0"/>
          </a:p>
        </p:txBody>
      </p:sp>
      <p:sp>
        <p:nvSpPr>
          <p:cNvPr id="23" name="TextBox 22"/>
          <p:cNvSpPr txBox="1"/>
          <p:nvPr/>
        </p:nvSpPr>
        <p:spPr>
          <a:xfrm>
            <a:off x="10625739" y="3894631"/>
            <a:ext cx="1249060" cy="369332"/>
          </a:xfrm>
          <a:prstGeom prst="rect">
            <a:avLst/>
          </a:prstGeom>
          <a:noFill/>
        </p:spPr>
        <p:txBody>
          <a:bodyPr wrap="none" rtlCol="0">
            <a:spAutoFit/>
          </a:bodyPr>
          <a:lstStyle/>
          <a:p>
            <a:r>
              <a:rPr lang="en-US" dirty="0" smtClean="0"/>
              <a:t>Sync Tables</a:t>
            </a:r>
            <a:endParaRPr lang="en-US" dirty="0"/>
          </a:p>
        </p:txBody>
      </p:sp>
      <p:sp>
        <p:nvSpPr>
          <p:cNvPr id="24" name="TextBox 23"/>
          <p:cNvSpPr txBox="1"/>
          <p:nvPr/>
        </p:nvSpPr>
        <p:spPr>
          <a:xfrm>
            <a:off x="9652887" y="3340632"/>
            <a:ext cx="481222" cy="369332"/>
          </a:xfrm>
          <a:prstGeom prst="rect">
            <a:avLst/>
          </a:prstGeom>
          <a:noFill/>
        </p:spPr>
        <p:txBody>
          <a:bodyPr wrap="none" rtlCol="0">
            <a:spAutoFit/>
          </a:bodyPr>
          <a:lstStyle/>
          <a:p>
            <a:r>
              <a:rPr lang="en-US" dirty="0" smtClean="0"/>
              <a:t>poi</a:t>
            </a:r>
            <a:endParaRPr lang="en-US" dirty="0"/>
          </a:p>
        </p:txBody>
      </p:sp>
      <p:cxnSp>
        <p:nvCxnSpPr>
          <p:cNvPr id="33" name="Straight Connector 32"/>
          <p:cNvCxnSpPr>
            <a:stCxn id="18" idx="2"/>
            <a:endCxn id="19" idx="0"/>
          </p:cNvCxnSpPr>
          <p:nvPr/>
        </p:nvCxnSpPr>
        <p:spPr>
          <a:xfrm>
            <a:off x="8425959" y="3574142"/>
            <a:ext cx="385493" cy="5733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0"/>
            <a:endCxn id="6" idx="2"/>
          </p:cNvCxnSpPr>
          <p:nvPr/>
        </p:nvCxnSpPr>
        <p:spPr>
          <a:xfrm flipV="1">
            <a:off x="2572657" y="3381829"/>
            <a:ext cx="1113972" cy="587828"/>
          </a:xfrm>
          <a:prstGeom prst="line">
            <a:avLst/>
          </a:prstGeom>
        </p:spPr>
        <p:style>
          <a:lnRef idx="1">
            <a:schemeClr val="accent1"/>
          </a:lnRef>
          <a:fillRef idx="0">
            <a:schemeClr val="accent1"/>
          </a:fillRef>
          <a:effectRef idx="0">
            <a:schemeClr val="accent1"/>
          </a:effectRef>
          <a:fontRef idx="minor">
            <a:schemeClr val="tx1"/>
          </a:fontRef>
        </p:style>
      </p:cxnSp>
      <p:sp>
        <p:nvSpPr>
          <p:cNvPr id="41" name="Cloud 40"/>
          <p:cNvSpPr/>
          <p:nvPr/>
        </p:nvSpPr>
        <p:spPr>
          <a:xfrm>
            <a:off x="4815736" y="2607993"/>
            <a:ext cx="2402114" cy="128663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be 2"/>
          <p:cNvSpPr/>
          <p:nvPr/>
        </p:nvSpPr>
        <p:spPr>
          <a:xfrm>
            <a:off x="10219970" y="2935513"/>
            <a:ext cx="950686" cy="61322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Excel</a:t>
            </a:r>
            <a:endParaRPr lang="en-US" dirty="0"/>
          </a:p>
        </p:txBody>
      </p:sp>
      <p:sp>
        <p:nvSpPr>
          <p:cNvPr id="12" name="Trapezoid 11"/>
          <p:cNvSpPr/>
          <p:nvPr/>
        </p:nvSpPr>
        <p:spPr>
          <a:xfrm>
            <a:off x="9897766" y="4420753"/>
            <a:ext cx="1202773" cy="65314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 Cache</a:t>
            </a:r>
            <a:endParaRPr lang="en-US" dirty="0"/>
          </a:p>
        </p:txBody>
      </p:sp>
      <p:cxnSp>
        <p:nvCxnSpPr>
          <p:cNvPr id="29" name="Straight Connector 28"/>
          <p:cNvCxnSpPr>
            <a:stCxn id="19" idx="3"/>
            <a:endCxn id="3" idx="3"/>
          </p:cNvCxnSpPr>
          <p:nvPr/>
        </p:nvCxnSpPr>
        <p:spPr>
          <a:xfrm flipV="1">
            <a:off x="9511766" y="3548742"/>
            <a:ext cx="1106893" cy="91803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rapezoid 31"/>
          <p:cNvSpPr/>
          <p:nvPr/>
        </p:nvSpPr>
        <p:spPr>
          <a:xfrm>
            <a:off x="9083037" y="5295448"/>
            <a:ext cx="1542702" cy="65314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Sync Changes Set</a:t>
            </a:r>
            <a:endParaRPr lang="en-US" dirty="0"/>
          </a:p>
        </p:txBody>
      </p:sp>
    </p:spTree>
    <p:extLst>
      <p:ext uri="{BB962C8B-B14F-4D97-AF65-F5344CB8AC3E}">
        <p14:creationId xmlns:p14="http://schemas.microsoft.com/office/powerpoint/2010/main" val="217390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Constrains</a:t>
            </a:r>
            <a:endParaRPr lang="en-US" dirty="0"/>
          </a:p>
        </p:txBody>
      </p:sp>
      <p:sp>
        <p:nvSpPr>
          <p:cNvPr id="3" name="Content Placeholder 2"/>
          <p:cNvSpPr>
            <a:spLocks noGrp="1"/>
          </p:cNvSpPr>
          <p:nvPr>
            <p:ph idx="1"/>
          </p:nvPr>
        </p:nvSpPr>
        <p:spPr/>
        <p:txBody>
          <a:bodyPr/>
          <a:lstStyle/>
          <a:p>
            <a:r>
              <a:rPr lang="en-US" dirty="0" smtClean="0"/>
              <a:t>Newly created data must have primary keys must be UNIQUE across data boundaries (practically: no sequential keys, numeric keys are problematic… favor techniques like UUIDs for primary keys)</a:t>
            </a:r>
          </a:p>
        </p:txBody>
      </p:sp>
    </p:spTree>
    <p:extLst>
      <p:ext uri="{BB962C8B-B14F-4D97-AF65-F5344CB8AC3E}">
        <p14:creationId xmlns:p14="http://schemas.microsoft.com/office/powerpoint/2010/main" val="75586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in Processing Matters for relational data</a:t>
            </a:r>
            <a:endParaRPr lang="en-US" dirty="0"/>
          </a:p>
        </p:txBody>
      </p:sp>
      <p:sp>
        <p:nvSpPr>
          <p:cNvPr id="3" name="Content Placeholder 2"/>
          <p:cNvSpPr>
            <a:spLocks noGrp="1"/>
          </p:cNvSpPr>
          <p:nvPr>
            <p:ph idx="1"/>
          </p:nvPr>
        </p:nvSpPr>
        <p:spPr/>
        <p:txBody>
          <a:bodyPr/>
          <a:lstStyle/>
          <a:p>
            <a:r>
              <a:rPr lang="en-US" dirty="0" smtClean="0"/>
              <a:t>Could walk the relationship tree and look for master tables first for processing and then process leaves</a:t>
            </a:r>
          </a:p>
          <a:p>
            <a:r>
              <a:rPr lang="en-US" dirty="0" smtClean="0"/>
              <a:t>or</a:t>
            </a:r>
          </a:p>
          <a:p>
            <a:r>
              <a:rPr lang="en-US" dirty="0" smtClean="0"/>
              <a:t>The assumption is that the Application Developer tells the framework what order entitles need processing</a:t>
            </a:r>
            <a:endParaRPr lang="en-US" dirty="0"/>
          </a:p>
        </p:txBody>
      </p:sp>
    </p:spTree>
    <p:extLst>
      <p:ext uri="{BB962C8B-B14F-4D97-AF65-F5344CB8AC3E}">
        <p14:creationId xmlns:p14="http://schemas.microsoft.com/office/powerpoint/2010/main" val="1789230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443</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Sync Project Workshop</vt:lpstr>
      <vt:lpstr>Goal</vt:lpstr>
      <vt:lpstr>Conceptual week 1 (20 hours)</vt:lpstr>
      <vt:lpstr>The project goal in as few words as possible</vt:lpstr>
      <vt:lpstr>PowerPoint Presentation</vt:lpstr>
      <vt:lpstr>PowerPoint Presentation</vt:lpstr>
      <vt:lpstr>PowerPoint Presentation</vt:lpstr>
      <vt:lpstr>Key Constrains</vt:lpstr>
      <vt:lpstr>Order in Processing Matters for relational data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 Project Workshop</dc:title>
  <dc:creator>Doug Johnson</dc:creator>
  <cp:lastModifiedBy>Doug Johnson</cp:lastModifiedBy>
  <cp:revision>13</cp:revision>
  <dcterms:created xsi:type="dcterms:W3CDTF">2014-10-15T09:52:09Z</dcterms:created>
  <dcterms:modified xsi:type="dcterms:W3CDTF">2014-10-15T11:24:11Z</dcterms:modified>
</cp:coreProperties>
</file>