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35" r:id="rId18"/>
    <p:sldId id="319" r:id="rId19"/>
    <p:sldId id="320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22" r:id="rId32"/>
    <p:sldId id="333" r:id="rId33"/>
    <p:sldId id="334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00" d="100"/>
          <a:sy n="100" d="100"/>
        </p:scale>
        <p:origin x="-960" y="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FA7-BF47-4500-9FD1-4BBD979584BA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8C40-E577-4FE8-9EA4-7402346C8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935F-031B-4F18-BB6E-C4344B5343D9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7889-458E-4ED3-A5F4-0C0B77FD22CF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575-CB6F-4B4E-8F43-A91F162080CA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000"/>
            </a:gs>
            <a:gs pos="12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7B4-503E-4D93-A62B-1AA03F23B69B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7B6-0094-43FC-9CA1-6EAC0698E4B7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A1F1-0E03-465F-85DC-300C9BF57DE0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5D97-4C4E-42FD-868C-BA88FA07364C}" type="datetime1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9ECD-28E7-4D15-AA29-BD142AEB7E81}" type="datetime1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E9ED-8AB4-40F1-B53C-2792FFBD46DB}" type="datetime1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BC-B4B1-4890-B7EE-0E2F84FF8A1A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7143B8C-5149-4F92-826A-3AA7EE85FC70}" type="datetime1">
              <a:rPr lang="en-US" smtClean="0"/>
              <a:t>10/25/2013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97382C-2278-4C8B-B521-0F1DB96C3ACB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650480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Docs\Dropbox\SyncDocs\Presentation\IIT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52" y="6324600"/>
            <a:ext cx="1752600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cpp_zhtclient.cpp?at=master" TargetMode="External"/><Relationship Id="rId7" Type="http://schemas.openxmlformats.org/officeDocument/2006/relationships/hyperlink" Target="https://bitbucket.org/xiaobingo/iit.datasys.zht-mpi/src/37d1ae1b755c252361697681f5e8330066bd18c5/src/c_zhtclientStd.cpp?at=master" TargetMode="External"/><Relationship Id="rId2" Type="http://schemas.openxmlformats.org/officeDocument/2006/relationships/hyperlink" Target="https://bitbucket.org/xiaobingo/iit.datasys.zht-mpi/src/37d1ae1b755c252361697681f5e8330066bd18c5/src/cpp_zhtclient.h?at=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xiaobingo/iit.datasys.zht-mpi/src/37d1ae1b755c252361697681f5e8330066bd18c5/src/c_zhtclientStd.h?at=master" TargetMode="External"/><Relationship Id="rId5" Type="http://schemas.openxmlformats.org/officeDocument/2006/relationships/hyperlink" Target="https://bitbucket.org/xiaobingo/iit.datasys.zht-mpi/src/37d1ae1b755c252361697681f5e8330066bd18c5/src/Const.cpp?at=master" TargetMode="External"/><Relationship Id="rId4" Type="http://schemas.openxmlformats.org/officeDocument/2006/relationships/hyperlink" Target="https://bitbucket.org/xiaobingo/iit.datasys.zht-mpi/src/37d1ae1b755c252361697681f5e8330066bd18c5/src/Const.h?at=mast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c_zhtclientStd.cpp?at=master" TargetMode="External"/><Relationship Id="rId2" Type="http://schemas.openxmlformats.org/officeDocument/2006/relationships/hyperlink" Target="https://bitbucket.org/xiaobingo/iit.datasys.zht-mpi/src/37d1ae1b755c252361697681f5e8330066bd18c5/src/c_zhtclientStd.h?at=mast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src/HTWorker.cpp?at=master" TargetMode="External"/><Relationship Id="rId2" Type="http://schemas.openxmlformats.org/officeDocument/2006/relationships/hyperlink" Target="https://bitbucket.org/xiaobingo/iit.datasys.zht-mpi/src/37d1ae1b755c252361697681f5e8330066bd18c5/src/HTWorker.h?at=mast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xiaobingo/iit.cs550.pa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tli13@hawk.i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xiaobingo/iit.datasys.zht-mpi" TargetMode="External"/><Relationship Id="rId5" Type="http://schemas.openxmlformats.org/officeDocument/2006/relationships/hyperlink" Target="http://datasys.cs.iit.edu/projects/ZHT/" TargetMode="External"/><Relationship Id="rId4" Type="http://schemas.openxmlformats.org/officeDocument/2006/relationships/hyperlink" Target="mailto:xzhou40@hawk.iit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iaobingo/iit.datasys.zht-mpi/src/37d1ae1b755c252361697681f5e8330066bd18c5/README?at=master" TargetMode="External"/><Relationship Id="rId2" Type="http://schemas.openxmlformats.org/officeDocument/2006/relationships/hyperlink" Target="https://bitbucket.org/xiaobingo/iit.datasys.zht-mpi/src/37d1ae1b755c252361697681f5e8330066bd18c5/FILE_STRUTURE?at=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xiaobingo/iit.datasys.zht-m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7600"/>
            <a:ext cx="8077200" cy="1371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Tonglin</a:t>
            </a:r>
            <a:r>
              <a:rPr lang="en-US" sz="2400" dirty="0" smtClean="0">
                <a:solidFill>
                  <a:schemeClr val="tx1"/>
                </a:solidFill>
              </a:rPr>
              <a:t> Li, </a:t>
            </a:r>
            <a:r>
              <a:rPr lang="en-US" sz="2400" dirty="0" err="1" smtClean="0">
                <a:solidFill>
                  <a:schemeClr val="tx1"/>
                </a:solidFill>
              </a:rPr>
              <a:t>Xiaobing</a:t>
            </a:r>
            <a:r>
              <a:rPr lang="en-US" sz="2400" dirty="0" smtClean="0">
                <a:solidFill>
                  <a:schemeClr val="tx1"/>
                </a:solidFill>
              </a:rPr>
              <a:t> Zhou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Illinois Institute of Technology, Chicago, U.S.A</a:t>
            </a:r>
            <a:endParaRPr lang="en-US" sz="4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7551"/>
            <a:ext cx="8077200" cy="1499616"/>
          </a:xfrm>
        </p:spPr>
        <p:txBody>
          <a:bodyPr>
            <a:normAutofit fontScale="85000" lnSpcReduction="20000"/>
          </a:bodyPr>
          <a:lstStyle/>
          <a:p>
            <a:r>
              <a:rPr lang="en-US" sz="6000" b="1" dirty="0"/>
              <a:t>ZHT: </a:t>
            </a:r>
            <a:endParaRPr lang="en-US" sz="6000" b="1" dirty="0" smtClean="0"/>
          </a:p>
          <a:p>
            <a:r>
              <a:rPr lang="en-US" sz="3900" b="1" dirty="0" smtClean="0"/>
              <a:t>A </a:t>
            </a:r>
            <a:r>
              <a:rPr lang="en-US" sz="3900" b="1" dirty="0"/>
              <a:t>Light-weight Reliable Persistent Dynamic Scalable </a:t>
            </a:r>
            <a:r>
              <a:rPr lang="en-US" sz="3900" b="1" dirty="0">
                <a:solidFill>
                  <a:srgbClr val="0070C0"/>
                </a:solidFill>
              </a:rPr>
              <a:t>Z</a:t>
            </a:r>
            <a:r>
              <a:rPr lang="en-US" sz="3900" b="1" dirty="0"/>
              <a:t>ero-hop Distributed </a:t>
            </a:r>
            <a:r>
              <a:rPr lang="en-US" sz="3900" b="1" dirty="0">
                <a:solidFill>
                  <a:srgbClr val="0070C0"/>
                </a:solidFill>
              </a:rPr>
              <a:t>H</a:t>
            </a:r>
            <a:r>
              <a:rPr lang="en-US" sz="3900" b="1" dirty="0"/>
              <a:t>ash </a:t>
            </a:r>
            <a:r>
              <a:rPr lang="en-US" sz="3900" b="1" dirty="0">
                <a:solidFill>
                  <a:srgbClr val="0070C0"/>
                </a:solidFill>
              </a:rPr>
              <a:t>T</a:t>
            </a:r>
            <a:r>
              <a:rPr lang="en-US" sz="3900" b="1" dirty="0"/>
              <a:t>able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999" y="2743200"/>
            <a:ext cx="670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Development tutorial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C examples to call ZHT-client-API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&lt;</a:t>
            </a:r>
            <a:r>
              <a:rPr lang="en-US" dirty="0" err="1"/>
              <a:t>c_zhtclient_test.c</a:t>
            </a:r>
            <a:r>
              <a:rPr lang="en-US" dirty="0" smtClean="0"/>
              <a:t>&gt; for </a:t>
            </a:r>
            <a:r>
              <a:rPr lang="en-US" u="sng" dirty="0" smtClean="0"/>
              <a:t>C example</a:t>
            </a:r>
            <a:r>
              <a:rPr lang="en-US" dirty="0" smtClean="0"/>
              <a:t> on how to call </a:t>
            </a:r>
            <a:r>
              <a:rPr lang="en-US" u="sng" dirty="0" smtClean="0"/>
              <a:t>ZHT-client-API</a:t>
            </a:r>
          </a:p>
          <a:p>
            <a:pPr lvl="1"/>
            <a:r>
              <a:rPr lang="en-US" dirty="0"/>
              <a:t>See &lt;c_zhtclient_threaded_test.cpp&gt; and &lt;</a:t>
            </a:r>
            <a:r>
              <a:rPr lang="en-US" dirty="0" err="1"/>
              <a:t>c_zhtclient_lanl_threaded.c</a:t>
            </a:r>
            <a:r>
              <a:rPr lang="en-US" dirty="0"/>
              <a:t>&gt; for </a:t>
            </a:r>
            <a:r>
              <a:rPr lang="en-US" u="sng" dirty="0"/>
              <a:t>C example</a:t>
            </a:r>
            <a:r>
              <a:rPr lang="en-US" dirty="0"/>
              <a:t> on how to call </a:t>
            </a:r>
            <a:r>
              <a:rPr lang="en-US" u="sng" dirty="0" smtClean="0"/>
              <a:t>ZHT-client-API</a:t>
            </a:r>
            <a:r>
              <a:rPr lang="en-US" dirty="0" smtClean="0"/>
              <a:t> in </a:t>
            </a:r>
            <a:r>
              <a:rPr lang="en-US" u="sng" dirty="0" smtClean="0"/>
              <a:t>multi-threaded</a:t>
            </a:r>
            <a:r>
              <a:rPr lang="en-US" dirty="0" smtClean="0"/>
              <a:t> context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C++ examples to call ZHT-client-API</a:t>
            </a:r>
          </a:p>
          <a:p>
            <a:pPr lvl="1"/>
            <a:r>
              <a:rPr lang="en-US" dirty="0"/>
              <a:t>See &lt;cpp_zhtclient_test.cpp&gt; </a:t>
            </a:r>
            <a:r>
              <a:rPr lang="en-US" dirty="0" smtClean="0"/>
              <a:t>for </a:t>
            </a:r>
            <a:r>
              <a:rPr lang="en-US" u="sng" dirty="0" smtClean="0"/>
              <a:t>C++ example</a:t>
            </a:r>
            <a:r>
              <a:rPr lang="en-US" dirty="0" smtClean="0"/>
              <a:t> on how to call </a:t>
            </a:r>
            <a:r>
              <a:rPr lang="en-US" u="sng" dirty="0" smtClean="0"/>
              <a:t>ZHT-client-API</a:t>
            </a:r>
          </a:p>
          <a:p>
            <a:pPr lvl="1"/>
            <a:r>
              <a:rPr lang="en-US" dirty="0"/>
              <a:t>See &lt;cpp_zhtclient_threaded_test.cpp&gt; for </a:t>
            </a:r>
            <a:r>
              <a:rPr lang="en-US" u="sng" dirty="0" smtClean="0"/>
              <a:t>C++ </a:t>
            </a:r>
            <a:r>
              <a:rPr lang="en-US" u="sng" dirty="0"/>
              <a:t>example</a:t>
            </a:r>
            <a:r>
              <a:rPr lang="en-US" dirty="0"/>
              <a:t> on how to call </a:t>
            </a:r>
            <a:r>
              <a:rPr lang="en-US" u="sng" dirty="0" smtClean="0"/>
              <a:t>ZHT-client-API</a:t>
            </a:r>
            <a:r>
              <a:rPr lang="en-US" dirty="0" smtClean="0"/>
              <a:t> in </a:t>
            </a:r>
            <a:r>
              <a:rPr lang="en-US" u="sng" dirty="0" smtClean="0"/>
              <a:t>multi-threaded</a:t>
            </a:r>
            <a:r>
              <a:rPr lang="en-US" dirty="0" smtClean="0"/>
              <a:t> context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the directory: </a:t>
            </a:r>
          </a:p>
          <a:p>
            <a:pPr lvl="1"/>
            <a:r>
              <a:rPr lang="en-US" dirty="0" err="1" smtClean="0"/>
              <a:t>iit.datasys.zht-mpi</a:t>
            </a:r>
            <a:endParaRPr lang="en-US" dirty="0" smtClean="0"/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/tutorial</a:t>
            </a:r>
            <a:endParaRPr lang="en-US" dirty="0" smtClean="0"/>
          </a:p>
          <a:p>
            <a:pPr lvl="1"/>
            <a:r>
              <a:rPr lang="en-US" dirty="0" err="1" smtClean="0"/>
              <a:t>iit.datasys.zht-mpi</a:t>
            </a:r>
            <a:r>
              <a:rPr lang="en-US" dirty="0" smtClean="0"/>
              <a:t>/tutorial/zhtsample.cpp</a:t>
            </a: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See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/README </a:t>
            </a:r>
            <a:r>
              <a:rPr lang="en-US" dirty="0"/>
              <a:t>to install &lt; Google protocol buffers c binding, VERSION 0.15 &gt; and &lt; Google protocol buffers </a:t>
            </a:r>
            <a:r>
              <a:rPr lang="en-US" dirty="0" err="1"/>
              <a:t>c++</a:t>
            </a:r>
            <a:r>
              <a:rPr lang="en-US" dirty="0"/>
              <a:t> binding, VERSION 2.4.1 &gt;</a:t>
            </a:r>
            <a:endParaRPr lang="en-US" dirty="0" smtClean="0"/>
          </a:p>
          <a:p>
            <a:r>
              <a:rPr lang="en-US" dirty="0" smtClean="0"/>
              <a:t>for example, you got </a:t>
            </a:r>
            <a:r>
              <a:rPr lang="en-US" dirty="0" err="1" smtClean="0">
                <a:solidFill>
                  <a:srgbClr val="0070C0"/>
                </a:solidFill>
              </a:rPr>
              <a:t>iit.datasys.zht-mpi</a:t>
            </a:r>
            <a:r>
              <a:rPr lang="en-US" dirty="0" smtClean="0">
                <a:solidFill>
                  <a:srgbClr val="0070C0"/>
                </a:solidFill>
              </a:rPr>
              <a:t>/tutorial/zhtsample.cpp</a:t>
            </a:r>
            <a:r>
              <a:rPr lang="en-US" dirty="0" smtClean="0"/>
              <a:t> </a:t>
            </a:r>
            <a:r>
              <a:rPr lang="en-US" dirty="0" smtClean="0"/>
              <a:t>as your app</a:t>
            </a: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cd to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make or make </a:t>
            </a:r>
            <a:r>
              <a:rPr lang="en-US" dirty="0" err="1" smtClean="0"/>
              <a:t>mpi</a:t>
            </a:r>
            <a:endParaRPr lang="en-US" dirty="0" smtClean="0"/>
          </a:p>
          <a:p>
            <a:r>
              <a:rPr lang="en-US" dirty="0" smtClean="0"/>
              <a:t>cd ../tutorial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include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create </a:t>
            </a:r>
            <a:r>
              <a:rPr lang="en-US" dirty="0" err="1" smtClean="0">
                <a:solidFill>
                  <a:srgbClr val="0070C0"/>
                </a:solidFill>
              </a:rPr>
              <a:t>dir</a:t>
            </a:r>
            <a:r>
              <a:rPr lang="en-US" dirty="0" smtClean="0">
                <a:solidFill>
                  <a:srgbClr val="0070C0"/>
                </a:solidFill>
              </a:rPr>
              <a:t> to hold ZHT header files your app may need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lib </a:t>
            </a:r>
            <a:r>
              <a:rPr lang="en-US" dirty="0" smtClean="0">
                <a:solidFill>
                  <a:srgbClr val="0070C0"/>
                </a:solidFill>
              </a:rPr>
              <a:t>#create 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 to hold </a:t>
            </a:r>
            <a:r>
              <a:rPr lang="en-US" dirty="0" smtClean="0">
                <a:solidFill>
                  <a:srgbClr val="0070C0"/>
                </a:solidFill>
              </a:rPr>
              <a:t>ZHT lib file your app needs to link to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smtClean="0"/>
              <a:t>../</a:t>
            </a:r>
            <a:r>
              <a:rPr lang="en-US" dirty="0" err="1" smtClean="0"/>
              <a:t>src</a:t>
            </a:r>
            <a:r>
              <a:rPr lang="en-US" dirty="0" smtClean="0"/>
              <a:t>/*.h include/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copy ZHT header files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/>
              <a:t>cp</a:t>
            </a:r>
            <a:r>
              <a:rPr lang="en-US" dirty="0" smtClean="0"/>
              <a:t>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libzht.a</a:t>
            </a:r>
            <a:r>
              <a:rPr lang="en-US" dirty="0" smtClean="0"/>
              <a:t> lib/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>
                <a:solidFill>
                  <a:srgbClr val="0070C0"/>
                </a:solidFill>
              </a:rPr>
              <a:t>copy </a:t>
            </a:r>
            <a:r>
              <a:rPr lang="en-US" dirty="0">
                <a:solidFill>
                  <a:srgbClr val="0070C0"/>
                </a:solidFill>
              </a:rPr>
              <a:t>ZHT </a:t>
            </a:r>
            <a:r>
              <a:rPr lang="en-US" dirty="0" smtClean="0">
                <a:solidFill>
                  <a:srgbClr val="0070C0"/>
                </a:solidFill>
              </a:rPr>
              <a:t>lib file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vim comp.sh and enter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solidFill>
                  <a:srgbClr val="0070C0"/>
                </a:solidFill>
              </a:rPr>
              <a:t>gcc</a:t>
            </a:r>
            <a:r>
              <a:rPr lang="en-US" dirty="0" smtClean="0">
                <a:solidFill>
                  <a:srgbClr val="0070C0"/>
                </a:solidFill>
              </a:rPr>
              <a:t> –g –o </a:t>
            </a:r>
            <a:r>
              <a:rPr lang="en-US" dirty="0" err="1" smtClean="0">
                <a:solidFill>
                  <a:srgbClr val="0070C0"/>
                </a:solidFill>
              </a:rPr>
              <a:t>zhtsample</a:t>
            </a:r>
            <a:r>
              <a:rPr lang="en-US" dirty="0" smtClean="0">
                <a:solidFill>
                  <a:srgbClr val="0070C0"/>
                </a:solidFill>
              </a:rPr>
              <a:t> zhtsample.cpp -</a:t>
            </a:r>
            <a:r>
              <a:rPr lang="en-US" dirty="0" err="1" smtClean="0">
                <a:solidFill>
                  <a:srgbClr val="0070C0"/>
                </a:solidFill>
              </a:rPr>
              <a:t>Iinclude</a:t>
            </a:r>
            <a:r>
              <a:rPr lang="en-US" dirty="0" smtClean="0">
                <a:solidFill>
                  <a:srgbClr val="0070C0"/>
                </a:solidFill>
              </a:rPr>
              <a:t>/ -</a:t>
            </a:r>
            <a:r>
              <a:rPr lang="en-US" dirty="0" err="1" smtClean="0">
                <a:solidFill>
                  <a:srgbClr val="0070C0"/>
                </a:solidFill>
              </a:rPr>
              <a:t>Llib</a:t>
            </a:r>
            <a:r>
              <a:rPr lang="en-US" dirty="0" smtClean="0">
                <a:solidFill>
                  <a:srgbClr val="0070C0"/>
                </a:solidFill>
              </a:rPr>
              <a:t>/ -</a:t>
            </a:r>
            <a:r>
              <a:rPr lang="en-US" dirty="0" err="1" smtClean="0">
                <a:solidFill>
                  <a:srgbClr val="0070C0"/>
                </a:solidFill>
              </a:rPr>
              <a:t>lzht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lstdc</a:t>
            </a:r>
            <a:r>
              <a:rPr lang="en-US" dirty="0">
                <a:solidFill>
                  <a:srgbClr val="0070C0"/>
                </a:solidFill>
              </a:rPr>
              <a:t>++ -</a:t>
            </a:r>
            <a:r>
              <a:rPr lang="en-US" dirty="0" err="1">
                <a:solidFill>
                  <a:srgbClr val="0070C0"/>
                </a:solidFill>
              </a:rPr>
              <a:t>lpthread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-c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- walkthrough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ash comp.sh </a:t>
            </a:r>
            <a:r>
              <a:rPr lang="en-US" dirty="0" smtClean="0">
                <a:solidFill>
                  <a:srgbClr val="0070C0"/>
                </a:solidFill>
              </a:rPr>
              <a:t>#this will generate executable </a:t>
            </a:r>
            <a:r>
              <a:rPr lang="en-US" dirty="0" err="1" smtClean="0">
                <a:solidFill>
                  <a:srgbClr val="0070C0"/>
                </a:solidFill>
              </a:rPr>
              <a:t>zhtsample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cd to ../</a:t>
            </a:r>
            <a:r>
              <a:rPr lang="en-US" dirty="0" err="1" smtClean="0"/>
              <a:t>src</a:t>
            </a:r>
            <a:r>
              <a:rPr lang="en-US" dirty="0" smtClean="0"/>
              <a:t>, and start ZHT server as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zhtserver</a:t>
            </a:r>
            <a:r>
              <a:rPr lang="en-US" dirty="0" smtClean="0"/>
              <a:t> –z </a:t>
            </a:r>
            <a:r>
              <a:rPr lang="en-US" dirty="0" err="1" smtClean="0"/>
              <a:t>zht.conf</a:t>
            </a:r>
            <a:r>
              <a:rPr lang="en-US" dirty="0"/>
              <a:t> </a:t>
            </a:r>
            <a:r>
              <a:rPr lang="en-US" dirty="0" smtClean="0"/>
              <a:t>–n 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r>
              <a:rPr lang="en-US" dirty="0" smtClean="0"/>
              <a:t>cd ../tutorial</a:t>
            </a:r>
          </a:p>
          <a:p>
            <a:r>
              <a:rPr lang="en-US" dirty="0" smtClean="0"/>
              <a:t>Run ZHT sample as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zhtsample</a:t>
            </a:r>
            <a:r>
              <a:rPr lang="en-US" dirty="0" smtClean="0"/>
              <a:t> –z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zht.conf</a:t>
            </a:r>
            <a:r>
              <a:rPr lang="en-US" dirty="0" smtClean="0"/>
              <a:t> –n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4400" dirty="0" smtClean="0"/>
              <a:t>passing composite </a:t>
            </a:r>
            <a:r>
              <a:rPr lang="en-US" sz="4400" dirty="0" err="1" smtClean="0"/>
              <a:t>datastructure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2296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cd to </a:t>
            </a:r>
            <a:r>
              <a:rPr lang="en-US" dirty="0" err="1" smtClean="0"/>
              <a:t>iit.datasys.zht-mpi</a:t>
            </a:r>
            <a:r>
              <a:rPr lang="en-US" dirty="0" smtClean="0"/>
              <a:t>/tutorial</a:t>
            </a:r>
            <a:r>
              <a:rPr lang="en-US" dirty="0"/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Define your </a:t>
            </a:r>
            <a:r>
              <a:rPr lang="en-US" dirty="0"/>
              <a:t>G</a:t>
            </a:r>
            <a:r>
              <a:rPr lang="en-US" dirty="0" smtClean="0"/>
              <a:t>oogle protocol buffer specification file, </a:t>
            </a:r>
            <a:r>
              <a:rPr lang="en-US" dirty="0" smtClean="0"/>
              <a:t>vim </a:t>
            </a:r>
            <a:r>
              <a:rPr lang="en-US" dirty="0" err="1" smtClean="0"/>
              <a:t>student.proto</a:t>
            </a:r>
            <a:r>
              <a:rPr lang="en-US" dirty="0" smtClean="0"/>
              <a:t> and enter</a:t>
            </a:r>
          </a:p>
          <a:p>
            <a:pPr lvl="1"/>
            <a:r>
              <a:rPr lang="en-US" dirty="0" smtClean="0"/>
              <a:t>message Student {</a:t>
            </a:r>
          </a:p>
          <a:p>
            <a:pPr lvl="2"/>
            <a:r>
              <a:rPr lang="en-US" dirty="0" smtClean="0"/>
              <a:t>required int32 id = 1;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/>
              <a:t> </a:t>
            </a:r>
            <a:r>
              <a:rPr lang="en-US" dirty="0" smtClean="0"/>
              <a:t>gender = 2;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bytes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= 3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required</a:t>
            </a:r>
            <a:r>
              <a:rPr lang="en-US" dirty="0" smtClean="0"/>
              <a:t> </a:t>
            </a:r>
            <a:r>
              <a:rPr lang="en-US" dirty="0"/>
              <a:t>bytes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4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required bytes </a:t>
            </a:r>
            <a:r>
              <a:rPr lang="en-US" dirty="0" smtClean="0"/>
              <a:t>address = 5;</a:t>
            </a:r>
          </a:p>
          <a:p>
            <a:pPr lvl="2"/>
            <a:r>
              <a:rPr lang="en-US" dirty="0" smtClean="0"/>
              <a:t>required </a:t>
            </a:r>
            <a:r>
              <a:rPr lang="en-US" dirty="0"/>
              <a:t>bytes </a:t>
            </a:r>
            <a:r>
              <a:rPr lang="en-US" dirty="0" smtClean="0"/>
              <a:t>phone = 6;</a:t>
            </a:r>
          </a:p>
          <a:p>
            <a:pPr lvl="2"/>
            <a:r>
              <a:rPr lang="en-US" dirty="0" smtClean="0"/>
              <a:t>optional bytes hobbies </a:t>
            </a:r>
            <a:r>
              <a:rPr lang="en-US" dirty="0"/>
              <a:t>= </a:t>
            </a:r>
            <a:r>
              <a:rPr lang="en-US" dirty="0" smtClean="0"/>
              <a:t>7;</a:t>
            </a:r>
            <a:endParaRPr lang="en-US" dirty="0"/>
          </a:p>
          <a:p>
            <a:pPr lvl="2"/>
            <a:r>
              <a:rPr lang="en-US" dirty="0" smtClean="0"/>
              <a:t>repeated bytes </a:t>
            </a:r>
            <a:r>
              <a:rPr lang="en-US" dirty="0" smtClean="0"/>
              <a:t>course </a:t>
            </a:r>
            <a:r>
              <a:rPr lang="en-US" dirty="0"/>
              <a:t>= </a:t>
            </a:r>
            <a:r>
              <a:rPr lang="en-US" dirty="0" smtClean="0"/>
              <a:t>8;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err="1" smtClean="0"/>
              <a:t>protoc</a:t>
            </a:r>
            <a:r>
              <a:rPr lang="en-US" dirty="0" smtClean="0"/>
              <a:t> –</a:t>
            </a:r>
            <a:r>
              <a:rPr lang="en-US" dirty="0" err="1" smtClean="0"/>
              <a:t>cpp_out</a:t>
            </a:r>
            <a:r>
              <a:rPr lang="en-US" dirty="0" smtClean="0"/>
              <a:t>=. </a:t>
            </a:r>
            <a:r>
              <a:rPr lang="en-US" dirty="0" err="1" smtClean="0"/>
              <a:t>student.proto</a:t>
            </a:r>
            <a:r>
              <a:rPr lang="en-US" dirty="0" smtClean="0"/>
              <a:t> #this will generate </a:t>
            </a:r>
            <a:r>
              <a:rPr lang="en-US" dirty="0" err="1" smtClean="0"/>
              <a:t>student.pb.h</a:t>
            </a:r>
            <a:r>
              <a:rPr lang="en-US" dirty="0"/>
              <a:t> </a:t>
            </a:r>
            <a:r>
              <a:rPr lang="en-US" dirty="0" smtClean="0"/>
              <a:t>and student.pb.cc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4400" dirty="0" smtClean="0"/>
              <a:t>passing composite </a:t>
            </a:r>
            <a:r>
              <a:rPr lang="en-US" sz="4400" dirty="0" err="1" smtClean="0"/>
              <a:t>datastructure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example, you got </a:t>
            </a:r>
            <a:r>
              <a:rPr lang="en-US" dirty="0" err="1" smtClean="0"/>
              <a:t>iit.datasys.zht-mpi</a:t>
            </a:r>
            <a:r>
              <a:rPr lang="en-US" dirty="0" smtClean="0"/>
              <a:t>/tutorial/udtsample.cpp as app</a:t>
            </a:r>
          </a:p>
          <a:p>
            <a:r>
              <a:rPr lang="en-US" dirty="0" smtClean="0"/>
              <a:t>Other steps same as others in previous case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vim comp.sh </a:t>
            </a:r>
            <a:r>
              <a:rPr lang="en-US" dirty="0" smtClean="0"/>
              <a:t>and append line as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–g –o </a:t>
            </a:r>
            <a:r>
              <a:rPr lang="en-US" dirty="0" err="1" smtClean="0">
                <a:solidFill>
                  <a:srgbClr val="0070C0"/>
                </a:solidFill>
              </a:rPr>
              <a:t>udtsample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udtsample.cpp</a:t>
            </a:r>
            <a:r>
              <a:rPr lang="en-US" dirty="0" smtClean="0">
                <a:solidFill>
                  <a:srgbClr val="0070C0"/>
                </a:solidFill>
              </a:rPr>
              <a:t> student.pb.cc -</a:t>
            </a:r>
            <a:r>
              <a:rPr lang="en-US" dirty="0" err="1" smtClean="0">
                <a:solidFill>
                  <a:srgbClr val="0070C0"/>
                </a:solidFill>
              </a:rPr>
              <a:t>Iinclude</a:t>
            </a:r>
            <a:r>
              <a:rPr lang="en-US" dirty="0">
                <a:solidFill>
                  <a:srgbClr val="0070C0"/>
                </a:solidFill>
              </a:rPr>
              <a:t>/ -</a:t>
            </a:r>
            <a:r>
              <a:rPr lang="en-US" dirty="0" err="1">
                <a:solidFill>
                  <a:srgbClr val="0070C0"/>
                </a:solidFill>
              </a:rPr>
              <a:t>Llib</a:t>
            </a:r>
            <a:r>
              <a:rPr lang="en-US" dirty="0">
                <a:solidFill>
                  <a:srgbClr val="0070C0"/>
                </a:solidFill>
              </a:rPr>
              <a:t>/ -</a:t>
            </a:r>
            <a:r>
              <a:rPr lang="en-US" dirty="0" err="1">
                <a:solidFill>
                  <a:srgbClr val="0070C0"/>
                </a:solidFill>
              </a:rPr>
              <a:t>lzht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lstdc</a:t>
            </a:r>
            <a:r>
              <a:rPr lang="en-US" dirty="0">
                <a:solidFill>
                  <a:srgbClr val="0070C0"/>
                </a:solidFill>
              </a:rPr>
              <a:t>++ -</a:t>
            </a:r>
            <a:r>
              <a:rPr lang="en-US" dirty="0" err="1">
                <a:solidFill>
                  <a:srgbClr val="0070C0"/>
                </a:solidFill>
              </a:rPr>
              <a:t>lpthread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 err="1">
                <a:solidFill>
                  <a:srgbClr val="0070C0"/>
                </a:solidFill>
              </a:rPr>
              <a:t>lprotobuf</a:t>
            </a:r>
            <a:r>
              <a:rPr lang="en-US" dirty="0">
                <a:solidFill>
                  <a:srgbClr val="0070C0"/>
                </a:solidFill>
              </a:rPr>
              <a:t>-c</a:t>
            </a:r>
          </a:p>
          <a:p>
            <a:r>
              <a:rPr lang="en-US" dirty="0" smtClean="0"/>
              <a:t>launch </a:t>
            </a:r>
            <a:r>
              <a:rPr lang="en-US" dirty="0" err="1" smtClean="0"/>
              <a:t>zhtserver</a:t>
            </a:r>
            <a:r>
              <a:rPr lang="en-US" dirty="0"/>
              <a:t> </a:t>
            </a:r>
            <a:r>
              <a:rPr lang="en-US" dirty="0" smtClean="0"/>
              <a:t>as mentioned before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udtsample</a:t>
            </a:r>
            <a:r>
              <a:rPr lang="en-US" dirty="0" smtClean="0"/>
              <a:t> as 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udtsample</a:t>
            </a:r>
            <a:r>
              <a:rPr lang="en-US" dirty="0" smtClean="0"/>
              <a:t> –z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</a:t>
            </a:r>
            <a:r>
              <a:rPr lang="en-US" dirty="0" smtClean="0"/>
              <a:t> –n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4400" dirty="0" smtClean="0"/>
              <a:t>passing composite </a:t>
            </a:r>
            <a:r>
              <a:rPr lang="en-US" sz="4400" dirty="0" err="1" smtClean="0"/>
              <a:t>datastructure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To define relationship between student and enrollment, see </a:t>
            </a:r>
            <a:r>
              <a:rPr lang="en-US" dirty="0">
                <a:hlinkClick r:id="rId2"/>
              </a:rPr>
              <a:t>https://developers.google.com/protocol-buffers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details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4400" dirty="0" smtClean="0"/>
              <a:t>define your persistent storage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When you launch </a:t>
            </a:r>
            <a:r>
              <a:rPr lang="en-US" dirty="0" err="1" smtClean="0"/>
              <a:t>zhtserver</a:t>
            </a:r>
            <a:r>
              <a:rPr lang="en-US" dirty="0" smtClean="0"/>
              <a:t>, it prompts: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Usage: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./</a:t>
            </a:r>
            <a:r>
              <a:rPr lang="en-US" dirty="0" err="1">
                <a:solidFill>
                  <a:srgbClr val="0070C0"/>
                </a:solidFill>
              </a:rPr>
              <a:t>zhtserver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neighbor.conf</a:t>
            </a:r>
            <a:r>
              <a:rPr lang="en-US" dirty="0">
                <a:solidFill>
                  <a:srgbClr val="0070C0"/>
                </a:solidFill>
              </a:rPr>
              <a:t> [-p port] [-f </a:t>
            </a:r>
            <a:r>
              <a:rPr lang="en-US" dirty="0" err="1">
                <a:solidFill>
                  <a:srgbClr val="0070C0"/>
                </a:solidFill>
              </a:rPr>
              <a:t>novoht_db_file</a:t>
            </a:r>
            <a:r>
              <a:rPr lang="en-US" dirty="0">
                <a:solidFill>
                  <a:srgbClr val="0070C0"/>
                </a:solidFill>
              </a:rPr>
              <a:t>] [-h(help</a:t>
            </a:r>
            <a:r>
              <a:rPr lang="en-US" dirty="0" smtClean="0">
                <a:solidFill>
                  <a:srgbClr val="0070C0"/>
                </a:solidFill>
              </a:rPr>
              <a:t>)]</a:t>
            </a:r>
          </a:p>
          <a:p>
            <a:r>
              <a:rPr lang="en-US" dirty="0" smtClean="0"/>
              <a:t>Using -f option, you specify the file to persist items you </a:t>
            </a:r>
            <a:r>
              <a:rPr lang="en-US" dirty="0" err="1" smtClean="0"/>
              <a:t>opeated</a:t>
            </a:r>
            <a:r>
              <a:rPr lang="en-US" dirty="0" smtClean="0"/>
              <a:t>, e.g. </a:t>
            </a:r>
            <a:r>
              <a:rPr lang="en-US" dirty="0" err="1">
                <a:solidFill>
                  <a:srgbClr val="0070C0"/>
                </a:solidFill>
              </a:rPr>
              <a:t>novoht_db_file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3600" dirty="0" smtClean="0"/>
              <a:t>run ZHT over MPI protocol(standalone mode)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vim </a:t>
            </a:r>
            <a:r>
              <a:rPr lang="en-US" dirty="0" err="1" smtClean="0"/>
              <a:t>iit.datasys.zht-mpi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zht.conf</a:t>
            </a:r>
            <a:r>
              <a:rPr lang="en-US" dirty="0" smtClean="0"/>
              <a:t>, set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PROTOCOL MPI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make </a:t>
            </a:r>
            <a:r>
              <a:rPr lang="en-US" dirty="0" err="1" smtClean="0"/>
              <a:t>mpi</a:t>
            </a:r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Launch 4 ZHT servers </a:t>
            </a:r>
            <a:r>
              <a:rPr lang="en-US" dirty="0"/>
              <a:t>as </a:t>
            </a:r>
            <a:endParaRPr lang="en-US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solidFill>
                  <a:srgbClr val="0070C0"/>
                </a:solidFill>
              </a:rPr>
              <a:t>mpiexec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 err="1">
                <a:solidFill>
                  <a:srgbClr val="0070C0"/>
                </a:solidFill>
              </a:rPr>
              <a:t>np</a:t>
            </a:r>
            <a:r>
              <a:rPr lang="en-US" dirty="0">
                <a:solidFill>
                  <a:srgbClr val="0070C0"/>
                </a:solidFill>
              </a:rPr>
              <a:t> 4 ./</a:t>
            </a:r>
            <a:r>
              <a:rPr lang="en-US" dirty="0" err="1">
                <a:solidFill>
                  <a:srgbClr val="0070C0"/>
                </a:solidFill>
              </a:rPr>
              <a:t>zht-mpiserver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neighbor.mpi.conf</a:t>
            </a:r>
            <a:r>
              <a:rPr lang="en-US" dirty="0">
                <a:solidFill>
                  <a:srgbClr val="0070C0"/>
                </a:solidFill>
              </a:rPr>
              <a:t> : ./</a:t>
            </a:r>
            <a:r>
              <a:rPr lang="en-US" dirty="0" err="1">
                <a:solidFill>
                  <a:srgbClr val="0070C0"/>
                </a:solidFill>
              </a:rPr>
              <a:t>zht-mpibroker</a:t>
            </a:r>
            <a:r>
              <a:rPr lang="en-US" dirty="0">
                <a:solidFill>
                  <a:srgbClr val="0070C0"/>
                </a:solidFill>
              </a:rPr>
              <a:t> -z </a:t>
            </a:r>
            <a:r>
              <a:rPr lang="en-US" dirty="0" err="1">
                <a:solidFill>
                  <a:srgbClr val="0070C0"/>
                </a:solidFill>
              </a:rPr>
              <a:t>zht.conf</a:t>
            </a:r>
            <a:r>
              <a:rPr lang="en-US" dirty="0">
                <a:solidFill>
                  <a:srgbClr val="0070C0"/>
                </a:solidFill>
              </a:rPr>
              <a:t> -n </a:t>
            </a:r>
            <a:r>
              <a:rPr lang="en-US" dirty="0" err="1">
                <a:solidFill>
                  <a:srgbClr val="0070C0"/>
                </a:solidFill>
              </a:rPr>
              <a:t>neighbor.mpi.conf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Run your ZHT apps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idea overview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599"/>
            <a:ext cx="6172200" cy="476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0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 – </a:t>
            </a:r>
            <a:br>
              <a:rPr lang="en-US" sz="4400" dirty="0" smtClean="0"/>
            </a:br>
            <a:r>
              <a:rPr lang="en-US" sz="3600" dirty="0" smtClean="0"/>
              <a:t>run ZHT(cluster mode)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mtClean="0"/>
              <a:t>see </a:t>
            </a:r>
            <a:r>
              <a:rPr lang="en-US" dirty="0" err="1" smtClean="0"/>
              <a:t>iit.datasys.zht-mpi</a:t>
            </a:r>
            <a:r>
              <a:rPr lang="en-US" dirty="0" smtClean="0"/>
              <a:t>/README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customize ZHT-</a:t>
            </a:r>
            <a:br>
              <a:rPr lang="en-US" sz="4400" dirty="0" smtClean="0"/>
            </a:br>
            <a:r>
              <a:rPr lang="en-US" sz="4400" dirty="0" smtClean="0"/>
              <a:t>augment client API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51391"/>
            <a:ext cx="8229600" cy="4625609"/>
          </a:xfrm>
        </p:spPr>
        <p:txBody>
          <a:bodyPr>
            <a:normAutofit fontScale="92500" lnSpcReduction="2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</a:t>
            </a:r>
            <a:r>
              <a:rPr lang="en-US" dirty="0" smtClean="0"/>
              <a:t>and define new </a:t>
            </a:r>
            <a:r>
              <a:rPr lang="en-US" dirty="0"/>
              <a:t>C</a:t>
            </a:r>
            <a:r>
              <a:rPr lang="en-US" dirty="0" smtClean="0"/>
              <a:t>++ binding API in &lt;</a:t>
            </a:r>
            <a:r>
              <a:rPr lang="en-US" u="sng" dirty="0">
                <a:hlinkClick r:id="rId2" tooltip="cpp_zhtclient.h"/>
              </a:rPr>
              <a:t> </a:t>
            </a:r>
            <a:r>
              <a:rPr lang="en-US" u="sng" dirty="0" err="1">
                <a:hlinkClick r:id="rId2" tooltip="cpp_zhtclient.h"/>
              </a:rPr>
              <a:t>cpp_zhtclient.h</a:t>
            </a:r>
            <a:r>
              <a:rPr lang="en-US" u="sng" dirty="0">
                <a:hlinkClick r:id="rId2" tooltip="cpp_zhtclient.h"/>
              </a:rPr>
              <a:t> </a:t>
            </a:r>
            <a:r>
              <a:rPr lang="en-US" dirty="0" smtClean="0"/>
              <a:t>&gt; and &lt;</a:t>
            </a:r>
            <a:r>
              <a:rPr lang="en-US" dirty="0" smtClean="0">
                <a:hlinkClick r:id="rId3" tooltip="cpp_zhtclient.cpp"/>
              </a:rPr>
              <a:t> </a:t>
            </a:r>
            <a:r>
              <a:rPr lang="en-US" dirty="0">
                <a:hlinkClick r:id="rId3" tooltip="cpp_zhtclient.cpp"/>
              </a:rPr>
              <a:t>cpp_zhtclient.cpp </a:t>
            </a:r>
            <a:r>
              <a:rPr lang="en-US" dirty="0" smtClean="0"/>
              <a:t>&gt;, 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Declare and define your operation code in &lt;</a:t>
            </a:r>
            <a:r>
              <a:rPr lang="en-US" dirty="0"/>
              <a:t> </a:t>
            </a:r>
            <a:r>
              <a:rPr lang="en-US" dirty="0" err="1">
                <a:hlinkClick r:id="rId4" tooltip="Const.h"/>
              </a:rPr>
              <a:t>Const.h</a:t>
            </a:r>
            <a:r>
              <a:rPr lang="en-US" dirty="0">
                <a:hlinkClick r:id="rId4" tooltip="Const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5" tooltip="Const.cpp"/>
              </a:rPr>
              <a:t> Const.cpp </a:t>
            </a:r>
            <a:r>
              <a:rPr lang="en-US" dirty="0" smtClean="0"/>
              <a:t>&gt;, e.g. </a:t>
            </a:r>
            <a:r>
              <a:rPr lang="en-US" dirty="0" err="1"/>
              <a:t>Const</a:t>
            </a:r>
            <a:r>
              <a:rPr lang="en-US" dirty="0"/>
              <a:t>::</a:t>
            </a:r>
            <a:r>
              <a:rPr lang="en-US" i="1" dirty="0" smtClean="0"/>
              <a:t>ZSC_OPC_YOURS</a:t>
            </a:r>
            <a:r>
              <a:rPr lang="en-US" dirty="0" smtClean="0"/>
              <a:t>, like </a:t>
            </a:r>
            <a:r>
              <a:rPr lang="en-US" dirty="0" err="1"/>
              <a:t>Const</a:t>
            </a:r>
            <a:r>
              <a:rPr lang="en-US" dirty="0"/>
              <a:t>::</a:t>
            </a:r>
            <a:r>
              <a:rPr lang="en-US" i="1" dirty="0"/>
              <a:t>ZSC_OPC_LOOKUP</a:t>
            </a:r>
            <a:endParaRPr lang="en-US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Learn from the existing API</a:t>
            </a:r>
            <a:r>
              <a:rPr lang="en-US" dirty="0"/>
              <a:t>, e.g.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smtClean="0"/>
              <a:t>lookup, the stack looks like: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::lookup(</a:t>
            </a:r>
            <a:r>
              <a:rPr lang="en-US" dirty="0" err="1"/>
              <a:t>const</a:t>
            </a:r>
            <a:r>
              <a:rPr lang="en-US" dirty="0"/>
              <a:t> char *key, char *result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::lookup(</a:t>
            </a:r>
            <a:r>
              <a:rPr lang="en-US" dirty="0" err="1"/>
              <a:t>const</a:t>
            </a:r>
            <a:r>
              <a:rPr lang="en-US" dirty="0"/>
              <a:t> string &amp;key, string &amp;result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err="1"/>
              <a:t>commonOp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opcode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&amp;val2, string &amp;result, </a:t>
            </a:r>
            <a:r>
              <a:rPr lang="en-US" dirty="0" err="1"/>
              <a:t>int</a:t>
            </a:r>
            <a:r>
              <a:rPr lang="en-US" dirty="0"/>
              <a:t> lease)</a:t>
            </a:r>
            <a:endParaRPr lang="en-US" dirty="0" smtClean="0"/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ZHTClient</a:t>
            </a:r>
            <a:r>
              <a:rPr lang="en-US" dirty="0"/>
              <a:t>::</a:t>
            </a:r>
            <a:r>
              <a:rPr lang="en-US" dirty="0" err="1"/>
              <a:t>commonOpInternal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opcode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&amp;val2, string &amp;result, </a:t>
            </a:r>
            <a:r>
              <a:rPr lang="en-US" dirty="0" err="1"/>
              <a:t>int</a:t>
            </a:r>
            <a:r>
              <a:rPr lang="en-US" dirty="0"/>
              <a:t> lease</a:t>
            </a:r>
            <a:r>
              <a:rPr lang="en-US" dirty="0" smtClean="0"/>
              <a:t>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and define </a:t>
            </a:r>
            <a:r>
              <a:rPr lang="en-US" dirty="0" smtClean="0"/>
              <a:t>delegation for new API in &lt;</a:t>
            </a:r>
            <a:r>
              <a:rPr lang="en-US" dirty="0">
                <a:hlinkClick r:id="rId6" tooltip="c_zhtclientStd.h"/>
              </a:rPr>
              <a:t> </a:t>
            </a:r>
            <a:r>
              <a:rPr lang="en-US" dirty="0" err="1">
                <a:hlinkClick r:id="rId6" tooltip="c_zhtclientStd.h"/>
              </a:rPr>
              <a:t>c_zhtclientStd.h</a:t>
            </a:r>
            <a:r>
              <a:rPr lang="en-US" dirty="0">
                <a:hlinkClick r:id="rId6" tooltip="c_zhtclientStd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7" tooltip="c_zhtclientStd.cpp"/>
              </a:rPr>
              <a:t> c_zhtclientStd.cpp 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customize ZHT-</a:t>
            </a:r>
            <a:br>
              <a:rPr lang="en-US" sz="4400" dirty="0" smtClean="0"/>
            </a:br>
            <a:r>
              <a:rPr lang="en-US" sz="4400" dirty="0" smtClean="0"/>
              <a:t>augment client API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Declare </a:t>
            </a:r>
            <a:r>
              <a:rPr lang="en-US" dirty="0"/>
              <a:t>and define </a:t>
            </a:r>
            <a:r>
              <a:rPr lang="en-US" dirty="0" smtClean="0"/>
              <a:t>C binding for new API in &lt;</a:t>
            </a:r>
            <a:r>
              <a:rPr lang="en-US" dirty="0">
                <a:hlinkClick r:id="rId2" tooltip="c_zhtclientStd.h"/>
              </a:rPr>
              <a:t> </a:t>
            </a:r>
            <a:r>
              <a:rPr lang="en-US" dirty="0" err="1" smtClean="0">
                <a:hlinkClick r:id="rId2" tooltip="c_zhtclientStd.h"/>
              </a:rPr>
              <a:t>c_zhtclient.h</a:t>
            </a:r>
            <a:r>
              <a:rPr lang="en-US" dirty="0" smtClean="0">
                <a:hlinkClick r:id="rId2" tooltip="c_zhtclientStd.h"/>
              </a:rPr>
              <a:t> </a:t>
            </a:r>
            <a:r>
              <a:rPr lang="en-US" dirty="0" smtClean="0"/>
              <a:t>&gt; and &lt;</a:t>
            </a:r>
            <a:r>
              <a:rPr lang="en-US" dirty="0">
                <a:hlinkClick r:id="rId3" tooltip="c_zhtclientStd.cpp"/>
              </a:rPr>
              <a:t> </a:t>
            </a:r>
            <a:r>
              <a:rPr lang="en-US" dirty="0" smtClean="0">
                <a:hlinkClick r:id="rId3" tooltip="c_zhtclientStd.cpp"/>
              </a:rPr>
              <a:t>c_zhtclient.cpp 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customize ZHT-</a:t>
            </a:r>
            <a:br>
              <a:rPr lang="en-US" sz="4400" dirty="0" smtClean="0"/>
            </a:br>
            <a:r>
              <a:rPr lang="en-US" sz="4400" dirty="0" smtClean="0"/>
              <a:t>augment server implementation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Declare </a:t>
            </a:r>
            <a:r>
              <a:rPr lang="en-US" dirty="0" smtClean="0"/>
              <a:t>and define server implementation for new client API in &lt;</a:t>
            </a:r>
            <a:r>
              <a:rPr lang="en-US" dirty="0">
                <a:hlinkClick r:id="rId2" tooltip="HTWorker.h"/>
              </a:rPr>
              <a:t> </a:t>
            </a:r>
            <a:r>
              <a:rPr lang="en-US" dirty="0" err="1" smtClean="0">
                <a:hlinkClick r:id="rId2" tooltip="HTWorker.h"/>
              </a:rPr>
              <a:t>HTWorker.h</a:t>
            </a:r>
            <a:r>
              <a:rPr lang="en-US" dirty="0" smtClean="0"/>
              <a:t>&gt; and &lt;</a:t>
            </a:r>
            <a:r>
              <a:rPr lang="en-US" dirty="0">
                <a:hlinkClick r:id="rId3" tooltip="HTWorker.cpp"/>
              </a:rPr>
              <a:t> HTWorker.cpp </a:t>
            </a:r>
            <a:r>
              <a:rPr lang="en-US" dirty="0" smtClean="0"/>
              <a:t>&gt;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Learn from existing </a:t>
            </a:r>
            <a:r>
              <a:rPr lang="en-US" dirty="0" err="1" smtClean="0"/>
              <a:t>impl</a:t>
            </a:r>
            <a:r>
              <a:rPr lang="en-US" dirty="0" smtClean="0"/>
              <a:t>, e.g. lookup, the stack looks like: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HTWorker</a:t>
            </a:r>
            <a:r>
              <a:rPr lang="en-US" dirty="0"/>
              <a:t>::run(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buf</a:t>
            </a:r>
            <a:r>
              <a:rPr lang="en-US" dirty="0" smtClean="0"/>
              <a:t>)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Be sure to add the operation dispatch code like:</a:t>
            </a:r>
          </a:p>
          <a:p>
            <a:pPr marL="1133856" lvl="4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if (</a:t>
            </a:r>
            <a:r>
              <a:rPr lang="en-US" dirty="0" err="1"/>
              <a:t>zpack.opcode</a:t>
            </a:r>
            <a:r>
              <a:rPr lang="en-US" dirty="0"/>
              <a:t>() </a:t>
            </a:r>
            <a:r>
              <a:rPr lang="en-US" dirty="0" smtClean="0"/>
              <a:t>== </a:t>
            </a:r>
            <a:r>
              <a:rPr lang="en-US" dirty="0" err="1" smtClean="0"/>
              <a:t>Const</a:t>
            </a:r>
            <a:r>
              <a:rPr lang="en-US" dirty="0"/>
              <a:t>::</a:t>
            </a:r>
            <a:r>
              <a:rPr lang="en-US" i="1" dirty="0"/>
              <a:t>ZSC_OPC_YOURS</a:t>
            </a:r>
            <a:r>
              <a:rPr lang="en-US" dirty="0" smtClean="0"/>
              <a:t>)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string </a:t>
            </a:r>
            <a:r>
              <a:rPr lang="en-US" dirty="0" err="1"/>
              <a:t>HTWorker</a:t>
            </a:r>
            <a:r>
              <a:rPr lang="en-US" dirty="0"/>
              <a:t>::</a:t>
            </a:r>
            <a:r>
              <a:rPr lang="en-US" dirty="0" err="1"/>
              <a:t>lookup_shared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ZPack</a:t>
            </a:r>
            <a:r>
              <a:rPr lang="en-US" dirty="0"/>
              <a:t> &amp;</a:t>
            </a:r>
            <a:r>
              <a:rPr lang="en-US" dirty="0" err="1"/>
              <a:t>zpack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>
                <a:solidFill>
                  <a:srgbClr val="F0AD00"/>
                </a:solidFill>
              </a:rPr>
              <a:t>thread </a:t>
            </a:r>
            <a:r>
              <a:rPr lang="en-US" sz="3600" dirty="0" smtClean="0">
                <a:solidFill>
                  <a:srgbClr val="F0AD00"/>
                </a:solidFill>
              </a:rPr>
              <a:t>safe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>
              <a:buFont typeface="Wingdings 2" charset="2"/>
              <a:buChar char=""/>
            </a:pPr>
            <a:r>
              <a:rPr lang="en-US" dirty="0" smtClean="0"/>
              <a:t>ZHT </a:t>
            </a:r>
            <a:r>
              <a:rPr lang="en-US" dirty="0"/>
              <a:t>client thread safe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solidFill>
                  <a:srgbClr val="000000"/>
                </a:solidFill>
              </a:rPr>
              <a:t>ZHT client API is thread-safe at operation level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solidFill>
                  <a:srgbClr val="000000"/>
                </a:solidFill>
              </a:rPr>
              <a:t>ZHT client API is thread-safe at socket level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solidFill>
                  <a:srgbClr val="000000"/>
                </a:solidFill>
              </a:rPr>
              <a:t>We will explore making it thread safe at MPI rank </a:t>
            </a:r>
            <a:r>
              <a:rPr lang="en-US" dirty="0" smtClean="0">
                <a:solidFill>
                  <a:srgbClr val="000000"/>
                </a:solidFill>
              </a:rPr>
              <a:t>level</a:t>
            </a:r>
            <a:endParaRPr lang="en-US" dirty="0"/>
          </a:p>
          <a:p>
            <a:pPr>
              <a:buSzPct val="75000"/>
            </a:pPr>
            <a:r>
              <a:rPr lang="en-US" sz="3200" dirty="0" smtClean="0">
                <a:solidFill>
                  <a:srgbClr val="000000"/>
                </a:solidFill>
              </a:rPr>
              <a:t>ZHT server is </a:t>
            </a:r>
            <a:r>
              <a:rPr lang="en-US" sz="3200" dirty="0">
                <a:solidFill>
                  <a:srgbClr val="000000"/>
                </a:solidFill>
              </a:rPr>
              <a:t>thread </a:t>
            </a:r>
            <a:r>
              <a:rPr lang="en-US" sz="3200" dirty="0" smtClean="0">
                <a:solidFill>
                  <a:srgbClr val="000000"/>
                </a:solidFill>
              </a:rPr>
              <a:t>safe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charset="2"/>
              <a:buChar char=""/>
            </a:pPr>
            <a:r>
              <a:rPr lang="en-US" dirty="0" err="1" smtClean="0"/>
              <a:t>zht.conf</a:t>
            </a:r>
            <a:endParaRPr lang="en-US" dirty="0" smtClean="0"/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PROTOCOL </a:t>
            </a:r>
            <a:r>
              <a:rPr lang="en-US" dirty="0">
                <a:solidFill>
                  <a:srgbClr val="FF0000"/>
                </a:solidFill>
              </a:rPr>
              <a:t>TCP </a:t>
            </a:r>
            <a:r>
              <a:rPr lang="en-US" dirty="0">
                <a:solidFill>
                  <a:srgbClr val="008080"/>
                </a:solidFill>
              </a:rPr>
              <a:t>#communication protocol for ZHT client and </a:t>
            </a:r>
            <a:r>
              <a:rPr lang="en-US" dirty="0" smtClean="0">
                <a:solidFill>
                  <a:srgbClr val="008080"/>
                </a:solidFill>
              </a:rPr>
              <a:t>server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PORT </a:t>
            </a:r>
            <a:r>
              <a:rPr lang="en-US" dirty="0">
                <a:solidFill>
                  <a:srgbClr val="FF0000"/>
                </a:solidFill>
              </a:rPr>
              <a:t>50000 </a:t>
            </a:r>
            <a:r>
              <a:rPr lang="en-US" dirty="0">
                <a:solidFill>
                  <a:srgbClr val="008080"/>
                </a:solidFill>
              </a:rPr>
              <a:t>#</a:t>
            </a:r>
            <a:r>
              <a:rPr lang="en-US" dirty="0" err="1">
                <a:solidFill>
                  <a:srgbClr val="008080"/>
                </a:solidFill>
              </a:rPr>
              <a:t>zhtserver</a:t>
            </a:r>
            <a:r>
              <a:rPr lang="en-US" dirty="0">
                <a:solidFill>
                  <a:srgbClr val="008080"/>
                </a:solidFill>
              </a:rPr>
              <a:t> port to listen on, overrides by -p </a:t>
            </a:r>
            <a:r>
              <a:rPr lang="en-US" dirty="0" smtClean="0">
                <a:solidFill>
                  <a:srgbClr val="008080"/>
                </a:solidFill>
              </a:rPr>
              <a:t>option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MSG_MAXSIZE </a:t>
            </a:r>
            <a:r>
              <a:rPr lang="en-US" dirty="0">
                <a:solidFill>
                  <a:srgbClr val="FF0000"/>
                </a:solidFill>
              </a:rPr>
              <a:t>1000000</a:t>
            </a:r>
            <a:r>
              <a:rPr lang="en-US" dirty="0">
                <a:solidFill>
                  <a:srgbClr val="008080"/>
                </a:solidFill>
              </a:rPr>
              <a:t> #max size of message for a single </a:t>
            </a:r>
            <a:r>
              <a:rPr lang="en-US" dirty="0" smtClean="0">
                <a:solidFill>
                  <a:srgbClr val="008080"/>
                </a:solidFill>
              </a:rPr>
              <a:t>trip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SCCB_POLL_INTERVAL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008080"/>
                </a:solidFill>
              </a:rPr>
              <a:t> #the interval  in milliseconds to resume polling a status of a </a:t>
            </a:r>
            <a:r>
              <a:rPr lang="en-US" dirty="0" smtClean="0">
                <a:solidFill>
                  <a:srgbClr val="008080"/>
                </a:solidFill>
              </a:rPr>
              <a:t>item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INSTANT_SWAP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80"/>
                </a:solidFill>
              </a:rPr>
              <a:t> #set if instantly swap in-memory data to disk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lnSpcReduction="10000"/>
          </a:bodyPr>
          <a:lstStyle/>
          <a:p>
            <a:pPr>
              <a:buFont typeface="Wingdings 2" charset="2"/>
              <a:buChar char=""/>
            </a:pPr>
            <a:r>
              <a:rPr lang="en-US" dirty="0" err="1"/>
              <a:t>neighbor.conf</a:t>
            </a:r>
            <a:r>
              <a:rPr lang="en-US" dirty="0"/>
              <a:t>, for non-MPI standalone </a:t>
            </a:r>
            <a:r>
              <a:rPr lang="en-US" dirty="0" smtClean="0"/>
              <a:t>deployment</a:t>
            </a:r>
          </a:p>
          <a:p>
            <a:pPr lvl="1">
              <a:buFont typeface="Wingdings 2" charset="2"/>
              <a:buChar char=""/>
            </a:pPr>
            <a:r>
              <a:rPr lang="en-US" dirty="0" err="1"/>
              <a:t>l</a:t>
            </a:r>
            <a:r>
              <a:rPr lang="en-US" dirty="0" err="1" smtClean="0"/>
              <a:t>ocalhost</a:t>
            </a:r>
            <a:r>
              <a:rPr lang="en-US" dirty="0" smtClean="0"/>
              <a:t> 50000</a:t>
            </a:r>
          </a:p>
          <a:p>
            <a:pPr lvl="1">
              <a:buFont typeface="Wingdings 2" charset="2"/>
              <a:buChar char=""/>
            </a:pPr>
            <a:r>
              <a:rPr lang="en-US" dirty="0" err="1"/>
              <a:t>l</a:t>
            </a:r>
            <a:r>
              <a:rPr lang="en-US" dirty="0" err="1" smtClean="0"/>
              <a:t>ocalhost</a:t>
            </a:r>
            <a:r>
              <a:rPr lang="en-US" dirty="0" smtClean="0"/>
              <a:t> 50001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/>
              <a:t>You </a:t>
            </a:r>
            <a:r>
              <a:rPr lang="en-US" dirty="0"/>
              <a:t>MUST actually launch two ZHT servers at port 50000 and 50001, otherwise errors prompt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 2" charset="2"/>
              <a:buChar char=""/>
            </a:pPr>
            <a:r>
              <a:rPr lang="en-US" dirty="0" err="1">
                <a:solidFill>
                  <a:srgbClr val="000000"/>
                </a:solidFill>
              </a:rPr>
              <a:t>neighbor.conf</a:t>
            </a:r>
            <a:r>
              <a:rPr lang="en-US" dirty="0">
                <a:solidFill>
                  <a:srgbClr val="000000"/>
                </a:solidFill>
              </a:rPr>
              <a:t>, for non-MPI cluster </a:t>
            </a:r>
            <a:r>
              <a:rPr lang="en-US" dirty="0" smtClean="0">
                <a:solidFill>
                  <a:srgbClr val="000000"/>
                </a:solidFill>
              </a:rPr>
              <a:t>deployment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192.168.1.100 50000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192.168.1.101 </a:t>
            </a:r>
            <a:r>
              <a:rPr lang="en-US" dirty="0">
                <a:solidFill>
                  <a:srgbClr val="000000"/>
                </a:solidFill>
              </a:rPr>
              <a:t>50000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lnSpcReduction="10000"/>
          </a:bodyPr>
          <a:lstStyle/>
          <a:p>
            <a:pPr>
              <a:buFont typeface="Wingdings 2" charset="2"/>
              <a:buChar char=""/>
            </a:pPr>
            <a:r>
              <a:rPr lang="en-US" dirty="0" err="1" smtClean="0"/>
              <a:t>neighbor.mpi.conf</a:t>
            </a:r>
            <a:r>
              <a:rPr lang="en-US" dirty="0"/>
              <a:t>, for MPI standalone deployment</a:t>
            </a:r>
          </a:p>
          <a:p>
            <a:pPr lvl="1">
              <a:buFont typeface="Wingdings 2" charset="2"/>
              <a:buChar char=""/>
            </a:pPr>
            <a:r>
              <a:rPr lang="en-US" dirty="0" err="1" smtClean="0"/>
              <a:t>localhost</a:t>
            </a:r>
            <a:endParaRPr lang="en-US" dirty="0" smtClean="0"/>
          </a:p>
          <a:p>
            <a:pPr lvl="1">
              <a:buFont typeface="Wingdings 2" charset="2"/>
              <a:buChar char=""/>
            </a:pPr>
            <a:r>
              <a:rPr lang="en-US" dirty="0"/>
              <a:t>Only </a:t>
            </a:r>
            <a:r>
              <a:rPr lang="en-US" dirty="0" err="1"/>
              <a:t>localhost</a:t>
            </a:r>
            <a:r>
              <a:rPr lang="en-US" dirty="0"/>
              <a:t> for multiple ZHT servers </a:t>
            </a:r>
            <a:r>
              <a:rPr lang="en-US" dirty="0" smtClean="0"/>
              <a:t>launched</a:t>
            </a:r>
          </a:p>
          <a:p>
            <a:pPr>
              <a:buFont typeface="Wingdings 2" charset="2"/>
              <a:buChar char=""/>
            </a:pPr>
            <a:r>
              <a:rPr lang="en-US" dirty="0" err="1" smtClean="0">
                <a:solidFill>
                  <a:srgbClr val="000000"/>
                </a:solidFill>
              </a:rPr>
              <a:t>neighbor.mpi.conf</a:t>
            </a:r>
            <a:r>
              <a:rPr lang="en-US" dirty="0">
                <a:solidFill>
                  <a:srgbClr val="000000"/>
                </a:solidFill>
              </a:rPr>
              <a:t>, for MPI cluster deployment, no port </a:t>
            </a:r>
            <a:r>
              <a:rPr lang="en-US" dirty="0" smtClean="0">
                <a:solidFill>
                  <a:srgbClr val="000000"/>
                </a:solidFill>
              </a:rPr>
              <a:t>needed</a:t>
            </a:r>
            <a:endParaRPr lang="en-US" dirty="0" smtClean="0"/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192.168.1.100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192.168.1.101</a:t>
            </a:r>
          </a:p>
          <a:p>
            <a:pPr lvl="1">
              <a:buFont typeface="Wingdings 2" charset="2"/>
              <a:buChar char=""/>
            </a:pPr>
            <a:r>
              <a:rPr lang="en-US" dirty="0" smtClean="0">
                <a:solidFill>
                  <a:srgbClr val="000000"/>
                </a:solidFill>
              </a:rPr>
              <a:t>192.168.1.102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err="1">
                <a:solidFill>
                  <a:srgbClr val="F0AD00"/>
                </a:solidFill>
              </a:rPr>
              <a:t>configration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launch </a:t>
            </a:r>
            <a:r>
              <a:rPr lang="en-US" dirty="0">
                <a:solidFill>
                  <a:srgbClr val="000000"/>
                </a:solidFill>
              </a:rPr>
              <a:t>your applications always with </a:t>
            </a:r>
            <a:r>
              <a:rPr lang="en-US" dirty="0" err="1">
                <a:solidFill>
                  <a:srgbClr val="FF0000"/>
                </a:solidFill>
              </a:rPr>
              <a:t>zht.conf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neighbor.conf</a:t>
            </a:r>
            <a:r>
              <a:rPr lang="en-US" dirty="0">
                <a:solidFill>
                  <a:srgbClr val="000000"/>
                </a:solidFill>
              </a:rPr>
              <a:t>(or </a:t>
            </a:r>
            <a:r>
              <a:rPr lang="en-US" dirty="0" err="1">
                <a:solidFill>
                  <a:srgbClr val="FF0000"/>
                </a:solidFill>
              </a:rPr>
              <a:t>neighbor.mpi.conf</a:t>
            </a:r>
            <a:r>
              <a:rPr lang="en-US" dirty="0">
                <a:solidFill>
                  <a:srgbClr val="000000"/>
                </a:solidFill>
              </a:rPr>
              <a:t>) as </a:t>
            </a:r>
            <a:r>
              <a:rPr lang="en-US" u="sng" dirty="0">
                <a:solidFill>
                  <a:srgbClr val="FF0000"/>
                </a:solidFill>
              </a:rPr>
              <a:t>startup </a:t>
            </a:r>
            <a:r>
              <a:rPr lang="en-US" u="sng" dirty="0" smtClean="0">
                <a:solidFill>
                  <a:srgbClr val="FF0000"/>
                </a:solidFill>
              </a:rPr>
              <a:t>arguments</a:t>
            </a:r>
          </a:p>
          <a:p>
            <a:pPr>
              <a:lnSpc>
                <a:spcPct val="100000"/>
              </a:lnSpc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u="sng" dirty="0" smtClean="0">
                <a:solidFill>
                  <a:srgbClr val="FF0000"/>
                </a:solidFill>
              </a:rPr>
              <a:t>Be careful the path for configuration files</a:t>
            </a: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F0AD00"/>
                </a:solidFill>
              </a:rPr>
              <a:t>TWO special API(s</a:t>
            </a:r>
            <a:r>
              <a:rPr lang="en-US" sz="3600" dirty="0">
                <a:solidFill>
                  <a:srgbClr val="F0AD00"/>
                </a:solidFill>
              </a:rPr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c_state_change_callback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*key,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 smtClean="0"/>
              <a:t>expeded_val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lease</a:t>
            </a:r>
            <a:r>
              <a:rPr lang="en-US" dirty="0" smtClean="0"/>
              <a:t>), in C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state_change_callback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 smtClean="0"/>
              <a:t>expected_val,int</a:t>
            </a:r>
            <a:r>
              <a:rPr lang="en-US" dirty="0" smtClean="0"/>
              <a:t> </a:t>
            </a:r>
            <a:r>
              <a:rPr lang="en-US" dirty="0"/>
              <a:t>lease</a:t>
            </a:r>
            <a:r>
              <a:rPr lang="en-US" dirty="0" smtClean="0"/>
              <a:t>), in C++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onitor the value change of the key, block or unblock ZHT client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EXPECDED_VAL</a:t>
            </a:r>
            <a:r>
              <a:rPr lang="en-US" dirty="0" smtClean="0"/>
              <a:t>: the </a:t>
            </a:r>
            <a:r>
              <a:rPr lang="en-US" dirty="0"/>
              <a:t>value expected to be equal to what is </a:t>
            </a:r>
            <a:r>
              <a:rPr lang="en-US" dirty="0" err="1"/>
              <a:t>lookuped</a:t>
            </a:r>
            <a:r>
              <a:rPr lang="en-US" dirty="0"/>
              <a:t> by the key, if equal, return </a:t>
            </a:r>
            <a:r>
              <a:rPr lang="en-US" dirty="0" smtClean="0"/>
              <a:t>0(zero), </a:t>
            </a:r>
            <a:r>
              <a:rPr lang="en-US" dirty="0"/>
              <a:t>or keep polling in </a:t>
            </a:r>
            <a:r>
              <a:rPr lang="en-US" dirty="0" smtClean="0"/>
              <a:t>server-side and </a:t>
            </a:r>
            <a:r>
              <a:rPr lang="en-US" dirty="0" smtClean="0">
                <a:solidFill>
                  <a:srgbClr val="0070C0"/>
                </a:solidFill>
              </a:rPr>
              <a:t>block ZHT client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LEASE</a:t>
            </a:r>
            <a:r>
              <a:rPr lang="en-US" dirty="0"/>
              <a:t>: </a:t>
            </a:r>
            <a:r>
              <a:rPr lang="en-US" dirty="0" smtClean="0"/>
              <a:t>the lease in milliseconds after which ZHT client will be </a:t>
            </a:r>
            <a:r>
              <a:rPr lang="en-US" dirty="0" smtClean="0">
                <a:solidFill>
                  <a:srgbClr val="0070C0"/>
                </a:solidFill>
              </a:rPr>
              <a:t>unblocked</a:t>
            </a:r>
            <a:r>
              <a:rPr lang="en-US" dirty="0" smtClean="0"/>
              <a:t>.</a:t>
            </a:r>
          </a:p>
          <a:p>
            <a:r>
              <a:rPr lang="en-US" dirty="0"/>
              <a:t>See &lt;c_zhtclient_threaded_test.cpp</a:t>
            </a:r>
            <a:r>
              <a:rPr lang="en-US" dirty="0" smtClean="0"/>
              <a:t>&gt; for C example </a:t>
            </a:r>
            <a:r>
              <a:rPr lang="en-US" dirty="0"/>
              <a:t>and &lt;cpp_zhtclient_threaded_test.cpp</a:t>
            </a:r>
            <a:r>
              <a:rPr lang="en-US" dirty="0" smtClean="0"/>
              <a:t>&gt; for C++ example</a:t>
            </a:r>
          </a:p>
          <a:p>
            <a:pPr lvl="1"/>
            <a:endParaRPr lang="en-US" dirty="0" smtClean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architecture overview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172200" cy="496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1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F0AD00"/>
                </a:solidFill>
              </a:rPr>
              <a:t>TWO special API(s</a:t>
            </a:r>
            <a:r>
              <a:rPr lang="en-US" sz="3600" dirty="0">
                <a:solidFill>
                  <a:srgbClr val="F0AD00"/>
                </a:solidFill>
              </a:rPr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c_zht_compare_swap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*key,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 smtClean="0"/>
              <a:t>seen_value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</a:t>
            </a:r>
            <a:r>
              <a:rPr lang="en-US" dirty="0" err="1"/>
              <a:t>new_value</a:t>
            </a:r>
            <a:r>
              <a:rPr lang="en-US" dirty="0"/>
              <a:t>, char *</a:t>
            </a:r>
            <a:r>
              <a:rPr lang="en-US" dirty="0" err="1" smtClean="0"/>
              <a:t>value_queried</a:t>
            </a:r>
            <a:r>
              <a:rPr lang="en-US" dirty="0" smtClean="0"/>
              <a:t>), in C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compare_swap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 smtClean="0"/>
              <a:t>seen_val</a:t>
            </a:r>
            <a:r>
              <a:rPr lang="en-US" dirty="0" smtClean="0"/>
              <a:t>, </a:t>
            </a:r>
            <a:r>
              <a:rPr lang="nn-NO" dirty="0" smtClean="0"/>
              <a:t>const </a:t>
            </a:r>
            <a:r>
              <a:rPr lang="nn-NO" dirty="0"/>
              <a:t>string &amp;new_val, string &amp;result</a:t>
            </a:r>
            <a:r>
              <a:rPr lang="nn-NO" dirty="0" smtClean="0"/>
              <a:t>)</a:t>
            </a:r>
          </a:p>
          <a:p>
            <a:pPr lvl="1"/>
            <a:r>
              <a:rPr lang="nn-NO" dirty="0" smtClean="0"/>
              <a:t>Return 0(zero), if </a:t>
            </a:r>
            <a:r>
              <a:rPr lang="en-US" dirty="0" smtClean="0">
                <a:solidFill>
                  <a:srgbClr val="FF0000"/>
                </a:solidFill>
              </a:rPr>
              <a:t>SEEN_VALUE </a:t>
            </a:r>
            <a:r>
              <a:rPr lang="en-US" dirty="0" smtClean="0"/>
              <a:t>equals to </a:t>
            </a:r>
            <a:r>
              <a:rPr lang="en-US" dirty="0"/>
              <a:t>value </a:t>
            </a:r>
            <a:r>
              <a:rPr lang="en-US" dirty="0" err="1"/>
              <a:t>lookuped</a:t>
            </a:r>
            <a:r>
              <a:rPr lang="en-US" dirty="0"/>
              <a:t> by the </a:t>
            </a:r>
            <a:r>
              <a:rPr lang="en-US" dirty="0" smtClean="0"/>
              <a:t>key, and set the value to </a:t>
            </a:r>
            <a:r>
              <a:rPr lang="en-US" dirty="0" smtClean="0">
                <a:solidFill>
                  <a:srgbClr val="FF0000"/>
                </a:solidFill>
              </a:rPr>
              <a:t>NEW_VALUE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Return non-zero, if the above doesn’t meet, and </a:t>
            </a:r>
            <a:r>
              <a:rPr lang="en-US" dirty="0">
                <a:solidFill>
                  <a:srgbClr val="FF0000"/>
                </a:solidFill>
              </a:rPr>
              <a:t>VALUE_QUERIED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SEEN_VALUE</a:t>
            </a:r>
            <a:r>
              <a:rPr lang="en-US" dirty="0"/>
              <a:t>: </a:t>
            </a:r>
            <a:r>
              <a:rPr lang="en-US" dirty="0" smtClean="0"/>
              <a:t>value expected to be equal to that </a:t>
            </a:r>
            <a:r>
              <a:rPr lang="en-US" dirty="0" err="1" smtClean="0"/>
              <a:t>lookuped</a:t>
            </a:r>
            <a:r>
              <a:rPr lang="en-US" dirty="0" smtClean="0"/>
              <a:t> </a:t>
            </a:r>
            <a:r>
              <a:rPr lang="en-US" dirty="0"/>
              <a:t>by the key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NEW_VALUE</a:t>
            </a:r>
            <a:r>
              <a:rPr lang="en-US" dirty="0"/>
              <a:t>: </a:t>
            </a:r>
            <a:r>
              <a:rPr lang="en-US" dirty="0" smtClean="0"/>
              <a:t>if equal, set value to </a:t>
            </a:r>
            <a:r>
              <a:rPr lang="en-US" dirty="0">
                <a:solidFill>
                  <a:srgbClr val="FF0000"/>
                </a:solidFill>
              </a:rPr>
              <a:t>NEW_VALUE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VALUE_QUERIED</a:t>
            </a:r>
            <a:r>
              <a:rPr lang="en-US" dirty="0" smtClean="0"/>
              <a:t>: if equal or not equal, get new value queried</a:t>
            </a:r>
          </a:p>
          <a:p>
            <a:r>
              <a:rPr lang="en-US" dirty="0"/>
              <a:t>See &lt;</a:t>
            </a:r>
            <a:r>
              <a:rPr lang="en-US" dirty="0" err="1"/>
              <a:t>c_zhtclient_lanl_threaded.c</a:t>
            </a:r>
            <a:r>
              <a:rPr lang="en-US" dirty="0" smtClean="0"/>
              <a:t>&gt; for example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buFont typeface="Wingdings 2" charset="2"/>
              <a:buChar char=""/>
            </a:pPr>
            <a:endParaRPr lang="en-US" dirty="0"/>
          </a:p>
          <a:p>
            <a:pPr lvl="1">
              <a:buFont typeface="Wingdings 2" charset="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3600" dirty="0" smtClean="0"/>
              <a:t>Prototype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Prototype by customizing ZHT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u="sng" dirty="0" smtClean="0">
                <a:hlinkClick r:id="rId2"/>
              </a:rPr>
              <a:t>iit.cs550.pa1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://bitbucket.org/xiaobingo/iit.cs550.pa1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apps-</a:t>
            </a:r>
            <a:br>
              <a:rPr lang="en-US" sz="4400" dirty="0" smtClean="0"/>
            </a:br>
            <a:r>
              <a:rPr lang="en-US" sz="4400" dirty="0" smtClean="0"/>
              <a:t>max size of item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solidFill>
                  <a:schemeClr val="tx2"/>
                </a:solidFill>
              </a:rPr>
              <a:t>Max size of item can be transferred by ZHT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solidFill>
                  <a:schemeClr val="tx2"/>
                </a:solidFill>
              </a:rPr>
              <a:t>60MB,  see the configuration in </a:t>
            </a:r>
            <a:r>
              <a:rPr lang="en-US" dirty="0" err="1" smtClean="0">
                <a:solidFill>
                  <a:schemeClr val="tx2"/>
                </a:solidFill>
              </a:rPr>
              <a:t>zht.conf</a:t>
            </a:r>
            <a:endParaRPr lang="en-US" dirty="0" smtClean="0">
              <a:solidFill>
                <a:schemeClr val="tx2"/>
              </a:solidFill>
            </a:endParaRP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MSG_MAXSIZE </a:t>
            </a:r>
            <a:r>
              <a:rPr lang="en-US" dirty="0">
                <a:solidFill>
                  <a:srgbClr val="FF0000"/>
                </a:solidFill>
              </a:rPr>
              <a:t>1000000</a:t>
            </a:r>
            <a:r>
              <a:rPr lang="en-US" dirty="0">
                <a:solidFill>
                  <a:srgbClr val="008080"/>
                </a:solidFill>
              </a:rPr>
              <a:t> #max size of message for a single </a:t>
            </a:r>
            <a:r>
              <a:rPr lang="en-US" dirty="0" smtClean="0">
                <a:solidFill>
                  <a:srgbClr val="008080"/>
                </a:solidFill>
              </a:rPr>
              <a:t>trip</a:t>
            </a:r>
            <a:endParaRPr lang="en-US" dirty="0">
              <a:solidFill>
                <a:srgbClr val="008080"/>
              </a:solidFill>
            </a:endParaRP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</a:t>
            </a:r>
            <a:r>
              <a:rPr lang="en-US" sz="4400" dirty="0" err="1" smtClean="0"/>
              <a:t>dev</a:t>
            </a:r>
            <a:r>
              <a:rPr lang="en-US" sz="4400" dirty="0" smtClean="0"/>
              <a:t> your ZHT apps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2296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Demo</a:t>
            </a:r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/>
              <a:t>Questions?</a:t>
            </a:r>
          </a:p>
          <a:p>
            <a:pPr algn="ctr">
              <a:buNone/>
            </a:pPr>
            <a:r>
              <a:rPr lang="en-US" sz="2000" b="1" dirty="0" err="1" smtClean="0"/>
              <a:t>Tonglin</a:t>
            </a:r>
            <a:r>
              <a:rPr lang="en-US" sz="2000" b="1" dirty="0" smtClean="0"/>
              <a:t> Li, </a:t>
            </a:r>
            <a:r>
              <a:rPr lang="en-US" sz="2000" b="1" dirty="0" err="1" smtClean="0"/>
              <a:t>Xiaobing</a:t>
            </a:r>
            <a:r>
              <a:rPr lang="en-US" sz="2000" b="1" dirty="0" smtClean="0"/>
              <a:t> Zhou</a:t>
            </a:r>
          </a:p>
          <a:p>
            <a:pPr algn="ctr">
              <a:buNone/>
            </a:pPr>
            <a:r>
              <a:rPr lang="en-US" sz="2000" b="1" dirty="0" smtClean="0">
                <a:hlinkClick r:id="rId3"/>
              </a:rPr>
              <a:t>tli13@hawk.iit.edu</a:t>
            </a:r>
            <a:r>
              <a:rPr lang="en-US" sz="2000" b="1" dirty="0" smtClean="0"/>
              <a:t>, </a:t>
            </a:r>
            <a:r>
              <a:rPr lang="en-US" sz="2000" b="1" u="sng" dirty="0" smtClean="0">
                <a:solidFill>
                  <a:srgbClr val="0070C0"/>
                </a:solidFill>
                <a:hlinkClick r:id="rId4"/>
              </a:rPr>
              <a:t>xzhou40@hawk.iit.edu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US" sz="2000" b="1" u="sng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2000" dirty="0">
                <a:hlinkClick r:id="rId5"/>
              </a:rPr>
              <a:t>http://datasys.cs.iit.edu/projects/ZHT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algn="ctr">
              <a:buNone/>
            </a:pPr>
            <a:r>
              <a:rPr lang="en-US" sz="2000" dirty="0">
                <a:hlinkClick r:id="rId6"/>
              </a:rPr>
              <a:t>https://bitbucket.org/xiaobingo/iit.datasys.zht-mpi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 </a:t>
            </a:r>
            <a:r>
              <a:rPr lang="en-US" sz="4000" dirty="0" smtClean="0"/>
              <a:t>file structure and readme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also &lt;</a:t>
            </a:r>
            <a:r>
              <a:rPr lang="en-US" dirty="0" smtClean="0">
                <a:hlinkClick r:id="rId2" tooltip="FILE_STRUTURE"/>
              </a:rPr>
              <a:t>FILE_STRUTURE</a:t>
            </a:r>
            <a:r>
              <a:rPr lang="en-US" dirty="0" smtClean="0"/>
              <a:t>&gt;</a:t>
            </a:r>
          </a:p>
          <a:p>
            <a:r>
              <a:rPr lang="en-US" dirty="0"/>
              <a:t>See </a:t>
            </a:r>
            <a:r>
              <a:rPr lang="en-US" dirty="0" smtClean="0"/>
              <a:t>also &lt;</a:t>
            </a:r>
            <a:r>
              <a:rPr lang="en-US" dirty="0">
                <a:hlinkClick r:id="rId3" tooltip="README"/>
              </a:rPr>
              <a:t>README</a:t>
            </a:r>
            <a:r>
              <a:rPr lang="en-US" dirty="0" smtClean="0"/>
              <a:t>&gt;</a:t>
            </a:r>
          </a:p>
          <a:p>
            <a:r>
              <a:rPr lang="en-US" dirty="0">
                <a:hlinkClick r:id="rId4"/>
              </a:rPr>
              <a:t>https://bitbucket.org/xiaobingo/iit.datasys.zht-mpi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Protocol abstraction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choose Protocol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ht.conf</a:t>
            </a:r>
            <a:endParaRPr lang="en-US" dirty="0" smtClean="0"/>
          </a:p>
          <a:p>
            <a:pPr lvl="1"/>
            <a:r>
              <a:rPr lang="en-US" dirty="0" smtClean="0"/>
              <a:t>PROTOCOL TCP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UDP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MPI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build ZHT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executables</a:t>
            </a:r>
            <a:r>
              <a:rPr lang="en-US" dirty="0" smtClean="0"/>
              <a:t> for  IP protocol family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pPr lvl="1"/>
            <a:r>
              <a:rPr lang="en-US" dirty="0" err="1" smtClean="0"/>
              <a:t>Executables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zht_cpptest</a:t>
            </a:r>
            <a:r>
              <a:rPr lang="en-US" dirty="0" smtClean="0"/>
              <a:t>/</a:t>
            </a:r>
            <a:r>
              <a:rPr lang="en-US" dirty="0" err="1" smtClean="0"/>
              <a:t>zht_ctest</a:t>
            </a:r>
            <a:r>
              <a:rPr lang="en-US" dirty="0" smtClean="0"/>
              <a:t>/</a:t>
            </a:r>
            <a:r>
              <a:rPr lang="en-US" dirty="0" err="1" smtClean="0"/>
              <a:t>zhtserver</a:t>
            </a:r>
            <a:r>
              <a:rPr lang="en-US" dirty="0" smtClean="0"/>
              <a:t>/</a:t>
            </a:r>
            <a:r>
              <a:rPr lang="en-US" dirty="0" err="1" smtClean="0"/>
              <a:t>c_zhtclient_lanl_threaded</a:t>
            </a:r>
            <a:r>
              <a:rPr lang="en-US" dirty="0" smtClean="0"/>
              <a:t>/</a:t>
            </a:r>
            <a:r>
              <a:rPr lang="en-US" dirty="0" err="1" smtClean="0"/>
              <a:t>c_zhtclient_threaded_test</a:t>
            </a:r>
            <a:r>
              <a:rPr lang="en-US" dirty="0" smtClean="0"/>
              <a:t>/</a:t>
            </a:r>
            <a:r>
              <a:rPr lang="en-US" dirty="0" err="1" smtClean="0"/>
              <a:t>cpp_zhtclient_threaded_test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executables</a:t>
            </a:r>
            <a:r>
              <a:rPr lang="en-US" dirty="0"/>
              <a:t> for </a:t>
            </a:r>
            <a:r>
              <a:rPr lang="en-US" dirty="0" smtClean="0"/>
              <a:t> MPI protocol </a:t>
            </a:r>
            <a:r>
              <a:rPr lang="en-US" dirty="0"/>
              <a:t>family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mpi</a:t>
            </a:r>
            <a:endParaRPr lang="en-US" dirty="0" smtClean="0"/>
          </a:p>
          <a:p>
            <a:pPr lvl="1"/>
            <a:r>
              <a:rPr lang="en-US" dirty="0" err="1"/>
              <a:t>Executables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zht-mpibroker</a:t>
            </a:r>
            <a:endParaRPr lang="en-US" dirty="0"/>
          </a:p>
          <a:p>
            <a:pPr lvl="2"/>
            <a:r>
              <a:rPr lang="en-US" dirty="0" err="1"/>
              <a:t>zht-mpiserver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to launch ZHT servers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IP protocol family: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zhtserver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 smtClean="0"/>
              <a:t>neighbor.conf</a:t>
            </a:r>
            <a:endParaRPr lang="en-US" dirty="0" smtClean="0"/>
          </a:p>
          <a:p>
            <a:r>
              <a:rPr lang="en-US" dirty="0" smtClean="0"/>
              <a:t>For MPI </a:t>
            </a:r>
            <a:r>
              <a:rPr lang="en-US" dirty="0" err="1" smtClean="0"/>
              <a:t>protocl</a:t>
            </a:r>
            <a:r>
              <a:rPr lang="en-US" dirty="0" smtClean="0"/>
              <a:t> family:</a:t>
            </a:r>
          </a:p>
          <a:p>
            <a:pPr lvl="1"/>
            <a:r>
              <a:rPr lang="en-US" dirty="0" err="1"/>
              <a:t>mpiexec</a:t>
            </a:r>
            <a:r>
              <a:rPr lang="en-US" dirty="0"/>
              <a:t> -</a:t>
            </a:r>
            <a:r>
              <a:rPr lang="en-US" dirty="0" err="1"/>
              <a:t>np</a:t>
            </a:r>
            <a:r>
              <a:rPr lang="en-US" dirty="0"/>
              <a:t> 4 ./</a:t>
            </a:r>
            <a:r>
              <a:rPr lang="en-US" dirty="0" err="1"/>
              <a:t>zht-mpiserver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/>
              <a:t>neighbor.mpi.conf</a:t>
            </a:r>
            <a:r>
              <a:rPr lang="en-US" dirty="0"/>
              <a:t> : ./</a:t>
            </a:r>
            <a:r>
              <a:rPr lang="en-US" dirty="0" err="1"/>
              <a:t>zht-mpibroker</a:t>
            </a:r>
            <a:r>
              <a:rPr lang="en-US" dirty="0"/>
              <a:t> -z </a:t>
            </a:r>
            <a:r>
              <a:rPr lang="en-US" dirty="0" err="1"/>
              <a:t>zht.conf</a:t>
            </a:r>
            <a:r>
              <a:rPr lang="en-US" dirty="0"/>
              <a:t> -n </a:t>
            </a:r>
            <a:r>
              <a:rPr lang="en-US" dirty="0" err="1" smtClean="0"/>
              <a:t>neighbor.mpi.conf</a:t>
            </a:r>
            <a:endParaRPr lang="en-US" dirty="0"/>
          </a:p>
          <a:p>
            <a:r>
              <a:rPr lang="en-US" dirty="0" smtClean="0"/>
              <a:t>The ZHT client and YOUR_OWN_APP are not aware of the protocols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ZHT Language bindings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Always try the C++ binding since IT’S MORE CONVENIENT to pass user-defined composite data structure using OFFICIAL Google protocol buffer C++ binding</a:t>
            </a:r>
          </a:p>
          <a:p>
            <a:pPr lvl="1"/>
            <a:r>
              <a:rPr lang="en-US" dirty="0" smtClean="0"/>
              <a:t>ZHT C binding depends on NON-</a:t>
            </a:r>
            <a:r>
              <a:rPr lang="en-US" dirty="0"/>
              <a:t> </a:t>
            </a:r>
            <a:r>
              <a:rPr lang="en-US" dirty="0" smtClean="0"/>
              <a:t>OFFICIAL </a:t>
            </a:r>
            <a:r>
              <a:rPr lang="en-US" dirty="0"/>
              <a:t>Google protocol buffer </a:t>
            </a:r>
            <a:r>
              <a:rPr lang="en-US" dirty="0" smtClean="0"/>
              <a:t>C binding, </a:t>
            </a:r>
            <a:r>
              <a:rPr lang="en-US" dirty="0" smtClean="0">
                <a:solidFill>
                  <a:srgbClr val="FF0000"/>
                </a:solidFill>
              </a:rPr>
              <a:t>BUGS </a:t>
            </a:r>
            <a:r>
              <a:rPr lang="en-US" dirty="0" err="1" smtClean="0">
                <a:solidFill>
                  <a:srgbClr val="FF0000"/>
                </a:solidFill>
              </a:rPr>
              <a:t>potentailly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ZHT C </a:t>
            </a:r>
            <a:r>
              <a:rPr lang="en-US" dirty="0" smtClean="0">
                <a:solidFill>
                  <a:srgbClr val="0070C0"/>
                </a:solidFill>
              </a:rPr>
              <a:t>binding is built on top of C++ binding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8580</TotalTime>
  <Words>1567</Words>
  <Application>Microsoft Office PowerPoint</Application>
  <PresentationFormat>On-screen Show (4:3)</PresentationFormat>
  <Paragraphs>256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Module</vt:lpstr>
      <vt:lpstr>Tonglin Li, Xiaobing Zhou Illinois Institute of Technology, Chicago, U.S.A</vt:lpstr>
      <vt:lpstr> idea overview</vt:lpstr>
      <vt:lpstr> architecture overview</vt:lpstr>
      <vt:lpstr> file structure and readme</vt:lpstr>
      <vt:lpstr>Protocol abstraction</vt:lpstr>
      <vt:lpstr>How to choose Protocol</vt:lpstr>
      <vt:lpstr>How to build ZHT</vt:lpstr>
      <vt:lpstr>How to launch ZHT servers</vt:lpstr>
      <vt:lpstr>ZHT Language bindings</vt:lpstr>
      <vt:lpstr>How to dev your ZHT apps</vt:lpstr>
      <vt:lpstr>How to dev your ZHT apps</vt:lpstr>
      <vt:lpstr>How to dev your ZHT apps - walkthrough</vt:lpstr>
      <vt:lpstr>How to dev your ZHT apps - walkthrough</vt:lpstr>
      <vt:lpstr>How to dev your ZHT apps - walkthrough</vt:lpstr>
      <vt:lpstr>How to dev your ZHT apps –  passing composite datastructure</vt:lpstr>
      <vt:lpstr>How to dev your ZHT apps –  passing composite datastructure</vt:lpstr>
      <vt:lpstr>How to dev your ZHT apps –  passing composite datastructure</vt:lpstr>
      <vt:lpstr>How to dev your ZHT apps –  define your persistent storage</vt:lpstr>
      <vt:lpstr>How to dev your ZHT apps –  run ZHT over MPI protocol(standalone mode)</vt:lpstr>
      <vt:lpstr>How to dev your ZHT apps –  run ZHT(cluster mode)</vt:lpstr>
      <vt:lpstr>How to customize ZHT- augment client API</vt:lpstr>
      <vt:lpstr>How to customize ZHT- augment client API</vt:lpstr>
      <vt:lpstr>How to customize ZHT- augment server implementation</vt:lpstr>
      <vt:lpstr>How to dev your ZHT apps- thread safe</vt:lpstr>
      <vt:lpstr>How to dev your ZHT apps- configration</vt:lpstr>
      <vt:lpstr>How to dev your ZHT apps- configration</vt:lpstr>
      <vt:lpstr>How to dev your ZHT apps- configration</vt:lpstr>
      <vt:lpstr>How to dev your ZHT apps- configration</vt:lpstr>
      <vt:lpstr>How to dev your ZHT apps- TWO special API(s)</vt:lpstr>
      <vt:lpstr>How to dev your ZHT apps- TWO special API(s)</vt:lpstr>
      <vt:lpstr>How to dev your ZHT apps- Prototype </vt:lpstr>
      <vt:lpstr>How to dev your ZHT apps- max size of item</vt:lpstr>
      <vt:lpstr>How to dev your ZHT apps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ZHT</dc:title>
  <dc:creator>Leo</dc:creator>
  <cp:lastModifiedBy>Windows User</cp:lastModifiedBy>
  <cp:revision>494</cp:revision>
  <dcterms:created xsi:type="dcterms:W3CDTF">2006-08-16T00:00:00Z</dcterms:created>
  <dcterms:modified xsi:type="dcterms:W3CDTF">2013-10-25T17:04:35Z</dcterms:modified>
</cp:coreProperties>
</file>