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29"/>
  </p:notesMasterIdLst>
  <p:sldIdLst>
    <p:sldId id="481" r:id="rId2"/>
    <p:sldId id="458" r:id="rId3"/>
    <p:sldId id="483" r:id="rId4"/>
    <p:sldId id="459" r:id="rId5"/>
    <p:sldId id="460" r:id="rId6"/>
    <p:sldId id="462" r:id="rId7"/>
    <p:sldId id="485" r:id="rId8"/>
    <p:sldId id="503" r:id="rId9"/>
    <p:sldId id="484" r:id="rId10"/>
    <p:sldId id="486" r:id="rId11"/>
    <p:sldId id="504" r:id="rId12"/>
    <p:sldId id="464" r:id="rId13"/>
    <p:sldId id="490" r:id="rId14"/>
    <p:sldId id="469" r:id="rId15"/>
    <p:sldId id="491" r:id="rId16"/>
    <p:sldId id="492" r:id="rId17"/>
    <p:sldId id="500" r:id="rId18"/>
    <p:sldId id="495" r:id="rId19"/>
    <p:sldId id="494" r:id="rId20"/>
    <p:sldId id="465" r:id="rId21"/>
    <p:sldId id="466" r:id="rId22"/>
    <p:sldId id="471" r:id="rId23"/>
    <p:sldId id="496" r:id="rId24"/>
    <p:sldId id="497" r:id="rId25"/>
    <p:sldId id="498" r:id="rId26"/>
    <p:sldId id="501" r:id="rId27"/>
    <p:sldId id="50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B275"/>
    <a:srgbClr val="A1C5A3"/>
    <a:srgbClr val="95D19C"/>
    <a:srgbClr val="006600"/>
    <a:srgbClr val="3333CC"/>
    <a:srgbClr val="33CC33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712" autoAdjust="0"/>
  </p:normalViewPr>
  <p:slideViewPr>
    <p:cSldViewPr>
      <p:cViewPr varScale="1">
        <p:scale>
          <a:sx n="125" d="100"/>
          <a:sy n="125" d="100"/>
        </p:scale>
        <p:origin x="2262" y="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25B5AE2-B6EA-4490-AE9D-991AFC784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6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0" y="6553200"/>
            <a:ext cx="396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b="1" i="1">
                <a:solidFill>
                  <a:srgbClr val="CC9900"/>
                </a:solidFill>
              </a:rPr>
              <a:t>CIS 1310 – HTML &amp; CSS</a:t>
            </a:r>
          </a:p>
        </p:txBody>
      </p:sp>
      <p:pic>
        <p:nvPicPr>
          <p:cNvPr id="5" name="Picture 5" descr="CD_logob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497638"/>
            <a:ext cx="18049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057400"/>
            <a:ext cx="6858000" cy="2701925"/>
          </a:xfrm>
        </p:spPr>
        <p:txBody>
          <a:bodyPr/>
          <a:lstStyle>
            <a:lvl1pPr marL="0" indent="0">
              <a:lnSpc>
                <a:spcPct val="85000"/>
              </a:lnSpc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Using Text Effectively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685800"/>
            <a:ext cx="6858000" cy="838200"/>
          </a:xfrm>
        </p:spPr>
        <p:txBody>
          <a:bodyPr/>
          <a:lstStyle>
            <a:lvl1pPr>
              <a:defRPr>
                <a:solidFill>
                  <a:srgbClr val="CC9900"/>
                </a:solidFill>
              </a:defRPr>
            </a:lvl1pPr>
          </a:lstStyle>
          <a:p>
            <a:r>
              <a:rPr lang="en-US"/>
              <a:t>Web Design Concepts</a:t>
            </a:r>
          </a:p>
        </p:txBody>
      </p:sp>
    </p:spTree>
    <p:extLst>
      <p:ext uri="{BB962C8B-B14F-4D97-AF65-F5344CB8AC3E}">
        <p14:creationId xmlns:p14="http://schemas.microsoft.com/office/powerpoint/2010/main" val="59553958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402392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228600"/>
            <a:ext cx="19812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7912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004616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19600" y="1371600"/>
            <a:ext cx="381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19600" y="3733800"/>
            <a:ext cx="381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95625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54328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18355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2464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7594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78564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086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690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5081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558678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981200" y="6553200"/>
            <a:ext cx="426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b="1" i="1">
                <a:solidFill>
                  <a:srgbClr val="CC9900"/>
                </a:solidFill>
              </a:rPr>
              <a:t>CIS 1310 – HTML &amp; CSS</a:t>
            </a:r>
          </a:p>
        </p:txBody>
      </p:sp>
      <p:pic>
        <p:nvPicPr>
          <p:cNvPr id="1029" name="Picture 5" descr="CD_logoba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557963"/>
            <a:ext cx="15001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" presetClass="entr" presetSubtype="8" accel="50000" decel="5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accel="50000" decel="5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accel="50000" decel="5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accel="50000" decel="5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accel="50000" decel="5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anose="05000000000000000000" pitchFamily="2" charset="2"/>
        <a:buChar char="u"/>
        <a:defRPr kumimoji="1" sz="2400">
          <a:solidFill>
            <a:srgbClr val="CC99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anose="05000000000000000000" pitchFamily="2" charset="2"/>
        <a:buChar char="ü"/>
        <a:defRPr kumimoji="1" sz="2000">
          <a:solidFill>
            <a:srgbClr val="CC9900"/>
          </a:solidFill>
          <a:latin typeface="+mn-lt"/>
        </a:defRPr>
      </a:lvl2pPr>
      <a:lvl3pPr marL="1143000" indent="-2286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anose="05000000000000000000" pitchFamily="2" charset="2"/>
        <a:buChar char="ü"/>
        <a:defRPr kumimoji="1">
          <a:solidFill>
            <a:srgbClr val="CC9900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anose="05000000000000000000" pitchFamily="2" charset="2"/>
        <a:buChar char="ü"/>
        <a:defRPr kumimoji="1" sz="1600">
          <a:solidFill>
            <a:srgbClr val="CC9900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anose="05000000000000000000" pitchFamily="2" charset="2"/>
        <a:buChar char="ü"/>
        <a:defRPr kumimoji="1" sz="1400">
          <a:solidFill>
            <a:srgbClr val="CC9900"/>
          </a:solidFill>
          <a:latin typeface="+mn-lt"/>
        </a:defRPr>
      </a:lvl5pPr>
      <a:lvl6pPr marL="2514600" indent="-2286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itchFamily="2" charset="2"/>
        <a:buChar char="ü"/>
        <a:defRPr kumimoji="1" sz="1400">
          <a:solidFill>
            <a:srgbClr val="CC9900"/>
          </a:solidFill>
          <a:latin typeface="+mn-lt"/>
        </a:defRPr>
      </a:lvl6pPr>
      <a:lvl7pPr marL="2971800" indent="-2286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itchFamily="2" charset="2"/>
        <a:buChar char="ü"/>
        <a:defRPr kumimoji="1" sz="1400">
          <a:solidFill>
            <a:srgbClr val="CC9900"/>
          </a:solidFill>
          <a:latin typeface="+mn-lt"/>
        </a:defRPr>
      </a:lvl7pPr>
      <a:lvl8pPr marL="3429000" indent="-2286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itchFamily="2" charset="2"/>
        <a:buChar char="ü"/>
        <a:defRPr kumimoji="1" sz="1400">
          <a:solidFill>
            <a:srgbClr val="CC9900"/>
          </a:solidFill>
          <a:latin typeface="+mn-lt"/>
        </a:defRPr>
      </a:lvl8pPr>
      <a:lvl9pPr marL="3886200" indent="-228600" algn="l" rtl="0" eaLnBrk="0" fontAlgn="base" hangingPunct="0">
        <a:spcBef>
          <a:spcPct val="25000"/>
        </a:spcBef>
        <a:spcAft>
          <a:spcPct val="25000"/>
        </a:spcAft>
        <a:buClr>
          <a:srgbClr val="CC9900"/>
        </a:buClr>
        <a:buSzPct val="70000"/>
        <a:buFont typeface="Wingdings" pitchFamily="2" charset="2"/>
        <a:buChar char="ü"/>
        <a:defRPr kumimoji="1" sz="1400">
          <a:solidFill>
            <a:srgbClr val="CC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ChangeArrowheads="1"/>
          </p:cNvSpPr>
          <p:nvPr/>
        </p:nvSpPr>
        <p:spPr bwMode="auto">
          <a:xfrm>
            <a:off x="457200" y="685800"/>
            <a:ext cx="6705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rgbClr val="CC99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rgbClr val="CC99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>
                <a:solidFill>
                  <a:srgbClr val="CC99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600">
                <a:solidFill>
                  <a:srgbClr val="CC99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tx1"/>
                </a:solidFill>
              </a:rPr>
              <a:t>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4000" b="1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 b="1"/>
              <a:t>Introduction to the Internet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Internet Standards &amp; Coordination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altLang="en-US" dirty="0"/>
              <a:t>World Wide Web Consortium (W3C)</a:t>
            </a:r>
          </a:p>
          <a:p>
            <a:pPr lvl="1">
              <a:spcBef>
                <a:spcPts val="2400"/>
              </a:spcBef>
              <a:spcAft>
                <a:spcPts val="24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Develops Prototype Technologies Related to the Web</a:t>
            </a:r>
          </a:p>
          <a:p>
            <a:pPr lvl="1">
              <a:spcBef>
                <a:spcPts val="2400"/>
              </a:spcBef>
              <a:spcAft>
                <a:spcPts val="24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Produces Recommendations</a:t>
            </a:r>
          </a:p>
          <a:p>
            <a:pPr lvl="2">
              <a:spcBef>
                <a:spcPts val="2400"/>
              </a:spcBef>
              <a:spcAft>
                <a:spcPts val="24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Specifications to Standardize Web Technologie</a:t>
            </a:r>
            <a:r>
              <a:rPr lang="en-US" altLang="en-US" dirty="0"/>
              <a:t>s</a:t>
            </a:r>
          </a:p>
          <a:p>
            <a:pPr lvl="1">
              <a:spcBef>
                <a:spcPts val="2400"/>
              </a:spcBef>
              <a:spcAft>
                <a:spcPts val="2400"/>
              </a:spcAft>
            </a:pPr>
            <a:r>
              <a:rPr lang="en-US" altLang="en-US" dirty="0"/>
              <a:t>Tim Berners-Lee, Director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Internet &amp; Accessibility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Web Accessibility Initiative (WAI)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Major Area of Work by W3C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Facilitate Use by Those with Special Needs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Produce Web Content Accessibility Guidelines (WCAG)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Americans with Disability Act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Section 508  of Federal Rehabilitation Act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Universal Design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 dirty="0"/>
              <a:t>Make Things Usable to Most Diverse Range of People</a:t>
            </a:r>
          </a:p>
        </p:txBody>
      </p:sp>
    </p:spTree>
    <p:extLst>
      <p:ext uri="{BB962C8B-B14F-4D97-AF65-F5344CB8AC3E}">
        <p14:creationId xmlns:p14="http://schemas.microsoft.com/office/powerpoint/2010/main" val="18033809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Internet Mechanics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dirty="0"/>
              <a:t>Internet Backbone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altLang="en-US" dirty="0"/>
              <a:t>Main Communication Pathways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altLang="en-US" dirty="0"/>
              <a:t>Data Travels the Fastest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altLang="en-US" dirty="0"/>
              <a:t>Large National / International Networks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dirty="0"/>
              <a:t>Access Providers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altLang="en-US" dirty="0"/>
              <a:t>ISP (Internet Service Provider)</a:t>
            </a:r>
          </a:p>
        </p:txBody>
      </p:sp>
      <p:pic>
        <p:nvPicPr>
          <p:cNvPr id="4" name="Picture 3" descr="• Map showing the Internet backbone all over the world by a single company is shown.&#10;• DS-3 shows the Internet from Seattle to Denver to Independence to Dallas to Houston which in turn to Dallas.&#10;• OC-3 is shown from Seattle to San Francisco to Riatto to Dallas to Austell then back to Riatto then back to San Francisco and finally to Seattle again.&#10;• DS-3 is shown from Sacramento to San Francisco to Los Angeles and reverse process.&#10;• OC-12 is also from Washington to Austell." title="Figure 13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8" y="1524000"/>
            <a:ext cx="2571750" cy="1524000"/>
          </a:xfrm>
          <a:prstGeom prst="rect">
            <a:avLst/>
          </a:prstGeom>
          <a:effectLst>
            <a:outerShdw blurRad="127000" dist="127000" dir="2700000" algn="tl" rotWithShape="0">
              <a:schemeClr val="accent3">
                <a:lumMod val="50000"/>
                <a:alpha val="50000"/>
              </a:schemeClr>
            </a:outerShdw>
          </a:effec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Internet Mechanics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Web Client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Connected to the Internet when Needed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Usually Runs Web Browser (Client) Software</a:t>
            </a:r>
          </a:p>
          <a:p>
            <a:pPr lvl="2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e.g., Chrome, Internet Explorer, Firefox, Safari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Uses HTTP (Hypertext Transfer Protocol)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Requests Web Pages from Server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Receives Web Pages &amp; Files from Server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Internet Mechanics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en-US"/>
              <a:t>Web Browser (Navigator)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altLang="en-US"/>
              <a:t>Program that Allows Access to Web Pages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altLang="en-US"/>
              <a:t>Netscape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altLang="en-US"/>
              <a:t>Internet Explorer</a:t>
            </a:r>
          </a:p>
          <a:p>
            <a:pPr lvl="3">
              <a:spcBef>
                <a:spcPts val="400"/>
              </a:spcBef>
              <a:spcAft>
                <a:spcPts val="400"/>
              </a:spcAft>
            </a:pPr>
            <a:r>
              <a:rPr lang="en-US" altLang="en-US"/>
              <a:t>Spent $1.25 B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altLang="en-US"/>
              <a:t>Mozilla</a:t>
            </a:r>
          </a:p>
          <a:p>
            <a:pPr lvl="3">
              <a:spcBef>
                <a:spcPts val="400"/>
              </a:spcBef>
              <a:spcAft>
                <a:spcPts val="400"/>
              </a:spcAft>
            </a:pPr>
            <a:r>
              <a:rPr lang="en-US" altLang="en-US"/>
              <a:t>Firefox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altLang="en-US"/>
              <a:t>Safari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altLang="en-US"/>
              <a:t>Chrome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altLang="en-US"/>
              <a:t>Microbrowser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altLang="en-US"/>
              <a:t>Mobile Devices</a:t>
            </a:r>
          </a:p>
        </p:txBody>
      </p:sp>
      <p:pic>
        <p:nvPicPr>
          <p:cNvPr id="28676" name="Picture 6" descr="http://blog.hostonnet.com/wp-content/uploads/2014/09/Google-Chr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19400"/>
            <a:ext cx="35337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Internet Mechanics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Web Server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Continually Connected to the Internet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Runs Web Server Software</a:t>
            </a:r>
          </a:p>
          <a:p>
            <a:pPr lvl="2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e.g., Apache, Internet Information Server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Uses HTTP (Hypertext Transfer Protocol)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Receives Request for Web Page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Transmits Status Code, Web Page, &amp; Associated Files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Protocols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772400" cy="4191000"/>
          </a:xfrm>
        </p:spPr>
        <p:txBody>
          <a:bodyPr/>
          <a:lstStyle/>
          <a:p>
            <a:pPr indent="-2730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Rules Used for Clients &amp; Servers to Communicate</a:t>
            </a:r>
          </a:p>
        </p:txBody>
      </p:sp>
      <p:pic>
        <p:nvPicPr>
          <p:cNvPr id="4" name="Picture 3" descr="• Internet protocol (IP) sends data between computers on Internet.&#10;• TCP prepares data &amp; provides error checking.&#10;• UDP prepares data for transmission.&#10;• FTP enables files to be downloaded.&#10;• Telnet enables user to login.&#10;• HTTP transfers data from server to browser.&#10;• SMTP used for Email transmission.&#10;• DHCP shares IP addresses to host systems.&#10;• RTP delivers audio and video over IP." title="Figure 13.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1A47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09600" y="2362200"/>
            <a:ext cx="7199666" cy="2819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effectLst>
            <a:outerShdw blurRad="127000" dist="127000" dir="2700000" algn="tl" rotWithShape="0">
              <a:schemeClr val="accent3">
                <a:lumMod val="50000"/>
                <a:alpha val="50000"/>
              </a:schemeClr>
            </a:outerShdw>
          </a:effec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Protocols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772400" cy="4114800"/>
          </a:xfrm>
        </p:spPr>
        <p:txBody>
          <a:bodyPr/>
          <a:lstStyle/>
          <a:p>
            <a:pPr indent="-274320" eaLnBrk="1" fontAlgn="auto" hangingPunct="1">
              <a:spcBef>
                <a:spcPts val="1700"/>
              </a:spcBef>
              <a:spcAft>
                <a:spcPts val="1700"/>
              </a:spcAft>
              <a:defRPr/>
            </a:pPr>
            <a:r>
              <a:rPr lang="en-US" dirty="0"/>
              <a:t>E-Mail</a:t>
            </a:r>
          </a:p>
          <a:p>
            <a:pPr lvl="1" indent="-274320" eaLnBrk="1" fontAlgn="auto" hangingPunct="1">
              <a:spcBef>
                <a:spcPts val="1700"/>
              </a:spcBef>
              <a:spcAft>
                <a:spcPts val="1700"/>
              </a:spcAft>
              <a:defRPr/>
            </a:pPr>
            <a:r>
              <a:rPr lang="en-US" dirty="0"/>
              <a:t>Sending</a:t>
            </a:r>
          </a:p>
          <a:p>
            <a:pPr lvl="2" indent="-274320" eaLnBrk="1" fontAlgn="auto" hangingPunct="1">
              <a:spcBef>
                <a:spcPts val="1700"/>
              </a:spcBef>
              <a:spcAft>
                <a:spcPts val="1700"/>
              </a:spcAft>
              <a:defRPr/>
            </a:pPr>
            <a:r>
              <a:rPr lang="en-US" dirty="0">
                <a:ea typeface="+mn-ea"/>
                <a:cs typeface="+mn-cs"/>
              </a:rPr>
              <a:t>SMTP (Simple Mail Transfer Protocol)</a:t>
            </a:r>
          </a:p>
          <a:p>
            <a:pPr lvl="1" indent="-274320" eaLnBrk="1" fontAlgn="auto" hangingPunct="1">
              <a:spcBef>
                <a:spcPts val="1700"/>
              </a:spcBef>
              <a:spcAft>
                <a:spcPts val="1700"/>
              </a:spcAft>
              <a:defRPr/>
            </a:pPr>
            <a:r>
              <a:rPr lang="en-US" dirty="0"/>
              <a:t>Receiving</a:t>
            </a:r>
          </a:p>
          <a:p>
            <a:pPr lvl="2" indent="-274320" eaLnBrk="1" fontAlgn="auto" hangingPunct="1">
              <a:spcBef>
                <a:spcPts val="1700"/>
              </a:spcBef>
              <a:spcAft>
                <a:spcPts val="1700"/>
              </a:spcAft>
              <a:defRPr/>
            </a:pPr>
            <a:r>
              <a:rPr lang="en-US" dirty="0">
                <a:ea typeface="+mn-ea"/>
                <a:cs typeface="+mn-cs"/>
              </a:rPr>
              <a:t>POP / POP3 (Post Office Protocol)</a:t>
            </a:r>
          </a:p>
          <a:p>
            <a:pPr lvl="2" indent="-274320" eaLnBrk="1" fontAlgn="auto" hangingPunct="1">
              <a:spcBef>
                <a:spcPts val="1700"/>
              </a:spcBef>
              <a:spcAft>
                <a:spcPts val="1700"/>
              </a:spcAft>
              <a:defRPr/>
            </a:pPr>
            <a:r>
              <a:rPr lang="en-US" dirty="0">
                <a:ea typeface="+mn-ea"/>
                <a:cs typeface="+mn-cs"/>
              </a:rPr>
              <a:t>IMAP (Internet Mail Access Protocol)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Protocols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305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FTP</a:t>
            </a:r>
          </a:p>
          <a:p>
            <a:pPr lvl="1" indent="-27305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>
                <a:cs typeface="Arial" panose="020B0604020202020204" pitchFamily="34" charset="0"/>
              </a:rPr>
              <a:t>Allows Exchange of Files Over the Internet</a:t>
            </a:r>
          </a:p>
          <a:p>
            <a:pPr lvl="1" indent="-27305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>
                <a:cs typeface="Times New Roman" panose="02020603050405020304" pitchFamily="18" charset="0"/>
              </a:rPr>
              <a:t>Commonly used by Web Developers</a:t>
            </a:r>
          </a:p>
          <a:p>
            <a:pPr lvl="2" indent="-27305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>
                <a:cs typeface="Times New Roman" panose="02020603050405020304" pitchFamily="18" charset="0"/>
              </a:rPr>
              <a:t>Transfer Web Pages From Their Computers to Web Servers</a:t>
            </a:r>
          </a:p>
          <a:p>
            <a:pPr indent="-27305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HTTP (Hypertext Transfer Protocol)</a:t>
            </a:r>
          </a:p>
          <a:p>
            <a:pPr lvl="1" indent="-27305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>
                <a:cs typeface="Arial" panose="020B0604020202020204" pitchFamily="34" charset="0"/>
              </a:rPr>
              <a:t>Rules for Exchanging Files on the Web</a:t>
            </a:r>
          </a:p>
          <a:p>
            <a:pPr lvl="2" indent="-27305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>
                <a:cs typeface="Arial" panose="020B0604020202020204" pitchFamily="34" charset="0"/>
              </a:rPr>
              <a:t>Text, Graphics, Sound, Video, Other Multimedia Files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Protocols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572000"/>
          </a:xfrm>
        </p:spPr>
        <p:txBody>
          <a:bodyPr/>
          <a:lstStyle/>
          <a:p>
            <a:pPr indent="-274320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pc="-50" dirty="0"/>
              <a:t>TCP/IP (Transmission Control Protocol/Internet Protocol)</a:t>
            </a:r>
          </a:p>
          <a:p>
            <a:pPr lvl="1" indent="-274320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cs typeface="Arial" pitchFamily="34" charset="0"/>
              </a:rPr>
              <a:t>Official Communication Protocol of the Internet</a:t>
            </a:r>
          </a:p>
          <a:p>
            <a:pPr lvl="1" indent="-274320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pc="-50" dirty="0">
                <a:cs typeface="Arial" pitchFamily="34" charset="0"/>
              </a:rPr>
              <a:t>TCP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Ensure Integrity of Communication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Breaks Files and Messages into Individual Units (Packets)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IP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cs typeface="Arial" pitchFamily="34" charset="0"/>
              </a:rPr>
              <a:t>Controls How Data is Sent Between Computers on the Internet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cs typeface="Times New Roman" pitchFamily="18" charset="0"/>
              </a:rPr>
              <a:t>Routes a Packet to the Correct Destination Address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cs typeface="Times New Roman" pitchFamily="18" charset="0"/>
              </a:rPr>
              <a:t>Packet Gets Forwarded to Next Closest Router </a:t>
            </a:r>
          </a:p>
          <a:p>
            <a:pPr lvl="4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cs typeface="Times New Roman" pitchFamily="18" charset="0"/>
              </a:rPr>
              <a:t>Until Destination is Reached</a:t>
            </a:r>
            <a:endParaRPr lang="en-US" dirty="0"/>
          </a:p>
          <a:p>
            <a:pPr lvl="2" eaLnBrk="1" hangingPunct="1">
              <a:defRPr/>
            </a:pPr>
            <a:endParaRPr lang="en-US" dirty="0"/>
          </a:p>
          <a:p>
            <a:pPr lvl="2" indent="-274320" eaLnBrk="1" fontAlgn="auto" hangingPunct="1">
              <a:spcBef>
                <a:spcPts val="200"/>
              </a:spcBef>
              <a:spcAft>
                <a:spcPts val="200"/>
              </a:spcAft>
              <a:defRPr/>
            </a:pPr>
            <a:endParaRPr lang="en-US" spc="-5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5720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altLang="en-US"/>
              <a:t>Describe the Evolution of the Internet and the Web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altLang="en-US"/>
              <a:t>Explain the Need for Web Standards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altLang="en-US"/>
              <a:t>Identify Networking Protocols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altLang="en-US"/>
              <a:t>Define Addressing and Domain Names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altLang="en-US"/>
              <a:t>Describe HTML, XHTML, and HTML5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Addressing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IP Address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Identifies Each Device Connected to Internet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Unique Number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IPv6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8 Groups of 4 Hex Digits Separated by Colons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Benefits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Increased Address Space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More Efficient Routing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Better Mobility Support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Multi-homing </a:t>
            </a:r>
          </a:p>
        </p:txBody>
      </p:sp>
      <p:pic>
        <p:nvPicPr>
          <p:cNvPr id="5" name="Picture 4" descr="http://www.flashrouters.com/blog/wp-content/uploads/2011/10/ipv4_vs_ipv6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 t="3746" r="2755" b="4480"/>
          <a:stretch/>
        </p:blipFill>
        <p:spPr bwMode="auto">
          <a:xfrm>
            <a:off x="5410200" y="3810000"/>
            <a:ext cx="2643675" cy="19050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effectLst>
            <a:outerShdw blurRad="127000" dist="127000" dir="2700000" algn="tl" rotWithShape="0">
              <a:schemeClr val="accent3">
                <a:lumMod val="50000"/>
                <a:alpha val="50000"/>
              </a:schemeClr>
            </a:outerShdw>
          </a:effec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Addressing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en-US"/>
              <a:t>Domain Name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/>
              <a:t>Text Version of IP Address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en-US"/>
              <a:t>TLD (Top Level Domain)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/>
              <a:t>Identifies Type of Organization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/>
              <a:t>ICANN Assigns &amp; Controls TLDs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en-US"/>
              <a:t>DNS (Domain Name System)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altLang="en-US"/>
              <a:t>DNS Server</a:t>
            </a:r>
          </a:p>
          <a:p>
            <a:pPr lvl="2">
              <a:spcBef>
                <a:spcPts val="900"/>
              </a:spcBef>
              <a:spcAft>
                <a:spcPts val="900"/>
              </a:spcAft>
            </a:pPr>
            <a:r>
              <a:rPr lang="en-US" altLang="en-US"/>
              <a:t>Translates Domain Name to IP Address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Addressing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Web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URL (Uniform Resource Locator)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Unique Address for Page Located on Server</a:t>
            </a:r>
            <a:endParaRPr lang="en-US" altLang="en-US" sz="2000"/>
          </a:p>
        </p:txBody>
      </p:sp>
      <p:pic>
        <p:nvPicPr>
          <p:cNvPr id="4" name="Picture 3" descr="CFig2-08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3" b="29568"/>
          <a:stretch>
            <a:fillRect/>
          </a:stretch>
        </p:blipFill>
        <p:spPr bwMode="auto">
          <a:xfrm>
            <a:off x="2133600" y="2971800"/>
            <a:ext cx="4140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Markup Languages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572000"/>
          </a:xfrm>
        </p:spPr>
        <p:txBody>
          <a:bodyPr/>
          <a:lstStyle/>
          <a:p>
            <a:pPr eaLnBrk="1" hangingPunct="1">
              <a:spcBef>
                <a:spcPts val="1600"/>
              </a:spcBef>
              <a:spcAft>
                <a:spcPts val="1600"/>
              </a:spcAft>
              <a:defRPr/>
            </a:pPr>
            <a:r>
              <a:rPr lang="en-US" dirty="0"/>
              <a:t>SGML (Standard Generalized Markup Language)</a:t>
            </a:r>
          </a:p>
          <a:p>
            <a:pPr lvl="1" eaLnBrk="1" hangingPunct="1">
              <a:spcBef>
                <a:spcPts val="1600"/>
              </a:spcBef>
              <a:spcAft>
                <a:spcPts val="1600"/>
              </a:spcAft>
              <a:defRPr/>
            </a:pPr>
            <a:r>
              <a:rPr lang="en-US" dirty="0">
                <a:ea typeface="+mn-ea"/>
                <a:cs typeface="+mn-cs"/>
              </a:rPr>
              <a:t>Standard for Specifying a Markup Language or Tag Set </a:t>
            </a:r>
            <a:endParaRPr lang="en-US" sz="2400" dirty="0">
              <a:ea typeface="+mn-ea"/>
              <a:cs typeface="+mn-cs"/>
            </a:endParaRPr>
          </a:p>
          <a:p>
            <a:pPr eaLnBrk="1" hangingPunct="1">
              <a:spcBef>
                <a:spcPts val="1600"/>
              </a:spcBef>
              <a:spcAft>
                <a:spcPts val="1600"/>
              </a:spcAft>
              <a:defRPr/>
            </a:pPr>
            <a:r>
              <a:rPr lang="en-US" dirty="0"/>
              <a:t>HTML (Hypertext Markup Language)</a:t>
            </a:r>
          </a:p>
          <a:p>
            <a:pPr lvl="1" eaLnBrk="1" hangingPunct="1">
              <a:spcBef>
                <a:spcPts val="1600"/>
              </a:spcBef>
              <a:spcAft>
                <a:spcPts val="1600"/>
              </a:spcAft>
              <a:defRPr/>
            </a:pPr>
            <a:r>
              <a:rPr lang="en-US" spc="-30" dirty="0">
                <a:ea typeface="+mn-ea"/>
                <a:cs typeface="+mn-cs"/>
              </a:rPr>
              <a:t>Set of Markup Codes Used to Display Pages in a Web Browser</a:t>
            </a:r>
          </a:p>
          <a:p>
            <a:pPr lvl="1" eaLnBrk="1" hangingPunct="1">
              <a:spcBef>
                <a:spcPts val="1600"/>
              </a:spcBef>
              <a:spcAft>
                <a:spcPts val="1600"/>
              </a:spcAft>
              <a:defRPr/>
            </a:pPr>
            <a:r>
              <a:rPr lang="en-US" spc="-30" dirty="0">
                <a:ea typeface="+mn-ea"/>
                <a:cs typeface="+mn-cs"/>
              </a:rPr>
              <a:t>Interpret and Compose Text, Images, and Other Material</a:t>
            </a:r>
          </a:p>
          <a:p>
            <a:pPr lvl="2" eaLnBrk="1" hangingPunct="1">
              <a:spcBef>
                <a:spcPts val="1600"/>
              </a:spcBef>
              <a:spcAft>
                <a:spcPts val="1600"/>
              </a:spcAft>
              <a:defRPr/>
            </a:pPr>
            <a:r>
              <a:rPr lang="en-US" spc="-30" dirty="0">
                <a:ea typeface="+mn-ea"/>
                <a:cs typeface="+mn-cs"/>
              </a:rPr>
              <a:t>Into Visual or Audible Web Pages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Markup Languages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dirty="0"/>
              <a:t>XML (</a:t>
            </a:r>
            <a:r>
              <a:rPr lang="en-US" dirty="0" err="1"/>
              <a:t>eXtensible</a:t>
            </a:r>
            <a:r>
              <a:rPr lang="en-US" dirty="0"/>
              <a:t> Markup Language)</a:t>
            </a:r>
          </a:p>
          <a:p>
            <a:pPr lvl="1" eaLnBrk="1" hangingPunct="1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dirty="0"/>
              <a:t>Designed to Describe, Deliver, &amp; Exchange Structured Data</a:t>
            </a:r>
          </a:p>
          <a:p>
            <a:pPr lvl="2" eaLnBrk="1" hangingPunct="1">
              <a:lnSpc>
                <a:spcPct val="90000"/>
              </a:lnSpc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dirty="0"/>
              <a:t>e.g., Display Data from Databases on Web Pages</a:t>
            </a:r>
          </a:p>
          <a:p>
            <a:pPr eaLnBrk="1" hangingPunct="1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dirty="0"/>
              <a:t>XHTML (</a:t>
            </a:r>
            <a:r>
              <a:rPr lang="en-US" dirty="0" err="1"/>
              <a:t>eXtensible</a:t>
            </a:r>
            <a:r>
              <a:rPr lang="en-US" dirty="0"/>
              <a:t>  Hypertext Markup Language)</a:t>
            </a:r>
          </a:p>
          <a:p>
            <a:pPr lvl="1" eaLnBrk="1" hangingPunct="1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dirty="0">
                <a:cs typeface="Arial" pitchFamily="34" charset="0"/>
              </a:rPr>
              <a:t>Developed by the W3C</a:t>
            </a:r>
          </a:p>
          <a:p>
            <a:pPr lvl="1" eaLnBrk="1" hangingPunct="1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dirty="0">
                <a:cs typeface="Arial" pitchFamily="34" charset="0"/>
              </a:rPr>
              <a:t>Reformulation of HTML 4.0 as an Application of XML</a:t>
            </a:r>
          </a:p>
          <a:p>
            <a:pPr lvl="2" eaLnBrk="1" hangingPunct="1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dirty="0">
                <a:cs typeface="Arial" pitchFamily="34" charset="0"/>
              </a:rPr>
              <a:t>Formatting Strengths of HTML 4.0 </a:t>
            </a:r>
          </a:p>
          <a:p>
            <a:pPr lvl="2" eaLnBrk="1" hangingPunct="1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dirty="0">
                <a:cs typeface="Arial" pitchFamily="34" charset="0"/>
              </a:rPr>
              <a:t>Data Structure &amp; Extensibility Strengths of XML</a:t>
            </a:r>
            <a:endParaRPr lang="en-US" spc="-30" dirty="0"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flatTx/>
          </a:bodyPr>
          <a:lstStyle/>
          <a:p>
            <a:pPr>
              <a:defRPr/>
            </a:pPr>
            <a:r>
              <a:rPr lang="en-US" dirty="0"/>
              <a:t>Markup Languages History</a:t>
            </a:r>
          </a:p>
        </p:txBody>
      </p:sp>
      <p:graphicFrame>
        <p:nvGraphicFramePr>
          <p:cNvPr id="39939" name="Object 1"/>
          <p:cNvGraphicFramePr>
            <a:graphicFrameLocks noChangeAspect="1"/>
          </p:cNvGraphicFramePr>
          <p:nvPr/>
        </p:nvGraphicFramePr>
        <p:xfrm>
          <a:off x="1752600" y="1295400"/>
          <a:ext cx="4876800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6501587" imgH="5930159" progId="Photoshop.Image.16">
                  <p:embed/>
                </p:oleObj>
              </mc:Choice>
              <mc:Fallback>
                <p:oleObj name="Image" r:id="rId2" imgW="6501587" imgH="5930159" progId="Photoshop.Image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95400"/>
                        <a:ext cx="4876800" cy="444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HTML5 Status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400"/>
              </a:spcBef>
              <a:spcAft>
                <a:spcPts val="1400"/>
              </a:spcAft>
              <a:defRPr/>
            </a:pPr>
            <a:r>
              <a:rPr lang="en-US" dirty="0"/>
              <a:t>HTML Living Standard</a:t>
            </a:r>
          </a:p>
          <a:p>
            <a:pPr lvl="1" eaLnBrk="1" hangingPunct="1">
              <a:lnSpc>
                <a:spcPct val="90000"/>
              </a:lnSpc>
              <a:spcBef>
                <a:spcPts val="1400"/>
              </a:spcBef>
              <a:spcAft>
                <a:spcPts val="1400"/>
              </a:spcAft>
              <a:defRPr/>
            </a:pPr>
            <a:r>
              <a:rPr lang="en-US" dirty="0"/>
              <a:t>WHATWG</a:t>
            </a:r>
          </a:p>
          <a:p>
            <a:pPr lvl="2" eaLnBrk="1" hangingPunct="1">
              <a:lnSpc>
                <a:spcPct val="90000"/>
              </a:lnSpc>
              <a:spcBef>
                <a:spcPts val="1400"/>
              </a:spcBef>
              <a:spcAft>
                <a:spcPts val="1400"/>
              </a:spcAft>
              <a:defRPr/>
            </a:pPr>
            <a:r>
              <a:rPr lang="en-US" dirty="0"/>
              <a:t>Web Hypertext Application Technology Working Group</a:t>
            </a:r>
          </a:p>
          <a:p>
            <a:pPr lvl="2" eaLnBrk="1" hangingPunct="1">
              <a:lnSpc>
                <a:spcPct val="90000"/>
              </a:lnSpc>
              <a:spcBef>
                <a:spcPts val="1400"/>
              </a:spcBef>
              <a:spcAft>
                <a:spcPts val="1400"/>
              </a:spcAft>
              <a:defRPr/>
            </a:pPr>
            <a:r>
              <a:rPr lang="en-US" dirty="0"/>
              <a:t>Authoritative</a:t>
            </a:r>
          </a:p>
          <a:p>
            <a:pPr lvl="2" eaLnBrk="1" hangingPunct="1">
              <a:spcBef>
                <a:spcPts val="1400"/>
              </a:spcBef>
              <a:spcAft>
                <a:spcPts val="1400"/>
              </a:spcAft>
              <a:defRPr/>
            </a:pPr>
            <a:r>
              <a:rPr lang="en-US" dirty="0"/>
              <a:t>Founded by Individuals from Apple, Mozilla, Opera</a:t>
            </a:r>
          </a:p>
          <a:p>
            <a:pPr lvl="3" eaLnBrk="1" hangingPunct="1">
              <a:spcBef>
                <a:spcPts val="1400"/>
              </a:spcBef>
              <a:spcAft>
                <a:spcPts val="1400"/>
              </a:spcAft>
              <a:defRPr/>
            </a:pPr>
            <a:r>
              <a:rPr lang="en-US" dirty="0"/>
              <a:t>Steering Group</a:t>
            </a:r>
          </a:p>
          <a:p>
            <a:pPr lvl="4" eaLnBrk="1" hangingPunct="1">
              <a:spcBef>
                <a:spcPts val="1400"/>
              </a:spcBef>
              <a:spcAft>
                <a:spcPts val="1400"/>
              </a:spcAft>
              <a:defRPr/>
            </a:pPr>
            <a:r>
              <a:rPr lang="en-US" dirty="0"/>
              <a:t>Apple, Google, Microsoft, Mozilla</a:t>
            </a:r>
          </a:p>
        </p:txBody>
      </p:sp>
    </p:spTree>
    <p:extLst>
      <p:ext uri="{BB962C8B-B14F-4D97-AF65-F5344CB8AC3E}">
        <p14:creationId xmlns:p14="http://schemas.microsoft.com/office/powerpoint/2010/main" val="36159871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HTML5 Status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572000"/>
          </a:xfrm>
        </p:spPr>
        <p:txBody>
          <a:bodyPr/>
          <a:lstStyle/>
          <a:p>
            <a:pPr eaLnBrk="1" hangingPunct="1">
              <a:spcBef>
                <a:spcPts val="800"/>
              </a:spcBef>
              <a:spcAft>
                <a:spcPts val="800"/>
              </a:spcAft>
              <a:defRPr/>
            </a:pPr>
            <a:r>
              <a:rPr lang="en-US" dirty="0"/>
              <a:t>W3C Ceded Authority Over HTML DOM to WHATWG </a:t>
            </a:r>
          </a:p>
          <a:p>
            <a:pPr lvl="1" eaLnBrk="1" hangingPunct="1">
              <a:spcBef>
                <a:spcPts val="800"/>
              </a:spcBef>
              <a:spcAft>
                <a:spcPts val="800"/>
              </a:spcAft>
              <a:defRPr/>
            </a:pPr>
            <a:r>
              <a:rPr lang="en-US" dirty="0"/>
              <a:t>May 28, 2019</a:t>
            </a:r>
          </a:p>
          <a:p>
            <a:pPr eaLnBrk="1" hangingPunct="1">
              <a:spcBef>
                <a:spcPts val="800"/>
              </a:spcBef>
              <a:spcAft>
                <a:spcPts val="800"/>
              </a:spcAft>
              <a:defRPr/>
            </a:pPr>
            <a:r>
              <a:rPr lang="en-US" dirty="0"/>
              <a:t>Recognized Having 2 Standards Is Harmful</a:t>
            </a:r>
          </a:p>
          <a:p>
            <a:pPr eaLnBrk="1" hangingPunct="1">
              <a:spcBef>
                <a:spcPts val="800"/>
              </a:spcBef>
              <a:spcAft>
                <a:spcPts val="800"/>
              </a:spcAft>
              <a:defRPr/>
            </a:pPr>
            <a:r>
              <a:rPr lang="en-US" dirty="0"/>
              <a:t>W3C Will Still Participate in Development of HTML</a:t>
            </a:r>
          </a:p>
          <a:p>
            <a:pPr eaLnBrk="1" hangingPunct="1">
              <a:spcBef>
                <a:spcPts val="800"/>
              </a:spcBef>
              <a:spcAft>
                <a:spcPts val="800"/>
              </a:spcAft>
              <a:defRPr/>
            </a:pPr>
            <a:r>
              <a:rPr lang="en-US" dirty="0"/>
              <a:t>HTML 5.1 (2016)</a:t>
            </a:r>
          </a:p>
          <a:p>
            <a:pPr lvl="1" eaLnBrk="1" hangingPunct="1">
              <a:spcBef>
                <a:spcPts val="800"/>
              </a:spcBef>
              <a:spcAft>
                <a:spcPts val="800"/>
              </a:spcAft>
              <a:defRPr/>
            </a:pPr>
            <a:r>
              <a:rPr lang="en-US" dirty="0"/>
              <a:t>Introduced New Elements, Attributes, and Features</a:t>
            </a:r>
          </a:p>
          <a:p>
            <a:pPr eaLnBrk="1" hangingPunct="1">
              <a:spcBef>
                <a:spcPts val="800"/>
              </a:spcBef>
              <a:spcAft>
                <a:spcPts val="800"/>
              </a:spcAft>
              <a:defRPr/>
            </a:pPr>
            <a:r>
              <a:rPr lang="en-US" dirty="0"/>
              <a:t>HTML 5.2 (2017)</a:t>
            </a:r>
          </a:p>
          <a:p>
            <a:pPr lvl="1" eaLnBrk="1" hangingPunct="1">
              <a:spcBef>
                <a:spcPts val="800"/>
              </a:spcBef>
              <a:spcAft>
                <a:spcPts val="800"/>
              </a:spcAft>
              <a:defRPr/>
            </a:pPr>
            <a:r>
              <a:rPr lang="en-US" dirty="0"/>
              <a:t>Modal Capability, Restriction to Paragraph Children</a:t>
            </a:r>
          </a:p>
        </p:txBody>
      </p:sp>
    </p:spTree>
    <p:extLst>
      <p:ext uri="{BB962C8B-B14F-4D97-AF65-F5344CB8AC3E}">
        <p14:creationId xmlns:p14="http://schemas.microsoft.com/office/powerpoint/2010/main" val="2743630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Internet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/>
              <a:t>Worldwide Collection of Networks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/>
              <a:t>Links Millions of: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altLang="en-US"/>
              <a:t>Businesses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altLang="en-US"/>
              <a:t>Government Agencies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altLang="en-US"/>
              <a:t>Educational Institutions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altLang="en-US"/>
              <a:t>Individuals</a:t>
            </a:r>
          </a:p>
        </p:txBody>
      </p:sp>
      <p:pic>
        <p:nvPicPr>
          <p:cNvPr id="4" name="Picture 3" descr="CFig2-01.gif"/>
          <p:cNvPicPr>
            <a:picLocks noChangeAspect="1"/>
          </p:cNvPicPr>
          <p:nvPr/>
        </p:nvPicPr>
        <p:blipFill>
          <a:blip r:embed="rId2"/>
          <a:srcRect l="52177" t="2703" r="3521"/>
          <a:stretch>
            <a:fillRect/>
          </a:stretch>
        </p:blipFill>
        <p:spPr>
          <a:xfrm>
            <a:off x="5791200" y="3352800"/>
            <a:ext cx="2057400" cy="1646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Internet Services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altLang="en-US"/>
              <a:t>World Wide Web</a:t>
            </a:r>
          </a:p>
          <a:p>
            <a:pPr>
              <a:lnSpc>
                <a:spcPct val="9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altLang="en-US"/>
              <a:t>E-mail</a:t>
            </a:r>
          </a:p>
          <a:p>
            <a:pPr>
              <a:lnSpc>
                <a:spcPct val="9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altLang="en-US"/>
              <a:t>File Transfer</a:t>
            </a:r>
          </a:p>
          <a:p>
            <a:pPr>
              <a:lnSpc>
                <a:spcPct val="9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altLang="en-US"/>
              <a:t>Message Board</a:t>
            </a:r>
          </a:p>
          <a:p>
            <a:pPr>
              <a:lnSpc>
                <a:spcPct val="9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altLang="en-US"/>
              <a:t>Instant Messaging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History of the Internet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Origination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Originated as ARPANET in September 1969 </a:t>
            </a:r>
          </a:p>
          <a:p>
            <a:pPr lvl="2"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Goals</a:t>
            </a:r>
          </a:p>
          <a:p>
            <a:pPr lvl="3"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Allow Scientists in Different Places to Collaborate</a:t>
            </a:r>
          </a:p>
          <a:p>
            <a:pPr lvl="3"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Function Even if Part of Network Disabled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Renamed Internet in the Late 1980s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World Wide Web Proposed In 1989</a:t>
            </a:r>
          </a:p>
          <a:p>
            <a:pPr lvl="2">
              <a:spcBef>
                <a:spcPts val="1000"/>
              </a:spcBef>
              <a:spcAft>
                <a:spcPts val="1000"/>
              </a:spcAft>
            </a:pPr>
            <a:r>
              <a:rPr lang="en-US" altLang="en-US"/>
              <a:t>Tim Berners-Lee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Reasons for Internet Growth in the 90’s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Removal of the Ban on Commercial Activity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Development of the World Wide Web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By Tim Berners-Lee at CERN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Development of Mosaic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First Graphics-based Web Browser at NCSA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PCs Were Increasingly Available and Affordable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ISPs Offered Low-cost Connections to the Internet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986031"/>
              </p:ext>
            </p:extLst>
          </p:nvPr>
        </p:nvGraphicFramePr>
        <p:xfrm>
          <a:off x="999331" y="1015470"/>
          <a:ext cx="6840537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886282" imgH="3790836" progId="Excel.Chart.8">
                  <p:embed/>
                </p:oleObj>
              </mc:Choice>
              <mc:Fallback>
                <p:oleObj name="Chart" r:id="rId2" imgW="5886282" imgH="3790836" progId="Excel.Chart.8">
                  <p:embed/>
                  <p:pic>
                    <p:nvPicPr>
                      <p:cNvPr id="0" name="Chart 7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331" y="1015470"/>
                        <a:ext cx="6840537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Growth of the Internet</a:t>
            </a: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5715000" y="5562600"/>
            <a:ext cx="2667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rgbClr val="CC99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rgbClr val="CC99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>
                <a:solidFill>
                  <a:srgbClr val="CC99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600">
                <a:solidFill>
                  <a:srgbClr val="CC99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</a:rPr>
              <a:t>Internetworldstats.com	6/2020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567455"/>
              </p:ext>
            </p:extLst>
          </p:nvPr>
        </p:nvGraphicFramePr>
        <p:xfrm>
          <a:off x="1037431" y="1049337"/>
          <a:ext cx="6764337" cy="424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886282" imgH="3790836" progId="Excel.Chart.8">
                  <p:embed/>
                </p:oleObj>
              </mc:Choice>
              <mc:Fallback>
                <p:oleObj name="Chart" r:id="rId2" imgW="5886282" imgH="3790836" progId="Excel.Chart.8">
                  <p:embed/>
                  <p:pic>
                    <p:nvPicPr>
                      <p:cNvPr id="22532" name="Chart 7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431" y="1049337"/>
                        <a:ext cx="6764337" cy="4241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World Internet Usage</a:t>
            </a: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5715000" y="5562600"/>
            <a:ext cx="2667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rgbClr val="CC99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rgbClr val="CC99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>
                <a:solidFill>
                  <a:srgbClr val="CC99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600">
                <a:solidFill>
                  <a:srgbClr val="CC99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CC9900"/>
              </a:buClr>
              <a:buSzPct val="70000"/>
              <a:buFont typeface="Wingdings" panose="05000000000000000000" pitchFamily="2" charset="2"/>
              <a:buChar char="ü"/>
              <a:defRPr kumimoji="1" sz="1400">
                <a:solidFill>
                  <a:srgbClr val="CC99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</a:rPr>
              <a:t>Internetworldstats.com	6/2020</a:t>
            </a:r>
          </a:p>
        </p:txBody>
      </p:sp>
    </p:spTree>
    <p:extLst>
      <p:ext uri="{BB962C8B-B14F-4D97-AF65-F5344CB8AC3E}">
        <p14:creationId xmlns:p14="http://schemas.microsoft.com/office/powerpoint/2010/main" val="33356797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Internet Standards &amp; Coordination</a:t>
            </a:r>
          </a:p>
        </p:txBody>
      </p:sp>
      <p:pic>
        <p:nvPicPr>
          <p:cNvPr id="4" name="Content Placeholder 3" descr="Table shows major organizations in internet governance and development with purpose and web address." title="Figure 13.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1A470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533399" y="1295400"/>
            <a:ext cx="7391401" cy="26779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127000" dist="127000" dir="2700000" algn="tl" rotWithShape="0">
              <a:schemeClr val="accent3">
                <a:lumMod val="50000"/>
                <a:alpha val="50000"/>
              </a:schemeClr>
            </a:outerShdw>
          </a:effectLst>
        </p:spPr>
      </p:pic>
      <p:sp>
        <p:nvSpPr>
          <p:cNvPr id="2355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IS 155">
  <a:themeElements>
    <a:clrScheme name="">
      <a:dk1>
        <a:srgbClr val="66FF33"/>
      </a:dk1>
      <a:lt1>
        <a:srgbClr val="FFFFFF"/>
      </a:lt1>
      <a:dk2>
        <a:srgbClr val="006600"/>
      </a:dk2>
      <a:lt2>
        <a:srgbClr val="CCCC00"/>
      </a:lt2>
      <a:accent1>
        <a:srgbClr val="CCCC00"/>
      </a:accent1>
      <a:accent2>
        <a:srgbClr val="006600"/>
      </a:accent2>
      <a:accent3>
        <a:srgbClr val="AAB8AA"/>
      </a:accent3>
      <a:accent4>
        <a:srgbClr val="DADADA"/>
      </a:accent4>
      <a:accent5>
        <a:srgbClr val="E2E2AA"/>
      </a:accent5>
      <a:accent6>
        <a:srgbClr val="005C00"/>
      </a:accent6>
      <a:hlink>
        <a:srgbClr val="999933"/>
      </a:hlink>
      <a:folHlink>
        <a:srgbClr val="990066"/>
      </a:folHlink>
    </a:clrScheme>
    <a:fontScheme name="1_CIS 155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IS 155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S 155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S 155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S 155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cis1840</Template>
  <TotalTime>12923</TotalTime>
  <Words>827</Words>
  <Application>Microsoft Office PowerPoint</Application>
  <PresentationFormat>On-screen Show (4:3)</PresentationFormat>
  <Paragraphs>180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Times New Roman</vt:lpstr>
      <vt:lpstr>Wingdings</vt:lpstr>
      <vt:lpstr>1_CIS 155</vt:lpstr>
      <vt:lpstr>Chart</vt:lpstr>
      <vt:lpstr>Image</vt:lpstr>
      <vt:lpstr>PowerPoint Presentation</vt:lpstr>
      <vt:lpstr>Learning Outcomes</vt:lpstr>
      <vt:lpstr>The Internet</vt:lpstr>
      <vt:lpstr>Internet Services</vt:lpstr>
      <vt:lpstr>History of the Internet</vt:lpstr>
      <vt:lpstr>Reasons for Internet Growth in the 90’s</vt:lpstr>
      <vt:lpstr>Growth of the Internet</vt:lpstr>
      <vt:lpstr>World Internet Usage</vt:lpstr>
      <vt:lpstr>Internet Standards &amp; Coordination</vt:lpstr>
      <vt:lpstr>Internet Standards &amp; Coordination</vt:lpstr>
      <vt:lpstr>Internet &amp; Accessibility</vt:lpstr>
      <vt:lpstr>Internet Mechanics</vt:lpstr>
      <vt:lpstr>Internet Mechanics</vt:lpstr>
      <vt:lpstr>Internet Mechanics</vt:lpstr>
      <vt:lpstr>Internet Mechanics</vt:lpstr>
      <vt:lpstr>Protocols</vt:lpstr>
      <vt:lpstr>Protocols</vt:lpstr>
      <vt:lpstr>Protocols</vt:lpstr>
      <vt:lpstr>Protocols</vt:lpstr>
      <vt:lpstr>Addressing</vt:lpstr>
      <vt:lpstr>Addressing</vt:lpstr>
      <vt:lpstr>Addressing</vt:lpstr>
      <vt:lpstr>Markup Languages</vt:lpstr>
      <vt:lpstr>Markup Languages</vt:lpstr>
      <vt:lpstr>Markup Languages History</vt:lpstr>
      <vt:lpstr>HTML5 Status</vt:lpstr>
      <vt:lpstr>HTML5 Status</vt:lpstr>
    </vt:vector>
  </TitlesOfParts>
  <Company>College of DuPage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1310</dc:title>
  <dc:subject>Chapter 1 Introduction to the Internet</dc:subject>
  <dc:creator>Michael J. Losacco</dc:creator>
  <cp:lastModifiedBy>Alan Arico</cp:lastModifiedBy>
  <cp:revision>400</cp:revision>
  <dcterms:created xsi:type="dcterms:W3CDTF">2001-04-05T16:54:00Z</dcterms:created>
  <dcterms:modified xsi:type="dcterms:W3CDTF">2021-08-25T02:27:13Z</dcterms:modified>
</cp:coreProperties>
</file>