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57"/>
  </p:notesMasterIdLst>
  <p:sldIdLst>
    <p:sldId id="257" r:id="rId2"/>
    <p:sldId id="347" r:id="rId3"/>
    <p:sldId id="349" r:id="rId4"/>
    <p:sldId id="383" r:id="rId5"/>
    <p:sldId id="352" r:id="rId6"/>
    <p:sldId id="384" r:id="rId7"/>
    <p:sldId id="353" r:id="rId8"/>
    <p:sldId id="381" r:id="rId9"/>
    <p:sldId id="382" r:id="rId10"/>
    <p:sldId id="351" r:id="rId11"/>
    <p:sldId id="371" r:id="rId12"/>
    <p:sldId id="388" r:id="rId13"/>
    <p:sldId id="389" r:id="rId14"/>
    <p:sldId id="390" r:id="rId15"/>
    <p:sldId id="391" r:id="rId16"/>
    <p:sldId id="392" r:id="rId17"/>
    <p:sldId id="354" r:id="rId18"/>
    <p:sldId id="378" r:id="rId19"/>
    <p:sldId id="379" r:id="rId20"/>
    <p:sldId id="380" r:id="rId21"/>
    <p:sldId id="394" r:id="rId22"/>
    <p:sldId id="355" r:id="rId23"/>
    <p:sldId id="356" r:id="rId24"/>
    <p:sldId id="395" r:id="rId25"/>
    <p:sldId id="357" r:id="rId26"/>
    <p:sldId id="358" r:id="rId27"/>
    <p:sldId id="359" r:id="rId28"/>
    <p:sldId id="367" r:id="rId29"/>
    <p:sldId id="368" r:id="rId30"/>
    <p:sldId id="370" r:id="rId31"/>
    <p:sldId id="386" r:id="rId32"/>
    <p:sldId id="396" r:id="rId33"/>
    <p:sldId id="387" r:id="rId34"/>
    <p:sldId id="360" r:id="rId35"/>
    <p:sldId id="361" r:id="rId36"/>
    <p:sldId id="331" r:id="rId37"/>
    <p:sldId id="363" r:id="rId38"/>
    <p:sldId id="364" r:id="rId39"/>
    <p:sldId id="365" r:id="rId40"/>
    <p:sldId id="366" r:id="rId41"/>
    <p:sldId id="374" r:id="rId42"/>
    <p:sldId id="375" r:id="rId43"/>
    <p:sldId id="376" r:id="rId44"/>
    <p:sldId id="377" r:id="rId45"/>
    <p:sldId id="362" r:id="rId46"/>
    <p:sldId id="332" r:id="rId47"/>
    <p:sldId id="333" r:id="rId48"/>
    <p:sldId id="335" r:id="rId49"/>
    <p:sldId id="341" r:id="rId50"/>
    <p:sldId id="393" r:id="rId51"/>
    <p:sldId id="369" r:id="rId52"/>
    <p:sldId id="337" r:id="rId53"/>
    <p:sldId id="338" r:id="rId54"/>
    <p:sldId id="339" r:id="rId55"/>
    <p:sldId id="373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BD3"/>
    <a:srgbClr val="D7FFBF"/>
    <a:srgbClr val="CCFF66"/>
    <a:srgbClr val="CC9900"/>
    <a:srgbClr val="00FF00"/>
    <a:srgbClr val="FF9900"/>
    <a:srgbClr val="FF0000"/>
    <a:srgbClr val="0000FF"/>
    <a:srgbClr val="66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8" autoAdjust="0"/>
  </p:normalViewPr>
  <p:slideViewPr>
    <p:cSldViewPr>
      <p:cViewPr varScale="1">
        <p:scale>
          <a:sx n="113" d="100"/>
          <a:sy n="113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9FB3ED-59AA-424F-9412-C8A2242AB732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74B9ED-54C4-4395-A7A8-25DAD0E3D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A1D016-CEDC-45A5-936C-BDD5FD56277B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8150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C4F9FE-3748-4F98-AC7B-6C4EB8DF34E6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2646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C4F9FE-3748-4F98-AC7B-6C4EB8DF34E6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5533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A25C13-B965-41F9-B63A-F2FB49E372E2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4317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0" y="6553200"/>
            <a:ext cx="396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>
                <a:solidFill>
                  <a:srgbClr val="CC9900"/>
                </a:solidFill>
              </a:rPr>
              <a:t>CIS 1310 – HTML &amp; CSS</a:t>
            </a:r>
          </a:p>
        </p:txBody>
      </p:sp>
      <p:pic>
        <p:nvPicPr>
          <p:cNvPr id="5" name="Picture 5" descr="CD_logo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97638"/>
            <a:ext cx="18049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057400"/>
            <a:ext cx="6858000" cy="2701925"/>
          </a:xfrm>
        </p:spPr>
        <p:txBody>
          <a:bodyPr/>
          <a:lstStyle>
            <a:lvl1pPr marL="0" indent="0">
              <a:lnSpc>
                <a:spcPct val="85000"/>
              </a:lnSpc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Using Text Effectively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685800"/>
            <a:ext cx="6858000" cy="838200"/>
          </a:xfrm>
        </p:spPr>
        <p:txBody>
          <a:bodyPr/>
          <a:lstStyle>
            <a:lvl1pPr>
              <a:defRPr>
                <a:solidFill>
                  <a:srgbClr val="CC9900"/>
                </a:solidFill>
              </a:defRPr>
            </a:lvl1pPr>
          </a:lstStyle>
          <a:p>
            <a:r>
              <a:rPr lang="en-US"/>
              <a:t>Web 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44011242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38217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228600"/>
            <a:ext cx="19812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79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770284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1371600"/>
            <a:ext cx="38100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19600" y="3619500"/>
            <a:ext cx="38100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34632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0371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88165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08464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949871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0773649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71052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71127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418155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981200" y="6553200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>
                <a:solidFill>
                  <a:srgbClr val="CC9900"/>
                </a:solidFill>
              </a:rPr>
              <a:t>CIS 1310 – HTML &amp; CSS</a:t>
            </a:r>
          </a:p>
        </p:txBody>
      </p:sp>
      <p:pic>
        <p:nvPicPr>
          <p:cNvPr id="1029" name="Picture 5" descr="CD_logoba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57963"/>
            <a:ext cx="15001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transition>
    <p:wipe dir="d"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u"/>
        <a:defRPr kumimoji="1" sz="2400">
          <a:solidFill>
            <a:srgbClr val="CC99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2000">
          <a:solidFill>
            <a:srgbClr val="CC9900"/>
          </a:solidFill>
          <a:latin typeface="+mn-lt"/>
        </a:defRPr>
      </a:lvl2pPr>
      <a:lvl3pPr marL="11430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2400">
          <a:solidFill>
            <a:srgbClr val="CC9900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1600">
          <a:solidFill>
            <a:srgbClr val="CC9900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1400">
          <a:solidFill>
            <a:srgbClr val="CC9900"/>
          </a:solidFill>
          <a:latin typeface="+mn-lt"/>
        </a:defRPr>
      </a:lvl5pPr>
      <a:lvl6pPr marL="25146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6pPr>
      <a:lvl7pPr marL="29718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7pPr>
      <a:lvl8pPr marL="34290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8pPr>
      <a:lvl9pPr marL="38862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55613" y="684213"/>
            <a:ext cx="693420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rgbClr val="CC99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rgbClr val="CC99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2400">
                <a:solidFill>
                  <a:srgbClr val="CC99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600">
                <a:solidFill>
                  <a:srgbClr val="CC99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tx1"/>
                </a:solidFill>
              </a:rPr>
              <a:t>2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/>
              <a:t>HTML Basics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Web Page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97787" cy="4419600"/>
          </a:xfrm>
        </p:spPr>
        <p:txBody>
          <a:bodyPr>
            <a:flatTx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Example HTML 5 Web Page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="http://www.w3.org/1999/xhtml"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="en"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="en"&gt;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tabLst>
                <a:tab pos="457200" algn="l"/>
              </a:tabLs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&lt;title&gt;Page Title Goes Here&lt;/title&gt;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tabLst>
                <a:tab pos="457200" algn="l"/>
              </a:tabLs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&lt;meta charset="utf-8" /&gt;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tabLst>
                <a:tab pos="457200" algn="l"/>
              </a:tabLst>
              <a:defRPr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... body text and more HTML5 elements go here 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Well-formed Polyglot Documents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15000"/>
          </a:blip>
          <a:srcRect l="1061" t="5066" r="2224"/>
          <a:stretch>
            <a:fillRect/>
          </a:stretch>
        </p:blipFill>
        <p:spPr bwMode="auto">
          <a:xfrm>
            <a:off x="685800" y="1371600"/>
            <a:ext cx="6945774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Code Examples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97787" cy="4419600"/>
          </a:xfrm>
        </p:spPr>
        <p:txBody>
          <a:bodyPr>
            <a:flatTx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Elements Must Be Lowercase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&lt;strong&gt;This text appears bold.&lt;/strong&gt;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&lt;STRONG&gt;This text appears bold.&lt;/STRONG&gt;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&lt;Strong&gt;This text appears bold.&lt;/Strong&gt;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Elements Must Be Properly Nested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&lt;strong&gt;&lt;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&gt;This text appears bold.&lt;/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&gt;&lt;/strong&gt;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&lt;strong&gt;&lt;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&gt;This text appears bold.&lt;/strong&gt;&lt;/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Code Examples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97787" cy="4419600"/>
          </a:xfrm>
        </p:spPr>
        <p:txBody>
          <a:bodyPr>
            <a:flatTx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ALL Elements Must Be Closed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&lt;p&gt;Here is some text.&lt;/p&gt;&lt;p&gt;Here is more text.&lt;/p&gt;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&lt;p&gt;Here is some text.&lt;p&gt;Here is more text.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600"/>
              </a:spcBef>
              <a:spcAft>
                <a:spcPts val="6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&lt;p&gt;Here is some text.&lt;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/&gt;More text on next line.&lt;/p&gt;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600"/>
              </a:spcBef>
              <a:spcAft>
                <a:spcPts val="6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&lt;p&gt;Here is some text.&lt;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&gt;More text on next line.&lt;/p&gt;</a:t>
            </a:r>
          </a:p>
          <a:p>
            <a:pPr marL="68263" indent="0" eaLnBrk="1" hangingPunct="1">
              <a:spcBef>
                <a:spcPts val="600"/>
              </a:spcBef>
              <a:spcAft>
                <a:spcPts val="600"/>
              </a:spcAft>
              <a:buFont typeface="Wingdings 3" pitchFamily="18" charset="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&lt;p&gt;Here is some text.&lt;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More text on next line.&lt;/p&gt;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Code Examples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97787" cy="4419600"/>
          </a:xfrm>
        </p:spPr>
        <p:txBody>
          <a:bodyPr>
            <a:flatTx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ALL Elements Must Be Closed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&lt;meta charset="utf-8" /&gt;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&lt;meta charset="utf-8"&gt;&lt;/meta&gt;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="stylesheet"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=“test.css" type="text/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="stylesheet"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=“test.css" type="text/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&lt;link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="stylesheet"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=“test.css" type="text/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"&gt;&lt;/link&gt;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Code Examples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97787" cy="4419600"/>
          </a:xfrm>
        </p:spPr>
        <p:txBody>
          <a:bodyPr>
            <a:flatTx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ALL Elements Must Be Closed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="photo.jpg" alt="Logo" height="99" width="99" /&gt;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="photo.jpg" alt="Logo" height="99" width="99"&gt;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="photo.jpg" alt="Logo" height="99" width="99"&gt;&lt;/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id="Name" name="Name" type="text" size="30" /&gt;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id="Name" name="Name" type="text" size="30"&gt;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id="Name" name="Name" type="text" size="30"&gt;&lt;/input&gt;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Code Examples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97787" cy="4419600"/>
          </a:xfrm>
        </p:spPr>
        <p:txBody>
          <a:bodyPr>
            <a:flatTx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>
                <a:cs typeface="Arial" pitchFamily="34" charset="0"/>
              </a:rPr>
              <a:t>Attribute Names Must Be Lowercase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>
                <a:cs typeface="Arial" pitchFamily="34" charset="0"/>
              </a:rPr>
              <a:t>Attribute Values Must Be Quoted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>
                <a:cs typeface="Arial" pitchFamily="34" charset="0"/>
              </a:rPr>
              <a:t>Attributes Must Have Values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>
                <a:cs typeface="Arial" pitchFamily="34" charset="0"/>
              </a:rPr>
              <a:t>Correct</a:t>
            </a:r>
          </a:p>
          <a:p>
            <a:pPr marL="68263" indent="0" eaLnBrk="1" hangingPunct="1">
              <a:spcBef>
                <a:spcPts val="800"/>
              </a:spcBef>
              <a:spcAft>
                <a:spcPts val="8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&lt;option value="green" selected="selected"&gt;Green&lt;/option&gt;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>
                <a:cs typeface="Arial" pitchFamily="34" charset="0"/>
              </a:rPr>
              <a:t>Incorrect</a:t>
            </a:r>
          </a:p>
          <a:p>
            <a:pPr marL="68263" indent="0" eaLnBrk="1" hangingPunct="1">
              <a:spcBef>
                <a:spcPts val="800"/>
              </a:spcBef>
              <a:spcAft>
                <a:spcPts val="800"/>
              </a:spcAft>
              <a:buFont typeface="Wingdings 3" pitchFamily="18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&lt;option VALUE="green" Selected="selected"&gt;Green&lt;/option&gt;</a:t>
            </a:r>
          </a:p>
          <a:p>
            <a:pPr marL="68263" indent="0" eaLnBrk="1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&lt;option value=green selected="selected"&gt;Green&lt;/option&gt;</a:t>
            </a:r>
          </a:p>
          <a:p>
            <a:pPr marL="68263" indent="0" eaLnBrk="1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&lt;option value="green" selected&gt;Green&lt;/option&gt;</a:t>
            </a:r>
          </a:p>
          <a:p>
            <a:pPr marL="68263" indent="0" eaLnBrk="1" hangingPunct="1">
              <a:spcBef>
                <a:spcPts val="800"/>
              </a:spcBef>
              <a:spcAft>
                <a:spcPts val="800"/>
              </a:spcAft>
              <a:buFont typeface="Wingdings 3" pitchFamily="18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&lt;html&gt;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&lt;html&gt;…&lt;/html&gt;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dirty="0"/>
              <a:t>Surround All Markup &amp; Text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dirty="0"/>
              <a:t>Required 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dirty="0"/>
              <a:t>Used to Begin &amp; End Every HTML Document 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dirty="0"/>
              <a:t>Attributes</a:t>
            </a:r>
          </a:p>
          <a:p>
            <a:pPr marL="68263" indent="0" eaLnBrk="1" hangingPunct="1">
              <a:spcBef>
                <a:spcPts val="500"/>
              </a:spcBef>
              <a:spcAft>
                <a:spcPts val="500"/>
              </a:spcAft>
              <a:buFont typeface="Wingdings 3" pitchFamily="18" charset="2"/>
              <a:buNone/>
              <a:tabLst>
                <a:tab pos="457200" algn="l"/>
              </a:tabLs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="http://www.w3.org/1999/xhtml"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="en" 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="en"&gt;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Global Attributes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accesskey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Specifies Shortcut Key to Activate/Focus an Element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class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Specifies One or More classnames for an Element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contenteditable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Specifies Whether Content of an Element is Editable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contextmenu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Specifies a Context Menu for an Element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Appears When a User Right-clicks on Element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Global Attributes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data-*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Store Custom Data Private to Page or Application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 err="1"/>
              <a:t>dir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Specifies the Text Direction for Content in an Element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 err="1"/>
              <a:t>draggable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Specifies Whether an Element is </a:t>
            </a:r>
            <a:r>
              <a:rPr lang="en-US" dirty="0" err="1"/>
              <a:t>Draggable</a:t>
            </a:r>
            <a:endParaRPr lang="en-US" dirty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 err="1"/>
              <a:t>dropzone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spc="-60" dirty="0"/>
              <a:t>Specifies Whether Dragged Data is Copied, Moved, or Linked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41960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Describe Polyglot Coding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Identify Markup Language in Web Pages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Use Elements to Code a Template for a Web Page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Configure the Body of a Web Page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Code Special Characters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Create Absolute, Relative, &amp; E-mail Hyperlinks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Test a Web Page for Valid Syntax</a:t>
            </a: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Global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hidden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Specifies Whether an Element is Viewable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id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defRPr/>
            </a:pPr>
            <a:r>
              <a:rPr lang="en-US" dirty="0"/>
              <a:t>Specifies a Unique ID for an Element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 err="1"/>
              <a:t>lang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Specifies the Language of the Element's Content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spellcheck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Specifies Whether Element has its Spelling Checked</a:t>
            </a:r>
            <a:endParaRPr lang="en-US" altLang="en-US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Global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style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Specifies an Inline CSS Style for an Element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 err="1"/>
              <a:t>tabindex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Specifies the Tabbing Order of an Element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title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Specifies Extra Information About an Element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translate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Specifies </a:t>
            </a:r>
            <a:r>
              <a:rPr lang="en-US" dirty="0"/>
              <a:t>Whether Content of Element Is Translated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7105661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&lt;head&gt;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b="1">
                <a:solidFill>
                  <a:schemeClr val="tx1"/>
                </a:solidFill>
              </a:rPr>
              <a:t>&lt;head&gt;…&lt;/head&gt;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Contains the Document's Header Information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Required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Important Information</a:t>
            </a:r>
          </a:p>
          <a:p>
            <a:pPr lvl="2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sz="1800"/>
              <a:t>Document Title</a:t>
            </a:r>
          </a:p>
          <a:p>
            <a:pPr lvl="2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sz="1800"/>
              <a:t>META Elements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Text Included Does Not Render</a:t>
            </a: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b="1">
                <a:solidFill>
                  <a:schemeClr val="tx1"/>
                </a:solidFill>
              </a:rPr>
              <a:t>&lt;title&gt;…&lt;/title&gt;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Supplies the Title for the HTML Document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Appears in the Browser Window Title Bar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Title Should be 7 – 10 Words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Descriptive Rather Than General</a:t>
            </a:r>
          </a:p>
          <a:p>
            <a:pPr lvl="2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sz="1800"/>
              <a:t>Many Search Engines List Pages by Title</a:t>
            </a:r>
          </a:p>
          <a:p>
            <a:pPr lvl="3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/>
              <a:t>Often the First Impression a User Gets of Your Page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&lt;meta&gt;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&lt;meta … /&gt;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Information Used to Describe Data on Web Page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altLang="en-US" dirty="0"/>
              <a:t>Appears in the &lt;head&gt;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EE43EF-067B-4F87-9282-D314F6CA2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15000"/>
          </a:blip>
          <a:srcRect t="2494" r="1168" b="20409"/>
          <a:stretch/>
        </p:blipFill>
        <p:spPr bwMode="auto">
          <a:xfrm>
            <a:off x="1676400" y="3292018"/>
            <a:ext cx="5029199" cy="240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3505813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&lt;body&gt;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419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&lt;body&gt;…&lt;/body&gt;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Contains All Content to be Rendered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Styles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style=“color: </a:t>
            </a:r>
            <a:r>
              <a:rPr lang="en-US" b="1" dirty="0" err="1">
                <a:solidFill>
                  <a:schemeClr val="tx1"/>
                </a:solidFill>
              </a:rPr>
              <a:t>colorName</a:t>
            </a:r>
            <a:r>
              <a:rPr lang="en-US" b="1" dirty="0">
                <a:solidFill>
                  <a:schemeClr val="tx1"/>
                </a:solidFill>
              </a:rPr>
              <a:t> | #</a:t>
            </a:r>
            <a:r>
              <a:rPr lang="en-US" b="1" dirty="0" err="1">
                <a:solidFill>
                  <a:schemeClr val="tx1"/>
                </a:solidFill>
              </a:rPr>
              <a:t>rrggbb</a:t>
            </a:r>
            <a:r>
              <a:rPr lang="en-US" b="1" dirty="0">
                <a:solidFill>
                  <a:schemeClr val="tx1"/>
                </a:solidFill>
              </a:rPr>
              <a:t> | </a:t>
            </a:r>
            <a:r>
              <a:rPr lang="en-US" b="1" dirty="0" err="1">
                <a:solidFill>
                  <a:schemeClr val="tx1"/>
                </a:solidFill>
              </a:rPr>
              <a:t>rgb</a:t>
            </a:r>
            <a:r>
              <a:rPr lang="en-US" b="1" dirty="0">
                <a:solidFill>
                  <a:schemeClr val="tx1"/>
                </a:solidFill>
              </a:rPr>
              <a:t>(#,#,#);”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dirty="0"/>
              <a:t>Specifies the Color of the Regular Text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spc="-50" dirty="0">
                <a:solidFill>
                  <a:schemeClr val="tx1"/>
                </a:solidFill>
              </a:rPr>
              <a:t>style=“background-color: </a:t>
            </a:r>
            <a:r>
              <a:rPr lang="en-US" b="1" spc="-50" dirty="0" err="1">
                <a:solidFill>
                  <a:schemeClr val="tx1"/>
                </a:solidFill>
              </a:rPr>
              <a:t>colorName</a:t>
            </a:r>
            <a:r>
              <a:rPr lang="en-US" b="1" spc="-50" dirty="0">
                <a:solidFill>
                  <a:schemeClr val="tx1"/>
                </a:solidFill>
              </a:rPr>
              <a:t> | #</a:t>
            </a:r>
            <a:r>
              <a:rPr lang="en-US" b="1" spc="-50" dirty="0" err="1">
                <a:solidFill>
                  <a:schemeClr val="tx1"/>
                </a:solidFill>
              </a:rPr>
              <a:t>rrggbb</a:t>
            </a:r>
            <a:r>
              <a:rPr lang="en-US" b="1" spc="-50" dirty="0">
                <a:solidFill>
                  <a:schemeClr val="tx1"/>
                </a:solidFill>
              </a:rPr>
              <a:t> | </a:t>
            </a:r>
            <a:r>
              <a:rPr lang="en-US" b="1" spc="-50" dirty="0" err="1">
                <a:solidFill>
                  <a:schemeClr val="tx1"/>
                </a:solidFill>
              </a:rPr>
              <a:t>rgb</a:t>
            </a:r>
            <a:r>
              <a:rPr lang="en-US" b="1" spc="-50" dirty="0">
                <a:solidFill>
                  <a:schemeClr val="tx1"/>
                </a:solidFill>
              </a:rPr>
              <a:t>(#,#,#);”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1800" dirty="0"/>
              <a:t>Specifies the Background Color</a:t>
            </a: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&lt;body&gt;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343400"/>
          </a:xfrm>
          <a:noFill/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Styles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style=“background-image: url(filename.ext);”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en-US" sz="1800"/>
              <a:t>Points to Location of Image that is Used as Background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en-US" sz="1800"/>
              <a:t>Image is Tiled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style=“background-position: horizontal vertical;”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en-US" sz="1800"/>
              <a:t>Specifies the Positioning of the Background Image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en-US" sz="1800"/>
              <a:t>Can Specify Keywords or Percentages</a:t>
            </a:r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&lt;body&gt;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343400"/>
          </a:xfrm>
          <a:noFill/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Styles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style=“background-repeat: repeat | repeat-x | repeat-y | no-repeat;”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en-US" sz="1800"/>
              <a:t>Specifies the Tiling of the Background Image</a:t>
            </a:r>
            <a:endParaRPr lang="en-US" altLang="en-US" sz="1800" b="1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style=“background-attachment: scroll | fixed;”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en-US" sz="1800"/>
              <a:t>Background Image Scrolls with Page or Acts as Watermark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Block Level Elements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315200" cy="4419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Always Starts on New Line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Takes Up Full Width Available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Stretches Out Left and Right as Far as It Can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Do Not Contain Other Block Level Elements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Except </a:t>
            </a:r>
            <a:r>
              <a:rPr lang="en-US" altLang="en-US" b="1" dirty="0">
                <a:solidFill>
                  <a:schemeClr val="tx1"/>
                </a:solidFill>
              </a:rPr>
              <a:t>&lt;div&gt;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7800975" cy="12763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Inline Elements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315200" cy="4267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Do Not Start on a New Line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Only Takes Up as Much Width as Necessary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Must Reside Inside Block Level Element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38600"/>
            <a:ext cx="7381875" cy="12573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HTML Elements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419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Each Markup Code Represents an HTML Element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Elements Are Enclosed in Angle Brackets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"</a:t>
            </a:r>
            <a:r>
              <a:rPr lang="en-US" altLang="en-US" b="1" dirty="0"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cs typeface="Times New Roman" panose="02020603050405020304" pitchFamily="18" charset="0"/>
              </a:rPr>
              <a:t>" &amp; "</a:t>
            </a:r>
            <a:r>
              <a:rPr lang="en-US" altLang="en-US" b="1" dirty="0">
                <a:cs typeface="Times New Roman" panose="02020603050405020304" pitchFamily="18" charset="0"/>
              </a:rPr>
              <a:t>&gt;</a:t>
            </a:r>
            <a:r>
              <a:rPr lang="en-US" altLang="en-US" dirty="0">
                <a:cs typeface="Times New Roman" panose="02020603050405020304" pitchFamily="18" charset="0"/>
              </a:rPr>
              <a:t>" Symbols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Normal</a:t>
            </a:r>
            <a:r>
              <a:rPr lang="en-US" altLang="en-US" dirty="0">
                <a:cs typeface="Times New Roman" panose="02020603050405020304" pitchFamily="18" charset="0"/>
              </a:rPr>
              <a:t> Elements are Coded in Pairs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Opening Element &amp; Closing Element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en-US" sz="1800" dirty="0">
                <a:cs typeface="Times New Roman" panose="02020603050405020304" pitchFamily="18" charset="0"/>
              </a:rPr>
              <a:t>Designates Where Something Begins &amp; Ends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Coded as 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&lt;element&gt; … &lt;/element&gt;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Structural Elements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4495800"/>
          </a:xfrm>
        </p:spPr>
        <p:txBody>
          <a:bodyPr>
            <a:flatTx/>
          </a:bodyPr>
          <a:lstStyle/>
          <a:p>
            <a:pPr>
              <a:spcBef>
                <a:spcPts val="700"/>
              </a:spcBef>
              <a:spcAft>
                <a:spcPts val="700"/>
              </a:spcAft>
              <a:defRPr/>
            </a:pPr>
            <a:r>
              <a:rPr lang="en-US" altLang="en-US" dirty="0"/>
              <a:t>Block Level Elements</a:t>
            </a:r>
          </a:p>
          <a:p>
            <a:pPr lvl="1">
              <a:spcBef>
                <a:spcPts val="700"/>
              </a:spcBef>
              <a:spcAft>
                <a:spcPts val="700"/>
              </a:spcAft>
              <a:defRPr/>
            </a:pPr>
            <a:r>
              <a:rPr lang="en-US" dirty="0"/>
              <a:t>Used to Contain Other HTML Elements</a:t>
            </a:r>
          </a:p>
          <a:p>
            <a:pPr>
              <a:spcBef>
                <a:spcPts val="700"/>
              </a:spcBef>
              <a:spcAft>
                <a:spcPts val="7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&lt;div&gt;…&lt;/div&gt;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ts val="700"/>
              </a:spcBef>
              <a:spcAft>
                <a:spcPts val="700"/>
              </a:spcAft>
              <a:defRPr/>
            </a:pPr>
            <a:r>
              <a:rPr lang="en-US" dirty="0"/>
              <a:t>Generic Block Level Element </a:t>
            </a:r>
          </a:p>
          <a:p>
            <a:pPr lvl="1">
              <a:spcBef>
                <a:spcPts val="700"/>
              </a:spcBef>
              <a:spcAft>
                <a:spcPts val="700"/>
              </a:spcAft>
              <a:defRPr/>
            </a:pPr>
            <a:r>
              <a:rPr lang="en-US" dirty="0"/>
              <a:t>Sized &amp; Floated to Create Page Layouts</a:t>
            </a:r>
          </a:p>
          <a:p>
            <a:pPr lvl="1">
              <a:spcBef>
                <a:spcPts val="700"/>
              </a:spcBef>
              <a:spcAft>
                <a:spcPts val="700"/>
              </a:spcAft>
              <a:defRPr/>
            </a:pPr>
            <a:r>
              <a:rPr lang="en-US" dirty="0"/>
              <a:t>Displayed Discretely from the Rest of the Document</a:t>
            </a:r>
          </a:p>
          <a:p>
            <a:pPr lvl="2">
              <a:spcBef>
                <a:spcPts val="700"/>
              </a:spcBef>
              <a:spcAft>
                <a:spcPts val="700"/>
              </a:spcAft>
              <a:defRPr/>
            </a:pPr>
            <a:r>
              <a:rPr lang="en-US" sz="1800" dirty="0"/>
              <a:t>Rendered as Paragraphs Above &amp; Beneath &lt;div&gt; Contents</a:t>
            </a:r>
          </a:p>
          <a:p>
            <a:pPr>
              <a:spcBef>
                <a:spcPts val="700"/>
              </a:spcBef>
              <a:spcAft>
                <a:spcPts val="7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&lt;header&gt;…&lt;/header&gt;</a:t>
            </a:r>
          </a:p>
          <a:p>
            <a:pPr lvl="1">
              <a:spcBef>
                <a:spcPts val="700"/>
              </a:spcBef>
              <a:spcAft>
                <a:spcPts val="700"/>
              </a:spcAft>
              <a:defRPr/>
            </a:pPr>
            <a:r>
              <a:rPr lang="en-US" dirty="0"/>
              <a:t>Contain Heading for a Document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Structural Elements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4495800"/>
          </a:xfrm>
        </p:spPr>
        <p:txBody>
          <a:bodyPr>
            <a:flatTx/>
          </a:bodyPr>
          <a:lstStyle/>
          <a:p>
            <a:pPr>
              <a:spcBef>
                <a:spcPct val="35000"/>
              </a:spcBef>
              <a:spcAft>
                <a:spcPct val="3500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&lt;</a:t>
            </a:r>
            <a:r>
              <a:rPr lang="en-US" altLang="en-US" b="1" dirty="0" err="1">
                <a:solidFill>
                  <a:schemeClr val="tx1"/>
                </a:solidFill>
              </a:rPr>
              <a:t>hgroup</a:t>
            </a:r>
            <a:r>
              <a:rPr lang="en-US" altLang="en-US" b="1" dirty="0">
                <a:solidFill>
                  <a:schemeClr val="tx1"/>
                </a:solidFill>
              </a:rPr>
              <a:t>&gt;…&lt;/</a:t>
            </a:r>
            <a:r>
              <a:rPr lang="en-US" altLang="en-US" b="1" dirty="0" err="1">
                <a:solidFill>
                  <a:schemeClr val="tx1"/>
                </a:solidFill>
              </a:rPr>
              <a:t>hgroup</a:t>
            </a:r>
            <a:r>
              <a:rPr lang="en-US" altLang="en-US" b="1" dirty="0">
                <a:solidFill>
                  <a:schemeClr val="tx1"/>
                </a:solidFill>
              </a:rPr>
              <a:t>&gt;</a:t>
            </a:r>
          </a:p>
          <a:p>
            <a:pPr lvl="1">
              <a:spcBef>
                <a:spcPct val="35000"/>
              </a:spcBef>
              <a:spcAft>
                <a:spcPct val="35000"/>
              </a:spcAft>
            </a:pPr>
            <a:r>
              <a:rPr lang="en-US" altLang="en-US" dirty="0"/>
              <a:t>Contains Two or More Heading Elements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 &lt;header&gt;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    &lt;</a:t>
            </a:r>
            <a:r>
              <a:rPr lang="en-US" altLang="en-US" sz="1600" b="1" dirty="0" err="1">
                <a:solidFill>
                  <a:schemeClr val="tx1"/>
                </a:solidFill>
              </a:rPr>
              <a:t>hgroup</a:t>
            </a:r>
            <a:r>
              <a:rPr lang="en-US" altLang="en-US" sz="1600" b="1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       &lt;h1&gt;Lighthouse&amp;#xA0;Island&amp;#xA0;Bistro&lt;/h1&gt;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       &lt;h2&gt;the best coffee on the coast&lt;/h2&gt;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   &lt;/</a:t>
            </a:r>
            <a:r>
              <a:rPr lang="en-US" altLang="en-US" sz="1600" b="1" dirty="0" err="1">
                <a:solidFill>
                  <a:schemeClr val="tx1"/>
                </a:solidFill>
              </a:rPr>
              <a:t>hgroup</a:t>
            </a:r>
            <a:r>
              <a:rPr lang="en-US" altLang="en-US" sz="1600" b="1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&lt;/header&gt;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&lt;nav&gt;…&lt;/nav&gt;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Defines a Section for Navigation Link</a:t>
            </a:r>
            <a:r>
              <a:rPr lang="en-US" sz="1800" dirty="0"/>
              <a:t>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Structural Elements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4495800"/>
          </a:xfrm>
        </p:spPr>
        <p:txBody>
          <a:bodyPr>
            <a:flatTx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&lt;main&gt;…&lt;/main&gt;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/>
              <a:t>Contains Main Content of a Document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/>
              <a:t>Should Have Only One Visible </a:t>
            </a:r>
            <a:r>
              <a:rPr lang="en-US" sz="1800" b="1" dirty="0">
                <a:solidFill>
                  <a:schemeClr val="tx1"/>
                </a:solidFill>
              </a:rPr>
              <a:t>main</a:t>
            </a:r>
            <a:r>
              <a:rPr lang="en-US" sz="1800" dirty="0"/>
              <a:t> Element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&lt;section&gt;…&lt;/section&gt;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/>
              <a:t>Defines a Section in the Document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&lt;article&gt;…&lt;/article&gt;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/>
              <a:t>Defines an Article in the Document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&lt;aside&gt;…&lt;/aside&gt;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/>
              <a:t>Defines Content Aside from Main Content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/>
              <a:t>Typically Used for Sidebars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2020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Structural Elements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4495800"/>
          </a:xfrm>
        </p:spPr>
        <p:txBody>
          <a:bodyPr>
            <a:flatTx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&lt;footer&gt;…&lt;/footer&gt;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Defines a Footer for the Document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/>
              <a:t>Typically At Bottom of Page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&lt;time&gt;…&lt;/time&gt;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Represents Date or Time (e.g., Date Articles or Blogs)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/>
              <a:t>Inline Element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&lt;span&gt;…&lt;/span&gt;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Inline Element Used to Format Content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Used within Text Blocks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&lt;h#&gt;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343400"/>
          </a:xfrm>
          <a:noFill/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altLang="en-US" b="1">
                <a:solidFill>
                  <a:schemeClr val="tx1"/>
                </a:solidFill>
              </a:rPr>
              <a:t>&lt;h#&gt;…&lt;/h#&gt;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Create a Heading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Numbered from h1 through h6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/>
              <a:t>h1 is the Top Head Level While h6 is the Bottom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Should not be Used for Text Formatting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Convey Page &amp; Content Organization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Should be Used in Descending Order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Style</a:t>
            </a:r>
          </a:p>
          <a:p>
            <a:pPr lvl="1">
              <a:spcBef>
                <a:spcPct val="15000"/>
              </a:spcBef>
              <a:spcAft>
                <a:spcPct val="150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style=“text-align: left | center | right | justify;”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/>
              <a:t>Specifies the Alignment of the Heading Text</a:t>
            </a:r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&lt;p&gt; &amp; &lt;br&gt;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419600"/>
          </a:xfrm>
          <a:noFill/>
        </p:spPr>
        <p:txBody>
          <a:bodyPr/>
          <a:lstStyle/>
          <a:p>
            <a:pPr>
              <a:spcBef>
                <a:spcPct val="80000"/>
              </a:spcBef>
              <a:spcAft>
                <a:spcPct val="80000"/>
              </a:spcAft>
            </a:pPr>
            <a:r>
              <a:rPr lang="en-US" altLang="en-US" b="1">
                <a:solidFill>
                  <a:schemeClr val="tx1"/>
                </a:solidFill>
              </a:rPr>
              <a:t>&lt;p&gt;…&lt;/p&gt;</a:t>
            </a:r>
          </a:p>
          <a:p>
            <a:pPr lvl="1">
              <a:spcBef>
                <a:spcPct val="80000"/>
              </a:spcBef>
              <a:spcAft>
                <a:spcPct val="80000"/>
              </a:spcAft>
            </a:pPr>
            <a:r>
              <a:rPr lang="en-US" altLang="en-US"/>
              <a:t>Separates Paragraphs of Text</a:t>
            </a:r>
          </a:p>
          <a:p>
            <a:pPr lvl="1">
              <a:spcBef>
                <a:spcPct val="80000"/>
              </a:spcBef>
              <a:spcAft>
                <a:spcPct val="80000"/>
              </a:spcAft>
            </a:pPr>
            <a:r>
              <a:rPr lang="en-US" altLang="en-US"/>
              <a:t>Inserts Blank Line Above &amp; Below Contnent</a:t>
            </a:r>
          </a:p>
          <a:p>
            <a:pPr>
              <a:spcBef>
                <a:spcPct val="80000"/>
              </a:spcBef>
              <a:spcAft>
                <a:spcPct val="80000"/>
              </a:spcAft>
            </a:pPr>
            <a:r>
              <a:rPr lang="en-US" altLang="en-US" b="1">
                <a:solidFill>
                  <a:schemeClr val="tx1"/>
                </a:solidFill>
              </a:rPr>
              <a:t>&lt;br /&gt;</a:t>
            </a:r>
          </a:p>
          <a:p>
            <a:pPr lvl="1">
              <a:spcBef>
                <a:spcPct val="80000"/>
              </a:spcBef>
              <a:spcAft>
                <a:spcPct val="80000"/>
              </a:spcAft>
            </a:pPr>
            <a:r>
              <a:rPr lang="en-US" altLang="en-US"/>
              <a:t>Causes Text to Break Wherever Element is Placed</a:t>
            </a:r>
          </a:p>
        </p:txBody>
      </p: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343400"/>
          </a:xfrm>
          <a:noFill/>
        </p:spPr>
        <p:txBody>
          <a:bodyPr/>
          <a:lstStyle/>
          <a:p>
            <a:pPr>
              <a:spcBef>
                <a:spcPts val="3000"/>
              </a:spcBef>
              <a:spcAft>
                <a:spcPts val="3000"/>
              </a:spcAft>
            </a:pPr>
            <a:r>
              <a:rPr lang="en-US" altLang="en-US" b="1">
                <a:solidFill>
                  <a:schemeClr val="tx1"/>
                </a:solidFill>
              </a:rPr>
              <a:t>&lt;blockquote&gt;…&lt;/blockquote&gt;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en-US" altLang="en-US">
                <a:cs typeface="Times New Roman" panose="02020603050405020304" pitchFamily="18" charset="0"/>
              </a:rPr>
              <a:t>Indents a Block of Text on Both Margins</a:t>
            </a:r>
          </a:p>
          <a:p>
            <a:pPr lvl="2">
              <a:spcBef>
                <a:spcPts val="3000"/>
              </a:spcBef>
              <a:spcAft>
                <a:spcPts val="3000"/>
              </a:spcAft>
            </a:pPr>
            <a:r>
              <a:rPr lang="en-US" altLang="en-US" sz="1800">
                <a:cs typeface="Times New Roman" panose="02020603050405020304" pitchFamily="18" charset="0"/>
              </a:rPr>
              <a:t>For Special Emphasis</a:t>
            </a:r>
          </a:p>
          <a:p>
            <a:pPr lvl="2">
              <a:spcBef>
                <a:spcPts val="3000"/>
              </a:spcBef>
              <a:spcAft>
                <a:spcPts val="3000"/>
              </a:spcAft>
            </a:pPr>
            <a:r>
              <a:rPr lang="en-US" altLang="en-US" sz="1800">
                <a:cs typeface="Times New Roman" panose="02020603050405020304" pitchFamily="18" charset="0"/>
              </a:rPr>
              <a:t>Long Quotes</a:t>
            </a:r>
          </a:p>
        </p:txBody>
      </p:sp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Phrase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51730"/>
              </p:ext>
            </p:extLst>
          </p:nvPr>
        </p:nvGraphicFramePr>
        <p:xfrm>
          <a:off x="609600" y="1295400"/>
          <a:ext cx="7315200" cy="4360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Element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&lt;b&gt;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bold text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Text that has no extra importance but is styled in bold font by usage and convention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>
                          <a:effectLst/>
                        </a:rPr>
                        <a:t>em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emphasized text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Causes text to be emphasized in relation to other text; usually displayed in italics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italicized text</a:t>
                      </a:r>
                      <a:endParaRPr lang="en-US" sz="20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Text that has no extra importance but is styled in italics by usage and convention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&lt;mark&gt;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text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Text that is highlighted in order to be easily referenced (HTML5 only)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&lt;small&gt;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small </a:t>
                      </a:r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text</a:t>
                      </a:r>
                      <a:endParaRPr lang="en-US" sz="20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Legal disclaimers and notices (“fine print”) displayed in small font-size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&lt;strong&gt;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strong text</a:t>
                      </a:r>
                      <a:endParaRPr lang="en-US" sz="20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Strong importance; causes text to stand out from surrounding text; usually displayed in bold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3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&lt;sub&gt;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-250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sub</a:t>
                      </a:r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text</a:t>
                      </a:r>
                      <a:endParaRPr lang="en-US" sz="20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Displays a subscript as small text below the baseline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&lt;sup&gt;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sup</a:t>
                      </a:r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text</a:t>
                      </a:r>
                      <a:endParaRPr lang="en-US" sz="20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Displays a superscript as small text above the baseline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D8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343400"/>
          </a:xfrm>
          <a:noFill/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b="1">
                <a:solidFill>
                  <a:schemeClr val="tx1"/>
                </a:solidFill>
              </a:rPr>
              <a:t>&lt;ul&gt;…&lt;/ul&gt;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Unordered List Renders a Bulleted List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Use Where Order or Rank is Unimportant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Style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style=“list-style-type: disc | square | circle;”</a:t>
            </a:r>
          </a:p>
          <a:p>
            <a:pPr lvl="2">
              <a:spcBef>
                <a:spcPts val="900"/>
              </a:spcBef>
              <a:spcAft>
                <a:spcPts val="900"/>
              </a:spcAft>
            </a:pPr>
            <a:r>
              <a:rPr lang="en-US" altLang="en-US" sz="1800"/>
              <a:t>Changes Style of Bullet Before Item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style=“list-style-image: url(filename.ext);”</a:t>
            </a:r>
            <a:r>
              <a:rPr lang="en-US" altLang="en-US" sz="1800" b="1"/>
              <a:t> </a:t>
            </a:r>
          </a:p>
          <a:p>
            <a:pPr lvl="2">
              <a:spcBef>
                <a:spcPts val="900"/>
              </a:spcBef>
              <a:spcAft>
                <a:spcPts val="900"/>
              </a:spcAft>
            </a:pPr>
            <a:r>
              <a:rPr lang="en-US" altLang="en-US" sz="1800"/>
              <a:t>Image Used as Bullet</a:t>
            </a:r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343400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chemeClr val="tx1"/>
                </a:solidFill>
              </a:rPr>
              <a:t>&lt;ol&gt;…&lt;/ol&gt;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Ordered List Element Renders a Numbered 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Style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chemeClr val="tx1"/>
                </a:solidFill>
              </a:rPr>
              <a:t>style=“list-style-type: decimal | upper-roman | . . .;”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1800"/>
              <a:t>Changes Number / Letter Style Before Item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chemeClr val="tx1"/>
                </a:solidFill>
              </a:rPr>
              <a:t>start=“value”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1800"/>
              <a:t>Sets Initial Counter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chemeClr val="tx1"/>
                </a:solidFill>
              </a:rPr>
              <a:t>reversed=“reversed”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1800"/>
              <a:t>Reverses Counter</a:t>
            </a:r>
            <a:endParaRPr lang="en-US" altLang="en-US" sz="1400"/>
          </a:p>
          <a:p>
            <a:pPr lvl="1">
              <a:spcBef>
                <a:spcPct val="35000"/>
              </a:spcBef>
              <a:spcAft>
                <a:spcPct val="35000"/>
              </a:spcAft>
            </a:pPr>
            <a:endParaRPr lang="en-US" altLang="en-US" sz="100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HTML Elements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4196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Void (AKA Empty, Null, Single-sided) Elements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Just Are; Do Not Begin &amp; End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dirty="0"/>
              <a:t>area, </a:t>
            </a:r>
            <a:r>
              <a:rPr lang="en-US" altLang="en-US" dirty="0" err="1"/>
              <a:t>br</a:t>
            </a:r>
            <a:r>
              <a:rPr lang="en-US" altLang="en-US" dirty="0"/>
              <a:t>, col, embed, </a:t>
            </a:r>
            <a:r>
              <a:rPr lang="en-US" altLang="en-US" dirty="0" err="1"/>
              <a:t>hr</a:t>
            </a:r>
            <a:r>
              <a:rPr lang="en-US" altLang="en-US" dirty="0"/>
              <a:t>, </a:t>
            </a:r>
            <a:r>
              <a:rPr lang="en-US" altLang="en-US" dirty="0" err="1"/>
              <a:t>img</a:t>
            </a:r>
            <a:r>
              <a:rPr lang="en-US" altLang="en-US" dirty="0"/>
              <a:t>, input, link, meta, </a:t>
            </a:r>
            <a:r>
              <a:rPr lang="en-US" altLang="en-US" dirty="0" err="1"/>
              <a:t>param</a:t>
            </a:r>
            <a:endParaRPr lang="en-US" alt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Coded as </a:t>
            </a:r>
            <a:r>
              <a:rPr lang="en-US" altLang="en-US" b="1" dirty="0">
                <a:solidFill>
                  <a:schemeClr val="tx1"/>
                </a:solidFill>
              </a:rPr>
              <a:t>&lt;element /&gt;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Deprecated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Obsolete Elements or Syntax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Future Support Not Guaranteed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blink, center, font, frame, frameset</a:t>
            </a: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419600"/>
          </a:xfrm>
          <a:noFill/>
        </p:spPr>
        <p:txBody>
          <a:bodyPr/>
          <a:lstStyle/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 altLang="en-US" b="1">
                <a:solidFill>
                  <a:schemeClr val="tx1"/>
                </a:solidFill>
              </a:rPr>
              <a:t>&lt;li&gt;…&lt;/li&gt;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</a:pPr>
            <a:r>
              <a:rPr lang="en-US" altLang="en-US"/>
              <a:t>Defines an Item in a List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 altLang="en-US" b="1">
                <a:solidFill>
                  <a:schemeClr val="tx1"/>
                </a:solidFill>
              </a:rPr>
              <a:t>&lt;dl&gt;…&lt;/dl&gt;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</a:pPr>
            <a:r>
              <a:rPr lang="en-US" altLang="en-US"/>
              <a:t>Definition List</a:t>
            </a:r>
          </a:p>
          <a:p>
            <a:pPr lvl="1">
              <a:spcBef>
                <a:spcPct val="30000"/>
              </a:spcBef>
              <a:spcAft>
                <a:spcPct val="30000"/>
              </a:spcAft>
            </a:pPr>
            <a:r>
              <a:rPr lang="en-US" altLang="en-US" b="1">
                <a:solidFill>
                  <a:schemeClr val="tx1"/>
                </a:solidFill>
              </a:rPr>
              <a:t>&lt;dt&gt;…&lt;/dt&gt;</a:t>
            </a:r>
          </a:p>
          <a:p>
            <a:pPr lvl="2">
              <a:spcBef>
                <a:spcPct val="30000"/>
              </a:spcBef>
              <a:spcAft>
                <a:spcPct val="30000"/>
              </a:spcAft>
            </a:pPr>
            <a:r>
              <a:rPr lang="en-US" altLang="en-US" sz="1800"/>
              <a:t>Defined Term</a:t>
            </a:r>
          </a:p>
          <a:p>
            <a:pPr lvl="1">
              <a:spcBef>
                <a:spcPct val="35000"/>
              </a:spcBef>
              <a:spcAft>
                <a:spcPct val="35000"/>
              </a:spcAft>
            </a:pPr>
            <a:r>
              <a:rPr lang="en-US" altLang="en-US" b="1">
                <a:solidFill>
                  <a:schemeClr val="tx1"/>
                </a:solidFill>
              </a:rPr>
              <a:t>&lt;dd&gt;…&lt;/dd&gt;</a:t>
            </a:r>
          </a:p>
          <a:p>
            <a:pPr lvl="2">
              <a:spcBef>
                <a:spcPct val="30000"/>
              </a:spcBef>
              <a:spcAft>
                <a:spcPct val="30000"/>
              </a:spcAft>
            </a:pPr>
            <a:r>
              <a:rPr lang="en-US" altLang="en-US" sz="1800"/>
              <a:t>Definition</a:t>
            </a:r>
          </a:p>
        </p:txBody>
      </p:sp>
    </p:spTree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 Properties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44196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list-style-type: disc | circle | square | decimal | decimal-leading-zero | lower-roman | upper-roman | lower-greek | lower alpha | lower-latin | upper-alpha | upper-latin | hebrew | armenian | georgian | cjk-ideographic | hiragana | katakana | hira-ganairoha | katakana-iroha | none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Default = disc</a:t>
            </a:r>
          </a:p>
          <a:p>
            <a:pPr lvl="1"/>
            <a:r>
              <a:rPr lang="en-US" altLang="en-US"/>
              <a:t>Allows Customization of the List Marker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ul {list-style-type: circle;}</a:t>
            </a:r>
          </a:p>
        </p:txBody>
      </p:sp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 Properties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88225" cy="10128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list-style-type</a:t>
            </a:r>
          </a:p>
        </p:txBody>
      </p:sp>
      <p:pic>
        <p:nvPicPr>
          <p:cNvPr id="59396" name="Picture 4" descr="TBL6-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21333" r="5334" b="17334"/>
          <a:stretch>
            <a:fillRect/>
          </a:stretch>
        </p:blipFill>
        <p:spPr>
          <a:xfrm>
            <a:off x="685800" y="2514600"/>
            <a:ext cx="3657600" cy="2535238"/>
          </a:xfrm>
        </p:spPr>
      </p:pic>
      <p:pic>
        <p:nvPicPr>
          <p:cNvPr id="59397" name="Picture 5" descr="FIG6-1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r="5917" b="7100"/>
          <a:stretch>
            <a:fillRect/>
          </a:stretch>
        </p:blipFill>
        <p:spPr>
          <a:xfrm>
            <a:off x="4419600" y="2514600"/>
            <a:ext cx="3341688" cy="2552700"/>
          </a:xfrm>
        </p:spPr>
      </p:pic>
    </p:spTree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 Properties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232650" cy="2822575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list-style-image: url(filename.ext)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Allows Use of Image as List Marker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>
                <a:sym typeface="Symbol" panose="05050102010706020507" pitchFamily="18" charset="2"/>
              </a:rPr>
              <a:t>Syntax: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ul {list-style-image: url(paw.gif);}</a:t>
            </a:r>
          </a:p>
        </p:txBody>
      </p:sp>
      <p:pic>
        <p:nvPicPr>
          <p:cNvPr id="60420" name="Picture 4" descr="FIG6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2000" b="9334"/>
          <a:stretch>
            <a:fillRect/>
          </a:stretch>
        </p:blipFill>
        <p:spPr bwMode="auto">
          <a:xfrm>
            <a:off x="2590800" y="3276600"/>
            <a:ext cx="3352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 Properties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495800"/>
          </a:xfrm>
        </p:spPr>
        <p:txBody>
          <a:bodyPr/>
          <a:lstStyle/>
          <a:p>
            <a:pPr>
              <a:spcBef>
                <a:spcPct val="80000"/>
              </a:spcBef>
              <a:spcAft>
                <a:spcPct val="80000"/>
              </a:spcAft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list-style-position: inside | outside</a:t>
            </a:r>
          </a:p>
          <a:p>
            <a:pPr lvl="1">
              <a:spcBef>
                <a:spcPct val="80000"/>
              </a:spcBef>
              <a:spcAft>
                <a:spcPct val="80000"/>
              </a:spcAft>
            </a:pPr>
            <a:r>
              <a:rPr lang="en-US" altLang="en-US">
                <a:sym typeface="Symbol" panose="05050102010706020507" pitchFamily="18" charset="2"/>
              </a:rPr>
              <a:t>Default = inside</a:t>
            </a:r>
          </a:p>
          <a:p>
            <a:pPr lvl="1">
              <a:spcBef>
                <a:spcPct val="80000"/>
              </a:spcBef>
              <a:spcAft>
                <a:spcPct val="80000"/>
              </a:spcAft>
            </a:pPr>
            <a:r>
              <a:rPr lang="en-US" altLang="en-US"/>
              <a:t>Allows Placement of the List Marker</a:t>
            </a:r>
          </a:p>
          <a:p>
            <a:pPr>
              <a:spcBef>
                <a:spcPct val="80000"/>
              </a:spcBef>
              <a:spcAft>
                <a:spcPct val="80000"/>
              </a:spcAft>
            </a:pPr>
            <a:r>
              <a:rPr lang="en-US" altLang="en-US">
                <a:sym typeface="Symbol" panose="05050102010706020507" pitchFamily="18" charset="2"/>
              </a:rPr>
              <a:t>Syntax:</a:t>
            </a:r>
          </a:p>
          <a:p>
            <a:pPr lvl="1">
              <a:spcBef>
                <a:spcPct val="80000"/>
              </a:spcBef>
              <a:spcAft>
                <a:spcPct val="800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ul {list-style-position: outside;}</a:t>
            </a:r>
          </a:p>
        </p:txBody>
      </p:sp>
      <p:pic>
        <p:nvPicPr>
          <p:cNvPr id="61444" name="Picture 4" descr="FIG6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r="37750" b="7071"/>
          <a:stretch>
            <a:fillRect/>
          </a:stretch>
        </p:blipFill>
        <p:spPr bwMode="auto">
          <a:xfrm>
            <a:off x="5867400" y="3200400"/>
            <a:ext cx="21542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/>
              <a:t>&lt;a&gt;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343400"/>
          </a:xfrm>
          <a:noFill/>
        </p:spPr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b="1">
                <a:solidFill>
                  <a:schemeClr val="tx1"/>
                </a:solidFill>
              </a:rPr>
              <a:t>&lt;a&gt;…&lt;/a&gt;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Used to Create Links to Other Resources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Named Anchor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/>
              <a:t>AKA </a:t>
            </a:r>
            <a:r>
              <a:rPr lang="en-US" altLang="en-US" sz="1800" b="1">
                <a:solidFill>
                  <a:schemeClr val="tx1"/>
                </a:solidFill>
              </a:rPr>
              <a:t>Bookmark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/>
              <a:t>Used to Name Specific Locations within a Page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id</a:t>
            </a:r>
            <a:r>
              <a:rPr lang="en-US" altLang="en-US" sz="1800"/>
              <a:t> Attribute</a:t>
            </a:r>
          </a:p>
          <a:p>
            <a:pPr lvl="3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Defines Destination </a:t>
            </a:r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&lt;a&gt;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343400"/>
          </a:xfrm>
          <a:noFill/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Attributes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altLang="en-US" b="1">
                <a:solidFill>
                  <a:schemeClr val="tx1"/>
                </a:solidFill>
              </a:rPr>
              <a:t>href=“URL”</a:t>
            </a:r>
          </a:p>
          <a:p>
            <a:pPr lvl="2">
              <a:spcBef>
                <a:spcPct val="20000"/>
              </a:spcBef>
              <a:spcAft>
                <a:spcPct val="20000"/>
              </a:spcAft>
            </a:pPr>
            <a:r>
              <a:rPr lang="en-US" altLang="en-US" sz="1800"/>
              <a:t>Specifies Location of Linked Resource</a:t>
            </a:r>
          </a:p>
          <a:p>
            <a:pPr lvl="3"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Typically Another HTML File</a:t>
            </a:r>
          </a:p>
          <a:p>
            <a:pPr lvl="3"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Can Also Specify Other Internet Resources</a:t>
            </a:r>
          </a:p>
          <a:p>
            <a:pPr lvl="4"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Files, E-mail, FTP</a:t>
            </a:r>
          </a:p>
          <a:p>
            <a:pPr lvl="2">
              <a:spcBef>
                <a:spcPct val="20000"/>
              </a:spcBef>
              <a:spcAft>
                <a:spcPct val="20000"/>
              </a:spcAft>
            </a:pPr>
            <a:r>
              <a:rPr lang="en-US" altLang="en-US" sz="1800"/>
              <a:t>Named Anchor or Bookmark URLs are Preceded By #</a:t>
            </a:r>
          </a:p>
          <a:p>
            <a:pPr lvl="1"/>
            <a:r>
              <a:rPr lang="en-US" altLang="en-US" b="1">
                <a:solidFill>
                  <a:schemeClr val="tx1"/>
                </a:solidFill>
              </a:rPr>
              <a:t>id=“text”</a:t>
            </a:r>
          </a:p>
          <a:p>
            <a:pPr lvl="2"/>
            <a:r>
              <a:rPr lang="en-US" altLang="en-US" sz="1800"/>
              <a:t>Marks Specific Place Within an HTML Document</a:t>
            </a:r>
          </a:p>
          <a:p>
            <a:pPr lvl="2"/>
            <a:r>
              <a:rPr lang="en-US" altLang="en-US" sz="1800"/>
              <a:t>AKA Named Anchor or Bookmark</a:t>
            </a:r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&lt;a&gt;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772400" cy="4419600"/>
          </a:xfrm>
          <a:noFill/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en-US"/>
              <a:t>Attributes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b="1">
                <a:solidFill>
                  <a:schemeClr val="tx1"/>
                </a:solidFill>
              </a:rPr>
              <a:t>media=“media_query”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altLang="en-US" sz="1800"/>
              <a:t>Specifies Media/Device the Linked Document is Optimized for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b="1">
                <a:solidFill>
                  <a:schemeClr val="tx1"/>
                </a:solidFill>
              </a:rPr>
              <a:t>rel=“text”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altLang="en-US" sz="1800"/>
              <a:t>Indicates Relationship Between Documents</a:t>
            </a:r>
          </a:p>
          <a:p>
            <a:pPr lvl="3">
              <a:spcBef>
                <a:spcPts val="800"/>
              </a:spcBef>
              <a:spcAft>
                <a:spcPts val="800"/>
              </a:spcAft>
            </a:pPr>
            <a:r>
              <a:rPr lang="en-US" altLang="en-US" b="1">
                <a:solidFill>
                  <a:schemeClr val="tx1"/>
                </a:solidFill>
              </a:rPr>
              <a:t>rel=“stylesheet”</a:t>
            </a:r>
          </a:p>
          <a:p>
            <a:pPr lvl="4">
              <a:spcBef>
                <a:spcPts val="800"/>
              </a:spcBef>
              <a:spcAft>
                <a:spcPts val="800"/>
              </a:spcAft>
            </a:pPr>
            <a:r>
              <a:rPr lang="en-US" altLang="en-US"/>
              <a:t>Tells Browser that Linked Document is a Style Sheet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b="1">
                <a:solidFill>
                  <a:schemeClr val="tx1"/>
                </a:solidFill>
              </a:rPr>
              <a:t>target=“_blank | _parent | _self | _top”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altLang="en-US" sz="1800"/>
              <a:t>Specifies Where to Open Linked Document</a:t>
            </a:r>
          </a:p>
        </p:txBody>
      </p:sp>
    </p:spTree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/>
              <a:t>&lt;a&gt;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3434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dirty="0"/>
              <a:t>Attributes</a:t>
            </a:r>
          </a:p>
          <a:p>
            <a:pPr lvl="1"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b="1" dirty="0">
                <a:solidFill>
                  <a:schemeClr val="tx1"/>
                </a:solidFill>
              </a:rPr>
              <a:t>title=“text”</a:t>
            </a:r>
          </a:p>
          <a:p>
            <a:pPr lvl="2"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sz="1800" dirty="0"/>
              <a:t>Global Attribute</a:t>
            </a:r>
          </a:p>
          <a:p>
            <a:pPr lvl="2"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sz="1800" dirty="0"/>
              <a:t>Provides Supplemental Information Regarding a Link</a:t>
            </a:r>
          </a:p>
          <a:p>
            <a:pPr lvl="3"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dirty="0"/>
              <a:t>Behaves Like a Tooltip</a:t>
            </a:r>
          </a:p>
          <a:p>
            <a:pPr lvl="3"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dirty="0"/>
              <a:t>Should be Less Than 60 Characters</a:t>
            </a:r>
          </a:p>
          <a:p>
            <a:pPr>
              <a:spcBef>
                <a:spcPts val="900"/>
              </a:spcBef>
              <a:spcAft>
                <a:spcPts val="900"/>
              </a:spcAft>
              <a:defRPr/>
            </a:pPr>
            <a:r>
              <a:rPr lang="en-US" altLang="en-US" dirty="0"/>
              <a:t>Example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</a:rPr>
              <a:t>&lt;a </a:t>
            </a:r>
            <a:r>
              <a:rPr lang="en-US" altLang="en-US" sz="2000" b="1" dirty="0" err="1">
                <a:solidFill>
                  <a:schemeClr val="tx1"/>
                </a:solidFill>
              </a:rPr>
              <a:t>href</a:t>
            </a:r>
            <a:r>
              <a:rPr lang="en-US" altLang="en-US" sz="2000" b="1" dirty="0">
                <a:solidFill>
                  <a:schemeClr val="tx1"/>
                </a:solidFill>
              </a:rPr>
              <a:t>="http://www.mysite.com/"&gt;A link to a site.&lt;/a&gt;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&lt;a&gt;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419600"/>
          </a:xfrm>
          <a:noFill/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E-Mail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Mailto</a:t>
            </a:r>
          </a:p>
          <a:p>
            <a:pPr lvl="2">
              <a:spcAft>
                <a:spcPct val="200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&lt;a href=“mailto:losacco@cod.edu”&gt;Send Mail&lt;/a&gt;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Can Automatically Include Subject Line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“mailto:losacco@cod.edu?subject=text”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Other Options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“mailto:losacco@cod.edu?cc=another@cod.edu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&amp;bcc=secret@cod.edu&amp;subject=subscribe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&amp;body=Send me your newsletter right away”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Syntax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419600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Starting Element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First Character Must Be "&lt;"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Next Characters Must Be Element's Name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If There Are Any Attributes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1800"/>
              <a:t>There Must First Be a Space Character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1800"/>
              <a:t>Multiple Attributes 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Must Be Separated from Each Other by a Space Character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If Element Is a Void Element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1800"/>
              <a:t>Must Be a Space Character Followed by a "/" Character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Last Character Must Be "&gt;"</a:t>
            </a:r>
            <a:endParaRPr lang="en-US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Special Characters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469187" cy="4343400"/>
          </a:xfrm>
          <a:noFill/>
        </p:spPr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/>
              <a:t>Begin with Ampersand &amp; End with Semicolon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/>
              <a:t>Named Entities</a:t>
            </a:r>
          </a:p>
          <a:p>
            <a:pPr lvl="1"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/>
              <a:t>&amp;amp; &amp;</a:t>
            </a:r>
            <a:r>
              <a:rPr lang="en-US" altLang="en-US" dirty="0" err="1"/>
              <a:t>lt</a:t>
            </a:r>
            <a:r>
              <a:rPr lang="en-US" altLang="en-US" dirty="0"/>
              <a:t>; &amp;</a:t>
            </a:r>
            <a:r>
              <a:rPr lang="en-US" altLang="en-US" dirty="0" err="1"/>
              <a:t>gt</a:t>
            </a:r>
            <a:r>
              <a:rPr lang="en-US" altLang="en-US" dirty="0"/>
              <a:t>; &amp;</a:t>
            </a:r>
            <a:r>
              <a:rPr lang="en-US" altLang="en-US" dirty="0" err="1"/>
              <a:t>apos</a:t>
            </a:r>
            <a:r>
              <a:rPr lang="en-US" altLang="en-US" dirty="0"/>
              <a:t>; &amp;</a:t>
            </a:r>
            <a:r>
              <a:rPr lang="en-US" altLang="en-US" dirty="0" err="1"/>
              <a:t>quot</a:t>
            </a:r>
            <a:r>
              <a:rPr lang="en-US" altLang="en-US" dirty="0"/>
              <a:t>;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/>
              <a:t>Character References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tx1"/>
                </a:solidFill>
              </a:rPr>
              <a:t>https://dev.w3.org/html5/html-author/charref</a:t>
            </a:r>
          </a:p>
        </p:txBody>
      </p:sp>
    </p:spTree>
    <p:extLst>
      <p:ext uri="{BB962C8B-B14F-4D97-AF65-F5344CB8AC3E}">
        <p14:creationId xmlns:p14="http://schemas.microsoft.com/office/powerpoint/2010/main" val="2806411700"/>
      </p:ext>
    </p:extLst>
  </p:cSld>
  <p:clrMapOvr>
    <a:masterClrMapping/>
  </p:clrMapOvr>
  <p:transition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/>
              <a:t>Special Characters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469187" cy="4343400"/>
          </a:xfrm>
          <a:noFill/>
        </p:spPr>
        <p:txBody>
          <a:bodyPr/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altLang="en-US" dirty="0"/>
              <a:t>Character References</a:t>
            </a:r>
          </a:p>
          <a:p>
            <a:pPr lvl="1">
              <a:spcBef>
                <a:spcPts val="700"/>
              </a:spcBef>
              <a:spcAft>
                <a:spcPts val="700"/>
              </a:spcAft>
            </a:pPr>
            <a:r>
              <a:rPr lang="en-US" altLang="en-US" dirty="0"/>
              <a:t>Uses the Format &amp;#</a:t>
            </a:r>
            <a:r>
              <a:rPr lang="en-US" altLang="en-US" dirty="0" err="1"/>
              <a:t>xhhhh</a:t>
            </a:r>
            <a:r>
              <a:rPr lang="en-US" altLang="en-US" dirty="0"/>
              <a:t>;</a:t>
            </a:r>
          </a:p>
          <a:p>
            <a:pPr lvl="2">
              <a:spcBef>
                <a:spcPts val="700"/>
              </a:spcBef>
              <a:spcAft>
                <a:spcPts val="700"/>
              </a:spcAft>
            </a:pPr>
            <a:r>
              <a:rPr lang="en-US" altLang="en-US" sz="1800" dirty="0"/>
              <a:t>Where </a:t>
            </a:r>
            <a:r>
              <a:rPr lang="en-US" altLang="en-US" sz="1800" dirty="0" err="1"/>
              <a:t>hhhh</a:t>
            </a:r>
            <a:r>
              <a:rPr lang="en-US" altLang="en-US" sz="1800" dirty="0"/>
              <a:t> is Code Point in Hexadecimal Form</a:t>
            </a:r>
          </a:p>
          <a:p>
            <a:pPr lvl="2">
              <a:spcBef>
                <a:spcPts val="700"/>
              </a:spcBef>
              <a:spcAft>
                <a:spcPts val="700"/>
              </a:spcAft>
            </a:pPr>
            <a:r>
              <a:rPr lang="en-US" altLang="en-US" sz="1800" dirty="0"/>
              <a:t>x Must be Lowercase in XML Documents</a:t>
            </a:r>
          </a:p>
          <a:p>
            <a:pPr lvl="2">
              <a:spcBef>
                <a:spcPts val="700"/>
              </a:spcBef>
              <a:spcAft>
                <a:spcPts val="700"/>
              </a:spcAft>
            </a:pPr>
            <a:r>
              <a:rPr lang="en-US" altLang="en-US" sz="1800" dirty="0" err="1"/>
              <a:t>hhhh</a:t>
            </a:r>
            <a:r>
              <a:rPr lang="en-US" altLang="en-US" sz="1800" dirty="0"/>
              <a:t> May be Any Number of Digits &amp; Include Leading Zeros</a:t>
            </a:r>
          </a:p>
          <a:p>
            <a:pPr lvl="3">
              <a:spcBef>
                <a:spcPts val="700"/>
              </a:spcBef>
              <a:spcAft>
                <a:spcPts val="7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hhhh</a:t>
            </a:r>
            <a:r>
              <a:rPr lang="en-US" altLang="en-US" dirty="0"/>
              <a:t> Has Letters, Uppercase is Used</a:t>
            </a:r>
          </a:p>
          <a:p>
            <a:pPr lvl="2">
              <a:spcBef>
                <a:spcPts val="700"/>
              </a:spcBef>
              <a:spcAft>
                <a:spcPts val="70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&amp;#xA9;</a:t>
            </a:r>
            <a:r>
              <a:rPr lang="en-US" altLang="en-US" sz="1800" dirty="0"/>
              <a:t> is Copyright Symbol</a:t>
            </a:r>
          </a:p>
          <a:p>
            <a:pPr lvl="2">
              <a:spcBef>
                <a:spcPts val="700"/>
              </a:spcBef>
              <a:spcAft>
                <a:spcPts val="70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&amp;#xA0; </a:t>
            </a:r>
            <a:r>
              <a:rPr lang="en-US" altLang="en-US" sz="1800" dirty="0"/>
              <a:t>is Non-breaking Space</a:t>
            </a:r>
          </a:p>
          <a:p>
            <a:pPr lvl="2">
              <a:spcBef>
                <a:spcPts val="700"/>
              </a:spcBef>
              <a:spcAft>
                <a:spcPts val="70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&amp;#x2014; </a:t>
            </a:r>
            <a:r>
              <a:rPr lang="en-US" altLang="en-US" sz="1800" dirty="0"/>
              <a:t>is </a:t>
            </a:r>
            <a:r>
              <a:rPr lang="en-US" altLang="en-US" sz="1800" dirty="0" err="1"/>
              <a:t>Em</a:t>
            </a:r>
            <a:r>
              <a:rPr lang="en-US" altLang="en-US" sz="1800" dirty="0"/>
              <a:t> Dash</a:t>
            </a:r>
          </a:p>
        </p:txBody>
      </p:sp>
    </p:spTree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/>
              <a:t>Paths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162800" cy="4343400"/>
          </a:xfrm>
          <a:noFill/>
        </p:spPr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URL (Uniform Resource Locator)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Location of Document on Web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www.cod.edu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Path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Location of Document on Server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http://www.cod.edu/people/faculty/losacco/index.htm</a:t>
            </a:r>
          </a:p>
        </p:txBody>
      </p:sp>
    </p:spTree>
  </p:cSld>
  <p:clrMapOvr>
    <a:masterClrMapping/>
  </p:clrMapOvr>
  <p:transition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/>
              <a:t>Paths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343400"/>
          </a:xfrm>
          <a:noFill/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Absolute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Exact Location on Server</a:t>
            </a:r>
          </a:p>
          <a:p>
            <a:pPr lvl="2">
              <a:spcBef>
                <a:spcPct val="10000"/>
              </a:spcBef>
              <a:spcAft>
                <a:spcPct val="10000"/>
              </a:spcAft>
            </a:pPr>
            <a:r>
              <a:rPr lang="en-US" altLang="en-US" sz="1800"/>
              <a:t>Begins with a /</a:t>
            </a:r>
          </a:p>
          <a:p>
            <a:pPr lvl="3"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chemeClr val="tx1"/>
                </a:solidFill>
              </a:rPr>
              <a:t>/student/index.htm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Relative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Location Relative to Current Document</a:t>
            </a:r>
          </a:p>
          <a:p>
            <a:pPr lvl="2">
              <a:spcBef>
                <a:spcPct val="10000"/>
              </a:spcBef>
              <a:spcAft>
                <a:spcPct val="10000"/>
              </a:spcAft>
            </a:pPr>
            <a:r>
              <a:rPr lang="en-US" altLang="en-US" sz="1800"/>
              <a:t>Current — Nothing</a:t>
            </a:r>
          </a:p>
          <a:p>
            <a:pPr lvl="3"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chemeClr val="tx1"/>
                </a:solidFill>
              </a:rPr>
              <a:t>page.htm</a:t>
            </a:r>
          </a:p>
          <a:p>
            <a:pPr lvl="2">
              <a:spcBef>
                <a:spcPct val="10000"/>
              </a:spcBef>
              <a:spcAft>
                <a:spcPct val="10000"/>
              </a:spcAft>
            </a:pPr>
            <a:r>
              <a:rPr lang="en-US" altLang="en-US" sz="1800"/>
              <a:t>Child — Separated by /</a:t>
            </a:r>
          </a:p>
          <a:p>
            <a:pPr lvl="3"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chemeClr val="tx1"/>
                </a:solidFill>
              </a:rPr>
              <a:t>images/background.gif</a:t>
            </a:r>
          </a:p>
          <a:p>
            <a:pPr lvl="2">
              <a:spcBef>
                <a:spcPct val="10000"/>
              </a:spcBef>
              <a:spcAft>
                <a:spcPct val="10000"/>
              </a:spcAft>
            </a:pPr>
            <a:r>
              <a:rPr lang="en-US" altLang="en-US" sz="1800"/>
              <a:t>Parent — Two Periods (..)</a:t>
            </a:r>
          </a:p>
          <a:p>
            <a:pPr lvl="3"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chemeClr val="tx1"/>
                </a:solidFill>
              </a:rPr>
              <a:t>../page.htm</a:t>
            </a:r>
          </a:p>
        </p:txBody>
      </p:sp>
    </p:spTree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/>
              <a:t>URL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8459787" cy="4343400"/>
          </a:xfrm>
          <a:noFill/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http://www.cod.edu/people/faculty/losacco/index.htm</a:t>
            </a:r>
          </a:p>
          <a:p>
            <a:pPr lvl="1"/>
            <a:r>
              <a:rPr lang="en-US" altLang="en-US"/>
              <a:t>Communication Protocol</a:t>
            </a:r>
          </a:p>
          <a:p>
            <a:pPr lvl="2"/>
            <a:r>
              <a:rPr lang="en-US" altLang="en-US" sz="1800" b="1">
                <a:solidFill>
                  <a:schemeClr val="tx1"/>
                </a:solidFill>
              </a:rPr>
              <a:t>http://</a:t>
            </a:r>
          </a:p>
          <a:p>
            <a:pPr lvl="1"/>
            <a:r>
              <a:rPr lang="en-US" altLang="en-US"/>
              <a:t>Domain</a:t>
            </a:r>
          </a:p>
          <a:p>
            <a:pPr lvl="2"/>
            <a:r>
              <a:rPr lang="en-US" altLang="en-US" sz="1800" b="1">
                <a:solidFill>
                  <a:schemeClr val="tx1"/>
                </a:solidFill>
              </a:rPr>
              <a:t>www.cod.edu</a:t>
            </a:r>
          </a:p>
          <a:p>
            <a:pPr lvl="1"/>
            <a:r>
              <a:rPr lang="en-US" altLang="en-US"/>
              <a:t>Path </a:t>
            </a:r>
          </a:p>
          <a:p>
            <a:pPr lvl="2"/>
            <a:r>
              <a:rPr lang="en-US" altLang="en-US" sz="1800" b="1">
                <a:solidFill>
                  <a:schemeClr val="tx1"/>
                </a:solidFill>
              </a:rPr>
              <a:t>/people/faculty/losacco/</a:t>
            </a:r>
          </a:p>
          <a:p>
            <a:pPr lvl="1"/>
            <a:r>
              <a:rPr lang="en-US" altLang="en-US"/>
              <a:t>Document</a:t>
            </a:r>
          </a:p>
          <a:p>
            <a:pPr lvl="2"/>
            <a:r>
              <a:rPr lang="en-US" altLang="en-US" sz="1800" b="1">
                <a:solidFill>
                  <a:schemeClr val="tx1"/>
                </a:solidFill>
              </a:rPr>
              <a:t>index.htm</a:t>
            </a:r>
          </a:p>
        </p:txBody>
      </p:sp>
    </p:spTree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Validation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43434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Checks Code for Syntax Errors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CSS HTML Validator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en-US" sz="1800" dirty="0"/>
              <a:t>https://www.htmlvalidator.com/cse-html-validator-160405personal-setup.exe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en-US" sz="1800" dirty="0"/>
              <a:t>Free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en-US" sz="1800" dirty="0"/>
              <a:t>Older Version of Program I Use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/>
              <a:t>Syntax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419600"/>
          </a:xfrm>
          <a:noFill/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Ending Element (if not Void)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First Character Must Be "&lt;"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Second Character Must Be "/" Character.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Next Characters Must Be Element's Name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Last Character Must Be "&gt;"</a:t>
            </a:r>
            <a:endParaRPr lang="en-US" altLang="en-US" sz="1400" b="1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White Space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Multiple Spaces Are Not Rendered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Tab, Enter Are Not Rendered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Non-breaking Space for Multiple Spaces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>
                <a:solidFill>
                  <a:schemeClr val="tx1"/>
                </a:solidFill>
              </a:rPr>
              <a:t>&amp;#xA0;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Syntax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20000" cy="4419600"/>
          </a:xfrm>
          <a:noFill/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Attributes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Controls Behavior or Appearance of Element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1600" b="1" dirty="0">
                <a:solidFill>
                  <a:schemeClr val="tx1"/>
                </a:solidFill>
              </a:rPr>
              <a:t>&lt;</a:t>
            </a:r>
            <a:r>
              <a:rPr lang="en-US" altLang="en-US" sz="1600" b="1" dirty="0" err="1">
                <a:solidFill>
                  <a:schemeClr val="tx1"/>
                </a:solidFill>
              </a:rPr>
              <a:t>tagName</a:t>
            </a:r>
            <a:r>
              <a:rPr lang="en-US" altLang="en-US" sz="1600" b="1" dirty="0">
                <a:solidFill>
                  <a:schemeClr val="tx1"/>
                </a:solidFill>
              </a:rPr>
              <a:t> attrib#1=“Value” attrib#2=“Value” /&gt;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Nesting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Placing Sets of Tags Within Each Other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FILO (First In, Last Out)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1600" b="1" dirty="0">
                <a:solidFill>
                  <a:schemeClr val="tx1"/>
                </a:solidFill>
              </a:rPr>
              <a:t>&lt;b&gt;&lt;</a:t>
            </a:r>
            <a:r>
              <a:rPr lang="en-US" altLang="en-US" sz="1600" b="1" dirty="0" err="1">
                <a:solidFill>
                  <a:schemeClr val="tx1"/>
                </a:solidFill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</a:rPr>
              <a:t>&gt;…&lt;/</a:t>
            </a:r>
            <a:r>
              <a:rPr lang="en-US" altLang="en-US" sz="1600" b="1" dirty="0" err="1">
                <a:solidFill>
                  <a:schemeClr val="tx1"/>
                </a:solidFill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</a:rPr>
              <a:t>&gt;&lt;/b&gt; </a:t>
            </a:r>
            <a:r>
              <a:rPr lang="en-US" altLang="en-US" sz="1600" b="1" dirty="0"/>
              <a:t>instead of</a:t>
            </a:r>
            <a:r>
              <a:rPr lang="en-US" altLang="en-US" sz="1600" b="1" dirty="0">
                <a:solidFill>
                  <a:schemeClr val="tx1"/>
                </a:solidFill>
              </a:rPr>
              <a:t> &lt;b&gt;&lt;</a:t>
            </a:r>
            <a:r>
              <a:rPr lang="en-US" altLang="en-US" sz="1600" b="1" dirty="0" err="1">
                <a:solidFill>
                  <a:schemeClr val="tx1"/>
                </a:solidFill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</a:rPr>
              <a:t>&gt;…&lt;/b&gt;&lt;/</a:t>
            </a:r>
            <a:r>
              <a:rPr lang="en-US" altLang="en-US" sz="1600" b="1" dirty="0" err="1">
                <a:solidFill>
                  <a:schemeClr val="tx1"/>
                </a:solidFill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Comments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&lt;!-- . . . </a:t>
            </a:r>
            <a:r>
              <a:rPr lang="en-US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--&gt;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&lt;!-- This is a comment. </a:t>
            </a:r>
            <a:r>
              <a:rPr lang="en-US" altLang="en-U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--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Polyglot Markup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419600"/>
          </a:xfrm>
        </p:spPr>
        <p:txBody>
          <a:bodyPr/>
          <a:lstStyle/>
          <a:p>
            <a:pPr eaLnBrk="1" hangingPunct="1">
              <a:spcBef>
                <a:spcPts val="3000"/>
              </a:spcBef>
              <a:spcAft>
                <a:spcPts val="3000"/>
              </a:spcAft>
            </a:pPr>
            <a:r>
              <a:rPr lang="en-US" altLang="en-US">
                <a:cs typeface="Arial" panose="020B0604020202020204" pitchFamily="34" charset="0"/>
              </a:rPr>
              <a:t>HTML that Conforms to Both HTML &amp; XHTML</a:t>
            </a:r>
          </a:p>
          <a:p>
            <a:pPr eaLnBrk="1" hangingPunct="1">
              <a:spcBef>
                <a:spcPts val="3000"/>
              </a:spcBef>
              <a:spcAft>
                <a:spcPts val="3000"/>
              </a:spcAft>
            </a:pPr>
            <a:r>
              <a:rPr lang="en-US" altLang="en-US">
                <a:cs typeface="Arial" panose="020B0604020202020204" pitchFamily="34" charset="0"/>
              </a:rPr>
              <a:t>Can be Parsed as Either HTML or XML</a:t>
            </a:r>
          </a:p>
          <a:p>
            <a:pPr eaLnBrk="1" hangingPunct="1">
              <a:spcBef>
                <a:spcPts val="3000"/>
              </a:spcBef>
              <a:spcAft>
                <a:spcPts val="3000"/>
              </a:spcAft>
            </a:pPr>
            <a:r>
              <a:rPr lang="en-US" altLang="en-US">
                <a:cs typeface="Arial" panose="020B0604020202020204" pitchFamily="34" charset="0"/>
              </a:rPr>
              <a:t>Can be Served as Either HTML or XHTML</a:t>
            </a:r>
          </a:p>
          <a:p>
            <a:pPr lvl="1" eaLnBrk="1" hangingPunct="1">
              <a:spcBef>
                <a:spcPts val="3000"/>
              </a:spcBef>
              <a:spcAft>
                <a:spcPts val="3000"/>
              </a:spcAft>
            </a:pPr>
            <a:r>
              <a:rPr lang="en-US" altLang="en-US">
                <a:cs typeface="Arial" panose="020B0604020202020204" pitchFamily="34" charset="0"/>
              </a:rPr>
              <a:t>Depending on Browser Support &amp; MIME Type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7772400" cy="685800"/>
          </a:xfrm>
        </p:spPr>
        <p:txBody>
          <a:bodyPr>
            <a:flatTx/>
          </a:bodyPr>
          <a:lstStyle/>
          <a:p>
            <a:pPr>
              <a:defRPr/>
            </a:pPr>
            <a:r>
              <a:rPr lang="en-US" dirty="0"/>
              <a:t>Web Page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543800" cy="4419600"/>
          </a:xfrm>
        </p:spPr>
        <p:txBody>
          <a:bodyPr>
            <a:flatTx/>
          </a:bodyPr>
          <a:lstStyle/>
          <a:p>
            <a:pPr eaLnBrk="1" hangingPunct="1">
              <a:spcBef>
                <a:spcPts val="3000"/>
              </a:spcBef>
              <a:spcAft>
                <a:spcPts val="3000"/>
              </a:spcAft>
              <a:defRPr/>
            </a:pPr>
            <a:r>
              <a:rPr lang="en-US" dirty="0">
                <a:cs typeface="Arial" pitchFamily="34" charset="0"/>
              </a:rPr>
              <a:t>Document Type Definition (DTD)</a:t>
            </a:r>
          </a:p>
          <a:p>
            <a:pPr lvl="1" eaLnBrk="1" hangingPunct="1">
              <a:spcBef>
                <a:spcPts val="3000"/>
              </a:spcBef>
              <a:spcAft>
                <a:spcPts val="3000"/>
              </a:spcAft>
              <a:defRPr/>
            </a:pPr>
            <a:r>
              <a:rPr lang="en-US" sz="2400" dirty="0">
                <a:ea typeface="+mn-ea"/>
                <a:cs typeface="Arial" pitchFamily="34" charset="0"/>
              </a:rPr>
              <a:t>!DOCTYPE Statement</a:t>
            </a:r>
          </a:p>
          <a:p>
            <a:pPr lvl="1" eaLnBrk="1" hangingPunct="1">
              <a:spcBef>
                <a:spcPts val="3000"/>
              </a:spcBef>
              <a:spcAft>
                <a:spcPts val="3000"/>
              </a:spcAft>
              <a:defRPr/>
            </a:pPr>
            <a:r>
              <a:rPr lang="en-US" sz="2400" dirty="0">
                <a:ea typeface="+mn-ea"/>
                <a:cs typeface="Arial" pitchFamily="34" charset="0"/>
              </a:rPr>
              <a:t>Identifies Version of HTML Used in Document</a:t>
            </a:r>
          </a:p>
          <a:p>
            <a:pPr lvl="1" eaLnBrk="1" hangingPunct="1">
              <a:spcBef>
                <a:spcPts val="3000"/>
              </a:spcBef>
              <a:spcAft>
                <a:spcPts val="3000"/>
              </a:spcAft>
              <a:defRPr/>
            </a:pPr>
            <a:r>
              <a:rPr lang="en-US" sz="2400" dirty="0">
                <a:ea typeface="+mn-ea"/>
                <a:cs typeface="Arial" pitchFamily="34" charset="0"/>
              </a:rPr>
              <a:t>Coded at the Top of a Web Page Document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1_CIS 155">
  <a:themeElements>
    <a:clrScheme name="">
      <a:dk1>
        <a:srgbClr val="66FF33"/>
      </a:dk1>
      <a:lt1>
        <a:srgbClr val="FFFFFF"/>
      </a:lt1>
      <a:dk2>
        <a:srgbClr val="006600"/>
      </a:dk2>
      <a:lt2>
        <a:srgbClr val="CCCC00"/>
      </a:lt2>
      <a:accent1>
        <a:srgbClr val="CCCC00"/>
      </a:accent1>
      <a:accent2>
        <a:srgbClr val="006600"/>
      </a:accent2>
      <a:accent3>
        <a:srgbClr val="AAB8AA"/>
      </a:accent3>
      <a:accent4>
        <a:srgbClr val="DADADA"/>
      </a:accent4>
      <a:accent5>
        <a:srgbClr val="E2E2AA"/>
      </a:accent5>
      <a:accent6>
        <a:srgbClr val="005C00"/>
      </a:accent6>
      <a:hlink>
        <a:srgbClr val="999933"/>
      </a:hlink>
      <a:folHlink>
        <a:srgbClr val="990066"/>
      </a:folHlink>
    </a:clrScheme>
    <a:fontScheme name="1_CIS 155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IS 155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S 155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S 1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S 155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cis1840</Template>
  <TotalTime>3495</TotalTime>
  <Words>2762</Words>
  <Application>Microsoft Office PowerPoint</Application>
  <PresentationFormat>On-screen Show (4:3)</PresentationFormat>
  <Paragraphs>480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Narrow</vt:lpstr>
      <vt:lpstr>Calibri</vt:lpstr>
      <vt:lpstr>Courier New</vt:lpstr>
      <vt:lpstr>Optima</vt:lpstr>
      <vt:lpstr>Wingdings</vt:lpstr>
      <vt:lpstr>Wingdings 2</vt:lpstr>
      <vt:lpstr>Wingdings 3</vt:lpstr>
      <vt:lpstr>1_CIS 155</vt:lpstr>
      <vt:lpstr>PowerPoint Presentation</vt:lpstr>
      <vt:lpstr>Learning Outcomes</vt:lpstr>
      <vt:lpstr>HTML Elements</vt:lpstr>
      <vt:lpstr>HTML Elements</vt:lpstr>
      <vt:lpstr>Syntax</vt:lpstr>
      <vt:lpstr>Syntax</vt:lpstr>
      <vt:lpstr>Syntax</vt:lpstr>
      <vt:lpstr>Polyglot Markup</vt:lpstr>
      <vt:lpstr>Web Page Structure</vt:lpstr>
      <vt:lpstr>Polyglot Web Page Structure</vt:lpstr>
      <vt:lpstr>Well-formed Polyglot Documents</vt:lpstr>
      <vt:lpstr>Polyglot Code Examples</vt:lpstr>
      <vt:lpstr>Polyglot Code Examples</vt:lpstr>
      <vt:lpstr>Polyglot Code Examples</vt:lpstr>
      <vt:lpstr>Polyglot Code Examples</vt:lpstr>
      <vt:lpstr>Polyglot Code Examples</vt:lpstr>
      <vt:lpstr>&lt;html&gt;</vt:lpstr>
      <vt:lpstr>Global Attributes</vt:lpstr>
      <vt:lpstr>Global Attributes</vt:lpstr>
      <vt:lpstr>Global Attributes</vt:lpstr>
      <vt:lpstr>Global Attributes</vt:lpstr>
      <vt:lpstr>&lt;head&gt;</vt:lpstr>
      <vt:lpstr>&lt;title&gt;</vt:lpstr>
      <vt:lpstr>&lt;meta&gt;</vt:lpstr>
      <vt:lpstr>&lt;body&gt;</vt:lpstr>
      <vt:lpstr>&lt;body&gt;</vt:lpstr>
      <vt:lpstr>&lt;body&gt;</vt:lpstr>
      <vt:lpstr>Block Level Elements</vt:lpstr>
      <vt:lpstr>Inline Elements</vt:lpstr>
      <vt:lpstr>Structural Elements</vt:lpstr>
      <vt:lpstr>Structural Elements</vt:lpstr>
      <vt:lpstr>Structural Elements</vt:lpstr>
      <vt:lpstr>Structural Elements</vt:lpstr>
      <vt:lpstr>&lt;h#&gt;</vt:lpstr>
      <vt:lpstr>&lt;p&gt; &amp; &lt;br&gt;</vt:lpstr>
      <vt:lpstr>&lt;blockquote&gt;</vt:lpstr>
      <vt:lpstr>Phrase Elements</vt:lpstr>
      <vt:lpstr>Lists</vt:lpstr>
      <vt:lpstr>Lists</vt:lpstr>
      <vt:lpstr>Lists</vt:lpstr>
      <vt:lpstr>List Properties</vt:lpstr>
      <vt:lpstr>List Properties</vt:lpstr>
      <vt:lpstr>List Properties</vt:lpstr>
      <vt:lpstr>List Properties</vt:lpstr>
      <vt:lpstr>&lt;a&gt;</vt:lpstr>
      <vt:lpstr>&lt;a&gt;</vt:lpstr>
      <vt:lpstr>&lt;a&gt;</vt:lpstr>
      <vt:lpstr>&lt;a&gt;</vt:lpstr>
      <vt:lpstr>&lt;a&gt;</vt:lpstr>
      <vt:lpstr>Special Characters</vt:lpstr>
      <vt:lpstr>Special Characters</vt:lpstr>
      <vt:lpstr>Paths</vt:lpstr>
      <vt:lpstr>Paths</vt:lpstr>
      <vt:lpstr>URL</vt:lpstr>
      <vt:lpstr>Validation</vt:lpstr>
    </vt:vector>
  </TitlesOfParts>
  <Company>College of DuPage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1310 - 2 HTML Basics</dc:title>
  <dc:creator>Michael J. Losacco</dc:creator>
  <cp:lastModifiedBy>Michael J. Losacco</cp:lastModifiedBy>
  <cp:revision>204</cp:revision>
  <dcterms:created xsi:type="dcterms:W3CDTF">1999-09-29T22:25:10Z</dcterms:created>
  <dcterms:modified xsi:type="dcterms:W3CDTF">2020-08-04T14:23:29Z</dcterms:modified>
</cp:coreProperties>
</file>