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Sheet26.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Sheet27.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Sheet2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Sheet29.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Sheet30.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Sheet31.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Sheet32.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Sheet33.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Sheet34.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Sheet35.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chart>
    <c:autoTitleDeleted val="0"/>
    <c:plotArea>
      <c:lineChart>
        <c:grouping val="standard"/>
        <c:varyColors val="0"/>
        <c:ser>
          <c:idx val="0"/>
          <c:order val="0"/>
          <c:tx>
            <c:strRef>
              <c:f>Sheet1!$B$1</c:f>
              <c:strCache>
                <c:ptCount val="1"/>
                <c:pt idx="0">
                  <c:v>BJB Call</c:v>
                </c:pt>
              </c:strCache>
            </c:strRef>
          </c:tx>
          <c:spPr>
            <a:ln w="38100">
              <a:solidFill>
                <a:srgbClr val="FF0000"/>
              </a:solidFill>
            </a:ln>
          </c:spPr>
          <c:marker>
            <c:symbol val="circle"/>
            <c:spPr>
              <a:solidFill>
                <a:srgbClr val="000000"/>
              </a:solidFill>
            </c:spPr>
          </c:marker>
          <c:dLbls>
            <c:dLbl>
              <c:idx val="0"/>
              <c:tx>
                <c:rich>
                  <a:bodyPr/>
                  <a:lstStyle/>
                  <a:p>
                    <a:r>
                      <a:t>100.0%</a:t>
                    </a:r>
                  </a:p>
                </c:rich>
              </c:tx>
              <c:txPr>
                <a:bodyPr/>
                <a:lstStyle/>
                <a:p>
                  <a:pPr>
                    <a:defRPr sz="1200"/>
                  </a:pPr>
                </a:p>
              </c:txPr>
              <c:dLblPos val="b"/>
              <c:showLegendKey val="0"/>
              <c:showVal val="1"/>
              <c:showCatName val="0"/>
              <c:showSerName val="0"/>
              <c:showPercent val="0"/>
              <c:showBubbleSize val="0"/>
            </c:dLbl>
            <c:dLbl>
              <c:idx val="1"/>
              <c:tx>
                <c:rich>
                  <a:bodyPr/>
                  <a:lstStyle/>
                  <a:p>
                    <a:r>
                      <a:t>100.0%</a:t>
                    </a:r>
                  </a:p>
                </c:rich>
              </c:tx>
              <c:txPr>
                <a:bodyPr/>
                <a:lstStyle/>
                <a:p>
                  <a:pPr>
                    <a:defRPr sz="1200"/>
                  </a:pPr>
                </a:p>
              </c:txPr>
              <c:dLblPos val="b"/>
              <c:showLegendKey val="0"/>
              <c:showVal val="1"/>
              <c:showCatName val="0"/>
              <c:showSerName val="0"/>
              <c:showPercent val="0"/>
              <c:showBubbleSize val="0"/>
            </c:dLbl>
            <c:dLbl>
              <c:idx val="2"/>
              <c:tx>
                <c:rich>
                  <a:bodyPr/>
                  <a:lstStyle/>
                  <a:p>
                    <a:r>
                      <a:t>100.0%</a:t>
                    </a:r>
                  </a:p>
                </c:rich>
              </c:tx>
              <c:txPr>
                <a:bodyPr/>
                <a:lstStyle/>
                <a:p>
                  <a:pPr>
                    <a:defRPr sz="1200"/>
                  </a:pPr>
                </a:p>
              </c:txPr>
              <c:dLblPos val="b"/>
              <c:showLegendKey val="0"/>
              <c:showVal val="1"/>
              <c:showCatName val="0"/>
              <c:showSerName val="0"/>
              <c:showPercent val="0"/>
              <c:showBubbleSize val="0"/>
            </c:dLbl>
            <c:dLbl>
              <c:idx val="3"/>
              <c:tx>
                <c:rich>
                  <a:bodyPr/>
                  <a:lstStyle/>
                  <a:p>
                    <a:r>
                      <a:t>100.0%</a:t>
                    </a:r>
                  </a:p>
                </c:rich>
              </c:tx>
              <c:txPr>
                <a:bodyPr/>
                <a:lstStyle/>
                <a:p>
                  <a:pPr>
                    <a:defRPr sz="1200"/>
                  </a:pPr>
                </a:p>
              </c:txPr>
              <c:dLblPos val="b"/>
              <c:showLegendKey val="0"/>
              <c:showVal val="1"/>
              <c:showCatName val="0"/>
              <c:showSerName val="0"/>
              <c:showPercent val="0"/>
              <c:showBubbleSize val="0"/>
            </c:dLbl>
            <c:dLbl>
              <c:idx val="4"/>
              <c:tx>
                <c:rich>
                  <a:bodyPr/>
                  <a:lstStyle/>
                  <a:p>
                    <a:r>
                      <a:t>100.0%</a:t>
                    </a:r>
                  </a:p>
                </c:rich>
              </c:tx>
              <c:txPr>
                <a:bodyPr/>
                <a:lstStyle/>
                <a:p>
                  <a:pPr>
                    <a:defRPr sz="1200"/>
                  </a:pPr>
                </a:p>
              </c:txPr>
              <c:dLblPos val="b"/>
              <c:showLegendKey val="0"/>
              <c:showVal val="1"/>
              <c:showCatName val="0"/>
              <c:showSerName val="0"/>
              <c:showPercent val="0"/>
              <c:showBubbleSize val="0"/>
            </c:dLbl>
            <c:showLegendKey val="0"/>
            <c:showVal val="0"/>
            <c:showCatName val="0"/>
            <c:showSerName val="0"/>
            <c:showPercent val="0"/>
            <c:showBubbleSize val="0"/>
            <c:showLeaderLines val="1"/>
          </c:dLbls>
          <c:cat>
            <c:strRef>
              <c:f>Sheet1!$A$2:$A$6</c:f>
              <c:strCache>
                <c:ptCount val="5"/>
                <c:pt idx="0">
                  <c:v>Januari</c:v>
                </c:pt>
                <c:pt idx="1">
                  <c:v>Februari</c:v>
                </c:pt>
                <c:pt idx="2">
                  <c:v>Maret</c:v>
                </c:pt>
                <c:pt idx="3">
                  <c:v>April</c:v>
                </c:pt>
                <c:pt idx="4">
                  <c:v>Mei</c:v>
                </c:pt>
              </c:strCache>
            </c:strRef>
          </c:cat>
          <c:val>
            <c:numRef>
              <c:f>Sheet1!$B$2:$B$13</c:f>
              <c:numCache>
                <c:formatCode>General</c:formatCode>
                <c:ptCount val="12"/>
                <c:pt idx="0">
                  <c:v>100.0</c:v>
                </c:pt>
                <c:pt idx="1">
                  <c:v>100.0</c:v>
                </c:pt>
                <c:pt idx="2">
                  <c:v>100.0</c:v>
                </c:pt>
                <c:pt idx="3">
                  <c:v>100.0</c:v>
                </c:pt>
                <c:pt idx="4">
                  <c:v>100.0</c:v>
                </c:pt>
              </c:numCache>
            </c:numRef>
          </c:val>
          <c:smooth val="0"/>
        </c:ser>
        <c:marker val="1"/>
        <c:smooth val="0"/>
        <c:axId val="2118791784"/>
        <c:axId val="2140495176"/>
      </c:lineChart>
      <c:catAx>
        <c:axId val="2118791784"/>
        <c:scaling>
          <c:orientation val="minMax"/>
        </c:scaling>
        <c:delete val="0"/>
        <c:axPos val="b"/>
        <c:majorTickMark val="out"/>
        <c:minorTickMark val="none"/>
        <c:tickLblPos val="low"/>
        <c:txPr>
          <a:bodyPr/>
          <a:lstStyle/>
          <a:p>
            <a:pPr>
              <a:defRPr sz="1200"/>
            </a:pPr>
          </a:p>
        </c:txPr>
        <c:crossAx val="2140495176"/>
        <c:crosses val="autoZero"/>
        <c:auto val="1"/>
        <c:lblAlgn val="ctr"/>
        <c:lblOffset val="100"/>
        <c:noMultiLvlLbl val="0"/>
      </c:catAx>
      <c:valAx>
        <c:axId val="2140495176"/>
        <c:scaling>
          <c:max val="100.0"/>
          <c:min val="50.0"/>
        </c:scaling>
        <c:delete val="0"/>
        <c:axPos val="l"/>
        <c:majorGridlines/>
        <c:numFmt formatCode="#&quot;%&quot;" sourceLinked="0"/>
        <c:majorTickMark val="out"/>
        <c:minorTickMark val="none"/>
        <c:tickLblPos val="nextTo"/>
        <c:txPr>
          <a:bodyPr/>
          <a:lstStyle/>
          <a:p>
            <a:pPr>
              <a:defRPr sz="1200"/>
            </a:pPr>
          </a:p>
        </c:txPr>
        <c:crossAx val="2118791784"/>
        <c:crosses val="autoZero"/>
        <c:majorUnit val="10.0"/>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BFBFBF"/>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0070C0"/>
              </a:solidFill>
            </c:spPr>
          </c:dPt>
          <c:dLbls>
            <c:dLbl>
              <c:idx val="0"/>
              <c:tx>
                <c:rich>
                  <a:bodyPr/>
                  <a:lstStyle/>
                  <a:p>
                    <a:r>
                      <a:t>47.1%</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50.0%</a:t>
                    </a:r>
                  </a:p>
                </c:rich>
              </c:tx>
              <c:txPr>
                <a:bodyPr/>
                <a:lstStyle/>
                <a:p>
                  <a:pPr>
                    <a:defRPr sz="1000"/>
                  </a:pPr>
                </a:p>
              </c:txPr>
              <c:dLblPos val="inEnd"/>
              <c:showLegendKey val="0"/>
              <c:showVal val="1"/>
              <c:showCatName val="0"/>
              <c:showSerName val="0"/>
              <c:showPercent val="0"/>
              <c:showBubbleSize val="0"/>
            </c:dLbl>
            <c:dLbl>
              <c:idx val="2"/>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3"/>
              <c:tx>
                <c:rich>
                  <a:bodyPr/>
                  <a:lstStyle/>
                  <a:p>
                    <a:r>
                      <a:t>50.0%</a:t>
                    </a:r>
                  </a:p>
                </c:rich>
              </c:tx>
              <c:txPr>
                <a:bodyPr/>
                <a:lstStyle/>
                <a:p>
                  <a:pPr>
                    <a:defRPr sz="1000"/>
                  </a:pPr>
                </a:p>
              </c:txPr>
              <c:dLblPos val="inEnd"/>
              <c:showLegendKey val="0"/>
              <c:showVal val="1"/>
              <c:showCatName val="0"/>
              <c:showSerName val="0"/>
              <c:showPercent val="0"/>
              <c:showBubbleSize val="0"/>
            </c:dLbl>
            <c:dLbl>
              <c:idx val="4"/>
              <c:tx>
                <c:rich>
                  <a:bodyPr/>
                  <a:lstStyle/>
                  <a:p>
                    <a:r>
                      <a:t>40.0%</a:t>
                    </a:r>
                  </a:p>
                </c:rich>
              </c:tx>
              <c:txPr>
                <a:bodyPr/>
                <a:lstStyle/>
                <a:p>
                  <a:pPr>
                    <a:defRPr sz="1000"/>
                  </a:pPr>
                </a:p>
              </c:txPr>
              <c:dLblPos val="inEnd"/>
              <c:showLegendKey val="0"/>
              <c:showVal val="1"/>
              <c:showCatName val="0"/>
              <c:showSerName val="0"/>
              <c:showPercent val="0"/>
              <c:showBubbleSize val="0"/>
            </c:dLbl>
            <c:dLbl>
              <c:idx val="5"/>
              <c:tx>
                <c:rich>
                  <a:bodyPr/>
                  <a:lstStyle/>
                  <a:p>
                    <a:r>
                      <a:t>100.0%</a:t>
                    </a:r>
                  </a:p>
                </c:rich>
              </c:tx>
              <c:txPr>
                <a:bodyPr/>
                <a:lstStyle/>
                <a:p>
                  <a:pPr>
                    <a:defRPr sz="1000"/>
                  </a:pPr>
                </a:p>
              </c:txPr>
              <c:dLblPos val="inEnd"/>
              <c:showLegendKey val="0"/>
              <c:showVal val="1"/>
              <c:showCatName val="0"/>
              <c:showSerName val="0"/>
              <c:showPercent val="0"/>
              <c:showBubbleSize val="0"/>
            </c:dLbl>
            <c:dLbl>
              <c:idx val="6"/>
              <c:tx>
                <c:rich>
                  <a:bodyPr/>
                  <a:lstStyle/>
                  <a:p>
                    <a:r>
                      <a:t>80.0%</a:t>
                    </a:r>
                  </a:p>
                </c:rich>
              </c:tx>
              <c:txPr>
                <a:bodyPr/>
                <a:lstStyle/>
                <a:p>
                  <a:pPr>
                    <a:defRPr sz="1000"/>
                  </a:pPr>
                </a:p>
              </c:txPr>
              <c:dLblPos val="inEnd"/>
              <c:showLegendKey val="0"/>
              <c:showVal val="1"/>
              <c:showCatName val="0"/>
              <c:showSerName val="0"/>
              <c:showPercent val="0"/>
              <c:showBubbleSize val="0"/>
            </c:dLbl>
            <c:dLbl>
              <c:idx val="7"/>
              <c:tx>
                <c:rich>
                  <a:bodyPr/>
                  <a:lstStyle/>
                  <a:p>
                    <a:r>
                      <a:t>50.0%</a:t>
                    </a:r>
                  </a:p>
                </c:rich>
              </c:tx>
              <c:txPr>
                <a:bodyPr/>
                <a:lstStyle/>
                <a:p>
                  <a:pPr>
                    <a:defRPr sz="1000"/>
                  </a:pPr>
                </a:p>
              </c:txPr>
              <c:dLblPos val="inEnd"/>
              <c:showLegendKey val="0"/>
              <c:showVal val="1"/>
              <c:showCatName val="0"/>
              <c:showSerName val="0"/>
              <c:showPercent val="0"/>
              <c:showBubbleSize val="0"/>
            </c:dLbl>
            <c:dLbl>
              <c:idx val="8"/>
              <c:tx>
                <c:rich>
                  <a:bodyPr/>
                  <a:lstStyle/>
                  <a:p>
                    <a:r>
                      <a:t>30.0%</a:t>
                    </a:r>
                  </a:p>
                </c:rich>
              </c:tx>
              <c:txPr>
                <a:bodyPr/>
                <a:lstStyle/>
                <a:p>
                  <a:pPr>
                    <a:defRPr sz="1000"/>
                  </a:pPr>
                </a:p>
              </c:txPr>
              <c:dLblPos val="inEnd"/>
              <c:showLegendKey val="0"/>
              <c:showVal val="1"/>
              <c:showCatName val="0"/>
              <c:showSerName val="0"/>
              <c:showPercent val="0"/>
              <c:showBubbleSize val="0"/>
            </c:dLbl>
            <c:dLbl>
              <c:idx val="9"/>
              <c:tx>
                <c:rich>
                  <a:bodyPr/>
                  <a:lstStyle/>
                  <a:p>
                    <a:r>
                      <a:t>40.0%</a:t>
                    </a:r>
                  </a:p>
                </c:rich>
              </c:tx>
              <c:txPr>
                <a:bodyPr/>
                <a:lstStyle/>
                <a:p>
                  <a:pPr>
                    <a:defRPr sz="1000"/>
                  </a:pPr>
                </a:p>
              </c:txPr>
              <c:dLblPos val="inEnd"/>
              <c:showLegendKey val="0"/>
              <c:showVal val="1"/>
              <c:showCatName val="0"/>
              <c:showSerName val="0"/>
              <c:showPercent val="0"/>
              <c:showBubbleSize val="0"/>
            </c:dLbl>
            <c:dLbl>
              <c:idx val="10"/>
              <c:tx>
                <c:rich>
                  <a:bodyPr/>
                  <a:lstStyle/>
                  <a:p>
                    <a:r>
                      <a:t>30.0%</a:t>
                    </a:r>
                  </a:p>
                </c:rich>
              </c:tx>
              <c:txPr>
                <a:bodyPr/>
                <a:lstStyle/>
                <a:p>
                  <a:pPr>
                    <a:defRPr sz="1000"/>
                  </a:pPr>
                </a:p>
              </c:txPr>
              <c:dLblPos val="inEnd"/>
              <c:showLegendKey val="0"/>
              <c:showVal val="1"/>
              <c:showCatName val="0"/>
              <c:showSerName val="0"/>
              <c:showPercent val="0"/>
              <c:showBubbleSize val="0"/>
            </c:dLbl>
            <c:dLbl>
              <c:idx val="11"/>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12"/>
              <c:tx>
                <c:rich>
                  <a:bodyPr/>
                  <a:lstStyle/>
                  <a:p>
                    <a:r>
                      <a:t>70.0%</a:t>
                    </a:r>
                  </a:p>
                </c:rich>
              </c:tx>
              <c:txPr>
                <a:bodyPr/>
                <a:lstStyle/>
                <a:p>
                  <a:pPr>
                    <a:defRPr sz="1000"/>
                  </a:pPr>
                </a:p>
              </c:txPr>
              <c:dLblPos val="inEnd"/>
              <c:showLegendKey val="0"/>
              <c:showVal val="1"/>
              <c:showCatName val="0"/>
              <c:showSerName val="0"/>
              <c:showPercent val="0"/>
              <c:showBubbleSize val="0"/>
            </c:dLbl>
            <c:dLbl>
              <c:idx val="13"/>
              <c:tx>
                <c:rich>
                  <a:bodyPr/>
                  <a:lstStyle/>
                  <a:p>
                    <a:r>
                      <a:t>40.0%</a:t>
                    </a:r>
                  </a:p>
                </c:rich>
              </c:tx>
              <c:txPr>
                <a:bodyPr/>
                <a:lstStyle/>
                <a:p>
                  <a:pPr>
                    <a:defRPr sz="1000"/>
                  </a:pPr>
                </a:p>
              </c:txPr>
              <c:dLblPos val="inEnd"/>
              <c:showLegendKey val="0"/>
              <c:showVal val="1"/>
              <c:showCatName val="0"/>
              <c:showSerName val="0"/>
              <c:showPercent val="0"/>
              <c:showBubbleSize val="0"/>
            </c:dLbl>
            <c:dLbl>
              <c:idx val="14"/>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15"/>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16"/>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17"/>
              <c:tx>
                <c:rich>
                  <a:bodyPr/>
                  <a:lstStyle/>
                  <a:p>
                    <a:r>
                      <a:t>40.0%</a:t>
                    </a:r>
                  </a:p>
                </c:rich>
              </c:tx>
              <c:txPr>
                <a:bodyPr/>
                <a:lstStyle/>
                <a:p>
                  <a:pPr>
                    <a:defRPr sz="1000"/>
                  </a:pPr>
                </a:p>
              </c:txPr>
              <c:dLblPos val="inEnd"/>
              <c:showLegendKey val="0"/>
              <c:showVal val="1"/>
              <c:showCatName val="0"/>
              <c:showSerName val="0"/>
              <c:showPercent val="0"/>
              <c:showBubbleSize val="0"/>
            </c:dLbl>
            <c:dLbl>
              <c:idx val="18"/>
              <c:tx>
                <c:rich>
                  <a:bodyPr/>
                  <a:lstStyle/>
                  <a:p>
                    <a:r>
                      <a:t>40.0%</a:t>
                    </a:r>
                  </a:p>
                </c:rich>
              </c:tx>
              <c:txPr>
                <a:bodyPr/>
                <a:lstStyle/>
                <a:p>
                  <a:pPr>
                    <a:defRPr sz="1000"/>
                  </a:pPr>
                </a:p>
              </c:txPr>
              <c:dLblPos val="inEnd"/>
              <c:showLegendKey val="0"/>
              <c:showVal val="1"/>
              <c:showCatName val="0"/>
              <c:showSerName val="0"/>
              <c:showPercent val="0"/>
              <c:showBubbleSize val="0"/>
            </c:dLbl>
            <c:dLbl>
              <c:idx val="19"/>
              <c:tx>
                <c:rich>
                  <a:bodyPr/>
                  <a:lstStyle/>
                  <a:p>
                    <a:r>
                      <a:t>20.0%</a:t>
                    </a:r>
                  </a:p>
                </c:rich>
              </c:tx>
              <c:txPr>
                <a:bodyPr/>
                <a:lstStyle/>
                <a:p>
                  <a:pPr>
                    <a:defRPr sz="1000"/>
                  </a:pPr>
                </a:p>
              </c:txPr>
              <c:dLblPos val="inEnd"/>
              <c:showLegendKey val="0"/>
              <c:showVal val="1"/>
              <c:showCatName val="0"/>
              <c:showSerName val="0"/>
              <c:showPercent val="0"/>
              <c:showBubbleSize val="0"/>
            </c:dLbl>
            <c:dLbl>
              <c:idx val="20"/>
              <c:tx>
                <c:rich>
                  <a:bodyPr/>
                  <a:lstStyle/>
                  <a:p>
                    <a:r>
                      <a:t>60.0%</a:t>
                    </a:r>
                  </a:p>
                </c:rich>
              </c:tx>
              <c:txPr>
                <a:bodyPr/>
                <a:lstStyle/>
                <a:p>
                  <a:pPr>
                    <a:defRPr sz="1000"/>
                  </a:pPr>
                </a:p>
              </c:txPr>
              <c:dLblPos val="inEnd"/>
              <c:showLegendKey val="0"/>
              <c:showVal val="1"/>
              <c:showCatName val="0"/>
              <c:showSerName val="0"/>
              <c:showPercent val="0"/>
              <c:showBubbleSize val="0"/>
            </c:dLbl>
            <c:dLbl>
              <c:idx val="21"/>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22"/>
              <c:tx>
                <c:rich>
                  <a:bodyPr/>
                  <a:lstStyle/>
                  <a:p>
                    <a:r>
                      <a:t>30.0%</a:t>
                    </a:r>
                  </a:p>
                </c:rich>
              </c:tx>
              <c:txPr>
                <a:bodyPr/>
                <a:lstStyle/>
                <a:p>
                  <a:pPr>
                    <a:defRPr sz="1000"/>
                  </a:pPr>
                </a:p>
              </c:txPr>
              <c:dLblPos val="inEnd"/>
              <c:showLegendKey val="0"/>
              <c:showVal val="1"/>
              <c:showCatName val="0"/>
              <c:showSerName val="0"/>
              <c:showPercent val="0"/>
              <c:showBubbleSize val="0"/>
            </c:dLbl>
            <c:dLbl>
              <c:idx val="23"/>
              <c:tx>
                <c:rich>
                  <a:bodyPr/>
                  <a:lstStyle/>
                  <a:p>
                    <a:r>
                      <a:t>40.0%</a:t>
                    </a:r>
                  </a:p>
                </c:rich>
              </c:tx>
              <c:txPr>
                <a:bodyPr/>
                <a:lstStyle/>
                <a:p>
                  <a:pPr>
                    <a:defRPr sz="1000"/>
                  </a:pPr>
                </a:p>
              </c:txPr>
              <c:dLblPos val="inEnd"/>
              <c:showLegendKey val="0"/>
              <c:showVal val="1"/>
              <c:showCatName val="0"/>
              <c:showSerName val="0"/>
              <c:showPercent val="0"/>
              <c:showBubbleSize val="0"/>
            </c:dLbl>
            <c:dLbl>
              <c:idx val="24"/>
              <c:tx>
                <c:rich>
                  <a:bodyPr/>
                  <a:lstStyle/>
                  <a:p>
                    <a:r>
                      <a:t>30.0%</a:t>
                    </a:r>
                  </a:p>
                </c:rich>
              </c:tx>
              <c:txPr>
                <a:bodyPr/>
                <a:lstStyle/>
                <a:p>
                  <a:pPr>
                    <a:defRPr sz="1000"/>
                  </a:pPr>
                </a:p>
              </c:txPr>
              <c:dLblPos val="inEnd"/>
              <c:showLegendKey val="0"/>
              <c:showVal val="1"/>
              <c:showCatName val="0"/>
              <c:showSerName val="0"/>
              <c:showPercent val="0"/>
              <c:showBubbleSize val="0"/>
            </c:dLbl>
            <c:dLbl>
              <c:idx val="25"/>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26"/>
              <c:tx>
                <c:rich>
                  <a:bodyPr/>
                  <a:lstStyle/>
                  <a:p>
                    <a:r>
                      <a:t>30.0%</a:t>
                    </a:r>
                  </a:p>
                </c:rich>
              </c:tx>
              <c:txPr>
                <a:bodyPr/>
                <a:lstStyle/>
                <a:p>
                  <a:pPr>
                    <a:defRPr sz="1000"/>
                  </a:pPr>
                </a:p>
              </c:txPr>
              <c:dLblPos val="inEnd"/>
              <c:showLegendKey val="0"/>
              <c:showVal val="1"/>
              <c:showCatName val="0"/>
              <c:showSerName val="0"/>
              <c:showPercent val="0"/>
              <c:showBubbleSize val="0"/>
            </c:dLbl>
            <c:dLbl>
              <c:idx val="27"/>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28"/>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29"/>
              <c:tx>
                <c:rich>
                  <a:bodyPr/>
                  <a:lstStyle/>
                  <a:p>
                    <a:r>
                      <a:t>20.0%</a:t>
                    </a:r>
                  </a:p>
                </c:rich>
              </c:tx>
              <c:txPr>
                <a:bodyPr/>
                <a:lstStyle/>
                <a:p>
                  <a:pPr>
                    <a:defRPr sz="1000"/>
                  </a:pPr>
                </a:p>
              </c:txPr>
              <c:dLblPos val="inEnd"/>
              <c:showLegendKey val="0"/>
              <c:showVal val="1"/>
              <c:showCatName val="0"/>
              <c:showSerName val="0"/>
              <c:showPercent val="0"/>
              <c:showBubbleSize val="0"/>
            </c:dLbl>
            <c:dLbl>
              <c:idx val="30"/>
              <c:tx>
                <c:rich>
                  <a:bodyPr/>
                  <a:lstStyle/>
                  <a:p>
                    <a:r>
                      <a:t>100.0%</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Sheet1!$A$2:$A$32</c:f>
              <c:strCache>
                <c:ptCount val="31"/>
                <c:pt idx="0">
                  <c:v>Industri</c:v>
                </c:pt>
                <c:pt idx="1">
                  <c:v>UOB Call Center</c:v>
                </c:pt>
                <c:pt idx="2">
                  <c:v>Phone Banking CIMB Niaga</c:v>
                </c:pt>
                <c:pt idx="3">
                  <c:v>PermataTel</c:v>
                </c:pt>
                <c:pt idx="4">
                  <c:v>Mega Call</c:v>
                </c:pt>
                <c:pt idx="5">
                  <c:v>Maybank Customer Care</c:v>
                </c:pt>
                <c:pt idx="6">
                  <c:v>Mandiri Call</c:v>
                </c:pt>
                <c:pt idx="7">
                  <c:v>Layanan Sahabat BTN</c:v>
                </c:pt>
                <c:pt idx="8">
                  <c:v>Info Bank Jatim</c:v>
                </c:pt>
                <c:pt idx="9">
                  <c:v>Hello Danamon</c:v>
                </c:pt>
                <c:pt idx="10">
                  <c:v>Halo Bukopin</c:v>
                </c:pt>
                <c:pt idx="11">
                  <c:v>Halo Bank Kalbar</c:v>
                </c:pt>
                <c:pt idx="12">
                  <c:v>Halo BCA</c:v>
                </c:pt>
                <c:pt idx="13">
                  <c:v>HSBC</c:v>
                </c:pt>
                <c:pt idx="14">
                  <c:v>Graha Call</c:v>
                </c:pt>
                <c:pt idx="15">
                  <c:v>DBSI Customer Centre</c:v>
                </c:pt>
                <c:pt idx="16">
                  <c:v>Contact BRI</c:v>
                </c:pt>
                <c:pt idx="17">
                  <c:v>CitiPhone Banking</c:v>
                </c:pt>
                <c:pt idx="18">
                  <c:v>Call OCBC NISP</c:v>
                </c:pt>
                <c:pt idx="19">
                  <c:v>Call KEB Hana</c:v>
                </c:pt>
                <c:pt idx="20">
                  <c:v>Call CommBank</c:v>
                </c:pt>
                <c:pt idx="21">
                  <c:v>Call Centre J TRUST Bank</c:v>
                </c:pt>
                <c:pt idx="22">
                  <c:v>Call Center Standard Chartered Bank</c:v>
                </c:pt>
                <c:pt idx="23">
                  <c:v>Call Center Panin</c:v>
                </c:pt>
                <c:pt idx="24">
                  <c:v>Bank Sinarmas Care</c:v>
                </c:pt>
                <c:pt idx="25">
                  <c:v>Bank Kaltim Cal Center</c:v>
                </c:pt>
                <c:pt idx="26">
                  <c:v>Bank Jateng Call Center </c:v>
                </c:pt>
                <c:pt idx="27">
                  <c:v>Bank DKI Call Center</c:v>
                </c:pt>
                <c:pt idx="28">
                  <c:v>BTPN Call</c:v>
                </c:pt>
                <c:pt idx="29">
                  <c:v>BNI Call</c:v>
                </c:pt>
                <c:pt idx="30">
                  <c:v>BJB Call</c:v>
                </c:pt>
              </c:strCache>
            </c:strRef>
          </c:cat>
          <c:val>
            <c:numRef>
              <c:f>Sheet1!$B$2:$B$32</c:f>
              <c:numCache>
                <c:formatCode>#,0"%"</c:formatCode>
                <c:ptCount val="31"/>
                <c:pt idx="0">
                  <c:v>47.1</c:v>
                </c:pt>
                <c:pt idx="1">
                  <c:v>50.0</c:v>
                </c:pt>
                <c:pt idx="2">
                  <c:v>#N/A</c:v>
                </c:pt>
                <c:pt idx="3">
                  <c:v>50.0</c:v>
                </c:pt>
                <c:pt idx="4">
                  <c:v>40.0</c:v>
                </c:pt>
                <c:pt idx="5">
                  <c:v>100.0</c:v>
                </c:pt>
                <c:pt idx="6">
                  <c:v>80.0</c:v>
                </c:pt>
                <c:pt idx="7">
                  <c:v>50.0</c:v>
                </c:pt>
                <c:pt idx="8">
                  <c:v>30.0</c:v>
                </c:pt>
                <c:pt idx="9">
                  <c:v>40.0</c:v>
                </c:pt>
                <c:pt idx="10">
                  <c:v>30.0</c:v>
                </c:pt>
                <c:pt idx="11">
                  <c:v>#N/A</c:v>
                </c:pt>
                <c:pt idx="12">
                  <c:v>70.0</c:v>
                </c:pt>
                <c:pt idx="13">
                  <c:v>40.0</c:v>
                </c:pt>
                <c:pt idx="14">
                  <c:v>#N/A</c:v>
                </c:pt>
                <c:pt idx="15">
                  <c:v>#N/A</c:v>
                </c:pt>
                <c:pt idx="16">
                  <c:v>#N/A</c:v>
                </c:pt>
                <c:pt idx="17">
                  <c:v>40.0</c:v>
                </c:pt>
                <c:pt idx="18">
                  <c:v>40.0</c:v>
                </c:pt>
                <c:pt idx="19">
                  <c:v>20.0</c:v>
                </c:pt>
                <c:pt idx="20">
                  <c:v>60.0</c:v>
                </c:pt>
                <c:pt idx="21">
                  <c:v>#N/A</c:v>
                </c:pt>
                <c:pt idx="22">
                  <c:v>30.0</c:v>
                </c:pt>
                <c:pt idx="23">
                  <c:v>40.0</c:v>
                </c:pt>
                <c:pt idx="24">
                  <c:v>30.0</c:v>
                </c:pt>
                <c:pt idx="25">
                  <c:v>#N/A</c:v>
                </c:pt>
                <c:pt idx="26">
                  <c:v>30.0</c:v>
                </c:pt>
                <c:pt idx="27">
                  <c:v>#N/A</c:v>
                </c:pt>
                <c:pt idx="28">
                  <c:v>#N/A</c:v>
                </c:pt>
                <c:pt idx="29">
                  <c:v>20.0</c:v>
                </c:pt>
                <c:pt idx="30">
                  <c:v>100.0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BFBFBF"/>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0070C0"/>
              </a:solidFill>
            </c:spPr>
          </c:dPt>
          <c:dLbls>
            <c:dLbl>
              <c:idx val="0"/>
              <c:tx>
                <c:rich>
                  <a:bodyPr/>
                  <a:lstStyle/>
                  <a:p>
                    <a:r>
                      <a:t>81.8%</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100.0%</a:t>
                    </a:r>
                  </a:p>
                </c:rich>
              </c:tx>
              <c:txPr>
                <a:bodyPr/>
                <a:lstStyle/>
                <a:p>
                  <a:pPr>
                    <a:defRPr sz="1000"/>
                  </a:pPr>
                </a:p>
              </c:txPr>
              <c:dLblPos val="inEnd"/>
              <c:showLegendKey val="0"/>
              <c:showVal val="1"/>
              <c:showCatName val="0"/>
              <c:showSerName val="0"/>
              <c:showPercent val="0"/>
              <c:showBubbleSize val="0"/>
            </c:dLbl>
            <c:dLbl>
              <c:idx val="2"/>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3"/>
              <c:tx>
                <c:rich>
                  <a:bodyPr/>
                  <a:lstStyle/>
                  <a:p>
                    <a:r>
                      <a:t>100.0%</a:t>
                    </a:r>
                  </a:p>
                </c:rich>
              </c:tx>
              <c:txPr>
                <a:bodyPr/>
                <a:lstStyle/>
                <a:p>
                  <a:pPr>
                    <a:defRPr sz="1000"/>
                  </a:pPr>
                </a:p>
              </c:txPr>
              <c:dLblPos val="inEnd"/>
              <c:showLegendKey val="0"/>
              <c:showVal val="1"/>
              <c:showCatName val="0"/>
              <c:showSerName val="0"/>
              <c:showPercent val="0"/>
              <c:showBubbleSize val="0"/>
            </c:dLbl>
            <c:dLbl>
              <c:idx val="4"/>
              <c:tx>
                <c:rich>
                  <a:bodyPr/>
                  <a:lstStyle/>
                  <a:p>
                    <a:r>
                      <a:t>90.0%</a:t>
                    </a:r>
                  </a:p>
                </c:rich>
              </c:tx>
              <c:txPr>
                <a:bodyPr/>
                <a:lstStyle/>
                <a:p>
                  <a:pPr>
                    <a:defRPr sz="1000"/>
                  </a:pPr>
                </a:p>
              </c:txPr>
              <c:dLblPos val="inEnd"/>
              <c:showLegendKey val="0"/>
              <c:showVal val="1"/>
              <c:showCatName val="0"/>
              <c:showSerName val="0"/>
              <c:showPercent val="0"/>
              <c:showBubbleSize val="0"/>
            </c:dLbl>
            <c:dLbl>
              <c:idx val="5"/>
              <c:tx>
                <c:rich>
                  <a:bodyPr/>
                  <a:lstStyle/>
                  <a:p>
                    <a:r>
                      <a:t>100.0%</a:t>
                    </a:r>
                  </a:p>
                </c:rich>
              </c:tx>
              <c:txPr>
                <a:bodyPr/>
                <a:lstStyle/>
                <a:p>
                  <a:pPr>
                    <a:defRPr sz="1000"/>
                  </a:pPr>
                </a:p>
              </c:txPr>
              <c:dLblPos val="inEnd"/>
              <c:showLegendKey val="0"/>
              <c:showVal val="1"/>
              <c:showCatName val="0"/>
              <c:showSerName val="0"/>
              <c:showPercent val="0"/>
              <c:showBubbleSize val="0"/>
            </c:dLbl>
            <c:dLbl>
              <c:idx val="6"/>
              <c:tx>
                <c:rich>
                  <a:bodyPr/>
                  <a:lstStyle/>
                  <a:p>
                    <a:r>
                      <a:t>100.0%</a:t>
                    </a:r>
                  </a:p>
                </c:rich>
              </c:tx>
              <c:txPr>
                <a:bodyPr/>
                <a:lstStyle/>
                <a:p>
                  <a:pPr>
                    <a:defRPr sz="1000"/>
                  </a:pPr>
                </a:p>
              </c:txPr>
              <c:dLblPos val="inEnd"/>
              <c:showLegendKey val="0"/>
              <c:showVal val="1"/>
              <c:showCatName val="0"/>
              <c:showSerName val="0"/>
              <c:showPercent val="0"/>
              <c:showBubbleSize val="0"/>
            </c:dLbl>
            <c:dLbl>
              <c:idx val="7"/>
              <c:tx>
                <c:rich>
                  <a:bodyPr/>
                  <a:lstStyle/>
                  <a:p>
                    <a:r>
                      <a:t>90.0%</a:t>
                    </a:r>
                  </a:p>
                </c:rich>
              </c:tx>
              <c:txPr>
                <a:bodyPr/>
                <a:lstStyle/>
                <a:p>
                  <a:pPr>
                    <a:defRPr sz="1000"/>
                  </a:pPr>
                </a:p>
              </c:txPr>
              <c:dLblPos val="inEnd"/>
              <c:showLegendKey val="0"/>
              <c:showVal val="1"/>
              <c:showCatName val="0"/>
              <c:showSerName val="0"/>
              <c:showPercent val="0"/>
              <c:showBubbleSize val="0"/>
            </c:dLbl>
            <c:dLbl>
              <c:idx val="8"/>
              <c:tx>
                <c:rich>
                  <a:bodyPr/>
                  <a:lstStyle/>
                  <a:p>
                    <a:r>
                      <a:t>90.0%</a:t>
                    </a:r>
                  </a:p>
                </c:rich>
              </c:tx>
              <c:txPr>
                <a:bodyPr/>
                <a:lstStyle/>
                <a:p>
                  <a:pPr>
                    <a:defRPr sz="1000"/>
                  </a:pPr>
                </a:p>
              </c:txPr>
              <c:dLblPos val="inEnd"/>
              <c:showLegendKey val="0"/>
              <c:showVal val="1"/>
              <c:showCatName val="0"/>
              <c:showSerName val="0"/>
              <c:showPercent val="0"/>
              <c:showBubbleSize val="0"/>
            </c:dLbl>
            <c:dLbl>
              <c:idx val="9"/>
              <c:tx>
                <c:rich>
                  <a:bodyPr/>
                  <a:lstStyle/>
                  <a:p>
                    <a:r>
                      <a:t>90.0%</a:t>
                    </a:r>
                  </a:p>
                </c:rich>
              </c:tx>
              <c:txPr>
                <a:bodyPr/>
                <a:lstStyle/>
                <a:p>
                  <a:pPr>
                    <a:defRPr sz="1000"/>
                  </a:pPr>
                </a:p>
              </c:txPr>
              <c:dLblPos val="inEnd"/>
              <c:showLegendKey val="0"/>
              <c:showVal val="1"/>
              <c:showCatName val="0"/>
              <c:showSerName val="0"/>
              <c:showPercent val="0"/>
              <c:showBubbleSize val="0"/>
            </c:dLbl>
            <c:dLbl>
              <c:idx val="10"/>
              <c:tx>
                <c:rich>
                  <a:bodyPr/>
                  <a:lstStyle/>
                  <a:p>
                    <a:r>
                      <a:t>64.0%</a:t>
                    </a:r>
                  </a:p>
                </c:rich>
              </c:tx>
              <c:txPr>
                <a:bodyPr/>
                <a:lstStyle/>
                <a:p>
                  <a:pPr>
                    <a:defRPr sz="1000"/>
                  </a:pPr>
                </a:p>
              </c:txPr>
              <c:dLblPos val="inEnd"/>
              <c:showLegendKey val="0"/>
              <c:showVal val="1"/>
              <c:showCatName val="0"/>
              <c:showSerName val="0"/>
              <c:showPercent val="0"/>
              <c:showBubbleSize val="0"/>
            </c:dLbl>
            <c:dLbl>
              <c:idx val="11"/>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12"/>
              <c:tx>
                <c:rich>
                  <a:bodyPr/>
                  <a:lstStyle/>
                  <a:p>
                    <a:r>
                      <a:t>100.0%</a:t>
                    </a:r>
                  </a:p>
                </c:rich>
              </c:tx>
              <c:txPr>
                <a:bodyPr/>
                <a:lstStyle/>
                <a:p>
                  <a:pPr>
                    <a:defRPr sz="1000"/>
                  </a:pPr>
                </a:p>
              </c:txPr>
              <c:dLblPos val="inEnd"/>
              <c:showLegendKey val="0"/>
              <c:showVal val="1"/>
              <c:showCatName val="0"/>
              <c:showSerName val="0"/>
              <c:showPercent val="0"/>
              <c:showBubbleSize val="0"/>
            </c:dLbl>
            <c:dLbl>
              <c:idx val="13"/>
              <c:tx>
                <c:rich>
                  <a:bodyPr/>
                  <a:lstStyle/>
                  <a:p>
                    <a:r>
                      <a:t>100.0%</a:t>
                    </a:r>
                  </a:p>
                </c:rich>
              </c:tx>
              <c:txPr>
                <a:bodyPr/>
                <a:lstStyle/>
                <a:p>
                  <a:pPr>
                    <a:defRPr sz="1000"/>
                  </a:pPr>
                </a:p>
              </c:txPr>
              <c:dLblPos val="inEnd"/>
              <c:showLegendKey val="0"/>
              <c:showVal val="1"/>
              <c:showCatName val="0"/>
              <c:showSerName val="0"/>
              <c:showPercent val="0"/>
              <c:showBubbleSize val="0"/>
            </c:dLbl>
            <c:dLbl>
              <c:idx val="14"/>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15"/>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16"/>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17"/>
              <c:tx>
                <c:rich>
                  <a:bodyPr/>
                  <a:lstStyle/>
                  <a:p>
                    <a:r>
                      <a:t>56.0%</a:t>
                    </a:r>
                  </a:p>
                </c:rich>
              </c:tx>
              <c:txPr>
                <a:bodyPr/>
                <a:lstStyle/>
                <a:p>
                  <a:pPr>
                    <a:defRPr sz="1000"/>
                  </a:pPr>
                </a:p>
              </c:txPr>
              <c:dLblPos val="inEnd"/>
              <c:showLegendKey val="0"/>
              <c:showVal val="1"/>
              <c:showCatName val="0"/>
              <c:showSerName val="0"/>
              <c:showPercent val="0"/>
              <c:showBubbleSize val="0"/>
            </c:dLbl>
            <c:dLbl>
              <c:idx val="18"/>
              <c:tx>
                <c:rich>
                  <a:bodyPr/>
                  <a:lstStyle/>
                  <a:p>
                    <a:r>
                      <a:t>58.0%</a:t>
                    </a:r>
                  </a:p>
                </c:rich>
              </c:tx>
              <c:txPr>
                <a:bodyPr/>
                <a:lstStyle/>
                <a:p>
                  <a:pPr>
                    <a:defRPr sz="1000"/>
                  </a:pPr>
                </a:p>
              </c:txPr>
              <c:dLblPos val="inEnd"/>
              <c:showLegendKey val="0"/>
              <c:showVal val="1"/>
              <c:showCatName val="0"/>
              <c:showSerName val="0"/>
              <c:showPercent val="0"/>
              <c:showBubbleSize val="0"/>
            </c:dLbl>
            <c:dLbl>
              <c:idx val="19"/>
              <c:tx>
                <c:rich>
                  <a:bodyPr/>
                  <a:lstStyle/>
                  <a:p>
                    <a:r>
                      <a:t>74.0%</a:t>
                    </a:r>
                  </a:p>
                </c:rich>
              </c:tx>
              <c:txPr>
                <a:bodyPr/>
                <a:lstStyle/>
                <a:p>
                  <a:pPr>
                    <a:defRPr sz="1000"/>
                  </a:pPr>
                </a:p>
              </c:txPr>
              <c:dLblPos val="inEnd"/>
              <c:showLegendKey val="0"/>
              <c:showVal val="1"/>
              <c:showCatName val="0"/>
              <c:showSerName val="0"/>
              <c:showPercent val="0"/>
              <c:showBubbleSize val="0"/>
            </c:dLbl>
            <c:dLbl>
              <c:idx val="20"/>
              <c:tx>
                <c:rich>
                  <a:bodyPr/>
                  <a:lstStyle/>
                  <a:p>
                    <a:r>
                      <a:t>58.0%</a:t>
                    </a:r>
                  </a:p>
                </c:rich>
              </c:tx>
              <c:txPr>
                <a:bodyPr/>
                <a:lstStyle/>
                <a:p>
                  <a:pPr>
                    <a:defRPr sz="1000"/>
                  </a:pPr>
                </a:p>
              </c:txPr>
              <c:dLblPos val="inEnd"/>
              <c:showLegendKey val="0"/>
              <c:showVal val="1"/>
              <c:showCatName val="0"/>
              <c:showSerName val="0"/>
              <c:showPercent val="0"/>
              <c:showBubbleSize val="0"/>
            </c:dLbl>
            <c:dLbl>
              <c:idx val="21"/>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22"/>
              <c:tx>
                <c:rich>
                  <a:bodyPr/>
                  <a:lstStyle/>
                  <a:p>
                    <a:r>
                      <a:t>66.0%</a:t>
                    </a:r>
                  </a:p>
                </c:rich>
              </c:tx>
              <c:txPr>
                <a:bodyPr/>
                <a:lstStyle/>
                <a:p>
                  <a:pPr>
                    <a:defRPr sz="1000"/>
                  </a:pPr>
                </a:p>
              </c:txPr>
              <c:dLblPos val="inEnd"/>
              <c:showLegendKey val="0"/>
              <c:showVal val="1"/>
              <c:showCatName val="0"/>
              <c:showSerName val="0"/>
              <c:showPercent val="0"/>
              <c:showBubbleSize val="0"/>
            </c:dLbl>
            <c:dLbl>
              <c:idx val="23"/>
              <c:tx>
                <c:rich>
                  <a:bodyPr/>
                  <a:lstStyle/>
                  <a:p>
                    <a:r>
                      <a:t>58.0%</a:t>
                    </a:r>
                  </a:p>
                </c:rich>
              </c:tx>
              <c:txPr>
                <a:bodyPr/>
                <a:lstStyle/>
                <a:p>
                  <a:pPr>
                    <a:defRPr sz="1000"/>
                  </a:pPr>
                </a:p>
              </c:txPr>
              <c:dLblPos val="inEnd"/>
              <c:showLegendKey val="0"/>
              <c:showVal val="1"/>
              <c:showCatName val="0"/>
              <c:showSerName val="0"/>
              <c:showPercent val="0"/>
              <c:showBubbleSize val="0"/>
            </c:dLbl>
            <c:dLbl>
              <c:idx val="24"/>
              <c:tx>
                <c:rich>
                  <a:bodyPr/>
                  <a:lstStyle/>
                  <a:p>
                    <a:r>
                      <a:t>64.0%</a:t>
                    </a:r>
                  </a:p>
                </c:rich>
              </c:tx>
              <c:txPr>
                <a:bodyPr/>
                <a:lstStyle/>
                <a:p>
                  <a:pPr>
                    <a:defRPr sz="1000"/>
                  </a:pPr>
                </a:p>
              </c:txPr>
              <c:dLblPos val="inEnd"/>
              <c:showLegendKey val="0"/>
              <c:showVal val="1"/>
              <c:showCatName val="0"/>
              <c:showSerName val="0"/>
              <c:showPercent val="0"/>
              <c:showBubbleSize val="0"/>
            </c:dLbl>
            <c:dLbl>
              <c:idx val="25"/>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26"/>
              <c:tx>
                <c:rich>
                  <a:bodyPr/>
                  <a:lstStyle/>
                  <a:p>
                    <a:r>
                      <a:t>60.0%</a:t>
                    </a:r>
                  </a:p>
                </c:rich>
              </c:tx>
              <c:txPr>
                <a:bodyPr/>
                <a:lstStyle/>
                <a:p>
                  <a:pPr>
                    <a:defRPr sz="1000"/>
                  </a:pPr>
                </a:p>
              </c:txPr>
              <c:dLblPos val="inEnd"/>
              <c:showLegendKey val="0"/>
              <c:showVal val="1"/>
              <c:showCatName val="0"/>
              <c:showSerName val="0"/>
              <c:showPercent val="0"/>
              <c:showBubbleSize val="0"/>
            </c:dLbl>
            <c:dLbl>
              <c:idx val="27"/>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28"/>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29"/>
              <c:tx>
                <c:rich>
                  <a:bodyPr/>
                  <a:lstStyle/>
                  <a:p>
                    <a:r>
                      <a:t>100.0%</a:t>
                    </a:r>
                  </a:p>
                </c:rich>
              </c:tx>
              <c:txPr>
                <a:bodyPr/>
                <a:lstStyle/>
                <a:p>
                  <a:pPr>
                    <a:defRPr sz="1000"/>
                  </a:pPr>
                </a:p>
              </c:txPr>
              <c:dLblPos val="inEnd"/>
              <c:showLegendKey val="0"/>
              <c:showVal val="1"/>
              <c:showCatName val="0"/>
              <c:showSerName val="0"/>
              <c:showPercent val="0"/>
              <c:showBubbleSize val="0"/>
            </c:dLbl>
            <c:dLbl>
              <c:idx val="30"/>
              <c:tx>
                <c:rich>
                  <a:bodyPr/>
                  <a:lstStyle/>
                  <a:p>
                    <a:r>
                      <a:t>100.0%</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Sheet1!$A$2:$A$32</c:f>
              <c:strCache>
                <c:ptCount val="31"/>
                <c:pt idx="0">
                  <c:v>Industri</c:v>
                </c:pt>
                <c:pt idx="1">
                  <c:v>UOB Call Center</c:v>
                </c:pt>
                <c:pt idx="2">
                  <c:v>Phone Banking CIMB Niaga</c:v>
                </c:pt>
                <c:pt idx="3">
                  <c:v>PermataTel</c:v>
                </c:pt>
                <c:pt idx="4">
                  <c:v>Mega Call</c:v>
                </c:pt>
                <c:pt idx="5">
                  <c:v>Maybank Customer Care</c:v>
                </c:pt>
                <c:pt idx="6">
                  <c:v>Mandiri Call</c:v>
                </c:pt>
                <c:pt idx="7">
                  <c:v>Layanan Sahabat BTN</c:v>
                </c:pt>
                <c:pt idx="8">
                  <c:v>Info Bank Jatim</c:v>
                </c:pt>
                <c:pt idx="9">
                  <c:v>Hello Danamon</c:v>
                </c:pt>
                <c:pt idx="10">
                  <c:v>Halo Bukopin</c:v>
                </c:pt>
                <c:pt idx="11">
                  <c:v>Halo Bank Kalbar</c:v>
                </c:pt>
                <c:pt idx="12">
                  <c:v>Halo BCA</c:v>
                </c:pt>
                <c:pt idx="13">
                  <c:v>HSBC</c:v>
                </c:pt>
                <c:pt idx="14">
                  <c:v>Graha Call</c:v>
                </c:pt>
                <c:pt idx="15">
                  <c:v>DBSI Customer Centre</c:v>
                </c:pt>
                <c:pt idx="16">
                  <c:v>Contact BRI</c:v>
                </c:pt>
                <c:pt idx="17">
                  <c:v>CitiPhone Banking</c:v>
                </c:pt>
                <c:pt idx="18">
                  <c:v>Call OCBC NISP</c:v>
                </c:pt>
                <c:pt idx="19">
                  <c:v>Call KEB Hana</c:v>
                </c:pt>
                <c:pt idx="20">
                  <c:v>Call CommBank</c:v>
                </c:pt>
                <c:pt idx="21">
                  <c:v>Call Centre J TRUST Bank</c:v>
                </c:pt>
                <c:pt idx="22">
                  <c:v>Call Center Standard Chartered Bank</c:v>
                </c:pt>
                <c:pt idx="23">
                  <c:v>Call Center Panin</c:v>
                </c:pt>
                <c:pt idx="24">
                  <c:v>Bank Sinarmas Care</c:v>
                </c:pt>
                <c:pt idx="25">
                  <c:v>Bank Kaltim Cal Center</c:v>
                </c:pt>
                <c:pt idx="26">
                  <c:v>Bank Jateng Call Center </c:v>
                </c:pt>
                <c:pt idx="27">
                  <c:v>Bank DKI Call Center</c:v>
                </c:pt>
                <c:pt idx="28">
                  <c:v>BTPN Call</c:v>
                </c:pt>
                <c:pt idx="29">
                  <c:v>BNI Call</c:v>
                </c:pt>
                <c:pt idx="30">
                  <c:v>BJB Call</c:v>
                </c:pt>
              </c:strCache>
            </c:strRef>
          </c:cat>
          <c:val>
            <c:numRef>
              <c:f>Sheet1!$B$2:$B$32</c:f>
              <c:numCache>
                <c:formatCode>#,0"%"</c:formatCode>
                <c:ptCount val="31"/>
                <c:pt idx="0">
                  <c:v>81.8</c:v>
                </c:pt>
                <c:pt idx="1">
                  <c:v>100.0</c:v>
                </c:pt>
                <c:pt idx="2">
                  <c:v>#N/A</c:v>
                </c:pt>
                <c:pt idx="3">
                  <c:v>100.0</c:v>
                </c:pt>
                <c:pt idx="4">
                  <c:v>90.0</c:v>
                </c:pt>
                <c:pt idx="5">
                  <c:v>100.0</c:v>
                </c:pt>
                <c:pt idx="6">
                  <c:v>100.0</c:v>
                </c:pt>
                <c:pt idx="7">
                  <c:v>90.0</c:v>
                </c:pt>
                <c:pt idx="8">
                  <c:v>90.0</c:v>
                </c:pt>
                <c:pt idx="9">
                  <c:v>90.0</c:v>
                </c:pt>
                <c:pt idx="10">
                  <c:v>64.0</c:v>
                </c:pt>
                <c:pt idx="11">
                  <c:v>#N/A</c:v>
                </c:pt>
                <c:pt idx="12">
                  <c:v>100.0</c:v>
                </c:pt>
                <c:pt idx="13">
                  <c:v>100.0</c:v>
                </c:pt>
                <c:pt idx="14">
                  <c:v>#N/A</c:v>
                </c:pt>
                <c:pt idx="15">
                  <c:v>#N/A</c:v>
                </c:pt>
                <c:pt idx="16">
                  <c:v>#N/A</c:v>
                </c:pt>
                <c:pt idx="17">
                  <c:v>56.0</c:v>
                </c:pt>
                <c:pt idx="18">
                  <c:v>58.0</c:v>
                </c:pt>
                <c:pt idx="19">
                  <c:v>74.0</c:v>
                </c:pt>
                <c:pt idx="20">
                  <c:v>58.0</c:v>
                </c:pt>
                <c:pt idx="21">
                  <c:v>#N/A</c:v>
                </c:pt>
                <c:pt idx="22">
                  <c:v>66.0</c:v>
                </c:pt>
                <c:pt idx="23">
                  <c:v>58.0</c:v>
                </c:pt>
                <c:pt idx="24">
                  <c:v>64.0</c:v>
                </c:pt>
                <c:pt idx="25">
                  <c:v>#N/A</c:v>
                </c:pt>
                <c:pt idx="26">
                  <c:v>60.0</c:v>
                </c:pt>
                <c:pt idx="27">
                  <c:v>#N/A</c:v>
                </c:pt>
                <c:pt idx="28">
                  <c:v>#N/A</c:v>
                </c:pt>
                <c:pt idx="29">
                  <c:v>100.0</c:v>
                </c:pt>
                <c:pt idx="30">
                  <c:v>100.0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BFBFBF"/>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0070C0"/>
              </a:solidFill>
            </c:spPr>
          </c:dPt>
          <c:dLbls>
            <c:dLbl>
              <c:idx val="0"/>
              <c:tx>
                <c:rich>
                  <a:bodyPr/>
                  <a:lstStyle/>
                  <a:p>
                    <a:r>
                      <a:t>81.8%</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100.0%</a:t>
                    </a:r>
                  </a:p>
                </c:rich>
              </c:tx>
              <c:txPr>
                <a:bodyPr/>
                <a:lstStyle/>
                <a:p>
                  <a:pPr>
                    <a:defRPr sz="1000"/>
                  </a:pPr>
                </a:p>
              </c:txPr>
              <c:dLblPos val="inEnd"/>
              <c:showLegendKey val="0"/>
              <c:showVal val="1"/>
              <c:showCatName val="0"/>
              <c:showSerName val="0"/>
              <c:showPercent val="0"/>
              <c:showBubbleSize val="0"/>
            </c:dLbl>
            <c:dLbl>
              <c:idx val="2"/>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3"/>
              <c:tx>
                <c:rich>
                  <a:bodyPr/>
                  <a:lstStyle/>
                  <a:p>
                    <a:r>
                      <a:t>100.0%</a:t>
                    </a:r>
                  </a:p>
                </c:rich>
              </c:tx>
              <c:txPr>
                <a:bodyPr/>
                <a:lstStyle/>
                <a:p>
                  <a:pPr>
                    <a:defRPr sz="1000"/>
                  </a:pPr>
                </a:p>
              </c:txPr>
              <c:dLblPos val="inEnd"/>
              <c:showLegendKey val="0"/>
              <c:showVal val="1"/>
              <c:showCatName val="0"/>
              <c:showSerName val="0"/>
              <c:showPercent val="0"/>
              <c:showBubbleSize val="0"/>
            </c:dLbl>
            <c:dLbl>
              <c:idx val="4"/>
              <c:tx>
                <c:rich>
                  <a:bodyPr/>
                  <a:lstStyle/>
                  <a:p>
                    <a:r>
                      <a:t>90.0%</a:t>
                    </a:r>
                  </a:p>
                </c:rich>
              </c:tx>
              <c:txPr>
                <a:bodyPr/>
                <a:lstStyle/>
                <a:p>
                  <a:pPr>
                    <a:defRPr sz="1000"/>
                  </a:pPr>
                </a:p>
              </c:txPr>
              <c:dLblPos val="inEnd"/>
              <c:showLegendKey val="0"/>
              <c:showVal val="1"/>
              <c:showCatName val="0"/>
              <c:showSerName val="0"/>
              <c:showPercent val="0"/>
              <c:showBubbleSize val="0"/>
            </c:dLbl>
            <c:dLbl>
              <c:idx val="5"/>
              <c:tx>
                <c:rich>
                  <a:bodyPr/>
                  <a:lstStyle/>
                  <a:p>
                    <a:r>
                      <a:t>100.0%</a:t>
                    </a:r>
                  </a:p>
                </c:rich>
              </c:tx>
              <c:txPr>
                <a:bodyPr/>
                <a:lstStyle/>
                <a:p>
                  <a:pPr>
                    <a:defRPr sz="1000"/>
                  </a:pPr>
                </a:p>
              </c:txPr>
              <c:dLblPos val="inEnd"/>
              <c:showLegendKey val="0"/>
              <c:showVal val="1"/>
              <c:showCatName val="0"/>
              <c:showSerName val="0"/>
              <c:showPercent val="0"/>
              <c:showBubbleSize val="0"/>
            </c:dLbl>
            <c:dLbl>
              <c:idx val="6"/>
              <c:tx>
                <c:rich>
                  <a:bodyPr/>
                  <a:lstStyle/>
                  <a:p>
                    <a:r>
                      <a:t>100.0%</a:t>
                    </a:r>
                  </a:p>
                </c:rich>
              </c:tx>
              <c:txPr>
                <a:bodyPr/>
                <a:lstStyle/>
                <a:p>
                  <a:pPr>
                    <a:defRPr sz="1000"/>
                  </a:pPr>
                </a:p>
              </c:txPr>
              <c:dLblPos val="inEnd"/>
              <c:showLegendKey val="0"/>
              <c:showVal val="1"/>
              <c:showCatName val="0"/>
              <c:showSerName val="0"/>
              <c:showPercent val="0"/>
              <c:showBubbleSize val="0"/>
            </c:dLbl>
            <c:dLbl>
              <c:idx val="7"/>
              <c:tx>
                <c:rich>
                  <a:bodyPr/>
                  <a:lstStyle/>
                  <a:p>
                    <a:r>
                      <a:t>90.0%</a:t>
                    </a:r>
                  </a:p>
                </c:rich>
              </c:tx>
              <c:txPr>
                <a:bodyPr/>
                <a:lstStyle/>
                <a:p>
                  <a:pPr>
                    <a:defRPr sz="1000"/>
                  </a:pPr>
                </a:p>
              </c:txPr>
              <c:dLblPos val="inEnd"/>
              <c:showLegendKey val="0"/>
              <c:showVal val="1"/>
              <c:showCatName val="0"/>
              <c:showSerName val="0"/>
              <c:showPercent val="0"/>
              <c:showBubbleSize val="0"/>
            </c:dLbl>
            <c:dLbl>
              <c:idx val="8"/>
              <c:tx>
                <c:rich>
                  <a:bodyPr/>
                  <a:lstStyle/>
                  <a:p>
                    <a:r>
                      <a:t>90.0%</a:t>
                    </a:r>
                  </a:p>
                </c:rich>
              </c:tx>
              <c:txPr>
                <a:bodyPr/>
                <a:lstStyle/>
                <a:p>
                  <a:pPr>
                    <a:defRPr sz="1000"/>
                  </a:pPr>
                </a:p>
              </c:txPr>
              <c:dLblPos val="inEnd"/>
              <c:showLegendKey val="0"/>
              <c:showVal val="1"/>
              <c:showCatName val="0"/>
              <c:showSerName val="0"/>
              <c:showPercent val="0"/>
              <c:showBubbleSize val="0"/>
            </c:dLbl>
            <c:dLbl>
              <c:idx val="9"/>
              <c:tx>
                <c:rich>
                  <a:bodyPr/>
                  <a:lstStyle/>
                  <a:p>
                    <a:r>
                      <a:t>90.0%</a:t>
                    </a:r>
                  </a:p>
                </c:rich>
              </c:tx>
              <c:txPr>
                <a:bodyPr/>
                <a:lstStyle/>
                <a:p>
                  <a:pPr>
                    <a:defRPr sz="1000"/>
                  </a:pPr>
                </a:p>
              </c:txPr>
              <c:dLblPos val="inEnd"/>
              <c:showLegendKey val="0"/>
              <c:showVal val="1"/>
              <c:showCatName val="0"/>
              <c:showSerName val="0"/>
              <c:showPercent val="0"/>
              <c:showBubbleSize val="0"/>
            </c:dLbl>
            <c:dLbl>
              <c:idx val="10"/>
              <c:tx>
                <c:rich>
                  <a:bodyPr/>
                  <a:lstStyle/>
                  <a:p>
                    <a:r>
                      <a:t>64.0%</a:t>
                    </a:r>
                  </a:p>
                </c:rich>
              </c:tx>
              <c:txPr>
                <a:bodyPr/>
                <a:lstStyle/>
                <a:p>
                  <a:pPr>
                    <a:defRPr sz="1000"/>
                  </a:pPr>
                </a:p>
              </c:txPr>
              <c:dLblPos val="inEnd"/>
              <c:showLegendKey val="0"/>
              <c:showVal val="1"/>
              <c:showCatName val="0"/>
              <c:showSerName val="0"/>
              <c:showPercent val="0"/>
              <c:showBubbleSize val="0"/>
            </c:dLbl>
            <c:dLbl>
              <c:idx val="11"/>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12"/>
              <c:tx>
                <c:rich>
                  <a:bodyPr/>
                  <a:lstStyle/>
                  <a:p>
                    <a:r>
                      <a:t>100.0%</a:t>
                    </a:r>
                  </a:p>
                </c:rich>
              </c:tx>
              <c:txPr>
                <a:bodyPr/>
                <a:lstStyle/>
                <a:p>
                  <a:pPr>
                    <a:defRPr sz="1000"/>
                  </a:pPr>
                </a:p>
              </c:txPr>
              <c:dLblPos val="inEnd"/>
              <c:showLegendKey val="0"/>
              <c:showVal val="1"/>
              <c:showCatName val="0"/>
              <c:showSerName val="0"/>
              <c:showPercent val="0"/>
              <c:showBubbleSize val="0"/>
            </c:dLbl>
            <c:dLbl>
              <c:idx val="13"/>
              <c:tx>
                <c:rich>
                  <a:bodyPr/>
                  <a:lstStyle/>
                  <a:p>
                    <a:r>
                      <a:t>100.0%</a:t>
                    </a:r>
                  </a:p>
                </c:rich>
              </c:tx>
              <c:txPr>
                <a:bodyPr/>
                <a:lstStyle/>
                <a:p>
                  <a:pPr>
                    <a:defRPr sz="1000"/>
                  </a:pPr>
                </a:p>
              </c:txPr>
              <c:dLblPos val="inEnd"/>
              <c:showLegendKey val="0"/>
              <c:showVal val="1"/>
              <c:showCatName val="0"/>
              <c:showSerName val="0"/>
              <c:showPercent val="0"/>
              <c:showBubbleSize val="0"/>
            </c:dLbl>
            <c:dLbl>
              <c:idx val="14"/>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15"/>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16"/>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17"/>
              <c:tx>
                <c:rich>
                  <a:bodyPr/>
                  <a:lstStyle/>
                  <a:p>
                    <a:r>
                      <a:t>56.0%</a:t>
                    </a:r>
                  </a:p>
                </c:rich>
              </c:tx>
              <c:txPr>
                <a:bodyPr/>
                <a:lstStyle/>
                <a:p>
                  <a:pPr>
                    <a:defRPr sz="1000"/>
                  </a:pPr>
                </a:p>
              </c:txPr>
              <c:dLblPos val="inEnd"/>
              <c:showLegendKey val="0"/>
              <c:showVal val="1"/>
              <c:showCatName val="0"/>
              <c:showSerName val="0"/>
              <c:showPercent val="0"/>
              <c:showBubbleSize val="0"/>
            </c:dLbl>
            <c:dLbl>
              <c:idx val="18"/>
              <c:tx>
                <c:rich>
                  <a:bodyPr/>
                  <a:lstStyle/>
                  <a:p>
                    <a:r>
                      <a:t>58.0%</a:t>
                    </a:r>
                  </a:p>
                </c:rich>
              </c:tx>
              <c:txPr>
                <a:bodyPr/>
                <a:lstStyle/>
                <a:p>
                  <a:pPr>
                    <a:defRPr sz="1000"/>
                  </a:pPr>
                </a:p>
              </c:txPr>
              <c:dLblPos val="inEnd"/>
              <c:showLegendKey val="0"/>
              <c:showVal val="1"/>
              <c:showCatName val="0"/>
              <c:showSerName val="0"/>
              <c:showPercent val="0"/>
              <c:showBubbleSize val="0"/>
            </c:dLbl>
            <c:dLbl>
              <c:idx val="19"/>
              <c:tx>
                <c:rich>
                  <a:bodyPr/>
                  <a:lstStyle/>
                  <a:p>
                    <a:r>
                      <a:t>74.0%</a:t>
                    </a:r>
                  </a:p>
                </c:rich>
              </c:tx>
              <c:txPr>
                <a:bodyPr/>
                <a:lstStyle/>
                <a:p>
                  <a:pPr>
                    <a:defRPr sz="1000"/>
                  </a:pPr>
                </a:p>
              </c:txPr>
              <c:dLblPos val="inEnd"/>
              <c:showLegendKey val="0"/>
              <c:showVal val="1"/>
              <c:showCatName val="0"/>
              <c:showSerName val="0"/>
              <c:showPercent val="0"/>
              <c:showBubbleSize val="0"/>
            </c:dLbl>
            <c:dLbl>
              <c:idx val="20"/>
              <c:tx>
                <c:rich>
                  <a:bodyPr/>
                  <a:lstStyle/>
                  <a:p>
                    <a:r>
                      <a:t>58.0%</a:t>
                    </a:r>
                  </a:p>
                </c:rich>
              </c:tx>
              <c:txPr>
                <a:bodyPr/>
                <a:lstStyle/>
                <a:p>
                  <a:pPr>
                    <a:defRPr sz="1000"/>
                  </a:pPr>
                </a:p>
              </c:txPr>
              <c:dLblPos val="inEnd"/>
              <c:showLegendKey val="0"/>
              <c:showVal val="1"/>
              <c:showCatName val="0"/>
              <c:showSerName val="0"/>
              <c:showPercent val="0"/>
              <c:showBubbleSize val="0"/>
            </c:dLbl>
            <c:dLbl>
              <c:idx val="21"/>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22"/>
              <c:tx>
                <c:rich>
                  <a:bodyPr/>
                  <a:lstStyle/>
                  <a:p>
                    <a:r>
                      <a:t>66.0%</a:t>
                    </a:r>
                  </a:p>
                </c:rich>
              </c:tx>
              <c:txPr>
                <a:bodyPr/>
                <a:lstStyle/>
                <a:p>
                  <a:pPr>
                    <a:defRPr sz="1000"/>
                  </a:pPr>
                </a:p>
              </c:txPr>
              <c:dLblPos val="inEnd"/>
              <c:showLegendKey val="0"/>
              <c:showVal val="1"/>
              <c:showCatName val="0"/>
              <c:showSerName val="0"/>
              <c:showPercent val="0"/>
              <c:showBubbleSize val="0"/>
            </c:dLbl>
            <c:dLbl>
              <c:idx val="23"/>
              <c:tx>
                <c:rich>
                  <a:bodyPr/>
                  <a:lstStyle/>
                  <a:p>
                    <a:r>
                      <a:t>58.0%</a:t>
                    </a:r>
                  </a:p>
                </c:rich>
              </c:tx>
              <c:txPr>
                <a:bodyPr/>
                <a:lstStyle/>
                <a:p>
                  <a:pPr>
                    <a:defRPr sz="1000"/>
                  </a:pPr>
                </a:p>
              </c:txPr>
              <c:dLblPos val="inEnd"/>
              <c:showLegendKey val="0"/>
              <c:showVal val="1"/>
              <c:showCatName val="0"/>
              <c:showSerName val="0"/>
              <c:showPercent val="0"/>
              <c:showBubbleSize val="0"/>
            </c:dLbl>
            <c:dLbl>
              <c:idx val="24"/>
              <c:tx>
                <c:rich>
                  <a:bodyPr/>
                  <a:lstStyle/>
                  <a:p>
                    <a:r>
                      <a:t>64.0%</a:t>
                    </a:r>
                  </a:p>
                </c:rich>
              </c:tx>
              <c:txPr>
                <a:bodyPr/>
                <a:lstStyle/>
                <a:p>
                  <a:pPr>
                    <a:defRPr sz="1000"/>
                  </a:pPr>
                </a:p>
              </c:txPr>
              <c:dLblPos val="inEnd"/>
              <c:showLegendKey val="0"/>
              <c:showVal val="1"/>
              <c:showCatName val="0"/>
              <c:showSerName val="0"/>
              <c:showPercent val="0"/>
              <c:showBubbleSize val="0"/>
            </c:dLbl>
            <c:dLbl>
              <c:idx val="25"/>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26"/>
              <c:tx>
                <c:rich>
                  <a:bodyPr/>
                  <a:lstStyle/>
                  <a:p>
                    <a:r>
                      <a:t>60.0%</a:t>
                    </a:r>
                  </a:p>
                </c:rich>
              </c:tx>
              <c:txPr>
                <a:bodyPr/>
                <a:lstStyle/>
                <a:p>
                  <a:pPr>
                    <a:defRPr sz="1000"/>
                  </a:pPr>
                </a:p>
              </c:txPr>
              <c:dLblPos val="inEnd"/>
              <c:showLegendKey val="0"/>
              <c:showVal val="1"/>
              <c:showCatName val="0"/>
              <c:showSerName val="0"/>
              <c:showPercent val="0"/>
              <c:showBubbleSize val="0"/>
            </c:dLbl>
            <c:dLbl>
              <c:idx val="27"/>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28"/>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29"/>
              <c:tx>
                <c:rich>
                  <a:bodyPr/>
                  <a:lstStyle/>
                  <a:p>
                    <a:r>
                      <a:t>100.0%</a:t>
                    </a:r>
                  </a:p>
                </c:rich>
              </c:tx>
              <c:txPr>
                <a:bodyPr/>
                <a:lstStyle/>
                <a:p>
                  <a:pPr>
                    <a:defRPr sz="1000"/>
                  </a:pPr>
                </a:p>
              </c:txPr>
              <c:dLblPos val="inEnd"/>
              <c:showLegendKey val="0"/>
              <c:showVal val="1"/>
              <c:showCatName val="0"/>
              <c:showSerName val="0"/>
              <c:showPercent val="0"/>
              <c:showBubbleSize val="0"/>
            </c:dLbl>
            <c:dLbl>
              <c:idx val="30"/>
              <c:tx>
                <c:rich>
                  <a:bodyPr/>
                  <a:lstStyle/>
                  <a:p>
                    <a:r>
                      <a:t>100.0%</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Sheet1!$A$2:$A$32</c:f>
              <c:strCache>
                <c:ptCount val="31"/>
                <c:pt idx="0">
                  <c:v>Industri</c:v>
                </c:pt>
                <c:pt idx="1">
                  <c:v>UOB Call Center</c:v>
                </c:pt>
                <c:pt idx="2">
                  <c:v>Phone Banking CIMB Niaga</c:v>
                </c:pt>
                <c:pt idx="3">
                  <c:v>PermataTel</c:v>
                </c:pt>
                <c:pt idx="4">
                  <c:v>Mega Call</c:v>
                </c:pt>
                <c:pt idx="5">
                  <c:v>Maybank Customer Care</c:v>
                </c:pt>
                <c:pt idx="6">
                  <c:v>Mandiri Call</c:v>
                </c:pt>
                <c:pt idx="7">
                  <c:v>Layanan Sahabat BTN</c:v>
                </c:pt>
                <c:pt idx="8">
                  <c:v>Info Bank Jatim</c:v>
                </c:pt>
                <c:pt idx="9">
                  <c:v>Hello Danamon</c:v>
                </c:pt>
                <c:pt idx="10">
                  <c:v>Halo Bukopin</c:v>
                </c:pt>
                <c:pt idx="11">
                  <c:v>Halo Bank Kalbar</c:v>
                </c:pt>
                <c:pt idx="12">
                  <c:v>Halo BCA</c:v>
                </c:pt>
                <c:pt idx="13">
                  <c:v>HSBC</c:v>
                </c:pt>
                <c:pt idx="14">
                  <c:v>Graha Call</c:v>
                </c:pt>
                <c:pt idx="15">
                  <c:v>DBSI Customer Centre</c:v>
                </c:pt>
                <c:pt idx="16">
                  <c:v>Contact BRI</c:v>
                </c:pt>
                <c:pt idx="17">
                  <c:v>CitiPhone Banking</c:v>
                </c:pt>
                <c:pt idx="18">
                  <c:v>Call OCBC NISP</c:v>
                </c:pt>
                <c:pt idx="19">
                  <c:v>Call KEB Hana</c:v>
                </c:pt>
                <c:pt idx="20">
                  <c:v>Call CommBank</c:v>
                </c:pt>
                <c:pt idx="21">
                  <c:v>Call Centre J TRUST Bank</c:v>
                </c:pt>
                <c:pt idx="22">
                  <c:v>Call Center Standard Chartered Bank</c:v>
                </c:pt>
                <c:pt idx="23">
                  <c:v>Call Center Panin</c:v>
                </c:pt>
                <c:pt idx="24">
                  <c:v>Bank Sinarmas Care</c:v>
                </c:pt>
                <c:pt idx="25">
                  <c:v>Bank Kaltim Cal Center</c:v>
                </c:pt>
                <c:pt idx="26">
                  <c:v>Bank Jateng Call Center </c:v>
                </c:pt>
                <c:pt idx="27">
                  <c:v>Bank DKI Call Center</c:v>
                </c:pt>
                <c:pt idx="28">
                  <c:v>BTPN Call</c:v>
                </c:pt>
                <c:pt idx="29">
                  <c:v>BNI Call</c:v>
                </c:pt>
                <c:pt idx="30">
                  <c:v>BJB Call</c:v>
                </c:pt>
              </c:strCache>
            </c:strRef>
          </c:cat>
          <c:val>
            <c:numRef>
              <c:f>Sheet1!$B$2:$B$32</c:f>
              <c:numCache>
                <c:formatCode>#,0"%"</c:formatCode>
                <c:ptCount val="31"/>
                <c:pt idx="0">
                  <c:v>81.8</c:v>
                </c:pt>
                <c:pt idx="1">
                  <c:v>100.0</c:v>
                </c:pt>
                <c:pt idx="2">
                  <c:v>#N/A</c:v>
                </c:pt>
                <c:pt idx="3">
                  <c:v>100.0</c:v>
                </c:pt>
                <c:pt idx="4">
                  <c:v>90.0</c:v>
                </c:pt>
                <c:pt idx="5">
                  <c:v>100.0</c:v>
                </c:pt>
                <c:pt idx="6">
                  <c:v>100.0</c:v>
                </c:pt>
                <c:pt idx="7">
                  <c:v>90.0</c:v>
                </c:pt>
                <c:pt idx="8">
                  <c:v>90.0</c:v>
                </c:pt>
                <c:pt idx="9">
                  <c:v>90.0</c:v>
                </c:pt>
                <c:pt idx="10">
                  <c:v>64.0</c:v>
                </c:pt>
                <c:pt idx="11">
                  <c:v>#N/A</c:v>
                </c:pt>
                <c:pt idx="12">
                  <c:v>100.0</c:v>
                </c:pt>
                <c:pt idx="13">
                  <c:v>100.0</c:v>
                </c:pt>
                <c:pt idx="14">
                  <c:v>#N/A</c:v>
                </c:pt>
                <c:pt idx="15">
                  <c:v>#N/A</c:v>
                </c:pt>
                <c:pt idx="16">
                  <c:v>#N/A</c:v>
                </c:pt>
                <c:pt idx="17">
                  <c:v>56.0</c:v>
                </c:pt>
                <c:pt idx="18">
                  <c:v>58.0</c:v>
                </c:pt>
                <c:pt idx="19">
                  <c:v>74.0</c:v>
                </c:pt>
                <c:pt idx="20">
                  <c:v>58.0</c:v>
                </c:pt>
                <c:pt idx="21">
                  <c:v>#N/A</c:v>
                </c:pt>
                <c:pt idx="22">
                  <c:v>66.0</c:v>
                </c:pt>
                <c:pt idx="23">
                  <c:v>58.0</c:v>
                </c:pt>
                <c:pt idx="24">
                  <c:v>64.0</c:v>
                </c:pt>
                <c:pt idx="25">
                  <c:v>#N/A</c:v>
                </c:pt>
                <c:pt idx="26">
                  <c:v>60.0</c:v>
                </c:pt>
                <c:pt idx="27">
                  <c:v>#N/A</c:v>
                </c:pt>
                <c:pt idx="28">
                  <c:v>#N/A</c:v>
                </c:pt>
                <c:pt idx="29">
                  <c:v>100.0</c:v>
                </c:pt>
                <c:pt idx="30">
                  <c:v>100.0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chart>
    <c:autoTitleDeleted val="0"/>
    <c:plotArea>
      <c:lineChart>
        <c:grouping val="standard"/>
        <c:varyColors val="0"/>
        <c:ser>
          <c:idx val="0"/>
          <c:order val="0"/>
          <c:tx>
            <c:strRef>
              <c:f>Sheet1!$B$1</c:f>
              <c:strCache>
                <c:ptCount val="1"/>
                <c:pt idx="0">
                  <c:v>BJB Call</c:v>
                </c:pt>
              </c:strCache>
            </c:strRef>
          </c:tx>
          <c:spPr>
            <a:ln w="38100">
              <a:solidFill>
                <a:srgbClr val="FF0000"/>
              </a:solidFill>
            </a:ln>
          </c:spPr>
          <c:marker>
            <c:symbol val="circle"/>
            <c:spPr>
              <a:solidFill>
                <a:srgbClr val="000000"/>
              </a:solidFill>
            </c:spPr>
          </c:marker>
          <c:dLbls>
            <c:dLbl>
              <c:idx val="0"/>
              <c:tx>
                <c:rich>
                  <a:bodyPr/>
                  <a:lstStyle/>
                  <a:p>
                    <a:r>
                      <a:t>91.0%</a:t>
                    </a:r>
                  </a:p>
                </c:rich>
              </c:tx>
              <c:txPr>
                <a:bodyPr/>
                <a:lstStyle/>
                <a:p>
                  <a:pPr>
                    <a:defRPr sz="1200"/>
                  </a:pPr>
                </a:p>
              </c:txPr>
              <c:dLblPos val="b"/>
              <c:showLegendKey val="0"/>
              <c:showVal val="1"/>
              <c:showCatName val="0"/>
              <c:showSerName val="0"/>
              <c:showPercent val="0"/>
              <c:showBubbleSize val="0"/>
            </c:dLbl>
            <c:dLbl>
              <c:idx val="1"/>
              <c:tx>
                <c:rich>
                  <a:bodyPr/>
                  <a:lstStyle/>
                  <a:p>
                    <a:r>
                      <a:t>87.0%</a:t>
                    </a:r>
                  </a:p>
                </c:rich>
              </c:tx>
              <c:txPr>
                <a:bodyPr/>
                <a:lstStyle/>
                <a:p>
                  <a:pPr>
                    <a:defRPr sz="1200"/>
                  </a:pPr>
                </a:p>
              </c:txPr>
              <c:dLblPos val="b"/>
              <c:showLegendKey val="0"/>
              <c:showVal val="1"/>
              <c:showCatName val="0"/>
              <c:showSerName val="0"/>
              <c:showPercent val="0"/>
              <c:showBubbleSize val="0"/>
            </c:dLbl>
            <c:dLbl>
              <c:idx val="2"/>
              <c:tx>
                <c:rich>
                  <a:bodyPr/>
                  <a:lstStyle/>
                  <a:p>
                    <a:r>
                      <a:t>89.0%</a:t>
                    </a:r>
                  </a:p>
                </c:rich>
              </c:tx>
              <c:txPr>
                <a:bodyPr/>
                <a:lstStyle/>
                <a:p>
                  <a:pPr>
                    <a:defRPr sz="1200"/>
                  </a:pPr>
                </a:p>
              </c:txPr>
              <c:dLblPos val="b"/>
              <c:showLegendKey val="0"/>
              <c:showVal val="1"/>
              <c:showCatName val="0"/>
              <c:showSerName val="0"/>
              <c:showPercent val="0"/>
              <c:showBubbleSize val="0"/>
            </c:dLbl>
            <c:dLbl>
              <c:idx val="3"/>
              <c:tx>
                <c:rich>
                  <a:bodyPr/>
                  <a:lstStyle/>
                  <a:p>
                    <a:r>
                      <a:t>89.0%</a:t>
                    </a:r>
                  </a:p>
                </c:rich>
              </c:tx>
              <c:txPr>
                <a:bodyPr/>
                <a:lstStyle/>
                <a:p>
                  <a:pPr>
                    <a:defRPr sz="1200"/>
                  </a:pPr>
                </a:p>
              </c:txPr>
              <c:dLblPos val="b"/>
              <c:showLegendKey val="0"/>
              <c:showVal val="1"/>
              <c:showCatName val="0"/>
              <c:showSerName val="0"/>
              <c:showPercent val="0"/>
              <c:showBubbleSize val="0"/>
            </c:dLbl>
            <c:dLbl>
              <c:idx val="4"/>
              <c:tx>
                <c:rich>
                  <a:bodyPr/>
                  <a:lstStyle/>
                  <a:p>
                    <a:r>
                      <a:t>97.0%</a:t>
                    </a:r>
                  </a:p>
                </c:rich>
              </c:tx>
              <c:txPr>
                <a:bodyPr/>
                <a:lstStyle/>
                <a:p>
                  <a:pPr>
                    <a:defRPr sz="1200"/>
                  </a:pPr>
                </a:p>
              </c:txPr>
              <c:dLblPos val="b"/>
              <c:showLegendKey val="0"/>
              <c:showVal val="1"/>
              <c:showCatName val="0"/>
              <c:showSerName val="0"/>
              <c:showPercent val="0"/>
              <c:showBubbleSize val="0"/>
            </c:dLbl>
            <c:showLegendKey val="0"/>
            <c:showVal val="0"/>
            <c:showCatName val="0"/>
            <c:showSerName val="0"/>
            <c:showPercent val="0"/>
            <c:showBubbleSize val="0"/>
            <c:showLeaderLines val="1"/>
          </c:dLbls>
          <c:cat>
            <c:strRef>
              <c:f>Sheet1!$A$2:$A$6</c:f>
              <c:strCache>
                <c:ptCount val="5"/>
                <c:pt idx="0">
                  <c:v>Januari</c:v>
                </c:pt>
                <c:pt idx="1">
                  <c:v>Februari</c:v>
                </c:pt>
                <c:pt idx="2">
                  <c:v>Maret</c:v>
                </c:pt>
                <c:pt idx="3">
                  <c:v>April</c:v>
                </c:pt>
                <c:pt idx="4">
                  <c:v>Mei</c:v>
                </c:pt>
              </c:strCache>
            </c:strRef>
          </c:cat>
          <c:val>
            <c:numRef>
              <c:f>Sheet1!$B$2:$B$13</c:f>
              <c:numCache>
                <c:formatCode>General</c:formatCode>
                <c:ptCount val="12"/>
                <c:pt idx="0">
                  <c:v>91.0</c:v>
                </c:pt>
                <c:pt idx="1">
                  <c:v>87.0</c:v>
                </c:pt>
                <c:pt idx="2">
                  <c:v>89.0</c:v>
                </c:pt>
                <c:pt idx="3">
                  <c:v>89.0</c:v>
                </c:pt>
                <c:pt idx="4">
                  <c:v>97.0</c:v>
                </c:pt>
              </c:numCache>
            </c:numRef>
          </c:val>
          <c:smooth val="0"/>
        </c:ser>
        <c:marker val="1"/>
        <c:smooth val="0"/>
        <c:axId val="2118791784"/>
        <c:axId val="2140495176"/>
      </c:lineChart>
      <c:catAx>
        <c:axId val="2118791784"/>
        <c:scaling>
          <c:orientation val="minMax"/>
        </c:scaling>
        <c:delete val="0"/>
        <c:axPos val="b"/>
        <c:majorTickMark val="out"/>
        <c:minorTickMark val="none"/>
        <c:tickLblPos val="low"/>
        <c:txPr>
          <a:bodyPr/>
          <a:lstStyle/>
          <a:p>
            <a:pPr>
              <a:defRPr sz="1200"/>
            </a:pPr>
          </a:p>
        </c:txPr>
        <c:crossAx val="2140495176"/>
        <c:crosses val="autoZero"/>
        <c:auto val="1"/>
        <c:lblAlgn val="ctr"/>
        <c:lblOffset val="100"/>
        <c:noMultiLvlLbl val="0"/>
      </c:catAx>
      <c:valAx>
        <c:axId val="2140495176"/>
        <c:scaling>
          <c:max val="100.0"/>
          <c:min val="50.0"/>
        </c:scaling>
        <c:delete val="0"/>
        <c:axPos val="l"/>
        <c:majorGridlines/>
        <c:numFmt formatCode="#&quot;%&quot;" sourceLinked="0"/>
        <c:majorTickMark val="out"/>
        <c:minorTickMark val="none"/>
        <c:tickLblPos val="nextTo"/>
        <c:txPr>
          <a:bodyPr/>
          <a:lstStyle/>
          <a:p>
            <a:pPr>
              <a:defRPr sz="1200"/>
            </a:pPr>
          </a:p>
        </c:txPr>
        <c:crossAx val="2118791784"/>
        <c:crosses val="autoZero"/>
        <c:majorUnit val="10.0"/>
      </c:valAx>
    </c:plotArea>
    <c:plotVisOnly val="1"/>
    <c:dispBlanksAs val="gap"/>
    <c:showDLblsOverMax val="0"/>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BFBFBF"/>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0070C0"/>
              </a:solidFill>
            </c:spPr>
          </c:dPt>
          <c:dLbls>
            <c:dLbl>
              <c:idx val="0"/>
              <c:tx>
                <c:rich>
                  <a:bodyPr/>
                  <a:lstStyle/>
                  <a:p>
                    <a:r>
                      <a:t>96.2%</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99.0%</a:t>
                    </a:r>
                  </a:p>
                </c:rich>
              </c:tx>
              <c:txPr>
                <a:bodyPr/>
                <a:lstStyle/>
                <a:p>
                  <a:pPr>
                    <a:defRPr sz="1000"/>
                  </a:pPr>
                </a:p>
              </c:txPr>
              <c:dLblPos val="inEnd"/>
              <c:showLegendKey val="0"/>
              <c:showVal val="1"/>
              <c:showCatName val="0"/>
              <c:showSerName val="0"/>
              <c:showPercent val="0"/>
              <c:showBubbleSize val="0"/>
            </c:dLbl>
            <c:dLbl>
              <c:idx val="2"/>
              <c:tx>
                <c:rich>
                  <a:bodyPr/>
                  <a:lstStyle/>
                  <a:p>
                    <a:r>
                      <a:t>88.5%</a:t>
                    </a:r>
                  </a:p>
                </c:rich>
              </c:tx>
              <c:txPr>
                <a:bodyPr/>
                <a:lstStyle/>
                <a:p>
                  <a:pPr>
                    <a:defRPr sz="1000"/>
                  </a:pPr>
                </a:p>
              </c:txPr>
              <c:dLblPos val="inEnd"/>
              <c:showLegendKey val="0"/>
              <c:showVal val="1"/>
              <c:showCatName val="0"/>
              <c:showSerName val="0"/>
              <c:showPercent val="0"/>
              <c:showBubbleSize val="0"/>
            </c:dLbl>
            <c:dLbl>
              <c:idx val="3"/>
              <c:tx>
                <c:rich>
                  <a:bodyPr/>
                  <a:lstStyle/>
                  <a:p>
                    <a:r>
                      <a:t>96.0%</a:t>
                    </a:r>
                  </a:p>
                </c:rich>
              </c:tx>
              <c:txPr>
                <a:bodyPr/>
                <a:lstStyle/>
                <a:p>
                  <a:pPr>
                    <a:defRPr sz="1000"/>
                  </a:pPr>
                </a:p>
              </c:txPr>
              <c:dLblPos val="inEnd"/>
              <c:showLegendKey val="0"/>
              <c:showVal val="1"/>
              <c:showCatName val="0"/>
              <c:showSerName val="0"/>
              <c:showPercent val="0"/>
              <c:showBubbleSize val="0"/>
            </c:dLbl>
            <c:dLbl>
              <c:idx val="4"/>
              <c:tx>
                <c:rich>
                  <a:bodyPr/>
                  <a:lstStyle/>
                  <a:p>
                    <a:r>
                      <a:t>97.2%</a:t>
                    </a:r>
                  </a:p>
                </c:rich>
              </c:tx>
              <c:txPr>
                <a:bodyPr/>
                <a:lstStyle/>
                <a:p>
                  <a:pPr>
                    <a:defRPr sz="1000"/>
                  </a:pPr>
                </a:p>
              </c:txPr>
              <c:dLblPos val="inEnd"/>
              <c:showLegendKey val="0"/>
              <c:showVal val="1"/>
              <c:showCatName val="0"/>
              <c:showSerName val="0"/>
              <c:showPercent val="0"/>
              <c:showBubbleSize val="0"/>
            </c:dLbl>
            <c:dLbl>
              <c:idx val="5"/>
              <c:tx>
                <c:rich>
                  <a:bodyPr/>
                  <a:lstStyle/>
                  <a:p>
                    <a:r>
                      <a:t>100.0%</a:t>
                    </a:r>
                  </a:p>
                </c:rich>
              </c:tx>
              <c:txPr>
                <a:bodyPr/>
                <a:lstStyle/>
                <a:p>
                  <a:pPr>
                    <a:defRPr sz="1000"/>
                  </a:pPr>
                </a:p>
              </c:txPr>
              <c:dLblPos val="inEnd"/>
              <c:showLegendKey val="0"/>
              <c:showVal val="1"/>
              <c:showCatName val="0"/>
              <c:showSerName val="0"/>
              <c:showPercent val="0"/>
              <c:showBubbleSize val="0"/>
            </c:dLbl>
            <c:dLbl>
              <c:idx val="6"/>
              <c:tx>
                <c:rich>
                  <a:bodyPr/>
                  <a:lstStyle/>
                  <a:p>
                    <a:r>
                      <a:t>100.0%</a:t>
                    </a:r>
                  </a:p>
                </c:rich>
              </c:tx>
              <c:txPr>
                <a:bodyPr/>
                <a:lstStyle/>
                <a:p>
                  <a:pPr>
                    <a:defRPr sz="1000"/>
                  </a:pPr>
                </a:p>
              </c:txPr>
              <c:dLblPos val="inEnd"/>
              <c:showLegendKey val="0"/>
              <c:showVal val="1"/>
              <c:showCatName val="0"/>
              <c:showSerName val="0"/>
              <c:showPercent val="0"/>
              <c:showBubbleSize val="0"/>
            </c:dLbl>
            <c:dLbl>
              <c:idx val="7"/>
              <c:tx>
                <c:rich>
                  <a:bodyPr/>
                  <a:lstStyle/>
                  <a:p>
                    <a:r>
                      <a:t>94.0%</a:t>
                    </a:r>
                  </a:p>
                </c:rich>
              </c:tx>
              <c:txPr>
                <a:bodyPr/>
                <a:lstStyle/>
                <a:p>
                  <a:pPr>
                    <a:defRPr sz="1000"/>
                  </a:pPr>
                </a:p>
              </c:txPr>
              <c:dLblPos val="inEnd"/>
              <c:showLegendKey val="0"/>
              <c:showVal val="1"/>
              <c:showCatName val="0"/>
              <c:showSerName val="0"/>
              <c:showPercent val="0"/>
              <c:showBubbleSize val="0"/>
            </c:dLbl>
            <c:dLbl>
              <c:idx val="8"/>
              <c:tx>
                <c:rich>
                  <a:bodyPr/>
                  <a:lstStyle/>
                  <a:p>
                    <a:r>
                      <a:t>100.0%</a:t>
                    </a:r>
                  </a:p>
                </c:rich>
              </c:tx>
              <c:txPr>
                <a:bodyPr/>
                <a:lstStyle/>
                <a:p>
                  <a:pPr>
                    <a:defRPr sz="1000"/>
                  </a:pPr>
                </a:p>
              </c:txPr>
              <c:dLblPos val="inEnd"/>
              <c:showLegendKey val="0"/>
              <c:showVal val="1"/>
              <c:showCatName val="0"/>
              <c:showSerName val="0"/>
              <c:showPercent val="0"/>
              <c:showBubbleSize val="0"/>
            </c:dLbl>
            <c:dLbl>
              <c:idx val="9"/>
              <c:tx>
                <c:rich>
                  <a:bodyPr/>
                  <a:lstStyle/>
                  <a:p>
                    <a:r>
                      <a:t>100.0%</a:t>
                    </a:r>
                  </a:p>
                </c:rich>
              </c:tx>
              <c:txPr>
                <a:bodyPr/>
                <a:lstStyle/>
                <a:p>
                  <a:pPr>
                    <a:defRPr sz="1000"/>
                  </a:pPr>
                </a:p>
              </c:txPr>
              <c:dLblPos val="inEnd"/>
              <c:showLegendKey val="0"/>
              <c:showVal val="1"/>
              <c:showCatName val="0"/>
              <c:showSerName val="0"/>
              <c:showPercent val="0"/>
              <c:showBubbleSize val="0"/>
            </c:dLbl>
            <c:dLbl>
              <c:idx val="10"/>
              <c:tx>
                <c:rich>
                  <a:bodyPr/>
                  <a:lstStyle/>
                  <a:p>
                    <a:r>
                      <a:t>99.2%</a:t>
                    </a:r>
                  </a:p>
                </c:rich>
              </c:tx>
              <c:txPr>
                <a:bodyPr/>
                <a:lstStyle/>
                <a:p>
                  <a:pPr>
                    <a:defRPr sz="1000"/>
                  </a:pPr>
                </a:p>
              </c:txPr>
              <c:dLblPos val="inEnd"/>
              <c:showLegendKey val="0"/>
              <c:showVal val="1"/>
              <c:showCatName val="0"/>
              <c:showSerName val="0"/>
              <c:showPercent val="0"/>
              <c:showBubbleSize val="0"/>
            </c:dLbl>
            <c:dLbl>
              <c:idx val="11"/>
              <c:tx>
                <c:rich>
                  <a:bodyPr/>
                  <a:lstStyle/>
                  <a:p>
                    <a:r>
                      <a:t>100.0%</a:t>
                    </a:r>
                  </a:p>
                </c:rich>
              </c:tx>
              <c:txPr>
                <a:bodyPr/>
                <a:lstStyle/>
                <a:p>
                  <a:pPr>
                    <a:defRPr sz="1000"/>
                  </a:pPr>
                </a:p>
              </c:txPr>
              <c:dLblPos val="inEnd"/>
              <c:showLegendKey val="0"/>
              <c:showVal val="1"/>
              <c:showCatName val="0"/>
              <c:showSerName val="0"/>
              <c:showPercent val="0"/>
              <c:showBubbleSize val="0"/>
            </c:dLbl>
            <c:dLbl>
              <c:idx val="12"/>
              <c:tx>
                <c:rich>
                  <a:bodyPr/>
                  <a:lstStyle/>
                  <a:p>
                    <a:r>
                      <a:t>100.0%</a:t>
                    </a:r>
                  </a:p>
                </c:rich>
              </c:tx>
              <c:txPr>
                <a:bodyPr/>
                <a:lstStyle/>
                <a:p>
                  <a:pPr>
                    <a:defRPr sz="1000"/>
                  </a:pPr>
                </a:p>
              </c:txPr>
              <c:dLblPos val="inEnd"/>
              <c:showLegendKey val="0"/>
              <c:showVal val="1"/>
              <c:showCatName val="0"/>
              <c:showSerName val="0"/>
              <c:showPercent val="0"/>
              <c:showBubbleSize val="0"/>
            </c:dLbl>
            <c:dLbl>
              <c:idx val="13"/>
              <c:tx>
                <c:rich>
                  <a:bodyPr/>
                  <a:lstStyle/>
                  <a:p>
                    <a:r>
                      <a:t>87.0%</a:t>
                    </a:r>
                  </a:p>
                </c:rich>
              </c:tx>
              <c:txPr>
                <a:bodyPr/>
                <a:lstStyle/>
                <a:p>
                  <a:pPr>
                    <a:defRPr sz="1000"/>
                  </a:pPr>
                </a:p>
              </c:txPr>
              <c:dLblPos val="inEnd"/>
              <c:showLegendKey val="0"/>
              <c:showVal val="1"/>
              <c:showCatName val="0"/>
              <c:showSerName val="0"/>
              <c:showPercent val="0"/>
              <c:showBubbleSize val="0"/>
            </c:dLbl>
            <c:dLbl>
              <c:idx val="14"/>
              <c:tx>
                <c:rich>
                  <a:bodyPr/>
                  <a:lstStyle/>
                  <a:p>
                    <a:r>
                      <a:t>71.5%</a:t>
                    </a:r>
                  </a:p>
                </c:rich>
              </c:tx>
              <c:txPr>
                <a:bodyPr/>
                <a:lstStyle/>
                <a:p>
                  <a:pPr>
                    <a:defRPr sz="1000"/>
                  </a:pPr>
                </a:p>
              </c:txPr>
              <c:dLblPos val="inEnd"/>
              <c:showLegendKey val="0"/>
              <c:showVal val="1"/>
              <c:showCatName val="0"/>
              <c:showSerName val="0"/>
              <c:showPercent val="0"/>
              <c:showBubbleSize val="0"/>
            </c:dLbl>
            <c:dLbl>
              <c:idx val="15"/>
              <c:tx>
                <c:rich>
                  <a:bodyPr/>
                  <a:lstStyle/>
                  <a:p>
                    <a:r>
                      <a:t>95.0%</a:t>
                    </a:r>
                  </a:p>
                </c:rich>
              </c:tx>
              <c:txPr>
                <a:bodyPr/>
                <a:lstStyle/>
                <a:p>
                  <a:pPr>
                    <a:defRPr sz="1000"/>
                  </a:pPr>
                </a:p>
              </c:txPr>
              <c:dLblPos val="inEnd"/>
              <c:showLegendKey val="0"/>
              <c:showVal val="1"/>
              <c:showCatName val="0"/>
              <c:showSerName val="0"/>
              <c:showPercent val="0"/>
              <c:showBubbleSize val="0"/>
            </c:dLbl>
            <c:dLbl>
              <c:idx val="16"/>
              <c:tx>
                <c:rich>
                  <a:bodyPr/>
                  <a:lstStyle/>
                  <a:p>
                    <a:r>
                      <a:t>100.0%</a:t>
                    </a:r>
                  </a:p>
                </c:rich>
              </c:tx>
              <c:txPr>
                <a:bodyPr/>
                <a:lstStyle/>
                <a:p>
                  <a:pPr>
                    <a:defRPr sz="1000"/>
                  </a:pPr>
                </a:p>
              </c:txPr>
              <c:dLblPos val="inEnd"/>
              <c:showLegendKey val="0"/>
              <c:showVal val="1"/>
              <c:showCatName val="0"/>
              <c:showSerName val="0"/>
              <c:showPercent val="0"/>
              <c:showBubbleSize val="0"/>
            </c:dLbl>
            <c:dLbl>
              <c:idx val="17"/>
              <c:tx>
                <c:rich>
                  <a:bodyPr/>
                  <a:lstStyle/>
                  <a:p>
                    <a:r>
                      <a:t>87.5%</a:t>
                    </a:r>
                  </a:p>
                </c:rich>
              </c:tx>
              <c:txPr>
                <a:bodyPr/>
                <a:lstStyle/>
                <a:p>
                  <a:pPr>
                    <a:defRPr sz="1000"/>
                  </a:pPr>
                </a:p>
              </c:txPr>
              <c:dLblPos val="inEnd"/>
              <c:showLegendKey val="0"/>
              <c:showVal val="1"/>
              <c:showCatName val="0"/>
              <c:showSerName val="0"/>
              <c:showPercent val="0"/>
              <c:showBubbleSize val="0"/>
            </c:dLbl>
            <c:dLbl>
              <c:idx val="18"/>
              <c:tx>
                <c:rich>
                  <a:bodyPr/>
                  <a:lstStyle/>
                  <a:p>
                    <a:r>
                      <a:t>100.0%</a:t>
                    </a:r>
                  </a:p>
                </c:rich>
              </c:tx>
              <c:txPr>
                <a:bodyPr/>
                <a:lstStyle/>
                <a:p>
                  <a:pPr>
                    <a:defRPr sz="1000"/>
                  </a:pPr>
                </a:p>
              </c:txPr>
              <c:dLblPos val="inEnd"/>
              <c:showLegendKey val="0"/>
              <c:showVal val="1"/>
              <c:showCatName val="0"/>
              <c:showSerName val="0"/>
              <c:showPercent val="0"/>
              <c:showBubbleSize val="0"/>
            </c:dLbl>
            <c:dLbl>
              <c:idx val="19"/>
              <c:tx>
                <c:rich>
                  <a:bodyPr/>
                  <a:lstStyle/>
                  <a:p>
                    <a:r>
                      <a:t>99.5%</a:t>
                    </a:r>
                  </a:p>
                </c:rich>
              </c:tx>
              <c:txPr>
                <a:bodyPr/>
                <a:lstStyle/>
                <a:p>
                  <a:pPr>
                    <a:defRPr sz="1000"/>
                  </a:pPr>
                </a:p>
              </c:txPr>
              <c:dLblPos val="inEnd"/>
              <c:showLegendKey val="0"/>
              <c:showVal val="1"/>
              <c:showCatName val="0"/>
              <c:showSerName val="0"/>
              <c:showPercent val="0"/>
              <c:showBubbleSize val="0"/>
            </c:dLbl>
            <c:dLbl>
              <c:idx val="20"/>
              <c:tx>
                <c:rich>
                  <a:bodyPr/>
                  <a:lstStyle/>
                  <a:p>
                    <a:r>
                      <a:t>100.0%</a:t>
                    </a:r>
                  </a:p>
                </c:rich>
              </c:tx>
              <c:txPr>
                <a:bodyPr/>
                <a:lstStyle/>
                <a:p>
                  <a:pPr>
                    <a:defRPr sz="1000"/>
                  </a:pPr>
                </a:p>
              </c:txPr>
              <c:dLblPos val="inEnd"/>
              <c:showLegendKey val="0"/>
              <c:showVal val="1"/>
              <c:showCatName val="0"/>
              <c:showSerName val="0"/>
              <c:showPercent val="0"/>
              <c:showBubbleSize val="0"/>
            </c:dLbl>
            <c:dLbl>
              <c:idx val="21"/>
              <c:tx>
                <c:rich>
                  <a:bodyPr/>
                  <a:lstStyle/>
                  <a:p>
                    <a:r>
                      <a:t>98.8%</a:t>
                    </a:r>
                  </a:p>
                </c:rich>
              </c:tx>
              <c:txPr>
                <a:bodyPr/>
                <a:lstStyle/>
                <a:p>
                  <a:pPr>
                    <a:defRPr sz="1000"/>
                  </a:pPr>
                </a:p>
              </c:txPr>
              <c:dLblPos val="inEnd"/>
              <c:showLegendKey val="0"/>
              <c:showVal val="1"/>
              <c:showCatName val="0"/>
              <c:showSerName val="0"/>
              <c:showPercent val="0"/>
              <c:showBubbleSize val="0"/>
            </c:dLbl>
            <c:dLbl>
              <c:idx val="22"/>
              <c:tx>
                <c:rich>
                  <a:bodyPr/>
                  <a:lstStyle/>
                  <a:p>
                    <a:r>
                      <a:t>92.0%</a:t>
                    </a:r>
                  </a:p>
                </c:rich>
              </c:tx>
              <c:txPr>
                <a:bodyPr/>
                <a:lstStyle/>
                <a:p>
                  <a:pPr>
                    <a:defRPr sz="1000"/>
                  </a:pPr>
                </a:p>
              </c:txPr>
              <c:dLblPos val="inEnd"/>
              <c:showLegendKey val="0"/>
              <c:showVal val="1"/>
              <c:showCatName val="0"/>
              <c:showSerName val="0"/>
              <c:showPercent val="0"/>
              <c:showBubbleSize val="0"/>
            </c:dLbl>
            <c:dLbl>
              <c:idx val="23"/>
              <c:tx>
                <c:rich>
                  <a:bodyPr/>
                  <a:lstStyle/>
                  <a:p>
                    <a:r>
                      <a:t>94.5%</a:t>
                    </a:r>
                  </a:p>
                </c:rich>
              </c:tx>
              <c:txPr>
                <a:bodyPr/>
                <a:lstStyle/>
                <a:p>
                  <a:pPr>
                    <a:defRPr sz="1000"/>
                  </a:pPr>
                </a:p>
              </c:txPr>
              <c:dLblPos val="inEnd"/>
              <c:showLegendKey val="0"/>
              <c:showVal val="1"/>
              <c:showCatName val="0"/>
              <c:showSerName val="0"/>
              <c:showPercent val="0"/>
              <c:showBubbleSize val="0"/>
            </c:dLbl>
            <c:dLbl>
              <c:idx val="24"/>
              <c:tx>
                <c:rich>
                  <a:bodyPr/>
                  <a:lstStyle/>
                  <a:p>
                    <a:r>
                      <a:t>93.0%</a:t>
                    </a:r>
                  </a:p>
                </c:rich>
              </c:tx>
              <c:txPr>
                <a:bodyPr/>
                <a:lstStyle/>
                <a:p>
                  <a:pPr>
                    <a:defRPr sz="1000"/>
                  </a:pPr>
                </a:p>
              </c:txPr>
              <c:dLblPos val="inEnd"/>
              <c:showLegendKey val="0"/>
              <c:showVal val="1"/>
              <c:showCatName val="0"/>
              <c:showSerName val="0"/>
              <c:showPercent val="0"/>
              <c:showBubbleSize val="0"/>
            </c:dLbl>
            <c:dLbl>
              <c:idx val="25"/>
              <c:tx>
                <c:rich>
                  <a:bodyPr/>
                  <a:lstStyle/>
                  <a:p>
                    <a:r>
                      <a:t>98.0%</a:t>
                    </a:r>
                  </a:p>
                </c:rich>
              </c:tx>
              <c:txPr>
                <a:bodyPr/>
                <a:lstStyle/>
                <a:p>
                  <a:pPr>
                    <a:defRPr sz="1000"/>
                  </a:pPr>
                </a:p>
              </c:txPr>
              <c:dLblPos val="inEnd"/>
              <c:showLegendKey val="0"/>
              <c:showVal val="1"/>
              <c:showCatName val="0"/>
              <c:showSerName val="0"/>
              <c:showPercent val="0"/>
              <c:showBubbleSize val="0"/>
            </c:dLbl>
            <c:dLbl>
              <c:idx val="26"/>
              <c:tx>
                <c:rich>
                  <a:bodyPr/>
                  <a:lstStyle/>
                  <a:p>
                    <a:r>
                      <a:t>98.0%</a:t>
                    </a:r>
                  </a:p>
                </c:rich>
              </c:tx>
              <c:txPr>
                <a:bodyPr/>
                <a:lstStyle/>
                <a:p>
                  <a:pPr>
                    <a:defRPr sz="1000"/>
                  </a:pPr>
                </a:p>
              </c:txPr>
              <c:dLblPos val="inEnd"/>
              <c:showLegendKey val="0"/>
              <c:showVal val="1"/>
              <c:showCatName val="0"/>
              <c:showSerName val="0"/>
              <c:showPercent val="0"/>
              <c:showBubbleSize val="0"/>
            </c:dLbl>
            <c:dLbl>
              <c:idx val="27"/>
              <c:tx>
                <c:rich>
                  <a:bodyPr/>
                  <a:lstStyle/>
                  <a:p>
                    <a:r>
                      <a:t>100.0%</a:t>
                    </a:r>
                  </a:p>
                </c:rich>
              </c:tx>
              <c:txPr>
                <a:bodyPr/>
                <a:lstStyle/>
                <a:p>
                  <a:pPr>
                    <a:defRPr sz="1000"/>
                  </a:pPr>
                </a:p>
              </c:txPr>
              <c:dLblPos val="inEnd"/>
              <c:showLegendKey val="0"/>
              <c:showVal val="1"/>
              <c:showCatName val="0"/>
              <c:showSerName val="0"/>
              <c:showPercent val="0"/>
              <c:showBubbleSize val="0"/>
            </c:dLbl>
            <c:dLbl>
              <c:idx val="28"/>
              <c:tx>
                <c:rich>
                  <a:bodyPr/>
                  <a:lstStyle/>
                  <a:p>
                    <a:r>
                      <a:t>100.0%</a:t>
                    </a:r>
                  </a:p>
                </c:rich>
              </c:tx>
              <c:txPr>
                <a:bodyPr/>
                <a:lstStyle/>
                <a:p>
                  <a:pPr>
                    <a:defRPr sz="1000"/>
                  </a:pPr>
                </a:p>
              </c:txPr>
              <c:dLblPos val="inEnd"/>
              <c:showLegendKey val="0"/>
              <c:showVal val="1"/>
              <c:showCatName val="0"/>
              <c:showSerName val="0"/>
              <c:showPercent val="0"/>
              <c:showBubbleSize val="0"/>
            </c:dLbl>
            <c:dLbl>
              <c:idx val="29"/>
              <c:tx>
                <c:rich>
                  <a:bodyPr/>
                  <a:lstStyle/>
                  <a:p>
                    <a:r>
                      <a:t>100.0%</a:t>
                    </a:r>
                  </a:p>
                </c:rich>
              </c:tx>
              <c:txPr>
                <a:bodyPr/>
                <a:lstStyle/>
                <a:p>
                  <a:pPr>
                    <a:defRPr sz="1000"/>
                  </a:pPr>
                </a:p>
              </c:txPr>
              <c:dLblPos val="inEnd"/>
              <c:showLegendKey val="0"/>
              <c:showVal val="1"/>
              <c:showCatName val="0"/>
              <c:showSerName val="0"/>
              <c:showPercent val="0"/>
              <c:showBubbleSize val="0"/>
            </c:dLbl>
            <c:dLbl>
              <c:idx val="30"/>
              <c:tx>
                <c:rich>
                  <a:bodyPr/>
                  <a:lstStyle/>
                  <a:p>
                    <a:r>
                      <a:t>98.5%</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Sheet1!$A$2:$A$32</c:f>
              <c:strCache>
                <c:ptCount val="31"/>
                <c:pt idx="0">
                  <c:v>Industri</c:v>
                </c:pt>
                <c:pt idx="1">
                  <c:v>UOB Call Center</c:v>
                </c:pt>
                <c:pt idx="2">
                  <c:v>Phone Banking CIMB Niaga</c:v>
                </c:pt>
                <c:pt idx="3">
                  <c:v>PermataTel</c:v>
                </c:pt>
                <c:pt idx="4">
                  <c:v>Mega Call</c:v>
                </c:pt>
                <c:pt idx="5">
                  <c:v>Maybank Customer Care</c:v>
                </c:pt>
                <c:pt idx="6">
                  <c:v>Mandiri Call</c:v>
                </c:pt>
                <c:pt idx="7">
                  <c:v>Layanan Sahabat BTN</c:v>
                </c:pt>
                <c:pt idx="8">
                  <c:v>Info Bank Jatim</c:v>
                </c:pt>
                <c:pt idx="9">
                  <c:v>Hello Danamon</c:v>
                </c:pt>
                <c:pt idx="10">
                  <c:v>Halo Bukopin</c:v>
                </c:pt>
                <c:pt idx="11">
                  <c:v>Halo Bank Kalbar</c:v>
                </c:pt>
                <c:pt idx="12">
                  <c:v>Halo BCA</c:v>
                </c:pt>
                <c:pt idx="13">
                  <c:v>HSBC</c:v>
                </c:pt>
                <c:pt idx="14">
                  <c:v>Graha Call</c:v>
                </c:pt>
                <c:pt idx="15">
                  <c:v>DBSI Customer Centre</c:v>
                </c:pt>
                <c:pt idx="16">
                  <c:v>Contact BRI</c:v>
                </c:pt>
                <c:pt idx="17">
                  <c:v>CitiPhone Banking</c:v>
                </c:pt>
                <c:pt idx="18">
                  <c:v>Call OCBC NISP</c:v>
                </c:pt>
                <c:pt idx="19">
                  <c:v>Call KEB Hana</c:v>
                </c:pt>
                <c:pt idx="20">
                  <c:v>Call CommBank</c:v>
                </c:pt>
                <c:pt idx="21">
                  <c:v>Call Centre J TRUST Bank</c:v>
                </c:pt>
                <c:pt idx="22">
                  <c:v>Call Center Standard Chartered Bank</c:v>
                </c:pt>
                <c:pt idx="23">
                  <c:v>Call Center Panin</c:v>
                </c:pt>
                <c:pt idx="24">
                  <c:v>Bank Sinarmas Care</c:v>
                </c:pt>
                <c:pt idx="25">
                  <c:v>Bank Kaltim Cal Center</c:v>
                </c:pt>
                <c:pt idx="26">
                  <c:v>Bank Jateng Call Center </c:v>
                </c:pt>
                <c:pt idx="27">
                  <c:v>Bank DKI Call Center</c:v>
                </c:pt>
                <c:pt idx="28">
                  <c:v>BTPN Call</c:v>
                </c:pt>
                <c:pt idx="29">
                  <c:v>BNI Call</c:v>
                </c:pt>
                <c:pt idx="30">
                  <c:v>BJB Call</c:v>
                </c:pt>
              </c:strCache>
            </c:strRef>
          </c:cat>
          <c:val>
            <c:numRef>
              <c:f>Sheet1!$B$2:$B$32</c:f>
              <c:numCache>
                <c:formatCode>#,0"%"</c:formatCode>
                <c:ptCount val="31"/>
                <c:pt idx="0">
                  <c:v>96.2</c:v>
                </c:pt>
                <c:pt idx="1">
                  <c:v>99.0</c:v>
                </c:pt>
                <c:pt idx="2">
                  <c:v>88.5</c:v>
                </c:pt>
                <c:pt idx="3">
                  <c:v>96.0</c:v>
                </c:pt>
                <c:pt idx="4">
                  <c:v>97.2</c:v>
                </c:pt>
                <c:pt idx="5">
                  <c:v>100.0</c:v>
                </c:pt>
                <c:pt idx="6">
                  <c:v>100.0</c:v>
                </c:pt>
                <c:pt idx="7">
                  <c:v>94.0</c:v>
                </c:pt>
                <c:pt idx="8">
                  <c:v>100.0</c:v>
                </c:pt>
                <c:pt idx="9">
                  <c:v>100.0</c:v>
                </c:pt>
                <c:pt idx="10">
                  <c:v>99.2</c:v>
                </c:pt>
                <c:pt idx="11">
                  <c:v>100.0</c:v>
                </c:pt>
                <c:pt idx="12">
                  <c:v>100.0</c:v>
                </c:pt>
                <c:pt idx="13">
                  <c:v>87.0</c:v>
                </c:pt>
                <c:pt idx="14">
                  <c:v>71.5</c:v>
                </c:pt>
                <c:pt idx="15">
                  <c:v>95.0</c:v>
                </c:pt>
                <c:pt idx="16">
                  <c:v>100.0</c:v>
                </c:pt>
                <c:pt idx="17">
                  <c:v>87.5</c:v>
                </c:pt>
                <c:pt idx="18">
                  <c:v>100.0</c:v>
                </c:pt>
                <c:pt idx="19">
                  <c:v>99.5</c:v>
                </c:pt>
                <c:pt idx="20">
                  <c:v>100.0</c:v>
                </c:pt>
                <c:pt idx="21">
                  <c:v>98.8</c:v>
                </c:pt>
                <c:pt idx="22">
                  <c:v>92.0</c:v>
                </c:pt>
                <c:pt idx="23">
                  <c:v>94.5</c:v>
                </c:pt>
                <c:pt idx="24">
                  <c:v>93.0</c:v>
                </c:pt>
                <c:pt idx="25">
                  <c:v>98.0</c:v>
                </c:pt>
                <c:pt idx="26">
                  <c:v>98.0</c:v>
                </c:pt>
                <c:pt idx="27">
                  <c:v>100.0</c:v>
                </c:pt>
                <c:pt idx="28">
                  <c:v>100.0</c:v>
                </c:pt>
                <c:pt idx="29">
                  <c:v>100.0</c:v>
                </c:pt>
                <c:pt idx="30">
                  <c:v>98.5</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BFBFBF"/>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0070C0"/>
              </a:solidFill>
            </c:spPr>
          </c:dPt>
          <c:dLbls>
            <c:dLbl>
              <c:idx val="0"/>
              <c:tx>
                <c:rich>
                  <a:bodyPr/>
                  <a:lstStyle/>
                  <a:p>
                    <a:r>
                      <a:t>96.2%</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99.0%</a:t>
                    </a:r>
                  </a:p>
                </c:rich>
              </c:tx>
              <c:txPr>
                <a:bodyPr/>
                <a:lstStyle/>
                <a:p>
                  <a:pPr>
                    <a:defRPr sz="1000"/>
                  </a:pPr>
                </a:p>
              </c:txPr>
              <c:dLblPos val="inEnd"/>
              <c:showLegendKey val="0"/>
              <c:showVal val="1"/>
              <c:showCatName val="0"/>
              <c:showSerName val="0"/>
              <c:showPercent val="0"/>
              <c:showBubbleSize val="0"/>
            </c:dLbl>
            <c:dLbl>
              <c:idx val="2"/>
              <c:tx>
                <c:rich>
                  <a:bodyPr/>
                  <a:lstStyle/>
                  <a:p>
                    <a:r>
                      <a:t>88.5%</a:t>
                    </a:r>
                  </a:p>
                </c:rich>
              </c:tx>
              <c:txPr>
                <a:bodyPr/>
                <a:lstStyle/>
                <a:p>
                  <a:pPr>
                    <a:defRPr sz="1000"/>
                  </a:pPr>
                </a:p>
              </c:txPr>
              <c:dLblPos val="inEnd"/>
              <c:showLegendKey val="0"/>
              <c:showVal val="1"/>
              <c:showCatName val="0"/>
              <c:showSerName val="0"/>
              <c:showPercent val="0"/>
              <c:showBubbleSize val="0"/>
            </c:dLbl>
            <c:dLbl>
              <c:idx val="3"/>
              <c:tx>
                <c:rich>
                  <a:bodyPr/>
                  <a:lstStyle/>
                  <a:p>
                    <a:r>
                      <a:t>96.0%</a:t>
                    </a:r>
                  </a:p>
                </c:rich>
              </c:tx>
              <c:txPr>
                <a:bodyPr/>
                <a:lstStyle/>
                <a:p>
                  <a:pPr>
                    <a:defRPr sz="1000"/>
                  </a:pPr>
                </a:p>
              </c:txPr>
              <c:dLblPos val="inEnd"/>
              <c:showLegendKey val="0"/>
              <c:showVal val="1"/>
              <c:showCatName val="0"/>
              <c:showSerName val="0"/>
              <c:showPercent val="0"/>
              <c:showBubbleSize val="0"/>
            </c:dLbl>
            <c:dLbl>
              <c:idx val="4"/>
              <c:tx>
                <c:rich>
                  <a:bodyPr/>
                  <a:lstStyle/>
                  <a:p>
                    <a:r>
                      <a:t>97.2%</a:t>
                    </a:r>
                  </a:p>
                </c:rich>
              </c:tx>
              <c:txPr>
                <a:bodyPr/>
                <a:lstStyle/>
                <a:p>
                  <a:pPr>
                    <a:defRPr sz="1000"/>
                  </a:pPr>
                </a:p>
              </c:txPr>
              <c:dLblPos val="inEnd"/>
              <c:showLegendKey val="0"/>
              <c:showVal val="1"/>
              <c:showCatName val="0"/>
              <c:showSerName val="0"/>
              <c:showPercent val="0"/>
              <c:showBubbleSize val="0"/>
            </c:dLbl>
            <c:dLbl>
              <c:idx val="5"/>
              <c:tx>
                <c:rich>
                  <a:bodyPr/>
                  <a:lstStyle/>
                  <a:p>
                    <a:r>
                      <a:t>100.0%</a:t>
                    </a:r>
                  </a:p>
                </c:rich>
              </c:tx>
              <c:txPr>
                <a:bodyPr/>
                <a:lstStyle/>
                <a:p>
                  <a:pPr>
                    <a:defRPr sz="1000"/>
                  </a:pPr>
                </a:p>
              </c:txPr>
              <c:dLblPos val="inEnd"/>
              <c:showLegendKey val="0"/>
              <c:showVal val="1"/>
              <c:showCatName val="0"/>
              <c:showSerName val="0"/>
              <c:showPercent val="0"/>
              <c:showBubbleSize val="0"/>
            </c:dLbl>
            <c:dLbl>
              <c:idx val="6"/>
              <c:tx>
                <c:rich>
                  <a:bodyPr/>
                  <a:lstStyle/>
                  <a:p>
                    <a:r>
                      <a:t>100.0%</a:t>
                    </a:r>
                  </a:p>
                </c:rich>
              </c:tx>
              <c:txPr>
                <a:bodyPr/>
                <a:lstStyle/>
                <a:p>
                  <a:pPr>
                    <a:defRPr sz="1000"/>
                  </a:pPr>
                </a:p>
              </c:txPr>
              <c:dLblPos val="inEnd"/>
              <c:showLegendKey val="0"/>
              <c:showVal val="1"/>
              <c:showCatName val="0"/>
              <c:showSerName val="0"/>
              <c:showPercent val="0"/>
              <c:showBubbleSize val="0"/>
            </c:dLbl>
            <c:dLbl>
              <c:idx val="7"/>
              <c:tx>
                <c:rich>
                  <a:bodyPr/>
                  <a:lstStyle/>
                  <a:p>
                    <a:r>
                      <a:t>94.0%</a:t>
                    </a:r>
                  </a:p>
                </c:rich>
              </c:tx>
              <c:txPr>
                <a:bodyPr/>
                <a:lstStyle/>
                <a:p>
                  <a:pPr>
                    <a:defRPr sz="1000"/>
                  </a:pPr>
                </a:p>
              </c:txPr>
              <c:dLblPos val="inEnd"/>
              <c:showLegendKey val="0"/>
              <c:showVal val="1"/>
              <c:showCatName val="0"/>
              <c:showSerName val="0"/>
              <c:showPercent val="0"/>
              <c:showBubbleSize val="0"/>
            </c:dLbl>
            <c:dLbl>
              <c:idx val="8"/>
              <c:tx>
                <c:rich>
                  <a:bodyPr/>
                  <a:lstStyle/>
                  <a:p>
                    <a:r>
                      <a:t>100.0%</a:t>
                    </a:r>
                  </a:p>
                </c:rich>
              </c:tx>
              <c:txPr>
                <a:bodyPr/>
                <a:lstStyle/>
                <a:p>
                  <a:pPr>
                    <a:defRPr sz="1000"/>
                  </a:pPr>
                </a:p>
              </c:txPr>
              <c:dLblPos val="inEnd"/>
              <c:showLegendKey val="0"/>
              <c:showVal val="1"/>
              <c:showCatName val="0"/>
              <c:showSerName val="0"/>
              <c:showPercent val="0"/>
              <c:showBubbleSize val="0"/>
            </c:dLbl>
            <c:dLbl>
              <c:idx val="9"/>
              <c:tx>
                <c:rich>
                  <a:bodyPr/>
                  <a:lstStyle/>
                  <a:p>
                    <a:r>
                      <a:t>100.0%</a:t>
                    </a:r>
                  </a:p>
                </c:rich>
              </c:tx>
              <c:txPr>
                <a:bodyPr/>
                <a:lstStyle/>
                <a:p>
                  <a:pPr>
                    <a:defRPr sz="1000"/>
                  </a:pPr>
                </a:p>
              </c:txPr>
              <c:dLblPos val="inEnd"/>
              <c:showLegendKey val="0"/>
              <c:showVal val="1"/>
              <c:showCatName val="0"/>
              <c:showSerName val="0"/>
              <c:showPercent val="0"/>
              <c:showBubbleSize val="0"/>
            </c:dLbl>
            <c:dLbl>
              <c:idx val="10"/>
              <c:tx>
                <c:rich>
                  <a:bodyPr/>
                  <a:lstStyle/>
                  <a:p>
                    <a:r>
                      <a:t>99.2%</a:t>
                    </a:r>
                  </a:p>
                </c:rich>
              </c:tx>
              <c:txPr>
                <a:bodyPr/>
                <a:lstStyle/>
                <a:p>
                  <a:pPr>
                    <a:defRPr sz="1000"/>
                  </a:pPr>
                </a:p>
              </c:txPr>
              <c:dLblPos val="inEnd"/>
              <c:showLegendKey val="0"/>
              <c:showVal val="1"/>
              <c:showCatName val="0"/>
              <c:showSerName val="0"/>
              <c:showPercent val="0"/>
              <c:showBubbleSize val="0"/>
            </c:dLbl>
            <c:dLbl>
              <c:idx val="11"/>
              <c:tx>
                <c:rich>
                  <a:bodyPr/>
                  <a:lstStyle/>
                  <a:p>
                    <a:r>
                      <a:t>100.0%</a:t>
                    </a:r>
                  </a:p>
                </c:rich>
              </c:tx>
              <c:txPr>
                <a:bodyPr/>
                <a:lstStyle/>
                <a:p>
                  <a:pPr>
                    <a:defRPr sz="1000"/>
                  </a:pPr>
                </a:p>
              </c:txPr>
              <c:dLblPos val="inEnd"/>
              <c:showLegendKey val="0"/>
              <c:showVal val="1"/>
              <c:showCatName val="0"/>
              <c:showSerName val="0"/>
              <c:showPercent val="0"/>
              <c:showBubbleSize val="0"/>
            </c:dLbl>
            <c:dLbl>
              <c:idx val="12"/>
              <c:tx>
                <c:rich>
                  <a:bodyPr/>
                  <a:lstStyle/>
                  <a:p>
                    <a:r>
                      <a:t>100.0%</a:t>
                    </a:r>
                  </a:p>
                </c:rich>
              </c:tx>
              <c:txPr>
                <a:bodyPr/>
                <a:lstStyle/>
                <a:p>
                  <a:pPr>
                    <a:defRPr sz="1000"/>
                  </a:pPr>
                </a:p>
              </c:txPr>
              <c:dLblPos val="inEnd"/>
              <c:showLegendKey val="0"/>
              <c:showVal val="1"/>
              <c:showCatName val="0"/>
              <c:showSerName val="0"/>
              <c:showPercent val="0"/>
              <c:showBubbleSize val="0"/>
            </c:dLbl>
            <c:dLbl>
              <c:idx val="13"/>
              <c:tx>
                <c:rich>
                  <a:bodyPr/>
                  <a:lstStyle/>
                  <a:p>
                    <a:r>
                      <a:t>87.0%</a:t>
                    </a:r>
                  </a:p>
                </c:rich>
              </c:tx>
              <c:txPr>
                <a:bodyPr/>
                <a:lstStyle/>
                <a:p>
                  <a:pPr>
                    <a:defRPr sz="1000"/>
                  </a:pPr>
                </a:p>
              </c:txPr>
              <c:dLblPos val="inEnd"/>
              <c:showLegendKey val="0"/>
              <c:showVal val="1"/>
              <c:showCatName val="0"/>
              <c:showSerName val="0"/>
              <c:showPercent val="0"/>
              <c:showBubbleSize val="0"/>
            </c:dLbl>
            <c:dLbl>
              <c:idx val="14"/>
              <c:tx>
                <c:rich>
                  <a:bodyPr/>
                  <a:lstStyle/>
                  <a:p>
                    <a:r>
                      <a:t>71.5%</a:t>
                    </a:r>
                  </a:p>
                </c:rich>
              </c:tx>
              <c:txPr>
                <a:bodyPr/>
                <a:lstStyle/>
                <a:p>
                  <a:pPr>
                    <a:defRPr sz="1000"/>
                  </a:pPr>
                </a:p>
              </c:txPr>
              <c:dLblPos val="inEnd"/>
              <c:showLegendKey val="0"/>
              <c:showVal val="1"/>
              <c:showCatName val="0"/>
              <c:showSerName val="0"/>
              <c:showPercent val="0"/>
              <c:showBubbleSize val="0"/>
            </c:dLbl>
            <c:dLbl>
              <c:idx val="15"/>
              <c:tx>
                <c:rich>
                  <a:bodyPr/>
                  <a:lstStyle/>
                  <a:p>
                    <a:r>
                      <a:t>95.0%</a:t>
                    </a:r>
                  </a:p>
                </c:rich>
              </c:tx>
              <c:txPr>
                <a:bodyPr/>
                <a:lstStyle/>
                <a:p>
                  <a:pPr>
                    <a:defRPr sz="1000"/>
                  </a:pPr>
                </a:p>
              </c:txPr>
              <c:dLblPos val="inEnd"/>
              <c:showLegendKey val="0"/>
              <c:showVal val="1"/>
              <c:showCatName val="0"/>
              <c:showSerName val="0"/>
              <c:showPercent val="0"/>
              <c:showBubbleSize val="0"/>
            </c:dLbl>
            <c:dLbl>
              <c:idx val="16"/>
              <c:tx>
                <c:rich>
                  <a:bodyPr/>
                  <a:lstStyle/>
                  <a:p>
                    <a:r>
                      <a:t>100.0%</a:t>
                    </a:r>
                  </a:p>
                </c:rich>
              </c:tx>
              <c:txPr>
                <a:bodyPr/>
                <a:lstStyle/>
                <a:p>
                  <a:pPr>
                    <a:defRPr sz="1000"/>
                  </a:pPr>
                </a:p>
              </c:txPr>
              <c:dLblPos val="inEnd"/>
              <c:showLegendKey val="0"/>
              <c:showVal val="1"/>
              <c:showCatName val="0"/>
              <c:showSerName val="0"/>
              <c:showPercent val="0"/>
              <c:showBubbleSize val="0"/>
            </c:dLbl>
            <c:dLbl>
              <c:idx val="17"/>
              <c:tx>
                <c:rich>
                  <a:bodyPr/>
                  <a:lstStyle/>
                  <a:p>
                    <a:r>
                      <a:t>87.5%</a:t>
                    </a:r>
                  </a:p>
                </c:rich>
              </c:tx>
              <c:txPr>
                <a:bodyPr/>
                <a:lstStyle/>
                <a:p>
                  <a:pPr>
                    <a:defRPr sz="1000"/>
                  </a:pPr>
                </a:p>
              </c:txPr>
              <c:dLblPos val="inEnd"/>
              <c:showLegendKey val="0"/>
              <c:showVal val="1"/>
              <c:showCatName val="0"/>
              <c:showSerName val="0"/>
              <c:showPercent val="0"/>
              <c:showBubbleSize val="0"/>
            </c:dLbl>
            <c:dLbl>
              <c:idx val="18"/>
              <c:tx>
                <c:rich>
                  <a:bodyPr/>
                  <a:lstStyle/>
                  <a:p>
                    <a:r>
                      <a:t>100.0%</a:t>
                    </a:r>
                  </a:p>
                </c:rich>
              </c:tx>
              <c:txPr>
                <a:bodyPr/>
                <a:lstStyle/>
                <a:p>
                  <a:pPr>
                    <a:defRPr sz="1000"/>
                  </a:pPr>
                </a:p>
              </c:txPr>
              <c:dLblPos val="inEnd"/>
              <c:showLegendKey val="0"/>
              <c:showVal val="1"/>
              <c:showCatName val="0"/>
              <c:showSerName val="0"/>
              <c:showPercent val="0"/>
              <c:showBubbleSize val="0"/>
            </c:dLbl>
            <c:dLbl>
              <c:idx val="19"/>
              <c:tx>
                <c:rich>
                  <a:bodyPr/>
                  <a:lstStyle/>
                  <a:p>
                    <a:r>
                      <a:t>99.5%</a:t>
                    </a:r>
                  </a:p>
                </c:rich>
              </c:tx>
              <c:txPr>
                <a:bodyPr/>
                <a:lstStyle/>
                <a:p>
                  <a:pPr>
                    <a:defRPr sz="1000"/>
                  </a:pPr>
                </a:p>
              </c:txPr>
              <c:dLblPos val="inEnd"/>
              <c:showLegendKey val="0"/>
              <c:showVal val="1"/>
              <c:showCatName val="0"/>
              <c:showSerName val="0"/>
              <c:showPercent val="0"/>
              <c:showBubbleSize val="0"/>
            </c:dLbl>
            <c:dLbl>
              <c:idx val="20"/>
              <c:tx>
                <c:rich>
                  <a:bodyPr/>
                  <a:lstStyle/>
                  <a:p>
                    <a:r>
                      <a:t>100.0%</a:t>
                    </a:r>
                  </a:p>
                </c:rich>
              </c:tx>
              <c:txPr>
                <a:bodyPr/>
                <a:lstStyle/>
                <a:p>
                  <a:pPr>
                    <a:defRPr sz="1000"/>
                  </a:pPr>
                </a:p>
              </c:txPr>
              <c:dLblPos val="inEnd"/>
              <c:showLegendKey val="0"/>
              <c:showVal val="1"/>
              <c:showCatName val="0"/>
              <c:showSerName val="0"/>
              <c:showPercent val="0"/>
              <c:showBubbleSize val="0"/>
            </c:dLbl>
            <c:dLbl>
              <c:idx val="21"/>
              <c:tx>
                <c:rich>
                  <a:bodyPr/>
                  <a:lstStyle/>
                  <a:p>
                    <a:r>
                      <a:t>98.8%</a:t>
                    </a:r>
                  </a:p>
                </c:rich>
              </c:tx>
              <c:txPr>
                <a:bodyPr/>
                <a:lstStyle/>
                <a:p>
                  <a:pPr>
                    <a:defRPr sz="1000"/>
                  </a:pPr>
                </a:p>
              </c:txPr>
              <c:dLblPos val="inEnd"/>
              <c:showLegendKey val="0"/>
              <c:showVal val="1"/>
              <c:showCatName val="0"/>
              <c:showSerName val="0"/>
              <c:showPercent val="0"/>
              <c:showBubbleSize val="0"/>
            </c:dLbl>
            <c:dLbl>
              <c:idx val="22"/>
              <c:tx>
                <c:rich>
                  <a:bodyPr/>
                  <a:lstStyle/>
                  <a:p>
                    <a:r>
                      <a:t>92.0%</a:t>
                    </a:r>
                  </a:p>
                </c:rich>
              </c:tx>
              <c:txPr>
                <a:bodyPr/>
                <a:lstStyle/>
                <a:p>
                  <a:pPr>
                    <a:defRPr sz="1000"/>
                  </a:pPr>
                </a:p>
              </c:txPr>
              <c:dLblPos val="inEnd"/>
              <c:showLegendKey val="0"/>
              <c:showVal val="1"/>
              <c:showCatName val="0"/>
              <c:showSerName val="0"/>
              <c:showPercent val="0"/>
              <c:showBubbleSize val="0"/>
            </c:dLbl>
            <c:dLbl>
              <c:idx val="23"/>
              <c:tx>
                <c:rich>
                  <a:bodyPr/>
                  <a:lstStyle/>
                  <a:p>
                    <a:r>
                      <a:t>94.5%</a:t>
                    </a:r>
                  </a:p>
                </c:rich>
              </c:tx>
              <c:txPr>
                <a:bodyPr/>
                <a:lstStyle/>
                <a:p>
                  <a:pPr>
                    <a:defRPr sz="1000"/>
                  </a:pPr>
                </a:p>
              </c:txPr>
              <c:dLblPos val="inEnd"/>
              <c:showLegendKey val="0"/>
              <c:showVal val="1"/>
              <c:showCatName val="0"/>
              <c:showSerName val="0"/>
              <c:showPercent val="0"/>
              <c:showBubbleSize val="0"/>
            </c:dLbl>
            <c:dLbl>
              <c:idx val="24"/>
              <c:tx>
                <c:rich>
                  <a:bodyPr/>
                  <a:lstStyle/>
                  <a:p>
                    <a:r>
                      <a:t>93.0%</a:t>
                    </a:r>
                  </a:p>
                </c:rich>
              </c:tx>
              <c:txPr>
                <a:bodyPr/>
                <a:lstStyle/>
                <a:p>
                  <a:pPr>
                    <a:defRPr sz="1000"/>
                  </a:pPr>
                </a:p>
              </c:txPr>
              <c:dLblPos val="inEnd"/>
              <c:showLegendKey val="0"/>
              <c:showVal val="1"/>
              <c:showCatName val="0"/>
              <c:showSerName val="0"/>
              <c:showPercent val="0"/>
              <c:showBubbleSize val="0"/>
            </c:dLbl>
            <c:dLbl>
              <c:idx val="25"/>
              <c:tx>
                <c:rich>
                  <a:bodyPr/>
                  <a:lstStyle/>
                  <a:p>
                    <a:r>
                      <a:t>98.0%</a:t>
                    </a:r>
                  </a:p>
                </c:rich>
              </c:tx>
              <c:txPr>
                <a:bodyPr/>
                <a:lstStyle/>
                <a:p>
                  <a:pPr>
                    <a:defRPr sz="1000"/>
                  </a:pPr>
                </a:p>
              </c:txPr>
              <c:dLblPos val="inEnd"/>
              <c:showLegendKey val="0"/>
              <c:showVal val="1"/>
              <c:showCatName val="0"/>
              <c:showSerName val="0"/>
              <c:showPercent val="0"/>
              <c:showBubbleSize val="0"/>
            </c:dLbl>
            <c:dLbl>
              <c:idx val="26"/>
              <c:tx>
                <c:rich>
                  <a:bodyPr/>
                  <a:lstStyle/>
                  <a:p>
                    <a:r>
                      <a:t>98.0%</a:t>
                    </a:r>
                  </a:p>
                </c:rich>
              </c:tx>
              <c:txPr>
                <a:bodyPr/>
                <a:lstStyle/>
                <a:p>
                  <a:pPr>
                    <a:defRPr sz="1000"/>
                  </a:pPr>
                </a:p>
              </c:txPr>
              <c:dLblPos val="inEnd"/>
              <c:showLegendKey val="0"/>
              <c:showVal val="1"/>
              <c:showCatName val="0"/>
              <c:showSerName val="0"/>
              <c:showPercent val="0"/>
              <c:showBubbleSize val="0"/>
            </c:dLbl>
            <c:dLbl>
              <c:idx val="27"/>
              <c:tx>
                <c:rich>
                  <a:bodyPr/>
                  <a:lstStyle/>
                  <a:p>
                    <a:r>
                      <a:t>100.0%</a:t>
                    </a:r>
                  </a:p>
                </c:rich>
              </c:tx>
              <c:txPr>
                <a:bodyPr/>
                <a:lstStyle/>
                <a:p>
                  <a:pPr>
                    <a:defRPr sz="1000"/>
                  </a:pPr>
                </a:p>
              </c:txPr>
              <c:dLblPos val="inEnd"/>
              <c:showLegendKey val="0"/>
              <c:showVal val="1"/>
              <c:showCatName val="0"/>
              <c:showSerName val="0"/>
              <c:showPercent val="0"/>
              <c:showBubbleSize val="0"/>
            </c:dLbl>
            <c:dLbl>
              <c:idx val="28"/>
              <c:tx>
                <c:rich>
                  <a:bodyPr/>
                  <a:lstStyle/>
                  <a:p>
                    <a:r>
                      <a:t>100.0%</a:t>
                    </a:r>
                  </a:p>
                </c:rich>
              </c:tx>
              <c:txPr>
                <a:bodyPr/>
                <a:lstStyle/>
                <a:p>
                  <a:pPr>
                    <a:defRPr sz="1000"/>
                  </a:pPr>
                </a:p>
              </c:txPr>
              <c:dLblPos val="inEnd"/>
              <c:showLegendKey val="0"/>
              <c:showVal val="1"/>
              <c:showCatName val="0"/>
              <c:showSerName val="0"/>
              <c:showPercent val="0"/>
              <c:showBubbleSize val="0"/>
            </c:dLbl>
            <c:dLbl>
              <c:idx val="29"/>
              <c:tx>
                <c:rich>
                  <a:bodyPr/>
                  <a:lstStyle/>
                  <a:p>
                    <a:r>
                      <a:t>100.0%</a:t>
                    </a:r>
                  </a:p>
                </c:rich>
              </c:tx>
              <c:txPr>
                <a:bodyPr/>
                <a:lstStyle/>
                <a:p>
                  <a:pPr>
                    <a:defRPr sz="1000"/>
                  </a:pPr>
                </a:p>
              </c:txPr>
              <c:dLblPos val="inEnd"/>
              <c:showLegendKey val="0"/>
              <c:showVal val="1"/>
              <c:showCatName val="0"/>
              <c:showSerName val="0"/>
              <c:showPercent val="0"/>
              <c:showBubbleSize val="0"/>
            </c:dLbl>
            <c:dLbl>
              <c:idx val="30"/>
              <c:tx>
                <c:rich>
                  <a:bodyPr/>
                  <a:lstStyle/>
                  <a:p>
                    <a:r>
                      <a:t>98.5%</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Sheet1!$A$2:$A$32</c:f>
              <c:strCache>
                <c:ptCount val="31"/>
                <c:pt idx="0">
                  <c:v>Industri</c:v>
                </c:pt>
                <c:pt idx="1">
                  <c:v>UOB Call Center</c:v>
                </c:pt>
                <c:pt idx="2">
                  <c:v>Phone Banking CIMB Niaga</c:v>
                </c:pt>
                <c:pt idx="3">
                  <c:v>PermataTel</c:v>
                </c:pt>
                <c:pt idx="4">
                  <c:v>Mega Call</c:v>
                </c:pt>
                <c:pt idx="5">
                  <c:v>Maybank Customer Care</c:v>
                </c:pt>
                <c:pt idx="6">
                  <c:v>Mandiri Call</c:v>
                </c:pt>
                <c:pt idx="7">
                  <c:v>Layanan Sahabat BTN</c:v>
                </c:pt>
                <c:pt idx="8">
                  <c:v>Info Bank Jatim</c:v>
                </c:pt>
                <c:pt idx="9">
                  <c:v>Hello Danamon</c:v>
                </c:pt>
                <c:pt idx="10">
                  <c:v>Halo Bukopin</c:v>
                </c:pt>
                <c:pt idx="11">
                  <c:v>Halo Bank Kalbar</c:v>
                </c:pt>
                <c:pt idx="12">
                  <c:v>Halo BCA</c:v>
                </c:pt>
                <c:pt idx="13">
                  <c:v>HSBC</c:v>
                </c:pt>
                <c:pt idx="14">
                  <c:v>Graha Call</c:v>
                </c:pt>
                <c:pt idx="15">
                  <c:v>DBSI Customer Centre</c:v>
                </c:pt>
                <c:pt idx="16">
                  <c:v>Contact BRI</c:v>
                </c:pt>
                <c:pt idx="17">
                  <c:v>CitiPhone Banking</c:v>
                </c:pt>
                <c:pt idx="18">
                  <c:v>Call OCBC NISP</c:v>
                </c:pt>
                <c:pt idx="19">
                  <c:v>Call KEB Hana</c:v>
                </c:pt>
                <c:pt idx="20">
                  <c:v>Call CommBank</c:v>
                </c:pt>
                <c:pt idx="21">
                  <c:v>Call Centre J TRUST Bank</c:v>
                </c:pt>
                <c:pt idx="22">
                  <c:v>Call Center Standard Chartered Bank</c:v>
                </c:pt>
                <c:pt idx="23">
                  <c:v>Call Center Panin</c:v>
                </c:pt>
                <c:pt idx="24">
                  <c:v>Bank Sinarmas Care</c:v>
                </c:pt>
                <c:pt idx="25">
                  <c:v>Bank Kaltim Cal Center</c:v>
                </c:pt>
                <c:pt idx="26">
                  <c:v>Bank Jateng Call Center </c:v>
                </c:pt>
                <c:pt idx="27">
                  <c:v>Bank DKI Call Center</c:v>
                </c:pt>
                <c:pt idx="28">
                  <c:v>BTPN Call</c:v>
                </c:pt>
                <c:pt idx="29">
                  <c:v>BNI Call</c:v>
                </c:pt>
                <c:pt idx="30">
                  <c:v>BJB Call</c:v>
                </c:pt>
              </c:strCache>
            </c:strRef>
          </c:cat>
          <c:val>
            <c:numRef>
              <c:f>Sheet1!$B$2:$B$32</c:f>
              <c:numCache>
                <c:formatCode>#,0"%"</c:formatCode>
                <c:ptCount val="31"/>
                <c:pt idx="0">
                  <c:v>96.2</c:v>
                </c:pt>
                <c:pt idx="1">
                  <c:v>99.0</c:v>
                </c:pt>
                <c:pt idx="2">
                  <c:v>88.5</c:v>
                </c:pt>
                <c:pt idx="3">
                  <c:v>96.0</c:v>
                </c:pt>
                <c:pt idx="4">
                  <c:v>97.2</c:v>
                </c:pt>
                <c:pt idx="5">
                  <c:v>100.0</c:v>
                </c:pt>
                <c:pt idx="6">
                  <c:v>100.0</c:v>
                </c:pt>
                <c:pt idx="7">
                  <c:v>94.0</c:v>
                </c:pt>
                <c:pt idx="8">
                  <c:v>100.0</c:v>
                </c:pt>
                <c:pt idx="9">
                  <c:v>100.0</c:v>
                </c:pt>
                <c:pt idx="10">
                  <c:v>99.2</c:v>
                </c:pt>
                <c:pt idx="11">
                  <c:v>100.0</c:v>
                </c:pt>
                <c:pt idx="12">
                  <c:v>100.0</c:v>
                </c:pt>
                <c:pt idx="13">
                  <c:v>87.0</c:v>
                </c:pt>
                <c:pt idx="14">
                  <c:v>71.5</c:v>
                </c:pt>
                <c:pt idx="15">
                  <c:v>95.0</c:v>
                </c:pt>
                <c:pt idx="16">
                  <c:v>100.0</c:v>
                </c:pt>
                <c:pt idx="17">
                  <c:v>87.5</c:v>
                </c:pt>
                <c:pt idx="18">
                  <c:v>100.0</c:v>
                </c:pt>
                <c:pt idx="19">
                  <c:v>99.5</c:v>
                </c:pt>
                <c:pt idx="20">
                  <c:v>100.0</c:v>
                </c:pt>
                <c:pt idx="21">
                  <c:v>98.8</c:v>
                </c:pt>
                <c:pt idx="22">
                  <c:v>92.0</c:v>
                </c:pt>
                <c:pt idx="23">
                  <c:v>94.5</c:v>
                </c:pt>
                <c:pt idx="24">
                  <c:v>93.0</c:v>
                </c:pt>
                <c:pt idx="25">
                  <c:v>98.0</c:v>
                </c:pt>
                <c:pt idx="26">
                  <c:v>98.0</c:v>
                </c:pt>
                <c:pt idx="27">
                  <c:v>100.0</c:v>
                </c:pt>
                <c:pt idx="28">
                  <c:v>100.0</c:v>
                </c:pt>
                <c:pt idx="29">
                  <c:v>100.0</c:v>
                </c:pt>
                <c:pt idx="30">
                  <c:v>98.5</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BFBFBF"/>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0070C0"/>
              </a:solidFill>
            </c:spPr>
          </c:dPt>
          <c:dLbls>
            <c:dLbl>
              <c:idx val="0"/>
              <c:tx>
                <c:rich>
                  <a:bodyPr/>
                  <a:lstStyle/>
                  <a:p>
                    <a:r>
                      <a:t>76.9%</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86.0%</a:t>
                    </a:r>
                  </a:p>
                </c:rich>
              </c:tx>
              <c:txPr>
                <a:bodyPr/>
                <a:lstStyle/>
                <a:p>
                  <a:pPr>
                    <a:defRPr sz="1000"/>
                  </a:pPr>
                </a:p>
              </c:txPr>
              <c:dLblPos val="inEnd"/>
              <c:showLegendKey val="0"/>
              <c:showVal val="1"/>
              <c:showCatName val="0"/>
              <c:showSerName val="0"/>
              <c:showPercent val="0"/>
              <c:showBubbleSize val="0"/>
            </c:dLbl>
            <c:dLbl>
              <c:idx val="2"/>
              <c:tx>
                <c:rich>
                  <a:bodyPr/>
                  <a:lstStyle/>
                  <a:p>
                    <a:r>
                      <a:t>74.5%</a:t>
                    </a:r>
                  </a:p>
                </c:rich>
              </c:tx>
              <c:txPr>
                <a:bodyPr/>
                <a:lstStyle/>
                <a:p>
                  <a:pPr>
                    <a:defRPr sz="1000"/>
                  </a:pPr>
                </a:p>
              </c:txPr>
              <c:dLblPos val="inEnd"/>
              <c:showLegendKey val="0"/>
              <c:showVal val="1"/>
              <c:showCatName val="0"/>
              <c:showSerName val="0"/>
              <c:showPercent val="0"/>
              <c:showBubbleSize val="0"/>
            </c:dLbl>
            <c:dLbl>
              <c:idx val="3"/>
              <c:tx>
                <c:rich>
                  <a:bodyPr/>
                  <a:lstStyle/>
                  <a:p>
                    <a:r>
                      <a:t>88.0%</a:t>
                    </a:r>
                  </a:p>
                </c:rich>
              </c:tx>
              <c:txPr>
                <a:bodyPr/>
                <a:lstStyle/>
                <a:p>
                  <a:pPr>
                    <a:defRPr sz="1000"/>
                  </a:pPr>
                </a:p>
              </c:txPr>
              <c:dLblPos val="inEnd"/>
              <c:showLegendKey val="0"/>
              <c:showVal val="1"/>
              <c:showCatName val="0"/>
              <c:showSerName val="0"/>
              <c:showPercent val="0"/>
              <c:showBubbleSize val="0"/>
            </c:dLbl>
            <c:dLbl>
              <c:idx val="4"/>
              <c:tx>
                <c:rich>
                  <a:bodyPr/>
                  <a:lstStyle/>
                  <a:p>
                    <a:r>
                      <a:t>59.0%</a:t>
                    </a:r>
                  </a:p>
                </c:rich>
              </c:tx>
              <c:txPr>
                <a:bodyPr/>
                <a:lstStyle/>
                <a:p>
                  <a:pPr>
                    <a:defRPr sz="1000"/>
                  </a:pPr>
                </a:p>
              </c:txPr>
              <c:dLblPos val="inEnd"/>
              <c:showLegendKey val="0"/>
              <c:showVal val="1"/>
              <c:showCatName val="0"/>
              <c:showSerName val="0"/>
              <c:showPercent val="0"/>
              <c:showBubbleSize val="0"/>
            </c:dLbl>
            <c:dLbl>
              <c:idx val="5"/>
              <c:tx>
                <c:rich>
                  <a:bodyPr/>
                  <a:lstStyle/>
                  <a:p>
                    <a:r>
                      <a:t>100.0%</a:t>
                    </a:r>
                  </a:p>
                </c:rich>
              </c:tx>
              <c:txPr>
                <a:bodyPr/>
                <a:lstStyle/>
                <a:p>
                  <a:pPr>
                    <a:defRPr sz="1000"/>
                  </a:pPr>
                </a:p>
              </c:txPr>
              <c:dLblPos val="inEnd"/>
              <c:showLegendKey val="0"/>
              <c:showVal val="1"/>
              <c:showCatName val="0"/>
              <c:showSerName val="0"/>
              <c:showPercent val="0"/>
              <c:showBubbleSize val="0"/>
            </c:dLbl>
            <c:dLbl>
              <c:idx val="6"/>
              <c:tx>
                <c:rich>
                  <a:bodyPr/>
                  <a:lstStyle/>
                  <a:p>
                    <a:r>
                      <a:t>73.0%</a:t>
                    </a:r>
                  </a:p>
                </c:rich>
              </c:tx>
              <c:txPr>
                <a:bodyPr/>
                <a:lstStyle/>
                <a:p>
                  <a:pPr>
                    <a:defRPr sz="1000"/>
                  </a:pPr>
                </a:p>
              </c:txPr>
              <c:dLblPos val="inEnd"/>
              <c:showLegendKey val="0"/>
              <c:showVal val="1"/>
              <c:showCatName val="0"/>
              <c:showSerName val="0"/>
              <c:showPercent val="0"/>
              <c:showBubbleSize val="0"/>
            </c:dLbl>
            <c:dLbl>
              <c:idx val="7"/>
              <c:tx>
                <c:rich>
                  <a:bodyPr/>
                  <a:lstStyle/>
                  <a:p>
                    <a:r>
                      <a:t>89.0%</a:t>
                    </a:r>
                  </a:p>
                </c:rich>
              </c:tx>
              <c:txPr>
                <a:bodyPr/>
                <a:lstStyle/>
                <a:p>
                  <a:pPr>
                    <a:defRPr sz="1000"/>
                  </a:pPr>
                </a:p>
              </c:txPr>
              <c:dLblPos val="inEnd"/>
              <c:showLegendKey val="0"/>
              <c:showVal val="1"/>
              <c:showCatName val="0"/>
              <c:showSerName val="0"/>
              <c:showPercent val="0"/>
              <c:showBubbleSize val="0"/>
            </c:dLbl>
            <c:dLbl>
              <c:idx val="8"/>
              <c:tx>
                <c:rich>
                  <a:bodyPr/>
                  <a:lstStyle/>
                  <a:p>
                    <a:r>
                      <a:t>98.0%</a:t>
                    </a:r>
                  </a:p>
                </c:rich>
              </c:tx>
              <c:txPr>
                <a:bodyPr/>
                <a:lstStyle/>
                <a:p>
                  <a:pPr>
                    <a:defRPr sz="1000"/>
                  </a:pPr>
                </a:p>
              </c:txPr>
              <c:dLblPos val="inEnd"/>
              <c:showLegendKey val="0"/>
              <c:showVal val="1"/>
              <c:showCatName val="0"/>
              <c:showSerName val="0"/>
              <c:showPercent val="0"/>
              <c:showBubbleSize val="0"/>
            </c:dLbl>
            <c:dLbl>
              <c:idx val="9"/>
              <c:tx>
                <c:rich>
                  <a:bodyPr/>
                  <a:lstStyle/>
                  <a:p>
                    <a:r>
                      <a:t>79.0%</a:t>
                    </a:r>
                  </a:p>
                </c:rich>
              </c:tx>
              <c:txPr>
                <a:bodyPr/>
                <a:lstStyle/>
                <a:p>
                  <a:pPr>
                    <a:defRPr sz="1000"/>
                  </a:pPr>
                </a:p>
              </c:txPr>
              <c:dLblPos val="inEnd"/>
              <c:showLegendKey val="0"/>
              <c:showVal val="1"/>
              <c:showCatName val="0"/>
              <c:showSerName val="0"/>
              <c:showPercent val="0"/>
              <c:showBubbleSize val="0"/>
            </c:dLbl>
            <c:dLbl>
              <c:idx val="10"/>
              <c:tx>
                <c:rich>
                  <a:bodyPr/>
                  <a:lstStyle/>
                  <a:p>
                    <a:r>
                      <a:t>78.5%</a:t>
                    </a:r>
                  </a:p>
                </c:rich>
              </c:tx>
              <c:txPr>
                <a:bodyPr/>
                <a:lstStyle/>
                <a:p>
                  <a:pPr>
                    <a:defRPr sz="1000"/>
                  </a:pPr>
                </a:p>
              </c:txPr>
              <c:dLblPos val="inEnd"/>
              <c:showLegendKey val="0"/>
              <c:showVal val="1"/>
              <c:showCatName val="0"/>
              <c:showSerName val="0"/>
              <c:showPercent val="0"/>
              <c:showBubbleSize val="0"/>
            </c:dLbl>
            <c:dLbl>
              <c:idx val="11"/>
              <c:tx>
                <c:rich>
                  <a:bodyPr/>
                  <a:lstStyle/>
                  <a:p>
                    <a:r>
                      <a:t>83.0%</a:t>
                    </a:r>
                  </a:p>
                </c:rich>
              </c:tx>
              <c:txPr>
                <a:bodyPr/>
                <a:lstStyle/>
                <a:p>
                  <a:pPr>
                    <a:defRPr sz="1000"/>
                  </a:pPr>
                </a:p>
              </c:txPr>
              <c:dLblPos val="inEnd"/>
              <c:showLegendKey val="0"/>
              <c:showVal val="1"/>
              <c:showCatName val="0"/>
              <c:showSerName val="0"/>
              <c:showPercent val="0"/>
              <c:showBubbleSize val="0"/>
            </c:dLbl>
            <c:dLbl>
              <c:idx val="12"/>
              <c:tx>
                <c:rich>
                  <a:bodyPr/>
                  <a:lstStyle/>
                  <a:p>
                    <a:r>
                      <a:t>100.0%</a:t>
                    </a:r>
                  </a:p>
                </c:rich>
              </c:tx>
              <c:txPr>
                <a:bodyPr/>
                <a:lstStyle/>
                <a:p>
                  <a:pPr>
                    <a:defRPr sz="1000"/>
                  </a:pPr>
                </a:p>
              </c:txPr>
              <c:dLblPos val="inEnd"/>
              <c:showLegendKey val="0"/>
              <c:showVal val="1"/>
              <c:showCatName val="0"/>
              <c:showSerName val="0"/>
              <c:showPercent val="0"/>
              <c:showBubbleSize val="0"/>
            </c:dLbl>
            <c:dLbl>
              <c:idx val="13"/>
              <c:tx>
                <c:rich>
                  <a:bodyPr/>
                  <a:lstStyle/>
                  <a:p>
                    <a:r>
                      <a:t>39.5%</a:t>
                    </a:r>
                  </a:p>
                </c:rich>
              </c:tx>
              <c:txPr>
                <a:bodyPr/>
                <a:lstStyle/>
                <a:p>
                  <a:pPr>
                    <a:defRPr sz="1000"/>
                  </a:pPr>
                </a:p>
              </c:txPr>
              <c:dLblPos val="inEnd"/>
              <c:showLegendKey val="0"/>
              <c:showVal val="1"/>
              <c:showCatName val="0"/>
              <c:showSerName val="0"/>
              <c:showPercent val="0"/>
              <c:showBubbleSize val="0"/>
            </c:dLbl>
            <c:dLbl>
              <c:idx val="14"/>
              <c:tx>
                <c:rich>
                  <a:bodyPr/>
                  <a:lstStyle/>
                  <a:p>
                    <a:r>
                      <a:t>54.5%</a:t>
                    </a:r>
                  </a:p>
                </c:rich>
              </c:tx>
              <c:txPr>
                <a:bodyPr/>
                <a:lstStyle/>
                <a:p>
                  <a:pPr>
                    <a:defRPr sz="1000"/>
                  </a:pPr>
                </a:p>
              </c:txPr>
              <c:dLblPos val="inEnd"/>
              <c:showLegendKey val="0"/>
              <c:showVal val="1"/>
              <c:showCatName val="0"/>
              <c:showSerName val="0"/>
              <c:showPercent val="0"/>
              <c:showBubbleSize val="0"/>
            </c:dLbl>
            <c:dLbl>
              <c:idx val="15"/>
              <c:tx>
                <c:rich>
                  <a:bodyPr/>
                  <a:lstStyle/>
                  <a:p>
                    <a:r>
                      <a:t>70.5%</a:t>
                    </a:r>
                  </a:p>
                </c:rich>
              </c:tx>
              <c:txPr>
                <a:bodyPr/>
                <a:lstStyle/>
                <a:p>
                  <a:pPr>
                    <a:defRPr sz="1000"/>
                  </a:pPr>
                </a:p>
              </c:txPr>
              <c:dLblPos val="inEnd"/>
              <c:showLegendKey val="0"/>
              <c:showVal val="1"/>
              <c:showCatName val="0"/>
              <c:showSerName val="0"/>
              <c:showPercent val="0"/>
              <c:showBubbleSize val="0"/>
            </c:dLbl>
            <c:dLbl>
              <c:idx val="16"/>
              <c:tx>
                <c:rich>
                  <a:bodyPr/>
                  <a:lstStyle/>
                  <a:p>
                    <a:r>
                      <a:t>78.2%</a:t>
                    </a:r>
                  </a:p>
                </c:rich>
              </c:tx>
              <c:txPr>
                <a:bodyPr/>
                <a:lstStyle/>
                <a:p>
                  <a:pPr>
                    <a:defRPr sz="1000"/>
                  </a:pPr>
                </a:p>
              </c:txPr>
              <c:dLblPos val="inEnd"/>
              <c:showLegendKey val="0"/>
              <c:showVal val="1"/>
              <c:showCatName val="0"/>
              <c:showSerName val="0"/>
              <c:showPercent val="0"/>
              <c:showBubbleSize val="0"/>
            </c:dLbl>
            <c:dLbl>
              <c:idx val="17"/>
              <c:tx>
                <c:rich>
                  <a:bodyPr/>
                  <a:lstStyle/>
                  <a:p>
                    <a:r>
                      <a:t>55.5%</a:t>
                    </a:r>
                  </a:p>
                </c:rich>
              </c:tx>
              <c:txPr>
                <a:bodyPr/>
                <a:lstStyle/>
                <a:p>
                  <a:pPr>
                    <a:defRPr sz="1000"/>
                  </a:pPr>
                </a:p>
              </c:txPr>
              <c:dLblPos val="inEnd"/>
              <c:showLegendKey val="0"/>
              <c:showVal val="1"/>
              <c:showCatName val="0"/>
              <c:showSerName val="0"/>
              <c:showPercent val="0"/>
              <c:showBubbleSize val="0"/>
            </c:dLbl>
            <c:dLbl>
              <c:idx val="18"/>
              <c:tx>
                <c:rich>
                  <a:bodyPr/>
                  <a:lstStyle/>
                  <a:p>
                    <a:r>
                      <a:t>93.0%</a:t>
                    </a:r>
                  </a:p>
                </c:rich>
              </c:tx>
              <c:txPr>
                <a:bodyPr/>
                <a:lstStyle/>
                <a:p>
                  <a:pPr>
                    <a:defRPr sz="1000"/>
                  </a:pPr>
                </a:p>
              </c:txPr>
              <c:dLblPos val="inEnd"/>
              <c:showLegendKey val="0"/>
              <c:showVal val="1"/>
              <c:showCatName val="0"/>
              <c:showSerName val="0"/>
              <c:showPercent val="0"/>
              <c:showBubbleSize val="0"/>
            </c:dLbl>
            <c:dLbl>
              <c:idx val="19"/>
              <c:tx>
                <c:rich>
                  <a:bodyPr/>
                  <a:lstStyle/>
                  <a:p>
                    <a:r>
                      <a:t>80.0%</a:t>
                    </a:r>
                  </a:p>
                </c:rich>
              </c:tx>
              <c:txPr>
                <a:bodyPr/>
                <a:lstStyle/>
                <a:p>
                  <a:pPr>
                    <a:defRPr sz="1000"/>
                  </a:pPr>
                </a:p>
              </c:txPr>
              <c:dLblPos val="inEnd"/>
              <c:showLegendKey val="0"/>
              <c:showVal val="1"/>
              <c:showCatName val="0"/>
              <c:showSerName val="0"/>
              <c:showPercent val="0"/>
              <c:showBubbleSize val="0"/>
            </c:dLbl>
            <c:dLbl>
              <c:idx val="20"/>
              <c:tx>
                <c:rich>
                  <a:bodyPr/>
                  <a:lstStyle/>
                  <a:p>
                    <a:r>
                      <a:t>100.0%</a:t>
                    </a:r>
                  </a:p>
                </c:rich>
              </c:tx>
              <c:txPr>
                <a:bodyPr/>
                <a:lstStyle/>
                <a:p>
                  <a:pPr>
                    <a:defRPr sz="1000"/>
                  </a:pPr>
                </a:p>
              </c:txPr>
              <c:dLblPos val="inEnd"/>
              <c:showLegendKey val="0"/>
              <c:showVal val="1"/>
              <c:showCatName val="0"/>
              <c:showSerName val="0"/>
              <c:showPercent val="0"/>
              <c:showBubbleSize val="0"/>
            </c:dLbl>
            <c:dLbl>
              <c:idx val="21"/>
              <c:tx>
                <c:rich>
                  <a:bodyPr/>
                  <a:lstStyle/>
                  <a:p>
                    <a:r>
                      <a:t>59.0%</a:t>
                    </a:r>
                  </a:p>
                </c:rich>
              </c:tx>
              <c:txPr>
                <a:bodyPr/>
                <a:lstStyle/>
                <a:p>
                  <a:pPr>
                    <a:defRPr sz="1000"/>
                  </a:pPr>
                </a:p>
              </c:txPr>
              <c:dLblPos val="inEnd"/>
              <c:showLegendKey val="0"/>
              <c:showVal val="1"/>
              <c:showCatName val="0"/>
              <c:showSerName val="0"/>
              <c:showPercent val="0"/>
              <c:showBubbleSize val="0"/>
            </c:dLbl>
            <c:dLbl>
              <c:idx val="22"/>
              <c:tx>
                <c:rich>
                  <a:bodyPr/>
                  <a:lstStyle/>
                  <a:p>
                    <a:r>
                      <a:t>52.5%</a:t>
                    </a:r>
                  </a:p>
                </c:rich>
              </c:tx>
              <c:txPr>
                <a:bodyPr/>
                <a:lstStyle/>
                <a:p>
                  <a:pPr>
                    <a:defRPr sz="1000"/>
                  </a:pPr>
                </a:p>
              </c:txPr>
              <c:dLblPos val="inEnd"/>
              <c:showLegendKey val="0"/>
              <c:showVal val="1"/>
              <c:showCatName val="0"/>
              <c:showSerName val="0"/>
              <c:showPercent val="0"/>
              <c:showBubbleSize val="0"/>
            </c:dLbl>
            <c:dLbl>
              <c:idx val="23"/>
              <c:tx>
                <c:rich>
                  <a:bodyPr/>
                  <a:lstStyle/>
                  <a:p>
                    <a:r>
                      <a:t>71.5%</a:t>
                    </a:r>
                  </a:p>
                </c:rich>
              </c:tx>
              <c:txPr>
                <a:bodyPr/>
                <a:lstStyle/>
                <a:p>
                  <a:pPr>
                    <a:defRPr sz="1000"/>
                  </a:pPr>
                </a:p>
              </c:txPr>
              <c:dLblPos val="inEnd"/>
              <c:showLegendKey val="0"/>
              <c:showVal val="1"/>
              <c:showCatName val="0"/>
              <c:showSerName val="0"/>
              <c:showPercent val="0"/>
              <c:showBubbleSize val="0"/>
            </c:dLbl>
            <c:dLbl>
              <c:idx val="24"/>
              <c:tx>
                <c:rich>
                  <a:bodyPr/>
                  <a:lstStyle/>
                  <a:p>
                    <a:r>
                      <a:t>80.5%</a:t>
                    </a:r>
                  </a:p>
                </c:rich>
              </c:tx>
              <c:txPr>
                <a:bodyPr/>
                <a:lstStyle/>
                <a:p>
                  <a:pPr>
                    <a:defRPr sz="1000"/>
                  </a:pPr>
                </a:p>
              </c:txPr>
              <c:dLblPos val="inEnd"/>
              <c:showLegendKey val="0"/>
              <c:showVal val="1"/>
              <c:showCatName val="0"/>
              <c:showSerName val="0"/>
              <c:showPercent val="0"/>
              <c:showBubbleSize val="0"/>
            </c:dLbl>
            <c:dLbl>
              <c:idx val="25"/>
              <c:tx>
                <c:rich>
                  <a:bodyPr/>
                  <a:lstStyle/>
                  <a:p>
                    <a:r>
                      <a:t>62.0%</a:t>
                    </a:r>
                  </a:p>
                </c:rich>
              </c:tx>
              <c:txPr>
                <a:bodyPr/>
                <a:lstStyle/>
                <a:p>
                  <a:pPr>
                    <a:defRPr sz="1000"/>
                  </a:pPr>
                </a:p>
              </c:txPr>
              <c:dLblPos val="inEnd"/>
              <c:showLegendKey val="0"/>
              <c:showVal val="1"/>
              <c:showCatName val="0"/>
              <c:showSerName val="0"/>
              <c:showPercent val="0"/>
              <c:showBubbleSize val="0"/>
            </c:dLbl>
            <c:dLbl>
              <c:idx val="26"/>
              <c:tx>
                <c:rich>
                  <a:bodyPr/>
                  <a:lstStyle/>
                  <a:p>
                    <a:r>
                      <a:t>74.0%</a:t>
                    </a:r>
                  </a:p>
                </c:rich>
              </c:tx>
              <c:txPr>
                <a:bodyPr/>
                <a:lstStyle/>
                <a:p>
                  <a:pPr>
                    <a:defRPr sz="1000"/>
                  </a:pPr>
                </a:p>
              </c:txPr>
              <c:dLblPos val="inEnd"/>
              <c:showLegendKey val="0"/>
              <c:showVal val="1"/>
              <c:showCatName val="0"/>
              <c:showSerName val="0"/>
              <c:showPercent val="0"/>
              <c:showBubbleSize val="0"/>
            </c:dLbl>
            <c:dLbl>
              <c:idx val="27"/>
              <c:tx>
                <c:rich>
                  <a:bodyPr/>
                  <a:lstStyle/>
                  <a:p>
                    <a:r>
                      <a:t>75.0%</a:t>
                    </a:r>
                  </a:p>
                </c:rich>
              </c:tx>
              <c:txPr>
                <a:bodyPr/>
                <a:lstStyle/>
                <a:p>
                  <a:pPr>
                    <a:defRPr sz="1000"/>
                  </a:pPr>
                </a:p>
              </c:txPr>
              <c:dLblPos val="inEnd"/>
              <c:showLegendKey val="0"/>
              <c:showVal val="1"/>
              <c:showCatName val="0"/>
              <c:showSerName val="0"/>
              <c:showPercent val="0"/>
              <c:showBubbleSize val="0"/>
            </c:dLbl>
            <c:dLbl>
              <c:idx val="28"/>
              <c:tx>
                <c:rich>
                  <a:bodyPr/>
                  <a:lstStyle/>
                  <a:p>
                    <a:r>
                      <a:t>90.0%</a:t>
                    </a:r>
                  </a:p>
                </c:rich>
              </c:tx>
              <c:txPr>
                <a:bodyPr/>
                <a:lstStyle/>
                <a:p>
                  <a:pPr>
                    <a:defRPr sz="1000"/>
                  </a:pPr>
                </a:p>
              </c:txPr>
              <c:dLblPos val="inEnd"/>
              <c:showLegendKey val="0"/>
              <c:showVal val="1"/>
              <c:showCatName val="0"/>
              <c:showSerName val="0"/>
              <c:showPercent val="0"/>
              <c:showBubbleSize val="0"/>
            </c:dLbl>
            <c:dLbl>
              <c:idx val="29"/>
              <c:tx>
                <c:rich>
                  <a:bodyPr/>
                  <a:lstStyle/>
                  <a:p>
                    <a:r>
                      <a:t>77.0%</a:t>
                    </a:r>
                  </a:p>
                </c:rich>
              </c:tx>
              <c:txPr>
                <a:bodyPr/>
                <a:lstStyle/>
                <a:p>
                  <a:pPr>
                    <a:defRPr sz="1000"/>
                  </a:pPr>
                </a:p>
              </c:txPr>
              <c:dLblPos val="inEnd"/>
              <c:showLegendKey val="0"/>
              <c:showVal val="1"/>
              <c:showCatName val="0"/>
              <c:showSerName val="0"/>
              <c:showPercent val="0"/>
              <c:showBubbleSize val="0"/>
            </c:dLbl>
            <c:dLbl>
              <c:idx val="30"/>
              <c:tx>
                <c:rich>
                  <a:bodyPr/>
                  <a:lstStyle/>
                  <a:p>
                    <a:r>
                      <a:t>85.5%</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Sheet1!$A$2:$A$32</c:f>
              <c:strCache>
                <c:ptCount val="31"/>
                <c:pt idx="0">
                  <c:v>Industri</c:v>
                </c:pt>
                <c:pt idx="1">
                  <c:v>UOB Call Center</c:v>
                </c:pt>
                <c:pt idx="2">
                  <c:v>Phone Banking CIMB Niaga</c:v>
                </c:pt>
                <c:pt idx="3">
                  <c:v>PermataTel</c:v>
                </c:pt>
                <c:pt idx="4">
                  <c:v>Mega Call</c:v>
                </c:pt>
                <c:pt idx="5">
                  <c:v>Maybank Customer Care</c:v>
                </c:pt>
                <c:pt idx="6">
                  <c:v>Mandiri Call</c:v>
                </c:pt>
                <c:pt idx="7">
                  <c:v>Layanan Sahabat BTN</c:v>
                </c:pt>
                <c:pt idx="8">
                  <c:v>Info Bank Jatim</c:v>
                </c:pt>
                <c:pt idx="9">
                  <c:v>Hello Danamon</c:v>
                </c:pt>
                <c:pt idx="10">
                  <c:v>Halo Bukopin</c:v>
                </c:pt>
                <c:pt idx="11">
                  <c:v>Halo Bank Kalbar</c:v>
                </c:pt>
                <c:pt idx="12">
                  <c:v>Halo BCA</c:v>
                </c:pt>
                <c:pt idx="13">
                  <c:v>HSBC</c:v>
                </c:pt>
                <c:pt idx="14">
                  <c:v>Graha Call</c:v>
                </c:pt>
                <c:pt idx="15">
                  <c:v>DBSI Customer Centre</c:v>
                </c:pt>
                <c:pt idx="16">
                  <c:v>Contact BRI</c:v>
                </c:pt>
                <c:pt idx="17">
                  <c:v>CitiPhone Banking</c:v>
                </c:pt>
                <c:pt idx="18">
                  <c:v>Call OCBC NISP</c:v>
                </c:pt>
                <c:pt idx="19">
                  <c:v>Call KEB Hana</c:v>
                </c:pt>
                <c:pt idx="20">
                  <c:v>Call CommBank</c:v>
                </c:pt>
                <c:pt idx="21">
                  <c:v>Call Centre J TRUST Bank</c:v>
                </c:pt>
                <c:pt idx="22">
                  <c:v>Call Center Standard Chartered Bank</c:v>
                </c:pt>
                <c:pt idx="23">
                  <c:v>Call Center Panin</c:v>
                </c:pt>
                <c:pt idx="24">
                  <c:v>Bank Sinarmas Care</c:v>
                </c:pt>
                <c:pt idx="25">
                  <c:v>Bank Kaltim Cal Center</c:v>
                </c:pt>
                <c:pt idx="26">
                  <c:v>Bank Jateng Call Center </c:v>
                </c:pt>
                <c:pt idx="27">
                  <c:v>Bank DKI Call Center</c:v>
                </c:pt>
                <c:pt idx="28">
                  <c:v>BTPN Call</c:v>
                </c:pt>
                <c:pt idx="29">
                  <c:v>BNI Call</c:v>
                </c:pt>
                <c:pt idx="30">
                  <c:v>BJB Call</c:v>
                </c:pt>
              </c:strCache>
            </c:strRef>
          </c:cat>
          <c:val>
            <c:numRef>
              <c:f>Sheet1!$B$2:$B$32</c:f>
              <c:numCache>
                <c:formatCode>#,0"%"</c:formatCode>
                <c:ptCount val="31"/>
                <c:pt idx="0">
                  <c:v>76.9</c:v>
                </c:pt>
                <c:pt idx="1">
                  <c:v>86.0</c:v>
                </c:pt>
                <c:pt idx="2">
                  <c:v>74.5</c:v>
                </c:pt>
                <c:pt idx="3">
                  <c:v>88.0</c:v>
                </c:pt>
                <c:pt idx="4">
                  <c:v>59.0</c:v>
                </c:pt>
                <c:pt idx="5">
                  <c:v>100.0</c:v>
                </c:pt>
                <c:pt idx="6">
                  <c:v>73.0</c:v>
                </c:pt>
                <c:pt idx="7">
                  <c:v>89.0</c:v>
                </c:pt>
                <c:pt idx="8">
                  <c:v>98.0</c:v>
                </c:pt>
                <c:pt idx="9">
                  <c:v>79.0</c:v>
                </c:pt>
                <c:pt idx="10">
                  <c:v>78.5</c:v>
                </c:pt>
                <c:pt idx="11">
                  <c:v>83.0</c:v>
                </c:pt>
                <c:pt idx="12">
                  <c:v>100.0</c:v>
                </c:pt>
                <c:pt idx="13">
                  <c:v>39.5</c:v>
                </c:pt>
                <c:pt idx="14">
                  <c:v>54.5</c:v>
                </c:pt>
                <c:pt idx="15">
                  <c:v>70.5</c:v>
                </c:pt>
                <c:pt idx="16">
                  <c:v>78.2</c:v>
                </c:pt>
                <c:pt idx="17">
                  <c:v>55.5</c:v>
                </c:pt>
                <c:pt idx="18">
                  <c:v>93.0</c:v>
                </c:pt>
                <c:pt idx="19">
                  <c:v>80.0</c:v>
                </c:pt>
                <c:pt idx="20">
                  <c:v>100.0</c:v>
                </c:pt>
                <c:pt idx="21">
                  <c:v>59.0</c:v>
                </c:pt>
                <c:pt idx="22">
                  <c:v>52.5</c:v>
                </c:pt>
                <c:pt idx="23">
                  <c:v>71.5</c:v>
                </c:pt>
                <c:pt idx="24">
                  <c:v>80.5</c:v>
                </c:pt>
                <c:pt idx="25">
                  <c:v>62.0</c:v>
                </c:pt>
                <c:pt idx="26">
                  <c:v>74.0</c:v>
                </c:pt>
                <c:pt idx="27">
                  <c:v>75.0</c:v>
                </c:pt>
                <c:pt idx="28">
                  <c:v>90.0</c:v>
                </c:pt>
                <c:pt idx="29">
                  <c:v>77.0</c:v>
                </c:pt>
                <c:pt idx="30">
                  <c:v>85.5</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BFBFBF"/>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0070C0"/>
              </a:solidFill>
            </c:spPr>
          </c:dPt>
          <c:dLbls>
            <c:dLbl>
              <c:idx val="0"/>
              <c:tx>
                <c:rich>
                  <a:bodyPr/>
                  <a:lstStyle/>
                  <a:p>
                    <a:r>
                      <a:t>76.9%</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86.0%</a:t>
                    </a:r>
                  </a:p>
                </c:rich>
              </c:tx>
              <c:txPr>
                <a:bodyPr/>
                <a:lstStyle/>
                <a:p>
                  <a:pPr>
                    <a:defRPr sz="1000"/>
                  </a:pPr>
                </a:p>
              </c:txPr>
              <c:dLblPos val="inEnd"/>
              <c:showLegendKey val="0"/>
              <c:showVal val="1"/>
              <c:showCatName val="0"/>
              <c:showSerName val="0"/>
              <c:showPercent val="0"/>
              <c:showBubbleSize val="0"/>
            </c:dLbl>
            <c:dLbl>
              <c:idx val="2"/>
              <c:tx>
                <c:rich>
                  <a:bodyPr/>
                  <a:lstStyle/>
                  <a:p>
                    <a:r>
                      <a:t>74.5%</a:t>
                    </a:r>
                  </a:p>
                </c:rich>
              </c:tx>
              <c:txPr>
                <a:bodyPr/>
                <a:lstStyle/>
                <a:p>
                  <a:pPr>
                    <a:defRPr sz="1000"/>
                  </a:pPr>
                </a:p>
              </c:txPr>
              <c:dLblPos val="inEnd"/>
              <c:showLegendKey val="0"/>
              <c:showVal val="1"/>
              <c:showCatName val="0"/>
              <c:showSerName val="0"/>
              <c:showPercent val="0"/>
              <c:showBubbleSize val="0"/>
            </c:dLbl>
            <c:dLbl>
              <c:idx val="3"/>
              <c:tx>
                <c:rich>
                  <a:bodyPr/>
                  <a:lstStyle/>
                  <a:p>
                    <a:r>
                      <a:t>88.0%</a:t>
                    </a:r>
                  </a:p>
                </c:rich>
              </c:tx>
              <c:txPr>
                <a:bodyPr/>
                <a:lstStyle/>
                <a:p>
                  <a:pPr>
                    <a:defRPr sz="1000"/>
                  </a:pPr>
                </a:p>
              </c:txPr>
              <c:dLblPos val="inEnd"/>
              <c:showLegendKey val="0"/>
              <c:showVal val="1"/>
              <c:showCatName val="0"/>
              <c:showSerName val="0"/>
              <c:showPercent val="0"/>
              <c:showBubbleSize val="0"/>
            </c:dLbl>
            <c:dLbl>
              <c:idx val="4"/>
              <c:tx>
                <c:rich>
                  <a:bodyPr/>
                  <a:lstStyle/>
                  <a:p>
                    <a:r>
                      <a:t>59.0%</a:t>
                    </a:r>
                  </a:p>
                </c:rich>
              </c:tx>
              <c:txPr>
                <a:bodyPr/>
                <a:lstStyle/>
                <a:p>
                  <a:pPr>
                    <a:defRPr sz="1000"/>
                  </a:pPr>
                </a:p>
              </c:txPr>
              <c:dLblPos val="inEnd"/>
              <c:showLegendKey val="0"/>
              <c:showVal val="1"/>
              <c:showCatName val="0"/>
              <c:showSerName val="0"/>
              <c:showPercent val="0"/>
              <c:showBubbleSize val="0"/>
            </c:dLbl>
            <c:dLbl>
              <c:idx val="5"/>
              <c:tx>
                <c:rich>
                  <a:bodyPr/>
                  <a:lstStyle/>
                  <a:p>
                    <a:r>
                      <a:t>100.0%</a:t>
                    </a:r>
                  </a:p>
                </c:rich>
              </c:tx>
              <c:txPr>
                <a:bodyPr/>
                <a:lstStyle/>
                <a:p>
                  <a:pPr>
                    <a:defRPr sz="1000"/>
                  </a:pPr>
                </a:p>
              </c:txPr>
              <c:dLblPos val="inEnd"/>
              <c:showLegendKey val="0"/>
              <c:showVal val="1"/>
              <c:showCatName val="0"/>
              <c:showSerName val="0"/>
              <c:showPercent val="0"/>
              <c:showBubbleSize val="0"/>
            </c:dLbl>
            <c:dLbl>
              <c:idx val="6"/>
              <c:tx>
                <c:rich>
                  <a:bodyPr/>
                  <a:lstStyle/>
                  <a:p>
                    <a:r>
                      <a:t>73.0%</a:t>
                    </a:r>
                  </a:p>
                </c:rich>
              </c:tx>
              <c:txPr>
                <a:bodyPr/>
                <a:lstStyle/>
                <a:p>
                  <a:pPr>
                    <a:defRPr sz="1000"/>
                  </a:pPr>
                </a:p>
              </c:txPr>
              <c:dLblPos val="inEnd"/>
              <c:showLegendKey val="0"/>
              <c:showVal val="1"/>
              <c:showCatName val="0"/>
              <c:showSerName val="0"/>
              <c:showPercent val="0"/>
              <c:showBubbleSize val="0"/>
            </c:dLbl>
            <c:dLbl>
              <c:idx val="7"/>
              <c:tx>
                <c:rich>
                  <a:bodyPr/>
                  <a:lstStyle/>
                  <a:p>
                    <a:r>
                      <a:t>89.0%</a:t>
                    </a:r>
                  </a:p>
                </c:rich>
              </c:tx>
              <c:txPr>
                <a:bodyPr/>
                <a:lstStyle/>
                <a:p>
                  <a:pPr>
                    <a:defRPr sz="1000"/>
                  </a:pPr>
                </a:p>
              </c:txPr>
              <c:dLblPos val="inEnd"/>
              <c:showLegendKey val="0"/>
              <c:showVal val="1"/>
              <c:showCatName val="0"/>
              <c:showSerName val="0"/>
              <c:showPercent val="0"/>
              <c:showBubbleSize val="0"/>
            </c:dLbl>
            <c:dLbl>
              <c:idx val="8"/>
              <c:tx>
                <c:rich>
                  <a:bodyPr/>
                  <a:lstStyle/>
                  <a:p>
                    <a:r>
                      <a:t>98.0%</a:t>
                    </a:r>
                  </a:p>
                </c:rich>
              </c:tx>
              <c:txPr>
                <a:bodyPr/>
                <a:lstStyle/>
                <a:p>
                  <a:pPr>
                    <a:defRPr sz="1000"/>
                  </a:pPr>
                </a:p>
              </c:txPr>
              <c:dLblPos val="inEnd"/>
              <c:showLegendKey val="0"/>
              <c:showVal val="1"/>
              <c:showCatName val="0"/>
              <c:showSerName val="0"/>
              <c:showPercent val="0"/>
              <c:showBubbleSize val="0"/>
            </c:dLbl>
            <c:dLbl>
              <c:idx val="9"/>
              <c:tx>
                <c:rich>
                  <a:bodyPr/>
                  <a:lstStyle/>
                  <a:p>
                    <a:r>
                      <a:t>79.0%</a:t>
                    </a:r>
                  </a:p>
                </c:rich>
              </c:tx>
              <c:txPr>
                <a:bodyPr/>
                <a:lstStyle/>
                <a:p>
                  <a:pPr>
                    <a:defRPr sz="1000"/>
                  </a:pPr>
                </a:p>
              </c:txPr>
              <c:dLblPos val="inEnd"/>
              <c:showLegendKey val="0"/>
              <c:showVal val="1"/>
              <c:showCatName val="0"/>
              <c:showSerName val="0"/>
              <c:showPercent val="0"/>
              <c:showBubbleSize val="0"/>
            </c:dLbl>
            <c:dLbl>
              <c:idx val="10"/>
              <c:tx>
                <c:rich>
                  <a:bodyPr/>
                  <a:lstStyle/>
                  <a:p>
                    <a:r>
                      <a:t>78.5%</a:t>
                    </a:r>
                  </a:p>
                </c:rich>
              </c:tx>
              <c:txPr>
                <a:bodyPr/>
                <a:lstStyle/>
                <a:p>
                  <a:pPr>
                    <a:defRPr sz="1000"/>
                  </a:pPr>
                </a:p>
              </c:txPr>
              <c:dLblPos val="inEnd"/>
              <c:showLegendKey val="0"/>
              <c:showVal val="1"/>
              <c:showCatName val="0"/>
              <c:showSerName val="0"/>
              <c:showPercent val="0"/>
              <c:showBubbleSize val="0"/>
            </c:dLbl>
            <c:dLbl>
              <c:idx val="11"/>
              <c:tx>
                <c:rich>
                  <a:bodyPr/>
                  <a:lstStyle/>
                  <a:p>
                    <a:r>
                      <a:t>83.0%</a:t>
                    </a:r>
                  </a:p>
                </c:rich>
              </c:tx>
              <c:txPr>
                <a:bodyPr/>
                <a:lstStyle/>
                <a:p>
                  <a:pPr>
                    <a:defRPr sz="1000"/>
                  </a:pPr>
                </a:p>
              </c:txPr>
              <c:dLblPos val="inEnd"/>
              <c:showLegendKey val="0"/>
              <c:showVal val="1"/>
              <c:showCatName val="0"/>
              <c:showSerName val="0"/>
              <c:showPercent val="0"/>
              <c:showBubbleSize val="0"/>
            </c:dLbl>
            <c:dLbl>
              <c:idx val="12"/>
              <c:tx>
                <c:rich>
                  <a:bodyPr/>
                  <a:lstStyle/>
                  <a:p>
                    <a:r>
                      <a:t>100.0%</a:t>
                    </a:r>
                  </a:p>
                </c:rich>
              </c:tx>
              <c:txPr>
                <a:bodyPr/>
                <a:lstStyle/>
                <a:p>
                  <a:pPr>
                    <a:defRPr sz="1000"/>
                  </a:pPr>
                </a:p>
              </c:txPr>
              <c:dLblPos val="inEnd"/>
              <c:showLegendKey val="0"/>
              <c:showVal val="1"/>
              <c:showCatName val="0"/>
              <c:showSerName val="0"/>
              <c:showPercent val="0"/>
              <c:showBubbleSize val="0"/>
            </c:dLbl>
            <c:dLbl>
              <c:idx val="13"/>
              <c:tx>
                <c:rich>
                  <a:bodyPr/>
                  <a:lstStyle/>
                  <a:p>
                    <a:r>
                      <a:t>39.5%</a:t>
                    </a:r>
                  </a:p>
                </c:rich>
              </c:tx>
              <c:txPr>
                <a:bodyPr/>
                <a:lstStyle/>
                <a:p>
                  <a:pPr>
                    <a:defRPr sz="1000"/>
                  </a:pPr>
                </a:p>
              </c:txPr>
              <c:dLblPos val="inEnd"/>
              <c:showLegendKey val="0"/>
              <c:showVal val="1"/>
              <c:showCatName val="0"/>
              <c:showSerName val="0"/>
              <c:showPercent val="0"/>
              <c:showBubbleSize val="0"/>
            </c:dLbl>
            <c:dLbl>
              <c:idx val="14"/>
              <c:tx>
                <c:rich>
                  <a:bodyPr/>
                  <a:lstStyle/>
                  <a:p>
                    <a:r>
                      <a:t>54.5%</a:t>
                    </a:r>
                  </a:p>
                </c:rich>
              </c:tx>
              <c:txPr>
                <a:bodyPr/>
                <a:lstStyle/>
                <a:p>
                  <a:pPr>
                    <a:defRPr sz="1000"/>
                  </a:pPr>
                </a:p>
              </c:txPr>
              <c:dLblPos val="inEnd"/>
              <c:showLegendKey val="0"/>
              <c:showVal val="1"/>
              <c:showCatName val="0"/>
              <c:showSerName val="0"/>
              <c:showPercent val="0"/>
              <c:showBubbleSize val="0"/>
            </c:dLbl>
            <c:dLbl>
              <c:idx val="15"/>
              <c:tx>
                <c:rich>
                  <a:bodyPr/>
                  <a:lstStyle/>
                  <a:p>
                    <a:r>
                      <a:t>70.5%</a:t>
                    </a:r>
                  </a:p>
                </c:rich>
              </c:tx>
              <c:txPr>
                <a:bodyPr/>
                <a:lstStyle/>
                <a:p>
                  <a:pPr>
                    <a:defRPr sz="1000"/>
                  </a:pPr>
                </a:p>
              </c:txPr>
              <c:dLblPos val="inEnd"/>
              <c:showLegendKey val="0"/>
              <c:showVal val="1"/>
              <c:showCatName val="0"/>
              <c:showSerName val="0"/>
              <c:showPercent val="0"/>
              <c:showBubbleSize val="0"/>
            </c:dLbl>
            <c:dLbl>
              <c:idx val="16"/>
              <c:tx>
                <c:rich>
                  <a:bodyPr/>
                  <a:lstStyle/>
                  <a:p>
                    <a:r>
                      <a:t>78.2%</a:t>
                    </a:r>
                  </a:p>
                </c:rich>
              </c:tx>
              <c:txPr>
                <a:bodyPr/>
                <a:lstStyle/>
                <a:p>
                  <a:pPr>
                    <a:defRPr sz="1000"/>
                  </a:pPr>
                </a:p>
              </c:txPr>
              <c:dLblPos val="inEnd"/>
              <c:showLegendKey val="0"/>
              <c:showVal val="1"/>
              <c:showCatName val="0"/>
              <c:showSerName val="0"/>
              <c:showPercent val="0"/>
              <c:showBubbleSize val="0"/>
            </c:dLbl>
            <c:dLbl>
              <c:idx val="17"/>
              <c:tx>
                <c:rich>
                  <a:bodyPr/>
                  <a:lstStyle/>
                  <a:p>
                    <a:r>
                      <a:t>55.5%</a:t>
                    </a:r>
                  </a:p>
                </c:rich>
              </c:tx>
              <c:txPr>
                <a:bodyPr/>
                <a:lstStyle/>
                <a:p>
                  <a:pPr>
                    <a:defRPr sz="1000"/>
                  </a:pPr>
                </a:p>
              </c:txPr>
              <c:dLblPos val="inEnd"/>
              <c:showLegendKey val="0"/>
              <c:showVal val="1"/>
              <c:showCatName val="0"/>
              <c:showSerName val="0"/>
              <c:showPercent val="0"/>
              <c:showBubbleSize val="0"/>
            </c:dLbl>
            <c:dLbl>
              <c:idx val="18"/>
              <c:tx>
                <c:rich>
                  <a:bodyPr/>
                  <a:lstStyle/>
                  <a:p>
                    <a:r>
                      <a:t>93.0%</a:t>
                    </a:r>
                  </a:p>
                </c:rich>
              </c:tx>
              <c:txPr>
                <a:bodyPr/>
                <a:lstStyle/>
                <a:p>
                  <a:pPr>
                    <a:defRPr sz="1000"/>
                  </a:pPr>
                </a:p>
              </c:txPr>
              <c:dLblPos val="inEnd"/>
              <c:showLegendKey val="0"/>
              <c:showVal val="1"/>
              <c:showCatName val="0"/>
              <c:showSerName val="0"/>
              <c:showPercent val="0"/>
              <c:showBubbleSize val="0"/>
            </c:dLbl>
            <c:dLbl>
              <c:idx val="19"/>
              <c:tx>
                <c:rich>
                  <a:bodyPr/>
                  <a:lstStyle/>
                  <a:p>
                    <a:r>
                      <a:t>80.0%</a:t>
                    </a:r>
                  </a:p>
                </c:rich>
              </c:tx>
              <c:txPr>
                <a:bodyPr/>
                <a:lstStyle/>
                <a:p>
                  <a:pPr>
                    <a:defRPr sz="1000"/>
                  </a:pPr>
                </a:p>
              </c:txPr>
              <c:dLblPos val="inEnd"/>
              <c:showLegendKey val="0"/>
              <c:showVal val="1"/>
              <c:showCatName val="0"/>
              <c:showSerName val="0"/>
              <c:showPercent val="0"/>
              <c:showBubbleSize val="0"/>
            </c:dLbl>
            <c:dLbl>
              <c:idx val="20"/>
              <c:tx>
                <c:rich>
                  <a:bodyPr/>
                  <a:lstStyle/>
                  <a:p>
                    <a:r>
                      <a:t>100.0%</a:t>
                    </a:r>
                  </a:p>
                </c:rich>
              </c:tx>
              <c:txPr>
                <a:bodyPr/>
                <a:lstStyle/>
                <a:p>
                  <a:pPr>
                    <a:defRPr sz="1000"/>
                  </a:pPr>
                </a:p>
              </c:txPr>
              <c:dLblPos val="inEnd"/>
              <c:showLegendKey val="0"/>
              <c:showVal val="1"/>
              <c:showCatName val="0"/>
              <c:showSerName val="0"/>
              <c:showPercent val="0"/>
              <c:showBubbleSize val="0"/>
            </c:dLbl>
            <c:dLbl>
              <c:idx val="21"/>
              <c:tx>
                <c:rich>
                  <a:bodyPr/>
                  <a:lstStyle/>
                  <a:p>
                    <a:r>
                      <a:t>59.0%</a:t>
                    </a:r>
                  </a:p>
                </c:rich>
              </c:tx>
              <c:txPr>
                <a:bodyPr/>
                <a:lstStyle/>
                <a:p>
                  <a:pPr>
                    <a:defRPr sz="1000"/>
                  </a:pPr>
                </a:p>
              </c:txPr>
              <c:dLblPos val="inEnd"/>
              <c:showLegendKey val="0"/>
              <c:showVal val="1"/>
              <c:showCatName val="0"/>
              <c:showSerName val="0"/>
              <c:showPercent val="0"/>
              <c:showBubbleSize val="0"/>
            </c:dLbl>
            <c:dLbl>
              <c:idx val="22"/>
              <c:tx>
                <c:rich>
                  <a:bodyPr/>
                  <a:lstStyle/>
                  <a:p>
                    <a:r>
                      <a:t>52.5%</a:t>
                    </a:r>
                  </a:p>
                </c:rich>
              </c:tx>
              <c:txPr>
                <a:bodyPr/>
                <a:lstStyle/>
                <a:p>
                  <a:pPr>
                    <a:defRPr sz="1000"/>
                  </a:pPr>
                </a:p>
              </c:txPr>
              <c:dLblPos val="inEnd"/>
              <c:showLegendKey val="0"/>
              <c:showVal val="1"/>
              <c:showCatName val="0"/>
              <c:showSerName val="0"/>
              <c:showPercent val="0"/>
              <c:showBubbleSize val="0"/>
            </c:dLbl>
            <c:dLbl>
              <c:idx val="23"/>
              <c:tx>
                <c:rich>
                  <a:bodyPr/>
                  <a:lstStyle/>
                  <a:p>
                    <a:r>
                      <a:t>71.5%</a:t>
                    </a:r>
                  </a:p>
                </c:rich>
              </c:tx>
              <c:txPr>
                <a:bodyPr/>
                <a:lstStyle/>
                <a:p>
                  <a:pPr>
                    <a:defRPr sz="1000"/>
                  </a:pPr>
                </a:p>
              </c:txPr>
              <c:dLblPos val="inEnd"/>
              <c:showLegendKey val="0"/>
              <c:showVal val="1"/>
              <c:showCatName val="0"/>
              <c:showSerName val="0"/>
              <c:showPercent val="0"/>
              <c:showBubbleSize val="0"/>
            </c:dLbl>
            <c:dLbl>
              <c:idx val="24"/>
              <c:tx>
                <c:rich>
                  <a:bodyPr/>
                  <a:lstStyle/>
                  <a:p>
                    <a:r>
                      <a:t>80.5%</a:t>
                    </a:r>
                  </a:p>
                </c:rich>
              </c:tx>
              <c:txPr>
                <a:bodyPr/>
                <a:lstStyle/>
                <a:p>
                  <a:pPr>
                    <a:defRPr sz="1000"/>
                  </a:pPr>
                </a:p>
              </c:txPr>
              <c:dLblPos val="inEnd"/>
              <c:showLegendKey val="0"/>
              <c:showVal val="1"/>
              <c:showCatName val="0"/>
              <c:showSerName val="0"/>
              <c:showPercent val="0"/>
              <c:showBubbleSize val="0"/>
            </c:dLbl>
            <c:dLbl>
              <c:idx val="25"/>
              <c:tx>
                <c:rich>
                  <a:bodyPr/>
                  <a:lstStyle/>
                  <a:p>
                    <a:r>
                      <a:t>62.0%</a:t>
                    </a:r>
                  </a:p>
                </c:rich>
              </c:tx>
              <c:txPr>
                <a:bodyPr/>
                <a:lstStyle/>
                <a:p>
                  <a:pPr>
                    <a:defRPr sz="1000"/>
                  </a:pPr>
                </a:p>
              </c:txPr>
              <c:dLblPos val="inEnd"/>
              <c:showLegendKey val="0"/>
              <c:showVal val="1"/>
              <c:showCatName val="0"/>
              <c:showSerName val="0"/>
              <c:showPercent val="0"/>
              <c:showBubbleSize val="0"/>
            </c:dLbl>
            <c:dLbl>
              <c:idx val="26"/>
              <c:tx>
                <c:rich>
                  <a:bodyPr/>
                  <a:lstStyle/>
                  <a:p>
                    <a:r>
                      <a:t>74.0%</a:t>
                    </a:r>
                  </a:p>
                </c:rich>
              </c:tx>
              <c:txPr>
                <a:bodyPr/>
                <a:lstStyle/>
                <a:p>
                  <a:pPr>
                    <a:defRPr sz="1000"/>
                  </a:pPr>
                </a:p>
              </c:txPr>
              <c:dLblPos val="inEnd"/>
              <c:showLegendKey val="0"/>
              <c:showVal val="1"/>
              <c:showCatName val="0"/>
              <c:showSerName val="0"/>
              <c:showPercent val="0"/>
              <c:showBubbleSize val="0"/>
            </c:dLbl>
            <c:dLbl>
              <c:idx val="27"/>
              <c:tx>
                <c:rich>
                  <a:bodyPr/>
                  <a:lstStyle/>
                  <a:p>
                    <a:r>
                      <a:t>75.0%</a:t>
                    </a:r>
                  </a:p>
                </c:rich>
              </c:tx>
              <c:txPr>
                <a:bodyPr/>
                <a:lstStyle/>
                <a:p>
                  <a:pPr>
                    <a:defRPr sz="1000"/>
                  </a:pPr>
                </a:p>
              </c:txPr>
              <c:dLblPos val="inEnd"/>
              <c:showLegendKey val="0"/>
              <c:showVal val="1"/>
              <c:showCatName val="0"/>
              <c:showSerName val="0"/>
              <c:showPercent val="0"/>
              <c:showBubbleSize val="0"/>
            </c:dLbl>
            <c:dLbl>
              <c:idx val="28"/>
              <c:tx>
                <c:rich>
                  <a:bodyPr/>
                  <a:lstStyle/>
                  <a:p>
                    <a:r>
                      <a:t>90.0%</a:t>
                    </a:r>
                  </a:p>
                </c:rich>
              </c:tx>
              <c:txPr>
                <a:bodyPr/>
                <a:lstStyle/>
                <a:p>
                  <a:pPr>
                    <a:defRPr sz="1000"/>
                  </a:pPr>
                </a:p>
              </c:txPr>
              <c:dLblPos val="inEnd"/>
              <c:showLegendKey val="0"/>
              <c:showVal val="1"/>
              <c:showCatName val="0"/>
              <c:showSerName val="0"/>
              <c:showPercent val="0"/>
              <c:showBubbleSize val="0"/>
            </c:dLbl>
            <c:dLbl>
              <c:idx val="29"/>
              <c:tx>
                <c:rich>
                  <a:bodyPr/>
                  <a:lstStyle/>
                  <a:p>
                    <a:r>
                      <a:t>77.0%</a:t>
                    </a:r>
                  </a:p>
                </c:rich>
              </c:tx>
              <c:txPr>
                <a:bodyPr/>
                <a:lstStyle/>
                <a:p>
                  <a:pPr>
                    <a:defRPr sz="1000"/>
                  </a:pPr>
                </a:p>
              </c:txPr>
              <c:dLblPos val="inEnd"/>
              <c:showLegendKey val="0"/>
              <c:showVal val="1"/>
              <c:showCatName val="0"/>
              <c:showSerName val="0"/>
              <c:showPercent val="0"/>
              <c:showBubbleSize val="0"/>
            </c:dLbl>
            <c:dLbl>
              <c:idx val="30"/>
              <c:tx>
                <c:rich>
                  <a:bodyPr/>
                  <a:lstStyle/>
                  <a:p>
                    <a:r>
                      <a:t>85.5%</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Sheet1!$A$2:$A$32</c:f>
              <c:strCache>
                <c:ptCount val="31"/>
                <c:pt idx="0">
                  <c:v>Industri</c:v>
                </c:pt>
                <c:pt idx="1">
                  <c:v>UOB Call Center</c:v>
                </c:pt>
                <c:pt idx="2">
                  <c:v>Phone Banking CIMB Niaga</c:v>
                </c:pt>
                <c:pt idx="3">
                  <c:v>PermataTel</c:v>
                </c:pt>
                <c:pt idx="4">
                  <c:v>Mega Call</c:v>
                </c:pt>
                <c:pt idx="5">
                  <c:v>Maybank Customer Care</c:v>
                </c:pt>
                <c:pt idx="6">
                  <c:v>Mandiri Call</c:v>
                </c:pt>
                <c:pt idx="7">
                  <c:v>Layanan Sahabat BTN</c:v>
                </c:pt>
                <c:pt idx="8">
                  <c:v>Info Bank Jatim</c:v>
                </c:pt>
                <c:pt idx="9">
                  <c:v>Hello Danamon</c:v>
                </c:pt>
                <c:pt idx="10">
                  <c:v>Halo Bukopin</c:v>
                </c:pt>
                <c:pt idx="11">
                  <c:v>Halo Bank Kalbar</c:v>
                </c:pt>
                <c:pt idx="12">
                  <c:v>Halo BCA</c:v>
                </c:pt>
                <c:pt idx="13">
                  <c:v>HSBC</c:v>
                </c:pt>
                <c:pt idx="14">
                  <c:v>Graha Call</c:v>
                </c:pt>
                <c:pt idx="15">
                  <c:v>DBSI Customer Centre</c:v>
                </c:pt>
                <c:pt idx="16">
                  <c:v>Contact BRI</c:v>
                </c:pt>
                <c:pt idx="17">
                  <c:v>CitiPhone Banking</c:v>
                </c:pt>
                <c:pt idx="18">
                  <c:v>Call OCBC NISP</c:v>
                </c:pt>
                <c:pt idx="19">
                  <c:v>Call KEB Hana</c:v>
                </c:pt>
                <c:pt idx="20">
                  <c:v>Call CommBank</c:v>
                </c:pt>
                <c:pt idx="21">
                  <c:v>Call Centre J TRUST Bank</c:v>
                </c:pt>
                <c:pt idx="22">
                  <c:v>Call Center Standard Chartered Bank</c:v>
                </c:pt>
                <c:pt idx="23">
                  <c:v>Call Center Panin</c:v>
                </c:pt>
                <c:pt idx="24">
                  <c:v>Bank Sinarmas Care</c:v>
                </c:pt>
                <c:pt idx="25">
                  <c:v>Bank Kaltim Cal Center</c:v>
                </c:pt>
                <c:pt idx="26">
                  <c:v>Bank Jateng Call Center </c:v>
                </c:pt>
                <c:pt idx="27">
                  <c:v>Bank DKI Call Center</c:v>
                </c:pt>
                <c:pt idx="28">
                  <c:v>BTPN Call</c:v>
                </c:pt>
                <c:pt idx="29">
                  <c:v>BNI Call</c:v>
                </c:pt>
                <c:pt idx="30">
                  <c:v>BJB Call</c:v>
                </c:pt>
              </c:strCache>
            </c:strRef>
          </c:cat>
          <c:val>
            <c:numRef>
              <c:f>Sheet1!$B$2:$B$32</c:f>
              <c:numCache>
                <c:formatCode>#,0"%"</c:formatCode>
                <c:ptCount val="31"/>
                <c:pt idx="0">
                  <c:v>76.9</c:v>
                </c:pt>
                <c:pt idx="1">
                  <c:v>86.0</c:v>
                </c:pt>
                <c:pt idx="2">
                  <c:v>74.5</c:v>
                </c:pt>
                <c:pt idx="3">
                  <c:v>88.0</c:v>
                </c:pt>
                <c:pt idx="4">
                  <c:v>59.0</c:v>
                </c:pt>
                <c:pt idx="5">
                  <c:v>100.0</c:v>
                </c:pt>
                <c:pt idx="6">
                  <c:v>73.0</c:v>
                </c:pt>
                <c:pt idx="7">
                  <c:v>89.0</c:v>
                </c:pt>
                <c:pt idx="8">
                  <c:v>98.0</c:v>
                </c:pt>
                <c:pt idx="9">
                  <c:v>79.0</c:v>
                </c:pt>
                <c:pt idx="10">
                  <c:v>78.5</c:v>
                </c:pt>
                <c:pt idx="11">
                  <c:v>83.0</c:v>
                </c:pt>
                <c:pt idx="12">
                  <c:v>100.0</c:v>
                </c:pt>
                <c:pt idx="13">
                  <c:v>39.5</c:v>
                </c:pt>
                <c:pt idx="14">
                  <c:v>54.5</c:v>
                </c:pt>
                <c:pt idx="15">
                  <c:v>70.5</c:v>
                </c:pt>
                <c:pt idx="16">
                  <c:v>78.2</c:v>
                </c:pt>
                <c:pt idx="17">
                  <c:v>55.5</c:v>
                </c:pt>
                <c:pt idx="18">
                  <c:v>93.0</c:v>
                </c:pt>
                <c:pt idx="19">
                  <c:v>80.0</c:v>
                </c:pt>
                <c:pt idx="20">
                  <c:v>100.0</c:v>
                </c:pt>
                <c:pt idx="21">
                  <c:v>59.0</c:v>
                </c:pt>
                <c:pt idx="22">
                  <c:v>52.5</c:v>
                </c:pt>
                <c:pt idx="23">
                  <c:v>71.5</c:v>
                </c:pt>
                <c:pt idx="24">
                  <c:v>80.5</c:v>
                </c:pt>
                <c:pt idx="25">
                  <c:v>62.0</c:v>
                </c:pt>
                <c:pt idx="26">
                  <c:v>74.0</c:v>
                </c:pt>
                <c:pt idx="27">
                  <c:v>75.0</c:v>
                </c:pt>
                <c:pt idx="28">
                  <c:v>90.0</c:v>
                </c:pt>
                <c:pt idx="29">
                  <c:v>77.0</c:v>
                </c:pt>
                <c:pt idx="30">
                  <c:v>85.5</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BFBFBF"/>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0070C0"/>
              </a:solidFill>
            </c:spPr>
          </c:dPt>
          <c:dLbls>
            <c:dLbl>
              <c:idx val="0"/>
              <c:tx>
                <c:rich>
                  <a:bodyPr/>
                  <a:lstStyle/>
                  <a:p>
                    <a:r>
                      <a:t>77.8%</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100.0%</a:t>
                    </a:r>
                  </a:p>
                </c:rich>
              </c:tx>
              <c:txPr>
                <a:bodyPr/>
                <a:lstStyle/>
                <a:p>
                  <a:pPr>
                    <a:defRPr sz="1000"/>
                  </a:pPr>
                </a:p>
              </c:txPr>
              <c:dLblPos val="inEnd"/>
              <c:showLegendKey val="0"/>
              <c:showVal val="1"/>
              <c:showCatName val="0"/>
              <c:showSerName val="0"/>
              <c:showPercent val="0"/>
              <c:showBubbleSize val="0"/>
            </c:dLbl>
            <c:dLbl>
              <c:idx val="2"/>
              <c:tx>
                <c:rich>
                  <a:bodyPr/>
                  <a:lstStyle/>
                  <a:p>
                    <a:r>
                      <a:t>75.0%</a:t>
                    </a:r>
                  </a:p>
                </c:rich>
              </c:tx>
              <c:txPr>
                <a:bodyPr/>
                <a:lstStyle/>
                <a:p>
                  <a:pPr>
                    <a:defRPr sz="1000"/>
                  </a:pPr>
                </a:p>
              </c:txPr>
              <c:dLblPos val="inEnd"/>
              <c:showLegendKey val="0"/>
              <c:showVal val="1"/>
              <c:showCatName val="0"/>
              <c:showSerName val="0"/>
              <c:showPercent val="0"/>
              <c:showBubbleSize val="0"/>
            </c:dLbl>
            <c:dLbl>
              <c:idx val="3"/>
              <c:tx>
                <c:rich>
                  <a:bodyPr/>
                  <a:lstStyle/>
                  <a:p>
                    <a:r>
                      <a:t>75.0%</a:t>
                    </a:r>
                  </a:p>
                </c:rich>
              </c:tx>
              <c:txPr>
                <a:bodyPr/>
                <a:lstStyle/>
                <a:p>
                  <a:pPr>
                    <a:defRPr sz="1000"/>
                  </a:pPr>
                </a:p>
              </c:txPr>
              <c:dLblPos val="inEnd"/>
              <c:showLegendKey val="0"/>
              <c:showVal val="1"/>
              <c:showCatName val="0"/>
              <c:showSerName val="0"/>
              <c:showPercent val="0"/>
              <c:showBubbleSize val="0"/>
            </c:dLbl>
            <c:dLbl>
              <c:idx val="4"/>
              <c:tx>
                <c:rich>
                  <a:bodyPr/>
                  <a:lstStyle/>
                  <a:p>
                    <a:r>
                      <a:t>71.3%</a:t>
                    </a:r>
                  </a:p>
                </c:rich>
              </c:tx>
              <c:txPr>
                <a:bodyPr/>
                <a:lstStyle/>
                <a:p>
                  <a:pPr>
                    <a:defRPr sz="1000"/>
                  </a:pPr>
                </a:p>
              </c:txPr>
              <c:dLblPos val="inEnd"/>
              <c:showLegendKey val="0"/>
              <c:showVal val="1"/>
              <c:showCatName val="0"/>
              <c:showSerName val="0"/>
              <c:showPercent val="0"/>
              <c:showBubbleSize val="0"/>
            </c:dLbl>
            <c:dLbl>
              <c:idx val="5"/>
              <c:tx>
                <c:rich>
                  <a:bodyPr/>
                  <a:lstStyle/>
                  <a:p>
                    <a:r>
                      <a:t>100.0%</a:t>
                    </a:r>
                  </a:p>
                </c:rich>
              </c:tx>
              <c:txPr>
                <a:bodyPr/>
                <a:lstStyle/>
                <a:p>
                  <a:pPr>
                    <a:defRPr sz="1000"/>
                  </a:pPr>
                </a:p>
              </c:txPr>
              <c:dLblPos val="inEnd"/>
              <c:showLegendKey val="0"/>
              <c:showVal val="1"/>
              <c:showCatName val="0"/>
              <c:showSerName val="0"/>
              <c:showPercent val="0"/>
              <c:showBubbleSize val="0"/>
            </c:dLbl>
            <c:dLbl>
              <c:idx val="6"/>
              <c:tx>
                <c:rich>
                  <a:bodyPr/>
                  <a:lstStyle/>
                  <a:p>
                    <a:r>
                      <a:t>75.0%</a:t>
                    </a:r>
                  </a:p>
                </c:rich>
              </c:tx>
              <c:txPr>
                <a:bodyPr/>
                <a:lstStyle/>
                <a:p>
                  <a:pPr>
                    <a:defRPr sz="1000"/>
                  </a:pPr>
                </a:p>
              </c:txPr>
              <c:dLblPos val="inEnd"/>
              <c:showLegendKey val="0"/>
              <c:showVal val="1"/>
              <c:showCatName val="0"/>
              <c:showSerName val="0"/>
              <c:showPercent val="0"/>
              <c:showBubbleSize val="0"/>
            </c:dLbl>
            <c:dLbl>
              <c:idx val="7"/>
              <c:tx>
                <c:rich>
                  <a:bodyPr/>
                  <a:lstStyle/>
                  <a:p>
                    <a:r>
                      <a:t>75.0%</a:t>
                    </a:r>
                  </a:p>
                </c:rich>
              </c:tx>
              <c:txPr>
                <a:bodyPr/>
                <a:lstStyle/>
                <a:p>
                  <a:pPr>
                    <a:defRPr sz="1000"/>
                  </a:pPr>
                </a:p>
              </c:txPr>
              <c:dLblPos val="inEnd"/>
              <c:showLegendKey val="0"/>
              <c:showVal val="1"/>
              <c:showCatName val="0"/>
              <c:showSerName val="0"/>
              <c:showPercent val="0"/>
              <c:showBubbleSize val="0"/>
            </c:dLbl>
            <c:dLbl>
              <c:idx val="8"/>
              <c:tx>
                <c:rich>
                  <a:bodyPr/>
                  <a:lstStyle/>
                  <a:p>
                    <a:r>
                      <a:t>100.0%</a:t>
                    </a:r>
                  </a:p>
                </c:rich>
              </c:tx>
              <c:txPr>
                <a:bodyPr/>
                <a:lstStyle/>
                <a:p>
                  <a:pPr>
                    <a:defRPr sz="1000"/>
                  </a:pPr>
                </a:p>
              </c:txPr>
              <c:dLblPos val="inEnd"/>
              <c:showLegendKey val="0"/>
              <c:showVal val="1"/>
              <c:showCatName val="0"/>
              <c:showSerName val="0"/>
              <c:showPercent val="0"/>
              <c:showBubbleSize val="0"/>
            </c:dLbl>
            <c:dLbl>
              <c:idx val="9"/>
              <c:tx>
                <c:rich>
                  <a:bodyPr/>
                  <a:lstStyle/>
                  <a:p>
                    <a:r>
                      <a:t>59.4%</a:t>
                    </a:r>
                  </a:p>
                </c:rich>
              </c:tx>
              <c:txPr>
                <a:bodyPr/>
                <a:lstStyle/>
                <a:p>
                  <a:pPr>
                    <a:defRPr sz="1000"/>
                  </a:pPr>
                </a:p>
              </c:txPr>
              <c:dLblPos val="inEnd"/>
              <c:showLegendKey val="0"/>
              <c:showVal val="1"/>
              <c:showCatName val="0"/>
              <c:showSerName val="0"/>
              <c:showPercent val="0"/>
              <c:showBubbleSize val="0"/>
            </c:dLbl>
            <c:dLbl>
              <c:idx val="10"/>
              <c:tx>
                <c:rich>
                  <a:bodyPr/>
                  <a:lstStyle/>
                  <a:p>
                    <a:r>
                      <a:t>88.1%</a:t>
                    </a:r>
                  </a:p>
                </c:rich>
              </c:tx>
              <c:txPr>
                <a:bodyPr/>
                <a:lstStyle/>
                <a:p>
                  <a:pPr>
                    <a:defRPr sz="1000"/>
                  </a:pPr>
                </a:p>
              </c:txPr>
              <c:dLblPos val="inEnd"/>
              <c:showLegendKey val="0"/>
              <c:showVal val="1"/>
              <c:showCatName val="0"/>
              <c:showSerName val="0"/>
              <c:showPercent val="0"/>
              <c:showBubbleSize val="0"/>
            </c:dLbl>
            <c:dLbl>
              <c:idx val="11"/>
              <c:tx>
                <c:rich>
                  <a:bodyPr/>
                  <a:lstStyle/>
                  <a:p>
                    <a:r>
                      <a:t>75.0%</a:t>
                    </a:r>
                  </a:p>
                </c:rich>
              </c:tx>
              <c:txPr>
                <a:bodyPr/>
                <a:lstStyle/>
                <a:p>
                  <a:pPr>
                    <a:defRPr sz="1000"/>
                  </a:pPr>
                </a:p>
              </c:txPr>
              <c:dLblPos val="inEnd"/>
              <c:showLegendKey val="0"/>
              <c:showVal val="1"/>
              <c:showCatName val="0"/>
              <c:showSerName val="0"/>
              <c:showPercent val="0"/>
              <c:showBubbleSize val="0"/>
            </c:dLbl>
            <c:dLbl>
              <c:idx val="12"/>
              <c:tx>
                <c:rich>
                  <a:bodyPr/>
                  <a:lstStyle/>
                  <a:p>
                    <a:r>
                      <a:t>97.5%</a:t>
                    </a:r>
                  </a:p>
                </c:rich>
              </c:tx>
              <c:txPr>
                <a:bodyPr/>
                <a:lstStyle/>
                <a:p>
                  <a:pPr>
                    <a:defRPr sz="1000"/>
                  </a:pPr>
                </a:p>
              </c:txPr>
              <c:dLblPos val="inEnd"/>
              <c:showLegendKey val="0"/>
              <c:showVal val="1"/>
              <c:showCatName val="0"/>
              <c:showSerName val="0"/>
              <c:showPercent val="0"/>
              <c:showBubbleSize val="0"/>
            </c:dLbl>
            <c:dLbl>
              <c:idx val="13"/>
              <c:tx>
                <c:rich>
                  <a:bodyPr/>
                  <a:lstStyle/>
                  <a:p>
                    <a:r>
                      <a:t>50.0%</a:t>
                    </a:r>
                  </a:p>
                </c:rich>
              </c:tx>
              <c:txPr>
                <a:bodyPr/>
                <a:lstStyle/>
                <a:p>
                  <a:pPr>
                    <a:defRPr sz="1000"/>
                  </a:pPr>
                </a:p>
              </c:txPr>
              <c:dLblPos val="inEnd"/>
              <c:showLegendKey val="0"/>
              <c:showVal val="1"/>
              <c:showCatName val="0"/>
              <c:showSerName val="0"/>
              <c:showPercent val="0"/>
              <c:showBubbleSize val="0"/>
            </c:dLbl>
            <c:dLbl>
              <c:idx val="14"/>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15"/>
              <c:tx>
                <c:rich>
                  <a:bodyPr/>
                  <a:lstStyle/>
                  <a:p>
                    <a:r>
                      <a:t>75.0%</a:t>
                    </a:r>
                  </a:p>
                </c:rich>
              </c:tx>
              <c:txPr>
                <a:bodyPr/>
                <a:lstStyle/>
                <a:p>
                  <a:pPr>
                    <a:defRPr sz="1000"/>
                  </a:pPr>
                </a:p>
              </c:txPr>
              <c:dLblPos val="inEnd"/>
              <c:showLegendKey val="0"/>
              <c:showVal val="1"/>
              <c:showCatName val="0"/>
              <c:showSerName val="0"/>
              <c:showPercent val="0"/>
              <c:showBubbleSize val="0"/>
            </c:dLbl>
            <c:dLbl>
              <c:idx val="16"/>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17"/>
              <c:tx>
                <c:rich>
                  <a:bodyPr/>
                  <a:lstStyle/>
                  <a:p>
                    <a:r>
                      <a:t>65.0%</a:t>
                    </a:r>
                  </a:p>
                </c:rich>
              </c:tx>
              <c:txPr>
                <a:bodyPr/>
                <a:lstStyle/>
                <a:p>
                  <a:pPr>
                    <a:defRPr sz="1000"/>
                  </a:pPr>
                </a:p>
              </c:txPr>
              <c:dLblPos val="inEnd"/>
              <c:showLegendKey val="0"/>
              <c:showVal val="1"/>
              <c:showCatName val="0"/>
              <c:showSerName val="0"/>
              <c:showPercent val="0"/>
              <c:showBubbleSize val="0"/>
            </c:dLbl>
            <c:dLbl>
              <c:idx val="18"/>
              <c:tx>
                <c:rich>
                  <a:bodyPr/>
                  <a:lstStyle/>
                  <a:p>
                    <a:r>
                      <a:t>66.9%</a:t>
                    </a:r>
                  </a:p>
                </c:rich>
              </c:tx>
              <c:txPr>
                <a:bodyPr/>
                <a:lstStyle/>
                <a:p>
                  <a:pPr>
                    <a:defRPr sz="1000"/>
                  </a:pPr>
                </a:p>
              </c:txPr>
              <c:dLblPos val="inEnd"/>
              <c:showLegendKey val="0"/>
              <c:showVal val="1"/>
              <c:showCatName val="0"/>
              <c:showSerName val="0"/>
              <c:showPercent val="0"/>
              <c:showBubbleSize val="0"/>
            </c:dLbl>
            <c:dLbl>
              <c:idx val="19"/>
              <c:tx>
                <c:rich>
                  <a:bodyPr/>
                  <a:lstStyle/>
                  <a:p>
                    <a:r>
                      <a:t>79.4%</a:t>
                    </a:r>
                  </a:p>
                </c:rich>
              </c:tx>
              <c:txPr>
                <a:bodyPr/>
                <a:lstStyle/>
                <a:p>
                  <a:pPr>
                    <a:defRPr sz="1000"/>
                  </a:pPr>
                </a:p>
              </c:txPr>
              <c:dLblPos val="inEnd"/>
              <c:showLegendKey val="0"/>
              <c:showVal val="1"/>
              <c:showCatName val="0"/>
              <c:showSerName val="0"/>
              <c:showPercent val="0"/>
              <c:showBubbleSize val="0"/>
            </c:dLbl>
            <c:dLbl>
              <c:idx val="20"/>
              <c:tx>
                <c:rich>
                  <a:bodyPr/>
                  <a:lstStyle/>
                  <a:p>
                    <a:r>
                      <a:t>100.0%</a:t>
                    </a:r>
                  </a:p>
                </c:rich>
              </c:tx>
              <c:txPr>
                <a:bodyPr/>
                <a:lstStyle/>
                <a:p>
                  <a:pPr>
                    <a:defRPr sz="1000"/>
                  </a:pPr>
                </a:p>
              </c:txPr>
              <c:dLblPos val="inEnd"/>
              <c:showLegendKey val="0"/>
              <c:showVal val="1"/>
              <c:showCatName val="0"/>
              <c:showSerName val="0"/>
              <c:showPercent val="0"/>
              <c:showBubbleSize val="0"/>
            </c:dLbl>
            <c:dLbl>
              <c:idx val="21"/>
              <c:tx>
                <c:rich>
                  <a:bodyPr/>
                  <a:lstStyle/>
                  <a:p>
                    <a:r>
                      <a:t>50.0%</a:t>
                    </a:r>
                  </a:p>
                </c:rich>
              </c:tx>
              <c:txPr>
                <a:bodyPr/>
                <a:lstStyle/>
                <a:p>
                  <a:pPr>
                    <a:defRPr sz="1000"/>
                  </a:pPr>
                </a:p>
              </c:txPr>
              <c:dLblPos val="inEnd"/>
              <c:showLegendKey val="0"/>
              <c:showVal val="1"/>
              <c:showCatName val="0"/>
              <c:showSerName val="0"/>
              <c:showPercent val="0"/>
              <c:showBubbleSize val="0"/>
            </c:dLbl>
            <c:dLbl>
              <c:idx val="22"/>
              <c:tx>
                <c:rich>
                  <a:bodyPr/>
                  <a:lstStyle/>
                  <a:p>
                    <a:r>
                      <a:t>77.5%</a:t>
                    </a:r>
                  </a:p>
                </c:rich>
              </c:tx>
              <c:txPr>
                <a:bodyPr/>
                <a:lstStyle/>
                <a:p>
                  <a:pPr>
                    <a:defRPr sz="1000"/>
                  </a:pPr>
                </a:p>
              </c:txPr>
              <c:dLblPos val="inEnd"/>
              <c:showLegendKey val="0"/>
              <c:showVal val="1"/>
              <c:showCatName val="0"/>
              <c:showSerName val="0"/>
              <c:showPercent val="0"/>
              <c:showBubbleSize val="0"/>
            </c:dLbl>
            <c:dLbl>
              <c:idx val="23"/>
              <c:tx>
                <c:rich>
                  <a:bodyPr/>
                  <a:lstStyle/>
                  <a:p>
                    <a:r>
                      <a:t>67.5%</a:t>
                    </a:r>
                  </a:p>
                </c:rich>
              </c:tx>
              <c:txPr>
                <a:bodyPr/>
                <a:lstStyle/>
                <a:p>
                  <a:pPr>
                    <a:defRPr sz="1000"/>
                  </a:pPr>
                </a:p>
              </c:txPr>
              <c:dLblPos val="inEnd"/>
              <c:showLegendKey val="0"/>
              <c:showVal val="1"/>
              <c:showCatName val="0"/>
              <c:showSerName val="0"/>
              <c:showPercent val="0"/>
              <c:showBubbleSize val="0"/>
            </c:dLbl>
            <c:dLbl>
              <c:idx val="24"/>
              <c:tx>
                <c:rich>
                  <a:bodyPr/>
                  <a:lstStyle/>
                  <a:p>
                    <a:r>
                      <a:t>75.0%</a:t>
                    </a:r>
                  </a:p>
                </c:rich>
              </c:tx>
              <c:txPr>
                <a:bodyPr/>
                <a:lstStyle/>
                <a:p>
                  <a:pPr>
                    <a:defRPr sz="1000"/>
                  </a:pPr>
                </a:p>
              </c:txPr>
              <c:dLblPos val="inEnd"/>
              <c:showLegendKey val="0"/>
              <c:showVal val="1"/>
              <c:showCatName val="0"/>
              <c:showSerName val="0"/>
              <c:showPercent val="0"/>
              <c:showBubbleSize val="0"/>
            </c:dLbl>
            <c:dLbl>
              <c:idx val="25"/>
              <c:tx>
                <c:rich>
                  <a:bodyPr/>
                  <a:lstStyle/>
                  <a:p>
                    <a:r>
                      <a:t>100.0%</a:t>
                    </a:r>
                  </a:p>
                </c:rich>
              </c:tx>
              <c:txPr>
                <a:bodyPr/>
                <a:lstStyle/>
                <a:p>
                  <a:pPr>
                    <a:defRPr sz="1000"/>
                  </a:pPr>
                </a:p>
              </c:txPr>
              <c:dLblPos val="inEnd"/>
              <c:showLegendKey val="0"/>
              <c:showVal val="1"/>
              <c:showCatName val="0"/>
              <c:showSerName val="0"/>
              <c:showPercent val="0"/>
              <c:showBubbleSize val="0"/>
            </c:dLbl>
            <c:dLbl>
              <c:idx val="26"/>
              <c:tx>
                <c:rich>
                  <a:bodyPr/>
                  <a:lstStyle/>
                  <a:p>
                    <a:r>
                      <a:t>50.0%</a:t>
                    </a:r>
                  </a:p>
                </c:rich>
              </c:tx>
              <c:txPr>
                <a:bodyPr/>
                <a:lstStyle/>
                <a:p>
                  <a:pPr>
                    <a:defRPr sz="1000"/>
                  </a:pPr>
                </a:p>
              </c:txPr>
              <c:dLblPos val="inEnd"/>
              <c:showLegendKey val="0"/>
              <c:showVal val="1"/>
              <c:showCatName val="0"/>
              <c:showSerName val="0"/>
              <c:showPercent val="0"/>
              <c:showBubbleSize val="0"/>
            </c:dLbl>
            <c:dLbl>
              <c:idx val="27"/>
              <c:tx>
                <c:rich>
                  <a:bodyPr/>
                  <a:lstStyle/>
                  <a:p>
                    <a:r>
                      <a:t>75.0%</a:t>
                    </a:r>
                  </a:p>
                </c:rich>
              </c:tx>
              <c:txPr>
                <a:bodyPr/>
                <a:lstStyle/>
                <a:p>
                  <a:pPr>
                    <a:defRPr sz="1000"/>
                  </a:pPr>
                </a:p>
              </c:txPr>
              <c:dLblPos val="inEnd"/>
              <c:showLegendKey val="0"/>
              <c:showVal val="1"/>
              <c:showCatName val="0"/>
              <c:showSerName val="0"/>
              <c:showPercent val="0"/>
              <c:showBubbleSize val="0"/>
            </c:dLbl>
            <c:dLbl>
              <c:idx val="28"/>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29"/>
              <c:tx>
                <c:rich>
                  <a:bodyPr/>
                  <a:lstStyle/>
                  <a:p>
                    <a:r>
                      <a:t>75.0%</a:t>
                    </a:r>
                  </a:p>
                </c:rich>
              </c:tx>
              <c:txPr>
                <a:bodyPr/>
                <a:lstStyle/>
                <a:p>
                  <a:pPr>
                    <a:defRPr sz="1000"/>
                  </a:pPr>
                </a:p>
              </c:txPr>
              <c:dLblPos val="inEnd"/>
              <c:showLegendKey val="0"/>
              <c:showVal val="1"/>
              <c:showCatName val="0"/>
              <c:showSerName val="0"/>
              <c:showPercent val="0"/>
              <c:showBubbleSize val="0"/>
            </c:dLbl>
            <c:dLbl>
              <c:idx val="30"/>
              <c:tx>
                <c:rich>
                  <a:bodyPr/>
                  <a:lstStyle/>
                  <a:p>
                    <a:r>
                      <a:t>100.0%</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Sheet1!$A$2:$A$32</c:f>
              <c:strCache>
                <c:ptCount val="31"/>
                <c:pt idx="0">
                  <c:v>Industri</c:v>
                </c:pt>
                <c:pt idx="1">
                  <c:v>UOB Call Center</c:v>
                </c:pt>
                <c:pt idx="2">
                  <c:v>Phone Banking CIMB Niaga</c:v>
                </c:pt>
                <c:pt idx="3">
                  <c:v>PermataTel</c:v>
                </c:pt>
                <c:pt idx="4">
                  <c:v>Mega Call</c:v>
                </c:pt>
                <c:pt idx="5">
                  <c:v>Maybank Customer Care</c:v>
                </c:pt>
                <c:pt idx="6">
                  <c:v>Mandiri Call</c:v>
                </c:pt>
                <c:pt idx="7">
                  <c:v>Layanan Sahabat BTN</c:v>
                </c:pt>
                <c:pt idx="8">
                  <c:v>Info Bank Jatim</c:v>
                </c:pt>
                <c:pt idx="9">
                  <c:v>Hello Danamon</c:v>
                </c:pt>
                <c:pt idx="10">
                  <c:v>Halo Bukopin</c:v>
                </c:pt>
                <c:pt idx="11">
                  <c:v>Halo Bank Kalbar</c:v>
                </c:pt>
                <c:pt idx="12">
                  <c:v>Halo BCA</c:v>
                </c:pt>
                <c:pt idx="13">
                  <c:v>HSBC</c:v>
                </c:pt>
                <c:pt idx="14">
                  <c:v>Graha Call</c:v>
                </c:pt>
                <c:pt idx="15">
                  <c:v>DBSI Customer Centre</c:v>
                </c:pt>
                <c:pt idx="16">
                  <c:v>Contact BRI</c:v>
                </c:pt>
                <c:pt idx="17">
                  <c:v>CitiPhone Banking</c:v>
                </c:pt>
                <c:pt idx="18">
                  <c:v>Call OCBC NISP</c:v>
                </c:pt>
                <c:pt idx="19">
                  <c:v>Call KEB Hana</c:v>
                </c:pt>
                <c:pt idx="20">
                  <c:v>Call CommBank</c:v>
                </c:pt>
                <c:pt idx="21">
                  <c:v>Call Centre J TRUST Bank</c:v>
                </c:pt>
                <c:pt idx="22">
                  <c:v>Call Center Standard Chartered Bank</c:v>
                </c:pt>
                <c:pt idx="23">
                  <c:v>Call Center Panin</c:v>
                </c:pt>
                <c:pt idx="24">
                  <c:v>Bank Sinarmas Care</c:v>
                </c:pt>
                <c:pt idx="25">
                  <c:v>Bank Kaltim Cal Center</c:v>
                </c:pt>
                <c:pt idx="26">
                  <c:v>Bank Jateng Call Center </c:v>
                </c:pt>
                <c:pt idx="27">
                  <c:v>Bank DKI Call Center</c:v>
                </c:pt>
                <c:pt idx="28">
                  <c:v>BTPN Call</c:v>
                </c:pt>
                <c:pt idx="29">
                  <c:v>BNI Call</c:v>
                </c:pt>
                <c:pt idx="30">
                  <c:v>BJB Call</c:v>
                </c:pt>
              </c:strCache>
            </c:strRef>
          </c:cat>
          <c:val>
            <c:numRef>
              <c:f>Sheet1!$B$2:$B$32</c:f>
              <c:numCache>
                <c:formatCode>#,0"%"</c:formatCode>
                <c:ptCount val="31"/>
                <c:pt idx="0">
                  <c:v>77.8</c:v>
                </c:pt>
                <c:pt idx="1">
                  <c:v>100.0</c:v>
                </c:pt>
                <c:pt idx="2">
                  <c:v>75.0</c:v>
                </c:pt>
                <c:pt idx="3">
                  <c:v>75.0</c:v>
                </c:pt>
                <c:pt idx="4">
                  <c:v>71.3</c:v>
                </c:pt>
                <c:pt idx="5">
                  <c:v>100.0</c:v>
                </c:pt>
                <c:pt idx="6">
                  <c:v>75.0</c:v>
                </c:pt>
                <c:pt idx="7">
                  <c:v>75.0</c:v>
                </c:pt>
                <c:pt idx="8">
                  <c:v>100.0</c:v>
                </c:pt>
                <c:pt idx="9">
                  <c:v>59.4</c:v>
                </c:pt>
                <c:pt idx="10">
                  <c:v>88.1</c:v>
                </c:pt>
                <c:pt idx="11">
                  <c:v>75.0</c:v>
                </c:pt>
                <c:pt idx="12">
                  <c:v>97.5</c:v>
                </c:pt>
                <c:pt idx="13">
                  <c:v>50.0</c:v>
                </c:pt>
                <c:pt idx="14">
                  <c:v>0.0</c:v>
                </c:pt>
                <c:pt idx="15">
                  <c:v>75.0</c:v>
                </c:pt>
                <c:pt idx="16">
                  <c:v>#N/A</c:v>
                </c:pt>
                <c:pt idx="17">
                  <c:v>65.0</c:v>
                </c:pt>
                <c:pt idx="18">
                  <c:v>66.9</c:v>
                </c:pt>
                <c:pt idx="19">
                  <c:v>79.4</c:v>
                </c:pt>
                <c:pt idx="20">
                  <c:v>100.0</c:v>
                </c:pt>
                <c:pt idx="21">
                  <c:v>50.0</c:v>
                </c:pt>
                <c:pt idx="22">
                  <c:v>77.5</c:v>
                </c:pt>
                <c:pt idx="23">
                  <c:v>67.5</c:v>
                </c:pt>
                <c:pt idx="24">
                  <c:v>75.0</c:v>
                </c:pt>
                <c:pt idx="25">
                  <c:v>100.0</c:v>
                </c:pt>
                <c:pt idx="26">
                  <c:v>50.0</c:v>
                </c:pt>
                <c:pt idx="27">
                  <c:v>75.0</c:v>
                </c:pt>
                <c:pt idx="28">
                  <c:v>#N/A</c:v>
                </c:pt>
                <c:pt idx="29">
                  <c:v>75.0</c:v>
                </c:pt>
                <c:pt idx="30">
                  <c:v>100.0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BFBFBF"/>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0070C0"/>
              </a:solidFill>
            </c:spPr>
          </c:dPt>
          <c:dLbls>
            <c:dLbl>
              <c:idx val="0"/>
              <c:tx>
                <c:rich>
                  <a:bodyPr/>
                  <a:lstStyle/>
                  <a:p>
                    <a:r>
                      <a:t>31.7%</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33.3%</a:t>
                    </a:r>
                  </a:p>
                </c:rich>
              </c:tx>
              <c:txPr>
                <a:bodyPr/>
                <a:lstStyle/>
                <a:p>
                  <a:pPr>
                    <a:defRPr sz="1000"/>
                  </a:pPr>
                </a:p>
              </c:txPr>
              <c:dLblPos val="inEnd"/>
              <c:showLegendKey val="0"/>
              <c:showVal val="1"/>
              <c:showCatName val="0"/>
              <c:showSerName val="0"/>
              <c:showPercent val="0"/>
              <c:showBubbleSize val="0"/>
            </c:dLbl>
            <c:dLbl>
              <c:idx val="2"/>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3"/>
              <c:tx>
                <c:rich>
                  <a:bodyPr/>
                  <a:lstStyle/>
                  <a:p>
                    <a:r>
                      <a:t>60.0%</a:t>
                    </a:r>
                  </a:p>
                </c:rich>
              </c:tx>
              <c:txPr>
                <a:bodyPr/>
                <a:lstStyle/>
                <a:p>
                  <a:pPr>
                    <a:defRPr sz="1000"/>
                  </a:pPr>
                </a:p>
              </c:txPr>
              <c:dLblPos val="inEnd"/>
              <c:showLegendKey val="0"/>
              <c:showVal val="1"/>
              <c:showCatName val="0"/>
              <c:showSerName val="0"/>
              <c:showPercent val="0"/>
              <c:showBubbleSize val="0"/>
            </c:dLbl>
            <c:dLbl>
              <c:idx val="4"/>
              <c:tx>
                <c:rich>
                  <a:bodyPr/>
                  <a:lstStyle/>
                  <a:p>
                    <a:r>
                      <a:t>17.5%</a:t>
                    </a:r>
                  </a:p>
                </c:rich>
              </c:tx>
              <c:txPr>
                <a:bodyPr/>
                <a:lstStyle/>
                <a:p>
                  <a:pPr>
                    <a:defRPr sz="1000"/>
                  </a:pPr>
                </a:p>
              </c:txPr>
              <c:dLblPos val="inEnd"/>
              <c:showLegendKey val="0"/>
              <c:showVal val="1"/>
              <c:showCatName val="0"/>
              <c:showSerName val="0"/>
              <c:showPercent val="0"/>
              <c:showBubbleSize val="0"/>
            </c:dLbl>
            <c:dLbl>
              <c:idx val="5"/>
              <c:tx>
                <c:rich>
                  <a:bodyPr/>
                  <a:lstStyle/>
                  <a:p>
                    <a:r>
                      <a:t>28.0%</a:t>
                    </a:r>
                  </a:p>
                </c:rich>
              </c:tx>
              <c:txPr>
                <a:bodyPr/>
                <a:lstStyle/>
                <a:p>
                  <a:pPr>
                    <a:defRPr sz="1000"/>
                  </a:pPr>
                </a:p>
              </c:txPr>
              <c:dLblPos val="inEnd"/>
              <c:showLegendKey val="0"/>
              <c:showVal val="1"/>
              <c:showCatName val="0"/>
              <c:showSerName val="0"/>
              <c:showPercent val="0"/>
              <c:showBubbleSize val="0"/>
            </c:dLbl>
            <c:dLbl>
              <c:idx val="6"/>
              <c:tx>
                <c:rich>
                  <a:bodyPr/>
                  <a:lstStyle/>
                  <a:p>
                    <a:r>
                      <a:t>21.0%</a:t>
                    </a:r>
                  </a:p>
                </c:rich>
              </c:tx>
              <c:txPr>
                <a:bodyPr/>
                <a:lstStyle/>
                <a:p>
                  <a:pPr>
                    <a:defRPr sz="1000"/>
                  </a:pPr>
                </a:p>
              </c:txPr>
              <c:dLblPos val="inEnd"/>
              <c:showLegendKey val="0"/>
              <c:showVal val="1"/>
              <c:showCatName val="0"/>
              <c:showSerName val="0"/>
              <c:showPercent val="0"/>
              <c:showBubbleSize val="0"/>
            </c:dLbl>
            <c:dLbl>
              <c:idx val="7"/>
              <c:tx>
                <c:rich>
                  <a:bodyPr/>
                  <a:lstStyle/>
                  <a:p>
                    <a:r>
                      <a:t>31.5%</a:t>
                    </a:r>
                  </a:p>
                </c:rich>
              </c:tx>
              <c:txPr>
                <a:bodyPr/>
                <a:lstStyle/>
                <a:p>
                  <a:pPr>
                    <a:defRPr sz="1000"/>
                  </a:pPr>
                </a:p>
              </c:txPr>
              <c:dLblPos val="inEnd"/>
              <c:showLegendKey val="0"/>
              <c:showVal val="1"/>
              <c:showCatName val="0"/>
              <c:showSerName val="0"/>
              <c:showPercent val="0"/>
              <c:showBubbleSize val="0"/>
            </c:dLbl>
            <c:dLbl>
              <c:idx val="8"/>
              <c:tx>
                <c:rich>
                  <a:bodyPr/>
                  <a:lstStyle/>
                  <a:p>
                    <a:r>
                      <a:t>70.0%</a:t>
                    </a:r>
                  </a:p>
                </c:rich>
              </c:tx>
              <c:txPr>
                <a:bodyPr/>
                <a:lstStyle/>
                <a:p>
                  <a:pPr>
                    <a:defRPr sz="1000"/>
                  </a:pPr>
                </a:p>
              </c:txPr>
              <c:dLblPos val="inEnd"/>
              <c:showLegendKey val="0"/>
              <c:showVal val="1"/>
              <c:showCatName val="0"/>
              <c:showSerName val="0"/>
              <c:showPercent val="0"/>
              <c:showBubbleSize val="0"/>
            </c:dLbl>
            <c:dLbl>
              <c:idx val="9"/>
              <c:tx>
                <c:rich>
                  <a:bodyPr/>
                  <a:lstStyle/>
                  <a:p>
                    <a:r>
                      <a:t>26.3%</a:t>
                    </a:r>
                  </a:p>
                </c:rich>
              </c:tx>
              <c:txPr>
                <a:bodyPr/>
                <a:lstStyle/>
                <a:p>
                  <a:pPr>
                    <a:defRPr sz="1000"/>
                  </a:pPr>
                </a:p>
              </c:txPr>
              <c:dLblPos val="inEnd"/>
              <c:showLegendKey val="0"/>
              <c:showVal val="1"/>
              <c:showCatName val="0"/>
              <c:showSerName val="0"/>
              <c:showPercent val="0"/>
              <c:showBubbleSize val="0"/>
            </c:dLbl>
            <c:dLbl>
              <c:idx val="10"/>
              <c:tx>
                <c:rich>
                  <a:bodyPr/>
                  <a:lstStyle/>
                  <a:p>
                    <a:r>
                      <a:t>26.3%</a:t>
                    </a:r>
                  </a:p>
                </c:rich>
              </c:tx>
              <c:txPr>
                <a:bodyPr/>
                <a:lstStyle/>
                <a:p>
                  <a:pPr>
                    <a:defRPr sz="1000"/>
                  </a:pPr>
                </a:p>
              </c:txPr>
              <c:dLblPos val="inEnd"/>
              <c:showLegendKey val="0"/>
              <c:showVal val="1"/>
              <c:showCatName val="0"/>
              <c:showSerName val="0"/>
              <c:showPercent val="0"/>
              <c:showBubbleSize val="0"/>
            </c:dLbl>
            <c:dLbl>
              <c:idx val="11"/>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12"/>
              <c:tx>
                <c:rich>
                  <a:bodyPr/>
                  <a:lstStyle/>
                  <a:p>
                    <a:r>
                      <a:t>19.2%</a:t>
                    </a:r>
                  </a:p>
                </c:rich>
              </c:tx>
              <c:txPr>
                <a:bodyPr/>
                <a:lstStyle/>
                <a:p>
                  <a:pPr>
                    <a:defRPr sz="1000"/>
                  </a:pPr>
                </a:p>
              </c:txPr>
              <c:dLblPos val="inEnd"/>
              <c:showLegendKey val="0"/>
              <c:showVal val="1"/>
              <c:showCatName val="0"/>
              <c:showSerName val="0"/>
              <c:showPercent val="0"/>
              <c:showBubbleSize val="0"/>
            </c:dLbl>
            <c:dLbl>
              <c:idx val="13"/>
              <c:tx>
                <c:rich>
                  <a:bodyPr/>
                  <a:lstStyle/>
                  <a:p>
                    <a:r>
                      <a:t>26.2%</a:t>
                    </a:r>
                  </a:p>
                </c:rich>
              </c:tx>
              <c:txPr>
                <a:bodyPr/>
                <a:lstStyle/>
                <a:p>
                  <a:pPr>
                    <a:defRPr sz="1000"/>
                  </a:pPr>
                </a:p>
              </c:txPr>
              <c:dLblPos val="inEnd"/>
              <c:showLegendKey val="0"/>
              <c:showVal val="1"/>
              <c:showCatName val="0"/>
              <c:showSerName val="0"/>
              <c:showPercent val="0"/>
              <c:showBubbleSize val="0"/>
            </c:dLbl>
            <c:dLbl>
              <c:idx val="14"/>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15"/>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16"/>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17"/>
              <c:tx>
                <c:rich>
                  <a:bodyPr/>
                  <a:lstStyle/>
                  <a:p>
                    <a:r>
                      <a:t>42.0%</a:t>
                    </a:r>
                  </a:p>
                </c:rich>
              </c:tx>
              <c:txPr>
                <a:bodyPr/>
                <a:lstStyle/>
                <a:p>
                  <a:pPr>
                    <a:defRPr sz="1000"/>
                  </a:pPr>
                </a:p>
              </c:txPr>
              <c:dLblPos val="inEnd"/>
              <c:showLegendKey val="0"/>
              <c:showVal val="1"/>
              <c:showCatName val="0"/>
              <c:showSerName val="0"/>
              <c:showPercent val="0"/>
              <c:showBubbleSize val="0"/>
            </c:dLbl>
            <c:dLbl>
              <c:idx val="18"/>
              <c:tx>
                <c:rich>
                  <a:bodyPr/>
                  <a:lstStyle/>
                  <a:p>
                    <a:r>
                      <a:t>15.8%</a:t>
                    </a:r>
                  </a:p>
                </c:rich>
              </c:tx>
              <c:txPr>
                <a:bodyPr/>
                <a:lstStyle/>
                <a:p>
                  <a:pPr>
                    <a:defRPr sz="1000"/>
                  </a:pPr>
                </a:p>
              </c:txPr>
              <c:dLblPos val="inEnd"/>
              <c:showLegendKey val="0"/>
              <c:showVal val="1"/>
              <c:showCatName val="0"/>
              <c:showSerName val="0"/>
              <c:showPercent val="0"/>
              <c:showBubbleSize val="0"/>
            </c:dLbl>
            <c:dLbl>
              <c:idx val="19"/>
              <c:tx>
                <c:rich>
                  <a:bodyPr/>
                  <a:lstStyle/>
                  <a:p>
                    <a:r>
                      <a:t>25.0%</a:t>
                    </a:r>
                  </a:p>
                </c:rich>
              </c:tx>
              <c:txPr>
                <a:bodyPr/>
                <a:lstStyle/>
                <a:p>
                  <a:pPr>
                    <a:defRPr sz="1000"/>
                  </a:pPr>
                </a:p>
              </c:txPr>
              <c:dLblPos val="inEnd"/>
              <c:showLegendKey val="0"/>
              <c:showVal val="1"/>
              <c:showCatName val="0"/>
              <c:showSerName val="0"/>
              <c:showPercent val="0"/>
              <c:showBubbleSize val="0"/>
            </c:dLbl>
            <c:dLbl>
              <c:idx val="20"/>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21"/>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22"/>
              <c:tx>
                <c:rich>
                  <a:bodyPr/>
                  <a:lstStyle/>
                  <a:p>
                    <a:r>
                      <a:t>10.0%</a:t>
                    </a:r>
                  </a:p>
                </c:rich>
              </c:tx>
              <c:txPr>
                <a:bodyPr/>
                <a:lstStyle/>
                <a:p>
                  <a:pPr>
                    <a:defRPr sz="1000"/>
                  </a:pPr>
                </a:p>
              </c:txPr>
              <c:dLblPos val="inEnd"/>
              <c:showLegendKey val="0"/>
              <c:showVal val="1"/>
              <c:showCatName val="0"/>
              <c:showSerName val="0"/>
              <c:showPercent val="0"/>
              <c:showBubbleSize val="0"/>
            </c:dLbl>
            <c:dLbl>
              <c:idx val="23"/>
              <c:tx>
                <c:rich>
                  <a:bodyPr/>
                  <a:lstStyle/>
                  <a:p>
                    <a:r>
                      <a:t>35.0%</a:t>
                    </a:r>
                  </a:p>
                </c:rich>
              </c:tx>
              <c:txPr>
                <a:bodyPr/>
                <a:lstStyle/>
                <a:p>
                  <a:pPr>
                    <a:defRPr sz="1000"/>
                  </a:pPr>
                </a:p>
              </c:txPr>
              <c:dLblPos val="inEnd"/>
              <c:showLegendKey val="0"/>
              <c:showVal val="1"/>
              <c:showCatName val="0"/>
              <c:showSerName val="0"/>
              <c:showPercent val="0"/>
              <c:showBubbleSize val="0"/>
            </c:dLbl>
            <c:dLbl>
              <c:idx val="24"/>
              <c:tx>
                <c:rich>
                  <a:bodyPr/>
                  <a:lstStyle/>
                  <a:p>
                    <a:r>
                      <a:t>38.5%</a:t>
                    </a:r>
                  </a:p>
                </c:rich>
              </c:tx>
              <c:txPr>
                <a:bodyPr/>
                <a:lstStyle/>
                <a:p>
                  <a:pPr>
                    <a:defRPr sz="1000"/>
                  </a:pPr>
                </a:p>
              </c:txPr>
              <c:dLblPos val="inEnd"/>
              <c:showLegendKey val="0"/>
              <c:showVal val="1"/>
              <c:showCatName val="0"/>
              <c:showSerName val="0"/>
              <c:showPercent val="0"/>
              <c:showBubbleSize val="0"/>
            </c:dLbl>
            <c:dLbl>
              <c:idx val="25"/>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26"/>
              <c:tx>
                <c:rich>
                  <a:bodyPr/>
                  <a:lstStyle/>
                  <a:p>
                    <a:r>
                      <a:t>31.5%</a:t>
                    </a:r>
                  </a:p>
                </c:rich>
              </c:tx>
              <c:txPr>
                <a:bodyPr/>
                <a:lstStyle/>
                <a:p>
                  <a:pPr>
                    <a:defRPr sz="1000"/>
                  </a:pPr>
                </a:p>
              </c:txPr>
              <c:dLblPos val="inEnd"/>
              <c:showLegendKey val="0"/>
              <c:showVal val="1"/>
              <c:showCatName val="0"/>
              <c:showSerName val="0"/>
              <c:showPercent val="0"/>
              <c:showBubbleSize val="0"/>
            </c:dLbl>
            <c:dLbl>
              <c:idx val="27"/>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28"/>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29"/>
              <c:tx>
                <c:rich>
                  <a:bodyPr/>
                  <a:lstStyle/>
                  <a:p>
                    <a:r>
                      <a:t>50.0%</a:t>
                    </a:r>
                  </a:p>
                </c:rich>
              </c:tx>
              <c:txPr>
                <a:bodyPr/>
                <a:lstStyle/>
                <a:p>
                  <a:pPr>
                    <a:defRPr sz="1000"/>
                  </a:pPr>
                </a:p>
              </c:txPr>
              <c:dLblPos val="inEnd"/>
              <c:showLegendKey val="0"/>
              <c:showVal val="1"/>
              <c:showCatName val="0"/>
              <c:showSerName val="0"/>
              <c:showPercent val="0"/>
              <c:showBubbleSize val="0"/>
            </c:dLbl>
            <c:dLbl>
              <c:idx val="30"/>
              <c:tx>
                <c:rich>
                  <a:bodyPr/>
                  <a:lstStyle/>
                  <a:p>
                    <a:r>
                      <a:t>70.0%</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Sheet1!$A$2:$A$32</c:f>
              <c:strCache>
                <c:ptCount val="31"/>
                <c:pt idx="0">
                  <c:v>Industri</c:v>
                </c:pt>
                <c:pt idx="1">
                  <c:v>UOB Call Center</c:v>
                </c:pt>
                <c:pt idx="2">
                  <c:v>Phone Banking CIMB Niaga</c:v>
                </c:pt>
                <c:pt idx="3">
                  <c:v>PermataTel</c:v>
                </c:pt>
                <c:pt idx="4">
                  <c:v>Mega Call</c:v>
                </c:pt>
                <c:pt idx="5">
                  <c:v>Maybank Customer Care</c:v>
                </c:pt>
                <c:pt idx="6">
                  <c:v>Mandiri Call</c:v>
                </c:pt>
                <c:pt idx="7">
                  <c:v>Layanan Sahabat BTN</c:v>
                </c:pt>
                <c:pt idx="8">
                  <c:v>Info Bank Jatim</c:v>
                </c:pt>
                <c:pt idx="9">
                  <c:v>Hello Danamon</c:v>
                </c:pt>
                <c:pt idx="10">
                  <c:v>Halo Bukopin</c:v>
                </c:pt>
                <c:pt idx="11">
                  <c:v>Halo Bank Kalbar</c:v>
                </c:pt>
                <c:pt idx="12">
                  <c:v>Halo BCA</c:v>
                </c:pt>
                <c:pt idx="13">
                  <c:v>HSBC</c:v>
                </c:pt>
                <c:pt idx="14">
                  <c:v>Graha Call</c:v>
                </c:pt>
                <c:pt idx="15">
                  <c:v>DBSI Customer Centre</c:v>
                </c:pt>
                <c:pt idx="16">
                  <c:v>Contact BRI</c:v>
                </c:pt>
                <c:pt idx="17">
                  <c:v>CitiPhone Banking</c:v>
                </c:pt>
                <c:pt idx="18">
                  <c:v>Call OCBC NISP</c:v>
                </c:pt>
                <c:pt idx="19">
                  <c:v>Call KEB Hana</c:v>
                </c:pt>
                <c:pt idx="20">
                  <c:v>Call CommBank</c:v>
                </c:pt>
                <c:pt idx="21">
                  <c:v>Call Centre J TRUST Bank</c:v>
                </c:pt>
                <c:pt idx="22">
                  <c:v>Call Center Standard Chartered Bank</c:v>
                </c:pt>
                <c:pt idx="23">
                  <c:v>Call Center Panin</c:v>
                </c:pt>
                <c:pt idx="24">
                  <c:v>Bank Sinarmas Care</c:v>
                </c:pt>
                <c:pt idx="25">
                  <c:v>Bank Kaltim Cal Center</c:v>
                </c:pt>
                <c:pt idx="26">
                  <c:v>Bank Jateng Call Center </c:v>
                </c:pt>
                <c:pt idx="27">
                  <c:v>Bank DKI Call Center</c:v>
                </c:pt>
                <c:pt idx="28">
                  <c:v>BTPN Call</c:v>
                </c:pt>
                <c:pt idx="29">
                  <c:v>BNI Call</c:v>
                </c:pt>
                <c:pt idx="30">
                  <c:v>BJB Call</c:v>
                </c:pt>
              </c:strCache>
            </c:strRef>
          </c:cat>
          <c:val>
            <c:numRef>
              <c:f>Sheet1!$B$2:$B$32</c:f>
              <c:numCache>
                <c:formatCode>#,0"%"</c:formatCode>
                <c:ptCount val="31"/>
                <c:pt idx="0">
                  <c:v>31.7</c:v>
                </c:pt>
                <c:pt idx="1">
                  <c:v>33.3</c:v>
                </c:pt>
                <c:pt idx="2">
                  <c:v>0.0</c:v>
                </c:pt>
                <c:pt idx="3">
                  <c:v>60.0</c:v>
                </c:pt>
                <c:pt idx="4">
                  <c:v>17.5</c:v>
                </c:pt>
                <c:pt idx="5">
                  <c:v>28.0</c:v>
                </c:pt>
                <c:pt idx="6">
                  <c:v>21.0</c:v>
                </c:pt>
                <c:pt idx="7">
                  <c:v>31.5</c:v>
                </c:pt>
                <c:pt idx="8">
                  <c:v>70.0</c:v>
                </c:pt>
                <c:pt idx="9">
                  <c:v>26.3</c:v>
                </c:pt>
                <c:pt idx="10">
                  <c:v>26.3</c:v>
                </c:pt>
                <c:pt idx="11">
                  <c:v>0.0</c:v>
                </c:pt>
                <c:pt idx="12">
                  <c:v>19.2</c:v>
                </c:pt>
                <c:pt idx="13">
                  <c:v>26.2</c:v>
                </c:pt>
                <c:pt idx="14">
                  <c:v>0.0</c:v>
                </c:pt>
                <c:pt idx="15">
                  <c:v>0.0</c:v>
                </c:pt>
                <c:pt idx="16">
                  <c:v>#N/A</c:v>
                </c:pt>
                <c:pt idx="17">
                  <c:v>42.0</c:v>
                </c:pt>
                <c:pt idx="18">
                  <c:v>15.8</c:v>
                </c:pt>
                <c:pt idx="19">
                  <c:v>25.0</c:v>
                </c:pt>
                <c:pt idx="20">
                  <c:v>0.0</c:v>
                </c:pt>
                <c:pt idx="21">
                  <c:v>0.0</c:v>
                </c:pt>
                <c:pt idx="22">
                  <c:v>10.0</c:v>
                </c:pt>
                <c:pt idx="23">
                  <c:v>35.0</c:v>
                </c:pt>
                <c:pt idx="24">
                  <c:v>38.5</c:v>
                </c:pt>
                <c:pt idx="25">
                  <c:v>0.0</c:v>
                </c:pt>
                <c:pt idx="26">
                  <c:v>31.5</c:v>
                </c:pt>
                <c:pt idx="27">
                  <c:v>0.0</c:v>
                </c:pt>
                <c:pt idx="28">
                  <c:v>#N/A</c:v>
                </c:pt>
                <c:pt idx="29">
                  <c:v>50.0</c:v>
                </c:pt>
                <c:pt idx="30">
                  <c:v>70.0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BFBFBF"/>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0070C0"/>
              </a:solidFill>
            </c:spPr>
          </c:dPt>
          <c:dLbls>
            <c:dLbl>
              <c:idx val="0"/>
              <c:tx>
                <c:rich>
                  <a:bodyPr/>
                  <a:lstStyle/>
                  <a:p>
                    <a:r>
                      <a:t>97.7%</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99.5%</a:t>
                    </a:r>
                  </a:p>
                </c:rich>
              </c:tx>
              <c:txPr>
                <a:bodyPr/>
                <a:lstStyle/>
                <a:p>
                  <a:pPr>
                    <a:defRPr sz="1000"/>
                  </a:pPr>
                </a:p>
              </c:txPr>
              <c:dLblPos val="inEnd"/>
              <c:showLegendKey val="0"/>
              <c:showVal val="1"/>
              <c:showCatName val="0"/>
              <c:showSerName val="0"/>
              <c:showPercent val="0"/>
              <c:showBubbleSize val="0"/>
            </c:dLbl>
            <c:dLbl>
              <c:idx val="2"/>
              <c:tx>
                <c:rich>
                  <a:bodyPr/>
                  <a:lstStyle/>
                  <a:p>
                    <a:r>
                      <a:t>100.0%</a:t>
                    </a:r>
                  </a:p>
                </c:rich>
              </c:tx>
              <c:txPr>
                <a:bodyPr/>
                <a:lstStyle/>
                <a:p>
                  <a:pPr>
                    <a:defRPr sz="1000"/>
                  </a:pPr>
                </a:p>
              </c:txPr>
              <c:dLblPos val="inEnd"/>
              <c:showLegendKey val="0"/>
              <c:showVal val="1"/>
              <c:showCatName val="0"/>
              <c:showSerName val="0"/>
              <c:showPercent val="0"/>
              <c:showBubbleSize val="0"/>
            </c:dLbl>
            <c:dLbl>
              <c:idx val="3"/>
              <c:tx>
                <c:rich>
                  <a:bodyPr/>
                  <a:lstStyle/>
                  <a:p>
                    <a:r>
                      <a:t>100.0%</a:t>
                    </a:r>
                  </a:p>
                </c:rich>
              </c:tx>
              <c:txPr>
                <a:bodyPr/>
                <a:lstStyle/>
                <a:p>
                  <a:pPr>
                    <a:defRPr sz="1000"/>
                  </a:pPr>
                </a:p>
              </c:txPr>
              <c:dLblPos val="inEnd"/>
              <c:showLegendKey val="0"/>
              <c:showVal val="1"/>
              <c:showCatName val="0"/>
              <c:showSerName val="0"/>
              <c:showPercent val="0"/>
              <c:showBubbleSize val="0"/>
            </c:dLbl>
            <c:dLbl>
              <c:idx val="4"/>
              <c:tx>
                <c:rich>
                  <a:bodyPr/>
                  <a:lstStyle/>
                  <a:p>
                    <a:r>
                      <a:t>92.0%</a:t>
                    </a:r>
                  </a:p>
                </c:rich>
              </c:tx>
              <c:txPr>
                <a:bodyPr/>
                <a:lstStyle/>
                <a:p>
                  <a:pPr>
                    <a:defRPr sz="1000"/>
                  </a:pPr>
                </a:p>
              </c:txPr>
              <c:dLblPos val="inEnd"/>
              <c:showLegendKey val="0"/>
              <c:showVal val="1"/>
              <c:showCatName val="0"/>
              <c:showSerName val="0"/>
              <c:showPercent val="0"/>
              <c:showBubbleSize val="0"/>
            </c:dLbl>
            <c:dLbl>
              <c:idx val="5"/>
              <c:tx>
                <c:rich>
                  <a:bodyPr/>
                  <a:lstStyle/>
                  <a:p>
                    <a:r>
                      <a:t>99.0%</a:t>
                    </a:r>
                  </a:p>
                </c:rich>
              </c:tx>
              <c:txPr>
                <a:bodyPr/>
                <a:lstStyle/>
                <a:p>
                  <a:pPr>
                    <a:defRPr sz="1000"/>
                  </a:pPr>
                </a:p>
              </c:txPr>
              <c:dLblPos val="inEnd"/>
              <c:showLegendKey val="0"/>
              <c:showVal val="1"/>
              <c:showCatName val="0"/>
              <c:showSerName val="0"/>
              <c:showPercent val="0"/>
              <c:showBubbleSize val="0"/>
            </c:dLbl>
            <c:dLbl>
              <c:idx val="6"/>
              <c:tx>
                <c:rich>
                  <a:bodyPr/>
                  <a:lstStyle/>
                  <a:p>
                    <a:r>
                      <a:t>98.0%</a:t>
                    </a:r>
                  </a:p>
                </c:rich>
              </c:tx>
              <c:txPr>
                <a:bodyPr/>
                <a:lstStyle/>
                <a:p>
                  <a:pPr>
                    <a:defRPr sz="1000"/>
                  </a:pPr>
                </a:p>
              </c:txPr>
              <c:dLblPos val="inEnd"/>
              <c:showLegendKey val="0"/>
              <c:showVal val="1"/>
              <c:showCatName val="0"/>
              <c:showSerName val="0"/>
              <c:showPercent val="0"/>
              <c:showBubbleSize val="0"/>
            </c:dLbl>
            <c:dLbl>
              <c:idx val="7"/>
              <c:tx>
                <c:rich>
                  <a:bodyPr/>
                  <a:lstStyle/>
                  <a:p>
                    <a:r>
                      <a:t>100.0%</a:t>
                    </a:r>
                  </a:p>
                </c:rich>
              </c:tx>
              <c:txPr>
                <a:bodyPr/>
                <a:lstStyle/>
                <a:p>
                  <a:pPr>
                    <a:defRPr sz="1000"/>
                  </a:pPr>
                </a:p>
              </c:txPr>
              <c:dLblPos val="inEnd"/>
              <c:showLegendKey val="0"/>
              <c:showVal val="1"/>
              <c:showCatName val="0"/>
              <c:showSerName val="0"/>
              <c:showPercent val="0"/>
              <c:showBubbleSize val="0"/>
            </c:dLbl>
            <c:dLbl>
              <c:idx val="8"/>
              <c:tx>
                <c:rich>
                  <a:bodyPr/>
                  <a:lstStyle/>
                  <a:p>
                    <a:r>
                      <a:t>100.0%</a:t>
                    </a:r>
                  </a:p>
                </c:rich>
              </c:tx>
              <c:txPr>
                <a:bodyPr/>
                <a:lstStyle/>
                <a:p>
                  <a:pPr>
                    <a:defRPr sz="1000"/>
                  </a:pPr>
                </a:p>
              </c:txPr>
              <c:dLblPos val="inEnd"/>
              <c:showLegendKey val="0"/>
              <c:showVal val="1"/>
              <c:showCatName val="0"/>
              <c:showSerName val="0"/>
              <c:showPercent val="0"/>
              <c:showBubbleSize val="0"/>
            </c:dLbl>
            <c:dLbl>
              <c:idx val="9"/>
              <c:tx>
                <c:rich>
                  <a:bodyPr/>
                  <a:lstStyle/>
                  <a:p>
                    <a:r>
                      <a:t>97.5%</a:t>
                    </a:r>
                  </a:p>
                </c:rich>
              </c:tx>
              <c:txPr>
                <a:bodyPr/>
                <a:lstStyle/>
                <a:p>
                  <a:pPr>
                    <a:defRPr sz="1000"/>
                  </a:pPr>
                </a:p>
              </c:txPr>
              <c:dLblPos val="inEnd"/>
              <c:showLegendKey val="0"/>
              <c:showVal val="1"/>
              <c:showCatName val="0"/>
              <c:showSerName val="0"/>
              <c:showPercent val="0"/>
              <c:showBubbleSize val="0"/>
            </c:dLbl>
            <c:dLbl>
              <c:idx val="10"/>
              <c:tx>
                <c:rich>
                  <a:bodyPr/>
                  <a:lstStyle/>
                  <a:p>
                    <a:r>
                      <a:t>94.5%</a:t>
                    </a:r>
                  </a:p>
                </c:rich>
              </c:tx>
              <c:txPr>
                <a:bodyPr/>
                <a:lstStyle/>
                <a:p>
                  <a:pPr>
                    <a:defRPr sz="1000"/>
                  </a:pPr>
                </a:p>
              </c:txPr>
              <c:dLblPos val="inEnd"/>
              <c:showLegendKey val="0"/>
              <c:showVal val="1"/>
              <c:showCatName val="0"/>
              <c:showSerName val="0"/>
              <c:showPercent val="0"/>
              <c:showBubbleSize val="0"/>
            </c:dLbl>
            <c:dLbl>
              <c:idx val="11"/>
              <c:tx>
                <c:rich>
                  <a:bodyPr/>
                  <a:lstStyle/>
                  <a:p>
                    <a:r>
                      <a:t>98.0%</a:t>
                    </a:r>
                  </a:p>
                </c:rich>
              </c:tx>
              <c:txPr>
                <a:bodyPr/>
                <a:lstStyle/>
                <a:p>
                  <a:pPr>
                    <a:defRPr sz="1000"/>
                  </a:pPr>
                </a:p>
              </c:txPr>
              <c:dLblPos val="inEnd"/>
              <c:showLegendKey val="0"/>
              <c:showVal val="1"/>
              <c:showCatName val="0"/>
              <c:showSerName val="0"/>
              <c:showPercent val="0"/>
              <c:showBubbleSize val="0"/>
            </c:dLbl>
            <c:dLbl>
              <c:idx val="12"/>
              <c:tx>
                <c:rich>
                  <a:bodyPr/>
                  <a:lstStyle/>
                  <a:p>
                    <a:r>
                      <a:t>92.0%</a:t>
                    </a:r>
                  </a:p>
                </c:rich>
              </c:tx>
              <c:txPr>
                <a:bodyPr/>
                <a:lstStyle/>
                <a:p>
                  <a:pPr>
                    <a:defRPr sz="1000"/>
                  </a:pPr>
                </a:p>
              </c:txPr>
              <c:dLblPos val="inEnd"/>
              <c:showLegendKey val="0"/>
              <c:showVal val="1"/>
              <c:showCatName val="0"/>
              <c:showSerName val="0"/>
              <c:showPercent val="0"/>
              <c:showBubbleSize val="0"/>
            </c:dLbl>
            <c:dLbl>
              <c:idx val="13"/>
              <c:tx>
                <c:rich>
                  <a:bodyPr/>
                  <a:lstStyle/>
                  <a:p>
                    <a:r>
                      <a:t>99.5%</a:t>
                    </a:r>
                  </a:p>
                </c:rich>
              </c:tx>
              <c:txPr>
                <a:bodyPr/>
                <a:lstStyle/>
                <a:p>
                  <a:pPr>
                    <a:defRPr sz="1000"/>
                  </a:pPr>
                </a:p>
              </c:txPr>
              <c:dLblPos val="inEnd"/>
              <c:showLegendKey val="0"/>
              <c:showVal val="1"/>
              <c:showCatName val="0"/>
              <c:showSerName val="0"/>
              <c:showPercent val="0"/>
              <c:showBubbleSize val="0"/>
            </c:dLbl>
            <c:dLbl>
              <c:idx val="14"/>
              <c:tx>
                <c:rich>
                  <a:bodyPr/>
                  <a:lstStyle/>
                  <a:p>
                    <a:r>
                      <a:t>87.5%</a:t>
                    </a:r>
                  </a:p>
                </c:rich>
              </c:tx>
              <c:txPr>
                <a:bodyPr/>
                <a:lstStyle/>
                <a:p>
                  <a:pPr>
                    <a:defRPr sz="1000"/>
                  </a:pPr>
                </a:p>
              </c:txPr>
              <c:dLblPos val="inEnd"/>
              <c:showLegendKey val="0"/>
              <c:showVal val="1"/>
              <c:showCatName val="0"/>
              <c:showSerName val="0"/>
              <c:showPercent val="0"/>
              <c:showBubbleSize val="0"/>
            </c:dLbl>
            <c:dLbl>
              <c:idx val="15"/>
              <c:tx>
                <c:rich>
                  <a:bodyPr/>
                  <a:lstStyle/>
                  <a:p>
                    <a:r>
                      <a:t>99.0%</a:t>
                    </a:r>
                  </a:p>
                </c:rich>
              </c:tx>
              <c:txPr>
                <a:bodyPr/>
                <a:lstStyle/>
                <a:p>
                  <a:pPr>
                    <a:defRPr sz="1000"/>
                  </a:pPr>
                </a:p>
              </c:txPr>
              <c:dLblPos val="inEnd"/>
              <c:showLegendKey val="0"/>
              <c:showVal val="1"/>
              <c:showCatName val="0"/>
              <c:showSerName val="0"/>
              <c:showPercent val="0"/>
              <c:showBubbleSize val="0"/>
            </c:dLbl>
            <c:dLbl>
              <c:idx val="16"/>
              <c:tx>
                <c:rich>
                  <a:bodyPr/>
                  <a:lstStyle/>
                  <a:p>
                    <a:r>
                      <a:t>97.5%</a:t>
                    </a:r>
                  </a:p>
                </c:rich>
              </c:tx>
              <c:txPr>
                <a:bodyPr/>
                <a:lstStyle/>
                <a:p>
                  <a:pPr>
                    <a:defRPr sz="1000"/>
                  </a:pPr>
                </a:p>
              </c:txPr>
              <c:dLblPos val="inEnd"/>
              <c:showLegendKey val="0"/>
              <c:showVal val="1"/>
              <c:showCatName val="0"/>
              <c:showSerName val="0"/>
              <c:showPercent val="0"/>
              <c:showBubbleSize val="0"/>
            </c:dLbl>
            <c:dLbl>
              <c:idx val="17"/>
              <c:tx>
                <c:rich>
                  <a:bodyPr/>
                  <a:lstStyle/>
                  <a:p>
                    <a:r>
                      <a:t>99.5%</a:t>
                    </a:r>
                  </a:p>
                </c:rich>
              </c:tx>
              <c:txPr>
                <a:bodyPr/>
                <a:lstStyle/>
                <a:p>
                  <a:pPr>
                    <a:defRPr sz="1000"/>
                  </a:pPr>
                </a:p>
              </c:txPr>
              <c:dLblPos val="inEnd"/>
              <c:showLegendKey val="0"/>
              <c:showVal val="1"/>
              <c:showCatName val="0"/>
              <c:showSerName val="0"/>
              <c:showPercent val="0"/>
              <c:showBubbleSize val="0"/>
            </c:dLbl>
            <c:dLbl>
              <c:idx val="18"/>
              <c:tx>
                <c:rich>
                  <a:bodyPr/>
                  <a:lstStyle/>
                  <a:p>
                    <a:r>
                      <a:t>100.0%</a:t>
                    </a:r>
                  </a:p>
                </c:rich>
              </c:tx>
              <c:txPr>
                <a:bodyPr/>
                <a:lstStyle/>
                <a:p>
                  <a:pPr>
                    <a:defRPr sz="1000"/>
                  </a:pPr>
                </a:p>
              </c:txPr>
              <c:dLblPos val="inEnd"/>
              <c:showLegendKey val="0"/>
              <c:showVal val="1"/>
              <c:showCatName val="0"/>
              <c:showSerName val="0"/>
              <c:showPercent val="0"/>
              <c:showBubbleSize val="0"/>
            </c:dLbl>
            <c:dLbl>
              <c:idx val="19"/>
              <c:tx>
                <c:rich>
                  <a:bodyPr/>
                  <a:lstStyle/>
                  <a:p>
                    <a:r>
                      <a:t>100.0%</a:t>
                    </a:r>
                  </a:p>
                </c:rich>
              </c:tx>
              <c:txPr>
                <a:bodyPr/>
                <a:lstStyle/>
                <a:p>
                  <a:pPr>
                    <a:defRPr sz="1000"/>
                  </a:pPr>
                </a:p>
              </c:txPr>
              <c:dLblPos val="inEnd"/>
              <c:showLegendKey val="0"/>
              <c:showVal val="1"/>
              <c:showCatName val="0"/>
              <c:showSerName val="0"/>
              <c:showPercent val="0"/>
              <c:showBubbleSize val="0"/>
            </c:dLbl>
            <c:dLbl>
              <c:idx val="20"/>
              <c:tx>
                <c:rich>
                  <a:bodyPr/>
                  <a:lstStyle/>
                  <a:p>
                    <a:r>
                      <a:t>100.0%</a:t>
                    </a:r>
                  </a:p>
                </c:rich>
              </c:tx>
              <c:txPr>
                <a:bodyPr/>
                <a:lstStyle/>
                <a:p>
                  <a:pPr>
                    <a:defRPr sz="1000"/>
                  </a:pPr>
                </a:p>
              </c:txPr>
              <c:dLblPos val="inEnd"/>
              <c:showLegendKey val="0"/>
              <c:showVal val="1"/>
              <c:showCatName val="0"/>
              <c:showSerName val="0"/>
              <c:showPercent val="0"/>
              <c:showBubbleSize val="0"/>
            </c:dLbl>
            <c:dLbl>
              <c:idx val="21"/>
              <c:tx>
                <c:rich>
                  <a:bodyPr/>
                  <a:lstStyle/>
                  <a:p>
                    <a:r>
                      <a:t>98.0%</a:t>
                    </a:r>
                  </a:p>
                </c:rich>
              </c:tx>
              <c:txPr>
                <a:bodyPr/>
                <a:lstStyle/>
                <a:p>
                  <a:pPr>
                    <a:defRPr sz="1000"/>
                  </a:pPr>
                </a:p>
              </c:txPr>
              <c:dLblPos val="inEnd"/>
              <c:showLegendKey val="0"/>
              <c:showVal val="1"/>
              <c:showCatName val="0"/>
              <c:showSerName val="0"/>
              <c:showPercent val="0"/>
              <c:showBubbleSize val="0"/>
            </c:dLbl>
            <c:dLbl>
              <c:idx val="22"/>
              <c:tx>
                <c:rich>
                  <a:bodyPr/>
                  <a:lstStyle/>
                  <a:p>
                    <a:r>
                      <a:t>94.0%</a:t>
                    </a:r>
                  </a:p>
                </c:rich>
              </c:tx>
              <c:txPr>
                <a:bodyPr/>
                <a:lstStyle/>
                <a:p>
                  <a:pPr>
                    <a:defRPr sz="1000"/>
                  </a:pPr>
                </a:p>
              </c:txPr>
              <c:dLblPos val="inEnd"/>
              <c:showLegendKey val="0"/>
              <c:showVal val="1"/>
              <c:showCatName val="0"/>
              <c:showSerName val="0"/>
              <c:showPercent val="0"/>
              <c:showBubbleSize val="0"/>
            </c:dLbl>
            <c:dLbl>
              <c:idx val="23"/>
              <c:tx>
                <c:rich>
                  <a:bodyPr/>
                  <a:lstStyle/>
                  <a:p>
                    <a:r>
                      <a:t>100.0%</a:t>
                    </a:r>
                  </a:p>
                </c:rich>
              </c:tx>
              <c:txPr>
                <a:bodyPr/>
                <a:lstStyle/>
                <a:p>
                  <a:pPr>
                    <a:defRPr sz="1000"/>
                  </a:pPr>
                </a:p>
              </c:txPr>
              <c:dLblPos val="inEnd"/>
              <c:showLegendKey val="0"/>
              <c:showVal val="1"/>
              <c:showCatName val="0"/>
              <c:showSerName val="0"/>
              <c:showPercent val="0"/>
              <c:showBubbleSize val="0"/>
            </c:dLbl>
            <c:dLbl>
              <c:idx val="24"/>
              <c:tx>
                <c:rich>
                  <a:bodyPr/>
                  <a:lstStyle/>
                  <a:p>
                    <a:r>
                      <a:t>98.5%</a:t>
                    </a:r>
                  </a:p>
                </c:rich>
              </c:tx>
              <c:txPr>
                <a:bodyPr/>
                <a:lstStyle/>
                <a:p>
                  <a:pPr>
                    <a:defRPr sz="1000"/>
                  </a:pPr>
                </a:p>
              </c:txPr>
              <c:dLblPos val="inEnd"/>
              <c:showLegendKey val="0"/>
              <c:showVal val="1"/>
              <c:showCatName val="0"/>
              <c:showSerName val="0"/>
              <c:showPercent val="0"/>
              <c:showBubbleSize val="0"/>
            </c:dLbl>
            <c:dLbl>
              <c:idx val="25"/>
              <c:tx>
                <c:rich>
                  <a:bodyPr/>
                  <a:lstStyle/>
                  <a:p>
                    <a:r>
                      <a:t>100.0%</a:t>
                    </a:r>
                  </a:p>
                </c:rich>
              </c:tx>
              <c:txPr>
                <a:bodyPr/>
                <a:lstStyle/>
                <a:p>
                  <a:pPr>
                    <a:defRPr sz="1000"/>
                  </a:pPr>
                </a:p>
              </c:txPr>
              <c:dLblPos val="inEnd"/>
              <c:showLegendKey val="0"/>
              <c:showVal val="1"/>
              <c:showCatName val="0"/>
              <c:showSerName val="0"/>
              <c:showPercent val="0"/>
              <c:showBubbleSize val="0"/>
            </c:dLbl>
            <c:dLbl>
              <c:idx val="26"/>
              <c:tx>
                <c:rich>
                  <a:bodyPr/>
                  <a:lstStyle/>
                  <a:p>
                    <a:r>
                      <a:t>99.5%</a:t>
                    </a:r>
                  </a:p>
                </c:rich>
              </c:tx>
              <c:txPr>
                <a:bodyPr/>
                <a:lstStyle/>
                <a:p>
                  <a:pPr>
                    <a:defRPr sz="1000"/>
                  </a:pPr>
                </a:p>
              </c:txPr>
              <c:dLblPos val="inEnd"/>
              <c:showLegendKey val="0"/>
              <c:showVal val="1"/>
              <c:showCatName val="0"/>
              <c:showSerName val="0"/>
              <c:showPercent val="0"/>
              <c:showBubbleSize val="0"/>
            </c:dLbl>
            <c:dLbl>
              <c:idx val="27"/>
              <c:tx>
                <c:rich>
                  <a:bodyPr/>
                  <a:lstStyle/>
                  <a:p>
                    <a:r>
                      <a:t>100.0%</a:t>
                    </a:r>
                  </a:p>
                </c:rich>
              </c:tx>
              <c:txPr>
                <a:bodyPr/>
                <a:lstStyle/>
                <a:p>
                  <a:pPr>
                    <a:defRPr sz="1000"/>
                  </a:pPr>
                </a:p>
              </c:txPr>
              <c:dLblPos val="inEnd"/>
              <c:showLegendKey val="0"/>
              <c:showVal val="1"/>
              <c:showCatName val="0"/>
              <c:showSerName val="0"/>
              <c:showPercent val="0"/>
              <c:showBubbleSize val="0"/>
            </c:dLbl>
            <c:dLbl>
              <c:idx val="28"/>
              <c:tx>
                <c:rich>
                  <a:bodyPr/>
                  <a:lstStyle/>
                  <a:p>
                    <a:r>
                      <a:t>92.0%</a:t>
                    </a:r>
                  </a:p>
                </c:rich>
              </c:tx>
              <c:txPr>
                <a:bodyPr/>
                <a:lstStyle/>
                <a:p>
                  <a:pPr>
                    <a:defRPr sz="1000"/>
                  </a:pPr>
                </a:p>
              </c:txPr>
              <c:dLblPos val="inEnd"/>
              <c:showLegendKey val="0"/>
              <c:showVal val="1"/>
              <c:showCatName val="0"/>
              <c:showSerName val="0"/>
              <c:showPercent val="0"/>
              <c:showBubbleSize val="0"/>
            </c:dLbl>
            <c:dLbl>
              <c:idx val="29"/>
              <c:tx>
                <c:rich>
                  <a:bodyPr/>
                  <a:lstStyle/>
                  <a:p>
                    <a:r>
                      <a:t>96.0%</a:t>
                    </a:r>
                  </a:p>
                </c:rich>
              </c:tx>
              <c:txPr>
                <a:bodyPr/>
                <a:lstStyle/>
                <a:p>
                  <a:pPr>
                    <a:defRPr sz="1000"/>
                  </a:pPr>
                </a:p>
              </c:txPr>
              <c:dLblPos val="inEnd"/>
              <c:showLegendKey val="0"/>
              <c:showVal val="1"/>
              <c:showCatName val="0"/>
              <c:showSerName val="0"/>
              <c:showPercent val="0"/>
              <c:showBubbleSize val="0"/>
            </c:dLbl>
            <c:dLbl>
              <c:idx val="30"/>
              <c:tx>
                <c:rich>
                  <a:bodyPr/>
                  <a:lstStyle/>
                  <a:p>
                    <a:r>
                      <a:t>100.0%</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Sheet1!$A$2:$A$32</c:f>
              <c:strCache>
                <c:ptCount val="31"/>
                <c:pt idx="0">
                  <c:v>Industri</c:v>
                </c:pt>
                <c:pt idx="1">
                  <c:v>UOB Call Center</c:v>
                </c:pt>
                <c:pt idx="2">
                  <c:v>Phone Banking CIMB Niaga</c:v>
                </c:pt>
                <c:pt idx="3">
                  <c:v>PermataTel</c:v>
                </c:pt>
                <c:pt idx="4">
                  <c:v>Mega Call</c:v>
                </c:pt>
                <c:pt idx="5">
                  <c:v>Maybank Customer Care</c:v>
                </c:pt>
                <c:pt idx="6">
                  <c:v>Mandiri Call</c:v>
                </c:pt>
                <c:pt idx="7">
                  <c:v>Layanan Sahabat BTN</c:v>
                </c:pt>
                <c:pt idx="8">
                  <c:v>Info Bank Jatim</c:v>
                </c:pt>
                <c:pt idx="9">
                  <c:v>Hello Danamon</c:v>
                </c:pt>
                <c:pt idx="10">
                  <c:v>Halo Bukopin</c:v>
                </c:pt>
                <c:pt idx="11">
                  <c:v>Halo Bank Kalbar</c:v>
                </c:pt>
                <c:pt idx="12">
                  <c:v>Halo BCA</c:v>
                </c:pt>
                <c:pt idx="13">
                  <c:v>HSBC</c:v>
                </c:pt>
                <c:pt idx="14">
                  <c:v>Graha Call</c:v>
                </c:pt>
                <c:pt idx="15">
                  <c:v>DBSI Customer Centre</c:v>
                </c:pt>
                <c:pt idx="16">
                  <c:v>Contact BRI</c:v>
                </c:pt>
                <c:pt idx="17">
                  <c:v>CitiPhone Banking</c:v>
                </c:pt>
                <c:pt idx="18">
                  <c:v>Call OCBC NISP</c:v>
                </c:pt>
                <c:pt idx="19">
                  <c:v>Call KEB Hana</c:v>
                </c:pt>
                <c:pt idx="20">
                  <c:v>Call CommBank</c:v>
                </c:pt>
                <c:pt idx="21">
                  <c:v>Call Centre J TRUST Bank</c:v>
                </c:pt>
                <c:pt idx="22">
                  <c:v>Call Center Standard Chartered Bank</c:v>
                </c:pt>
                <c:pt idx="23">
                  <c:v>Call Center Panin</c:v>
                </c:pt>
                <c:pt idx="24">
                  <c:v>Bank Sinarmas Care</c:v>
                </c:pt>
                <c:pt idx="25">
                  <c:v>Bank Kaltim Cal Center</c:v>
                </c:pt>
                <c:pt idx="26">
                  <c:v>Bank Jateng Call Center </c:v>
                </c:pt>
                <c:pt idx="27">
                  <c:v>Bank DKI Call Center</c:v>
                </c:pt>
                <c:pt idx="28">
                  <c:v>BTPN Call</c:v>
                </c:pt>
                <c:pt idx="29">
                  <c:v>BNI Call</c:v>
                </c:pt>
                <c:pt idx="30">
                  <c:v>BJB Call</c:v>
                </c:pt>
              </c:strCache>
            </c:strRef>
          </c:cat>
          <c:val>
            <c:numRef>
              <c:f>Sheet1!$B$2:$B$32</c:f>
              <c:numCache>
                <c:formatCode>#,0"%"</c:formatCode>
                <c:ptCount val="31"/>
                <c:pt idx="0">
                  <c:v>97.7</c:v>
                </c:pt>
                <c:pt idx="1">
                  <c:v>99.5</c:v>
                </c:pt>
                <c:pt idx="2">
                  <c:v>100.0</c:v>
                </c:pt>
                <c:pt idx="3">
                  <c:v>100.0</c:v>
                </c:pt>
                <c:pt idx="4">
                  <c:v>92.0</c:v>
                </c:pt>
                <c:pt idx="5">
                  <c:v>99.0</c:v>
                </c:pt>
                <c:pt idx="6">
                  <c:v>98.0</c:v>
                </c:pt>
                <c:pt idx="7">
                  <c:v>100.0</c:v>
                </c:pt>
                <c:pt idx="8">
                  <c:v>100.0</c:v>
                </c:pt>
                <c:pt idx="9">
                  <c:v>97.5</c:v>
                </c:pt>
                <c:pt idx="10">
                  <c:v>94.5</c:v>
                </c:pt>
                <c:pt idx="11">
                  <c:v>98.0</c:v>
                </c:pt>
                <c:pt idx="12">
                  <c:v>92.0</c:v>
                </c:pt>
                <c:pt idx="13">
                  <c:v>99.5</c:v>
                </c:pt>
                <c:pt idx="14">
                  <c:v>87.5</c:v>
                </c:pt>
                <c:pt idx="15">
                  <c:v>99.0</c:v>
                </c:pt>
                <c:pt idx="16">
                  <c:v>97.5</c:v>
                </c:pt>
                <c:pt idx="17">
                  <c:v>99.5</c:v>
                </c:pt>
                <c:pt idx="18">
                  <c:v>100.0</c:v>
                </c:pt>
                <c:pt idx="19">
                  <c:v>100.0</c:v>
                </c:pt>
                <c:pt idx="20">
                  <c:v>100.0</c:v>
                </c:pt>
                <c:pt idx="21">
                  <c:v>98.0</c:v>
                </c:pt>
                <c:pt idx="22">
                  <c:v>94.0</c:v>
                </c:pt>
                <c:pt idx="23">
                  <c:v>100.0</c:v>
                </c:pt>
                <c:pt idx="24">
                  <c:v>98.5</c:v>
                </c:pt>
                <c:pt idx="25">
                  <c:v>100.0</c:v>
                </c:pt>
                <c:pt idx="26">
                  <c:v>99.5</c:v>
                </c:pt>
                <c:pt idx="27">
                  <c:v>100.0</c:v>
                </c:pt>
                <c:pt idx="28">
                  <c:v>92.0</c:v>
                </c:pt>
                <c:pt idx="29">
                  <c:v>96.0</c:v>
                </c:pt>
                <c:pt idx="30">
                  <c:v>100.0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chart>
    <c:autoTitleDeleted val="0"/>
    <c:plotArea>
      <c:lineChart>
        <c:grouping val="standard"/>
        <c:varyColors val="0"/>
        <c:ser>
          <c:idx val="0"/>
          <c:order val="0"/>
          <c:tx>
            <c:strRef>
              <c:f>Sheet1!$B$1</c:f>
              <c:strCache>
                <c:ptCount val="1"/>
                <c:pt idx="0">
                  <c:v>BJB Call</c:v>
                </c:pt>
              </c:strCache>
            </c:strRef>
          </c:tx>
          <c:spPr>
            <a:ln w="38100">
              <a:solidFill>
                <a:srgbClr val="FF0000"/>
              </a:solidFill>
            </a:ln>
          </c:spPr>
          <c:marker>
            <c:symbol val="circle"/>
            <c:spPr>
              <a:solidFill>
                <a:srgbClr val="000000"/>
              </a:solidFill>
            </c:spPr>
          </c:marker>
          <c:dLbls>
            <c:dLbl>
              <c:idx val="0"/>
              <c:tx>
                <c:rich>
                  <a:bodyPr/>
                  <a:lstStyle/>
                  <a:p>
                    <a:r>
                      <a:t>95.0%</a:t>
                    </a:r>
                  </a:p>
                </c:rich>
              </c:tx>
              <c:txPr>
                <a:bodyPr/>
                <a:lstStyle/>
                <a:p>
                  <a:pPr>
                    <a:defRPr sz="1200"/>
                  </a:pPr>
                </a:p>
              </c:txPr>
              <c:dLblPos val="b"/>
              <c:showLegendKey val="0"/>
              <c:showVal val="1"/>
              <c:showCatName val="0"/>
              <c:showSerName val="0"/>
              <c:showPercent val="0"/>
              <c:showBubbleSize val="0"/>
            </c:dLbl>
            <c:dLbl>
              <c:idx val="1"/>
              <c:tx>
                <c:rich>
                  <a:bodyPr/>
                  <a:lstStyle/>
                  <a:p>
                    <a:r>
                      <a:t>92.5%</a:t>
                    </a:r>
                  </a:p>
                </c:rich>
              </c:tx>
              <c:txPr>
                <a:bodyPr/>
                <a:lstStyle/>
                <a:p>
                  <a:pPr>
                    <a:defRPr sz="1200"/>
                  </a:pPr>
                </a:p>
              </c:txPr>
              <c:dLblPos val="b"/>
              <c:showLegendKey val="0"/>
              <c:showVal val="1"/>
              <c:showCatName val="0"/>
              <c:showSerName val="0"/>
              <c:showPercent val="0"/>
              <c:showBubbleSize val="0"/>
            </c:dLbl>
            <c:dLbl>
              <c:idx val="2"/>
              <c:tx>
                <c:rich>
                  <a:bodyPr/>
                  <a:lstStyle/>
                  <a:p>
                    <a:r>
                      <a:t>95.0%</a:t>
                    </a:r>
                  </a:p>
                </c:rich>
              </c:tx>
              <c:txPr>
                <a:bodyPr/>
                <a:lstStyle/>
                <a:p>
                  <a:pPr>
                    <a:defRPr sz="1200"/>
                  </a:pPr>
                </a:p>
              </c:txPr>
              <c:dLblPos val="b"/>
              <c:showLegendKey val="0"/>
              <c:showVal val="1"/>
              <c:showCatName val="0"/>
              <c:showSerName val="0"/>
              <c:showPercent val="0"/>
              <c:showBubbleSize val="0"/>
            </c:dLbl>
            <c:dLbl>
              <c:idx val="3"/>
              <c:tx>
                <c:rich>
                  <a:bodyPr/>
                  <a:lstStyle/>
                  <a:p>
                    <a:r>
                      <a:t>90.0%</a:t>
                    </a:r>
                  </a:p>
                </c:rich>
              </c:tx>
              <c:txPr>
                <a:bodyPr/>
                <a:lstStyle/>
                <a:p>
                  <a:pPr>
                    <a:defRPr sz="1200"/>
                  </a:pPr>
                </a:p>
              </c:txPr>
              <c:dLblPos val="b"/>
              <c:showLegendKey val="0"/>
              <c:showVal val="1"/>
              <c:showCatName val="0"/>
              <c:showSerName val="0"/>
              <c:showPercent val="0"/>
              <c:showBubbleSize val="0"/>
            </c:dLbl>
            <c:dLbl>
              <c:idx val="4"/>
              <c:tx>
                <c:rich>
                  <a:bodyPr/>
                  <a:lstStyle/>
                  <a:p>
                    <a:r>
                      <a:t>100.0%</a:t>
                    </a:r>
                  </a:p>
                </c:rich>
              </c:tx>
              <c:txPr>
                <a:bodyPr/>
                <a:lstStyle/>
                <a:p>
                  <a:pPr>
                    <a:defRPr sz="1200"/>
                  </a:pPr>
                </a:p>
              </c:txPr>
              <c:dLblPos val="b"/>
              <c:showLegendKey val="0"/>
              <c:showVal val="1"/>
              <c:showCatName val="0"/>
              <c:showSerName val="0"/>
              <c:showPercent val="0"/>
              <c:showBubbleSize val="0"/>
            </c:dLbl>
            <c:showLegendKey val="0"/>
            <c:showVal val="0"/>
            <c:showCatName val="0"/>
            <c:showSerName val="0"/>
            <c:showPercent val="0"/>
            <c:showBubbleSize val="0"/>
            <c:showLeaderLines val="1"/>
          </c:dLbls>
          <c:cat>
            <c:strRef>
              <c:f>Sheet1!$A$2:$A$6</c:f>
              <c:strCache>
                <c:ptCount val="5"/>
                <c:pt idx="0">
                  <c:v>Januari</c:v>
                </c:pt>
                <c:pt idx="1">
                  <c:v>Februari</c:v>
                </c:pt>
                <c:pt idx="2">
                  <c:v>Maret</c:v>
                </c:pt>
                <c:pt idx="3">
                  <c:v>April</c:v>
                </c:pt>
                <c:pt idx="4">
                  <c:v>Mei</c:v>
                </c:pt>
              </c:strCache>
            </c:strRef>
          </c:cat>
          <c:val>
            <c:numRef>
              <c:f>Sheet1!$B$2:$B$13</c:f>
              <c:numCache>
                <c:formatCode>General</c:formatCode>
                <c:ptCount val="12"/>
                <c:pt idx="0">
                  <c:v>95.0</c:v>
                </c:pt>
                <c:pt idx="1">
                  <c:v>92.5</c:v>
                </c:pt>
                <c:pt idx="2">
                  <c:v>95.0</c:v>
                </c:pt>
                <c:pt idx="3">
                  <c:v>90.0</c:v>
                </c:pt>
                <c:pt idx="4">
                  <c:v>100.0</c:v>
                </c:pt>
              </c:numCache>
            </c:numRef>
          </c:val>
          <c:smooth val="0"/>
        </c:ser>
        <c:marker val="1"/>
        <c:smooth val="0"/>
        <c:axId val="2118791784"/>
        <c:axId val="2140495176"/>
      </c:lineChart>
      <c:catAx>
        <c:axId val="2118791784"/>
        <c:scaling>
          <c:orientation val="minMax"/>
        </c:scaling>
        <c:delete val="0"/>
        <c:axPos val="b"/>
        <c:majorTickMark val="out"/>
        <c:minorTickMark val="none"/>
        <c:tickLblPos val="low"/>
        <c:txPr>
          <a:bodyPr/>
          <a:lstStyle/>
          <a:p>
            <a:pPr>
              <a:defRPr sz="1200"/>
            </a:pPr>
          </a:p>
        </c:txPr>
        <c:crossAx val="2140495176"/>
        <c:crosses val="autoZero"/>
        <c:auto val="1"/>
        <c:lblAlgn val="ctr"/>
        <c:lblOffset val="100"/>
        <c:noMultiLvlLbl val="0"/>
      </c:catAx>
      <c:valAx>
        <c:axId val="2140495176"/>
        <c:scaling>
          <c:max val="100.0"/>
          <c:min val="50.0"/>
        </c:scaling>
        <c:delete val="0"/>
        <c:axPos val="l"/>
        <c:majorGridlines/>
        <c:numFmt formatCode="#&quot;%&quot;" sourceLinked="0"/>
        <c:majorTickMark val="out"/>
        <c:minorTickMark val="none"/>
        <c:tickLblPos val="nextTo"/>
        <c:txPr>
          <a:bodyPr/>
          <a:lstStyle/>
          <a:p>
            <a:pPr>
              <a:defRPr sz="1200"/>
            </a:pPr>
          </a:p>
        </c:txPr>
        <c:crossAx val="2118791784"/>
        <c:crosses val="autoZero"/>
        <c:majorUnit val="10.0"/>
      </c:valAx>
    </c:plotArea>
    <c:plotVisOnly val="1"/>
    <c:dispBlanksAs val="gap"/>
    <c:showDLblsOverMax val="0"/>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BFBFBF"/>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0070C0"/>
              </a:solidFill>
            </c:spPr>
          </c:dPt>
          <c:dLbls>
            <c:dLbl>
              <c:idx val="0"/>
              <c:tx>
                <c:rich>
                  <a:bodyPr/>
                  <a:lstStyle/>
                  <a:p>
                    <a:r>
                      <a:t>86.6%</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81.0%</a:t>
                    </a:r>
                  </a:p>
                </c:rich>
              </c:tx>
              <c:txPr>
                <a:bodyPr/>
                <a:lstStyle/>
                <a:p>
                  <a:pPr>
                    <a:defRPr sz="1000"/>
                  </a:pPr>
                </a:p>
              </c:txPr>
              <c:dLblPos val="inEnd"/>
              <c:showLegendKey val="0"/>
              <c:showVal val="1"/>
              <c:showCatName val="0"/>
              <c:showSerName val="0"/>
              <c:showPercent val="0"/>
              <c:showBubbleSize val="0"/>
            </c:dLbl>
            <c:dLbl>
              <c:idx val="2"/>
              <c:tx>
                <c:rich>
                  <a:bodyPr/>
                  <a:lstStyle/>
                  <a:p>
                    <a:r>
                      <a:t>81.0%</a:t>
                    </a:r>
                  </a:p>
                </c:rich>
              </c:tx>
              <c:txPr>
                <a:bodyPr/>
                <a:lstStyle/>
                <a:p>
                  <a:pPr>
                    <a:defRPr sz="1000"/>
                  </a:pPr>
                </a:p>
              </c:txPr>
              <c:dLblPos val="inEnd"/>
              <c:showLegendKey val="0"/>
              <c:showVal val="1"/>
              <c:showCatName val="0"/>
              <c:showSerName val="0"/>
              <c:showPercent val="0"/>
              <c:showBubbleSize val="0"/>
            </c:dLbl>
            <c:dLbl>
              <c:idx val="3"/>
              <c:tx>
                <c:rich>
                  <a:bodyPr/>
                  <a:lstStyle/>
                  <a:p>
                    <a:r>
                      <a:t>79.0%</a:t>
                    </a:r>
                  </a:p>
                </c:rich>
              </c:tx>
              <c:txPr>
                <a:bodyPr/>
                <a:lstStyle/>
                <a:p>
                  <a:pPr>
                    <a:defRPr sz="1000"/>
                  </a:pPr>
                </a:p>
              </c:txPr>
              <c:dLblPos val="inEnd"/>
              <c:showLegendKey val="0"/>
              <c:showVal val="1"/>
              <c:showCatName val="0"/>
              <c:showSerName val="0"/>
              <c:showPercent val="0"/>
              <c:showBubbleSize val="0"/>
            </c:dLbl>
            <c:dLbl>
              <c:idx val="4"/>
              <c:tx>
                <c:rich>
                  <a:bodyPr/>
                  <a:lstStyle/>
                  <a:p>
                    <a:r>
                      <a:t>86.2%</a:t>
                    </a:r>
                  </a:p>
                </c:rich>
              </c:tx>
              <c:txPr>
                <a:bodyPr/>
                <a:lstStyle/>
                <a:p>
                  <a:pPr>
                    <a:defRPr sz="1000"/>
                  </a:pPr>
                </a:p>
              </c:txPr>
              <c:dLblPos val="inEnd"/>
              <c:showLegendKey val="0"/>
              <c:showVal val="1"/>
              <c:showCatName val="0"/>
              <c:showSerName val="0"/>
              <c:showPercent val="0"/>
              <c:showBubbleSize val="0"/>
            </c:dLbl>
            <c:dLbl>
              <c:idx val="5"/>
              <c:tx>
                <c:rich>
                  <a:bodyPr/>
                  <a:lstStyle/>
                  <a:p>
                    <a:r>
                      <a:t>92.0%</a:t>
                    </a:r>
                  </a:p>
                </c:rich>
              </c:tx>
              <c:txPr>
                <a:bodyPr/>
                <a:lstStyle/>
                <a:p>
                  <a:pPr>
                    <a:defRPr sz="1000"/>
                  </a:pPr>
                </a:p>
              </c:txPr>
              <c:dLblPos val="inEnd"/>
              <c:showLegendKey val="0"/>
              <c:showVal val="1"/>
              <c:showCatName val="0"/>
              <c:showSerName val="0"/>
              <c:showPercent val="0"/>
              <c:showBubbleSize val="0"/>
            </c:dLbl>
            <c:dLbl>
              <c:idx val="6"/>
              <c:tx>
                <c:rich>
                  <a:bodyPr/>
                  <a:lstStyle/>
                  <a:p>
                    <a:r>
                      <a:t>84.0%</a:t>
                    </a:r>
                  </a:p>
                </c:rich>
              </c:tx>
              <c:txPr>
                <a:bodyPr/>
                <a:lstStyle/>
                <a:p>
                  <a:pPr>
                    <a:defRPr sz="1000"/>
                  </a:pPr>
                </a:p>
              </c:txPr>
              <c:dLblPos val="inEnd"/>
              <c:showLegendKey val="0"/>
              <c:showVal val="1"/>
              <c:showCatName val="0"/>
              <c:showSerName val="0"/>
              <c:showPercent val="0"/>
              <c:showBubbleSize val="0"/>
            </c:dLbl>
            <c:dLbl>
              <c:idx val="7"/>
              <c:tx>
                <c:rich>
                  <a:bodyPr/>
                  <a:lstStyle/>
                  <a:p>
                    <a:r>
                      <a:t>84.0%</a:t>
                    </a:r>
                  </a:p>
                </c:rich>
              </c:tx>
              <c:txPr>
                <a:bodyPr/>
                <a:lstStyle/>
                <a:p>
                  <a:pPr>
                    <a:defRPr sz="1000"/>
                  </a:pPr>
                </a:p>
              </c:txPr>
              <c:dLblPos val="inEnd"/>
              <c:showLegendKey val="0"/>
              <c:showVal val="1"/>
              <c:showCatName val="0"/>
              <c:showSerName val="0"/>
              <c:showPercent val="0"/>
              <c:showBubbleSize val="0"/>
            </c:dLbl>
            <c:dLbl>
              <c:idx val="8"/>
              <c:tx>
                <c:rich>
                  <a:bodyPr/>
                  <a:lstStyle/>
                  <a:p>
                    <a:r>
                      <a:t>96.0%</a:t>
                    </a:r>
                  </a:p>
                </c:rich>
              </c:tx>
              <c:txPr>
                <a:bodyPr/>
                <a:lstStyle/>
                <a:p>
                  <a:pPr>
                    <a:defRPr sz="1000"/>
                  </a:pPr>
                </a:p>
              </c:txPr>
              <c:dLblPos val="inEnd"/>
              <c:showLegendKey val="0"/>
              <c:showVal val="1"/>
              <c:showCatName val="0"/>
              <c:showSerName val="0"/>
              <c:showPercent val="0"/>
              <c:showBubbleSize val="0"/>
            </c:dLbl>
            <c:dLbl>
              <c:idx val="9"/>
              <c:tx>
                <c:rich>
                  <a:bodyPr/>
                  <a:lstStyle/>
                  <a:p>
                    <a:r>
                      <a:t>84.0%</a:t>
                    </a:r>
                  </a:p>
                </c:rich>
              </c:tx>
              <c:txPr>
                <a:bodyPr/>
                <a:lstStyle/>
                <a:p>
                  <a:pPr>
                    <a:defRPr sz="1000"/>
                  </a:pPr>
                </a:p>
              </c:txPr>
              <c:dLblPos val="inEnd"/>
              <c:showLegendKey val="0"/>
              <c:showVal val="1"/>
              <c:showCatName val="0"/>
              <c:showSerName val="0"/>
              <c:showPercent val="0"/>
              <c:showBubbleSize val="0"/>
            </c:dLbl>
            <c:dLbl>
              <c:idx val="10"/>
              <c:tx>
                <c:rich>
                  <a:bodyPr/>
                  <a:lstStyle/>
                  <a:p>
                    <a:r>
                      <a:t>66.0%</a:t>
                    </a:r>
                  </a:p>
                </c:rich>
              </c:tx>
              <c:txPr>
                <a:bodyPr/>
                <a:lstStyle/>
                <a:p>
                  <a:pPr>
                    <a:defRPr sz="1000"/>
                  </a:pPr>
                </a:p>
              </c:txPr>
              <c:dLblPos val="inEnd"/>
              <c:showLegendKey val="0"/>
              <c:showVal val="1"/>
              <c:showCatName val="0"/>
              <c:showSerName val="0"/>
              <c:showPercent val="0"/>
              <c:showBubbleSize val="0"/>
            </c:dLbl>
            <c:dLbl>
              <c:idx val="11"/>
              <c:tx>
                <c:rich>
                  <a:bodyPr/>
                  <a:lstStyle/>
                  <a:p>
                    <a:r>
                      <a:t>92.8%</a:t>
                    </a:r>
                  </a:p>
                </c:rich>
              </c:tx>
              <c:txPr>
                <a:bodyPr/>
                <a:lstStyle/>
                <a:p>
                  <a:pPr>
                    <a:defRPr sz="1000"/>
                  </a:pPr>
                </a:p>
              </c:txPr>
              <c:dLblPos val="inEnd"/>
              <c:showLegendKey val="0"/>
              <c:showVal val="1"/>
              <c:showCatName val="0"/>
              <c:showSerName val="0"/>
              <c:showPercent val="0"/>
              <c:showBubbleSize val="0"/>
            </c:dLbl>
            <c:dLbl>
              <c:idx val="12"/>
              <c:tx>
                <c:rich>
                  <a:bodyPr/>
                  <a:lstStyle/>
                  <a:p>
                    <a:r>
                      <a:t>83.0%</a:t>
                    </a:r>
                  </a:p>
                </c:rich>
              </c:tx>
              <c:txPr>
                <a:bodyPr/>
                <a:lstStyle/>
                <a:p>
                  <a:pPr>
                    <a:defRPr sz="1000"/>
                  </a:pPr>
                </a:p>
              </c:txPr>
              <c:dLblPos val="inEnd"/>
              <c:showLegendKey val="0"/>
              <c:showVal val="1"/>
              <c:showCatName val="0"/>
              <c:showSerName val="0"/>
              <c:showPercent val="0"/>
              <c:showBubbleSize val="0"/>
            </c:dLbl>
            <c:dLbl>
              <c:idx val="13"/>
              <c:tx>
                <c:rich>
                  <a:bodyPr/>
                  <a:lstStyle/>
                  <a:p>
                    <a:r>
                      <a:t>90.0%</a:t>
                    </a:r>
                  </a:p>
                </c:rich>
              </c:tx>
              <c:txPr>
                <a:bodyPr/>
                <a:lstStyle/>
                <a:p>
                  <a:pPr>
                    <a:defRPr sz="1000"/>
                  </a:pPr>
                </a:p>
              </c:txPr>
              <c:dLblPos val="inEnd"/>
              <c:showLegendKey val="0"/>
              <c:showVal val="1"/>
              <c:showCatName val="0"/>
              <c:showSerName val="0"/>
              <c:showPercent val="0"/>
              <c:showBubbleSize val="0"/>
            </c:dLbl>
            <c:dLbl>
              <c:idx val="14"/>
              <c:tx>
                <c:rich>
                  <a:bodyPr/>
                  <a:lstStyle/>
                  <a:p>
                    <a:r>
                      <a:t>93.3%</a:t>
                    </a:r>
                  </a:p>
                </c:rich>
              </c:tx>
              <c:txPr>
                <a:bodyPr/>
                <a:lstStyle/>
                <a:p>
                  <a:pPr>
                    <a:defRPr sz="1000"/>
                  </a:pPr>
                </a:p>
              </c:txPr>
              <c:dLblPos val="inEnd"/>
              <c:showLegendKey val="0"/>
              <c:showVal val="1"/>
              <c:showCatName val="0"/>
              <c:showSerName val="0"/>
              <c:showPercent val="0"/>
              <c:showBubbleSize val="0"/>
            </c:dLbl>
            <c:dLbl>
              <c:idx val="15"/>
              <c:tx>
                <c:rich>
                  <a:bodyPr/>
                  <a:lstStyle/>
                  <a:p>
                    <a:r>
                      <a:t>96.0%</a:t>
                    </a:r>
                  </a:p>
                </c:rich>
              </c:tx>
              <c:txPr>
                <a:bodyPr/>
                <a:lstStyle/>
                <a:p>
                  <a:pPr>
                    <a:defRPr sz="1000"/>
                  </a:pPr>
                </a:p>
              </c:txPr>
              <c:dLblPos val="inEnd"/>
              <c:showLegendKey val="0"/>
              <c:showVal val="1"/>
              <c:showCatName val="0"/>
              <c:showSerName val="0"/>
              <c:showPercent val="0"/>
              <c:showBubbleSize val="0"/>
            </c:dLbl>
            <c:dLbl>
              <c:idx val="16"/>
              <c:tx>
                <c:rich>
                  <a:bodyPr/>
                  <a:lstStyle/>
                  <a:p>
                    <a:r>
                      <a:t>63.0%</a:t>
                    </a:r>
                  </a:p>
                </c:rich>
              </c:tx>
              <c:txPr>
                <a:bodyPr/>
                <a:lstStyle/>
                <a:p>
                  <a:pPr>
                    <a:defRPr sz="1000"/>
                  </a:pPr>
                </a:p>
              </c:txPr>
              <c:dLblPos val="inEnd"/>
              <c:showLegendKey val="0"/>
              <c:showVal val="1"/>
              <c:showCatName val="0"/>
              <c:showSerName val="0"/>
              <c:showPercent val="0"/>
              <c:showBubbleSize val="0"/>
            </c:dLbl>
            <c:dLbl>
              <c:idx val="17"/>
              <c:tx>
                <c:rich>
                  <a:bodyPr/>
                  <a:lstStyle/>
                  <a:p>
                    <a:r>
                      <a:t>90.5%</a:t>
                    </a:r>
                  </a:p>
                </c:rich>
              </c:tx>
              <c:txPr>
                <a:bodyPr/>
                <a:lstStyle/>
                <a:p>
                  <a:pPr>
                    <a:defRPr sz="1000"/>
                  </a:pPr>
                </a:p>
              </c:txPr>
              <c:dLblPos val="inEnd"/>
              <c:showLegendKey val="0"/>
              <c:showVal val="1"/>
              <c:showCatName val="0"/>
              <c:showSerName val="0"/>
              <c:showPercent val="0"/>
              <c:showBubbleSize val="0"/>
            </c:dLbl>
            <c:dLbl>
              <c:idx val="18"/>
              <c:tx>
                <c:rich>
                  <a:bodyPr/>
                  <a:lstStyle/>
                  <a:p>
                    <a:r>
                      <a:t>84.0%</a:t>
                    </a:r>
                  </a:p>
                </c:rich>
              </c:tx>
              <c:txPr>
                <a:bodyPr/>
                <a:lstStyle/>
                <a:p>
                  <a:pPr>
                    <a:defRPr sz="1000"/>
                  </a:pPr>
                </a:p>
              </c:txPr>
              <c:dLblPos val="inEnd"/>
              <c:showLegendKey val="0"/>
              <c:showVal val="1"/>
              <c:showCatName val="0"/>
              <c:showSerName val="0"/>
              <c:showPercent val="0"/>
              <c:showBubbleSize val="0"/>
            </c:dLbl>
            <c:dLbl>
              <c:idx val="19"/>
              <c:tx>
                <c:rich>
                  <a:bodyPr/>
                  <a:lstStyle/>
                  <a:p>
                    <a:r>
                      <a:t>93.0%</a:t>
                    </a:r>
                  </a:p>
                </c:rich>
              </c:tx>
              <c:txPr>
                <a:bodyPr/>
                <a:lstStyle/>
                <a:p>
                  <a:pPr>
                    <a:defRPr sz="1000"/>
                  </a:pPr>
                </a:p>
              </c:txPr>
              <c:dLblPos val="inEnd"/>
              <c:showLegendKey val="0"/>
              <c:showVal val="1"/>
              <c:showCatName val="0"/>
              <c:showSerName val="0"/>
              <c:showPercent val="0"/>
              <c:showBubbleSize val="0"/>
            </c:dLbl>
            <c:dLbl>
              <c:idx val="20"/>
              <c:tx>
                <c:rich>
                  <a:bodyPr/>
                  <a:lstStyle/>
                  <a:p>
                    <a:r>
                      <a:t>96.0%</a:t>
                    </a:r>
                  </a:p>
                </c:rich>
              </c:tx>
              <c:txPr>
                <a:bodyPr/>
                <a:lstStyle/>
                <a:p>
                  <a:pPr>
                    <a:defRPr sz="1000"/>
                  </a:pPr>
                </a:p>
              </c:txPr>
              <c:dLblPos val="inEnd"/>
              <c:showLegendKey val="0"/>
              <c:showVal val="1"/>
              <c:showCatName val="0"/>
              <c:showSerName val="0"/>
              <c:showPercent val="0"/>
              <c:showBubbleSize val="0"/>
            </c:dLbl>
            <c:dLbl>
              <c:idx val="21"/>
              <c:tx>
                <c:rich>
                  <a:bodyPr/>
                  <a:lstStyle/>
                  <a:p>
                    <a:r>
                      <a:t>98.5%</a:t>
                    </a:r>
                  </a:p>
                </c:rich>
              </c:tx>
              <c:txPr>
                <a:bodyPr/>
                <a:lstStyle/>
                <a:p>
                  <a:pPr>
                    <a:defRPr sz="1000"/>
                  </a:pPr>
                </a:p>
              </c:txPr>
              <c:dLblPos val="inEnd"/>
              <c:showLegendKey val="0"/>
              <c:showVal val="1"/>
              <c:showCatName val="0"/>
              <c:showSerName val="0"/>
              <c:showPercent val="0"/>
              <c:showBubbleSize val="0"/>
            </c:dLbl>
            <c:dLbl>
              <c:idx val="22"/>
              <c:tx>
                <c:rich>
                  <a:bodyPr/>
                  <a:lstStyle/>
                  <a:p>
                    <a:r>
                      <a:t>96.0%</a:t>
                    </a:r>
                  </a:p>
                </c:rich>
              </c:tx>
              <c:txPr>
                <a:bodyPr/>
                <a:lstStyle/>
                <a:p>
                  <a:pPr>
                    <a:defRPr sz="1000"/>
                  </a:pPr>
                </a:p>
              </c:txPr>
              <c:dLblPos val="inEnd"/>
              <c:showLegendKey val="0"/>
              <c:showVal val="1"/>
              <c:showCatName val="0"/>
              <c:showSerName val="0"/>
              <c:showPercent val="0"/>
              <c:showBubbleSize val="0"/>
            </c:dLbl>
            <c:dLbl>
              <c:idx val="23"/>
              <c:tx>
                <c:rich>
                  <a:bodyPr/>
                  <a:lstStyle/>
                  <a:p>
                    <a:r>
                      <a:t>77.5%</a:t>
                    </a:r>
                  </a:p>
                </c:rich>
              </c:tx>
              <c:txPr>
                <a:bodyPr/>
                <a:lstStyle/>
                <a:p>
                  <a:pPr>
                    <a:defRPr sz="1000"/>
                  </a:pPr>
                </a:p>
              </c:txPr>
              <c:dLblPos val="inEnd"/>
              <c:showLegendKey val="0"/>
              <c:showVal val="1"/>
              <c:showCatName val="0"/>
              <c:showSerName val="0"/>
              <c:showPercent val="0"/>
              <c:showBubbleSize val="0"/>
            </c:dLbl>
            <c:dLbl>
              <c:idx val="24"/>
              <c:tx>
                <c:rich>
                  <a:bodyPr/>
                  <a:lstStyle/>
                  <a:p>
                    <a:r>
                      <a:t>86.0%</a:t>
                    </a:r>
                  </a:p>
                </c:rich>
              </c:tx>
              <c:txPr>
                <a:bodyPr/>
                <a:lstStyle/>
                <a:p>
                  <a:pPr>
                    <a:defRPr sz="1000"/>
                  </a:pPr>
                </a:p>
              </c:txPr>
              <c:dLblPos val="inEnd"/>
              <c:showLegendKey val="0"/>
              <c:showVal val="1"/>
              <c:showCatName val="0"/>
              <c:showSerName val="0"/>
              <c:showPercent val="0"/>
              <c:showBubbleSize val="0"/>
            </c:dLbl>
            <c:dLbl>
              <c:idx val="25"/>
              <c:tx>
                <c:rich>
                  <a:bodyPr/>
                  <a:lstStyle/>
                  <a:p>
                    <a:r>
                      <a:t>92.0%</a:t>
                    </a:r>
                  </a:p>
                </c:rich>
              </c:tx>
              <c:txPr>
                <a:bodyPr/>
                <a:lstStyle/>
                <a:p>
                  <a:pPr>
                    <a:defRPr sz="1000"/>
                  </a:pPr>
                </a:p>
              </c:txPr>
              <c:dLblPos val="inEnd"/>
              <c:showLegendKey val="0"/>
              <c:showVal val="1"/>
              <c:showCatName val="0"/>
              <c:showSerName val="0"/>
              <c:showPercent val="0"/>
              <c:showBubbleSize val="0"/>
            </c:dLbl>
            <c:dLbl>
              <c:idx val="26"/>
              <c:tx>
                <c:rich>
                  <a:bodyPr/>
                  <a:lstStyle/>
                  <a:p>
                    <a:r>
                      <a:t>100.0%</a:t>
                    </a:r>
                  </a:p>
                </c:rich>
              </c:tx>
              <c:txPr>
                <a:bodyPr/>
                <a:lstStyle/>
                <a:p>
                  <a:pPr>
                    <a:defRPr sz="1000"/>
                  </a:pPr>
                </a:p>
              </c:txPr>
              <c:dLblPos val="inEnd"/>
              <c:showLegendKey val="0"/>
              <c:showVal val="1"/>
              <c:showCatName val="0"/>
              <c:showSerName val="0"/>
              <c:showPercent val="0"/>
              <c:showBubbleSize val="0"/>
            </c:dLbl>
            <c:dLbl>
              <c:idx val="27"/>
              <c:tx>
                <c:rich>
                  <a:bodyPr/>
                  <a:lstStyle/>
                  <a:p>
                    <a:r>
                      <a:t>89.2%</a:t>
                    </a:r>
                  </a:p>
                </c:rich>
              </c:tx>
              <c:txPr>
                <a:bodyPr/>
                <a:lstStyle/>
                <a:p>
                  <a:pPr>
                    <a:defRPr sz="1000"/>
                  </a:pPr>
                </a:p>
              </c:txPr>
              <c:dLblPos val="inEnd"/>
              <c:showLegendKey val="0"/>
              <c:showVal val="1"/>
              <c:showCatName val="0"/>
              <c:showSerName val="0"/>
              <c:showPercent val="0"/>
              <c:showBubbleSize val="0"/>
            </c:dLbl>
            <c:dLbl>
              <c:idx val="28"/>
              <c:tx>
                <c:rich>
                  <a:bodyPr/>
                  <a:lstStyle/>
                  <a:p>
                    <a:r>
                      <a:t>86.0%</a:t>
                    </a:r>
                  </a:p>
                </c:rich>
              </c:tx>
              <c:txPr>
                <a:bodyPr/>
                <a:lstStyle/>
                <a:p>
                  <a:pPr>
                    <a:defRPr sz="1000"/>
                  </a:pPr>
                </a:p>
              </c:txPr>
              <c:dLblPos val="inEnd"/>
              <c:showLegendKey val="0"/>
              <c:showVal val="1"/>
              <c:showCatName val="0"/>
              <c:showSerName val="0"/>
              <c:showPercent val="0"/>
              <c:showBubbleSize val="0"/>
            </c:dLbl>
            <c:dLbl>
              <c:idx val="29"/>
              <c:tx>
                <c:rich>
                  <a:bodyPr/>
                  <a:lstStyle/>
                  <a:p>
                    <a:r>
                      <a:t>70.0%</a:t>
                    </a:r>
                  </a:p>
                </c:rich>
              </c:tx>
              <c:txPr>
                <a:bodyPr/>
                <a:lstStyle/>
                <a:p>
                  <a:pPr>
                    <a:defRPr sz="1000"/>
                  </a:pPr>
                </a:p>
              </c:txPr>
              <c:dLblPos val="inEnd"/>
              <c:showLegendKey val="0"/>
              <c:showVal val="1"/>
              <c:showCatName val="0"/>
              <c:showSerName val="0"/>
              <c:showPercent val="0"/>
              <c:showBubbleSize val="0"/>
            </c:dLbl>
            <c:dLbl>
              <c:idx val="30"/>
              <c:tx>
                <c:rich>
                  <a:bodyPr/>
                  <a:lstStyle/>
                  <a:p>
                    <a:r>
                      <a:t>89.0%</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Sheet1!$A$2:$A$32</c:f>
              <c:strCache>
                <c:ptCount val="31"/>
                <c:pt idx="0">
                  <c:v>Industri</c:v>
                </c:pt>
                <c:pt idx="1">
                  <c:v>UOB Call Center</c:v>
                </c:pt>
                <c:pt idx="2">
                  <c:v>Phone Banking CIMB Niaga</c:v>
                </c:pt>
                <c:pt idx="3">
                  <c:v>PermataTel</c:v>
                </c:pt>
                <c:pt idx="4">
                  <c:v>Mega Call</c:v>
                </c:pt>
                <c:pt idx="5">
                  <c:v>Maybank Customer Care</c:v>
                </c:pt>
                <c:pt idx="6">
                  <c:v>Mandiri Call</c:v>
                </c:pt>
                <c:pt idx="7">
                  <c:v>Layanan Sahabat BTN</c:v>
                </c:pt>
                <c:pt idx="8">
                  <c:v>Info Bank Jatim</c:v>
                </c:pt>
                <c:pt idx="9">
                  <c:v>Hello Danamon</c:v>
                </c:pt>
                <c:pt idx="10">
                  <c:v>Halo Bukopin</c:v>
                </c:pt>
                <c:pt idx="11">
                  <c:v>Halo Bank Kalbar</c:v>
                </c:pt>
                <c:pt idx="12">
                  <c:v>Halo BCA</c:v>
                </c:pt>
                <c:pt idx="13">
                  <c:v>HSBC</c:v>
                </c:pt>
                <c:pt idx="14">
                  <c:v>Graha Call</c:v>
                </c:pt>
                <c:pt idx="15">
                  <c:v>DBSI Customer Centre</c:v>
                </c:pt>
                <c:pt idx="16">
                  <c:v>Contact BRI</c:v>
                </c:pt>
                <c:pt idx="17">
                  <c:v>CitiPhone Banking</c:v>
                </c:pt>
                <c:pt idx="18">
                  <c:v>Call OCBC NISP</c:v>
                </c:pt>
                <c:pt idx="19">
                  <c:v>Call KEB Hana</c:v>
                </c:pt>
                <c:pt idx="20">
                  <c:v>Call CommBank</c:v>
                </c:pt>
                <c:pt idx="21">
                  <c:v>Call Centre J TRUST Bank</c:v>
                </c:pt>
                <c:pt idx="22">
                  <c:v>Call Center Standard Chartered Bank</c:v>
                </c:pt>
                <c:pt idx="23">
                  <c:v>Call Center Panin</c:v>
                </c:pt>
                <c:pt idx="24">
                  <c:v>Bank Sinarmas Care</c:v>
                </c:pt>
                <c:pt idx="25">
                  <c:v>Bank Kaltim Cal Center</c:v>
                </c:pt>
                <c:pt idx="26">
                  <c:v>Bank Jateng Call Center </c:v>
                </c:pt>
                <c:pt idx="27">
                  <c:v>Bank DKI Call Center</c:v>
                </c:pt>
                <c:pt idx="28">
                  <c:v>BTPN Call</c:v>
                </c:pt>
                <c:pt idx="29">
                  <c:v>BNI Call</c:v>
                </c:pt>
                <c:pt idx="30">
                  <c:v>BJB Call</c:v>
                </c:pt>
              </c:strCache>
            </c:strRef>
          </c:cat>
          <c:val>
            <c:numRef>
              <c:f>Sheet1!$B$2:$B$32</c:f>
              <c:numCache>
                <c:formatCode>#,0"%"</c:formatCode>
                <c:ptCount val="31"/>
                <c:pt idx="0">
                  <c:v>86.6</c:v>
                </c:pt>
                <c:pt idx="1">
                  <c:v>81.0</c:v>
                </c:pt>
                <c:pt idx="2">
                  <c:v>81.0</c:v>
                </c:pt>
                <c:pt idx="3">
                  <c:v>79.0</c:v>
                </c:pt>
                <c:pt idx="4">
                  <c:v>86.2</c:v>
                </c:pt>
                <c:pt idx="5">
                  <c:v>92.0</c:v>
                </c:pt>
                <c:pt idx="6">
                  <c:v>84.0</c:v>
                </c:pt>
                <c:pt idx="7">
                  <c:v>84.0</c:v>
                </c:pt>
                <c:pt idx="8">
                  <c:v>96.0</c:v>
                </c:pt>
                <c:pt idx="9">
                  <c:v>84.0</c:v>
                </c:pt>
                <c:pt idx="10">
                  <c:v>66.0</c:v>
                </c:pt>
                <c:pt idx="11">
                  <c:v>92.8</c:v>
                </c:pt>
                <c:pt idx="12">
                  <c:v>83.0</c:v>
                </c:pt>
                <c:pt idx="13">
                  <c:v>90.0</c:v>
                </c:pt>
                <c:pt idx="14">
                  <c:v>93.3</c:v>
                </c:pt>
                <c:pt idx="15">
                  <c:v>96.0</c:v>
                </c:pt>
                <c:pt idx="16">
                  <c:v>63.0</c:v>
                </c:pt>
                <c:pt idx="17">
                  <c:v>90.5</c:v>
                </c:pt>
                <c:pt idx="18">
                  <c:v>84.0</c:v>
                </c:pt>
                <c:pt idx="19">
                  <c:v>93.0</c:v>
                </c:pt>
                <c:pt idx="20">
                  <c:v>96.0</c:v>
                </c:pt>
                <c:pt idx="21">
                  <c:v>98.5</c:v>
                </c:pt>
                <c:pt idx="22">
                  <c:v>96.0</c:v>
                </c:pt>
                <c:pt idx="23">
                  <c:v>77.5</c:v>
                </c:pt>
                <c:pt idx="24">
                  <c:v>86.0</c:v>
                </c:pt>
                <c:pt idx="25">
                  <c:v>92.0</c:v>
                </c:pt>
                <c:pt idx="26">
                  <c:v>100.0</c:v>
                </c:pt>
                <c:pt idx="27">
                  <c:v>89.2</c:v>
                </c:pt>
                <c:pt idx="28">
                  <c:v>86.0</c:v>
                </c:pt>
                <c:pt idx="29">
                  <c:v>70.0</c:v>
                </c:pt>
                <c:pt idx="30">
                  <c:v>89.0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BFBFBF"/>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0070C0"/>
              </a:solidFill>
            </c:spPr>
          </c:dPt>
          <c:dLbls>
            <c:dLbl>
              <c:idx val="0"/>
              <c:tx>
                <c:rich>
                  <a:bodyPr/>
                  <a:lstStyle/>
                  <a:p>
                    <a:r>
                      <a:t>98.6%</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100.0%</a:t>
                    </a:r>
                  </a:p>
                </c:rich>
              </c:tx>
              <c:txPr>
                <a:bodyPr/>
                <a:lstStyle/>
                <a:p>
                  <a:pPr>
                    <a:defRPr sz="1000"/>
                  </a:pPr>
                </a:p>
              </c:txPr>
              <c:dLblPos val="inEnd"/>
              <c:showLegendKey val="0"/>
              <c:showVal val="1"/>
              <c:showCatName val="0"/>
              <c:showSerName val="0"/>
              <c:showPercent val="0"/>
              <c:showBubbleSize val="0"/>
            </c:dLbl>
            <c:dLbl>
              <c:idx val="2"/>
              <c:tx>
                <c:rich>
                  <a:bodyPr/>
                  <a:lstStyle/>
                  <a:p>
                    <a:r>
                      <a:t>100.0%</a:t>
                    </a:r>
                  </a:p>
                </c:rich>
              </c:tx>
              <c:txPr>
                <a:bodyPr/>
                <a:lstStyle/>
                <a:p>
                  <a:pPr>
                    <a:defRPr sz="1000"/>
                  </a:pPr>
                </a:p>
              </c:txPr>
              <c:dLblPos val="inEnd"/>
              <c:showLegendKey val="0"/>
              <c:showVal val="1"/>
              <c:showCatName val="0"/>
              <c:showSerName val="0"/>
              <c:showPercent val="0"/>
              <c:showBubbleSize val="0"/>
            </c:dLbl>
            <c:dLbl>
              <c:idx val="3"/>
              <c:tx>
                <c:rich>
                  <a:bodyPr/>
                  <a:lstStyle/>
                  <a:p>
                    <a:r>
                      <a:t>98.0%</a:t>
                    </a:r>
                  </a:p>
                </c:rich>
              </c:tx>
              <c:txPr>
                <a:bodyPr/>
                <a:lstStyle/>
                <a:p>
                  <a:pPr>
                    <a:defRPr sz="1000"/>
                  </a:pPr>
                </a:p>
              </c:txPr>
              <c:dLblPos val="inEnd"/>
              <c:showLegendKey val="0"/>
              <c:showVal val="1"/>
              <c:showCatName val="0"/>
              <c:showSerName val="0"/>
              <c:showPercent val="0"/>
              <c:showBubbleSize val="0"/>
            </c:dLbl>
            <c:dLbl>
              <c:idx val="4"/>
              <c:tx>
                <c:rich>
                  <a:bodyPr/>
                  <a:lstStyle/>
                  <a:p>
                    <a:r>
                      <a:t>100.0%</a:t>
                    </a:r>
                  </a:p>
                </c:rich>
              </c:tx>
              <c:txPr>
                <a:bodyPr/>
                <a:lstStyle/>
                <a:p>
                  <a:pPr>
                    <a:defRPr sz="1000"/>
                  </a:pPr>
                </a:p>
              </c:txPr>
              <c:dLblPos val="inEnd"/>
              <c:showLegendKey val="0"/>
              <c:showVal val="1"/>
              <c:showCatName val="0"/>
              <c:showSerName val="0"/>
              <c:showPercent val="0"/>
              <c:showBubbleSize val="0"/>
            </c:dLbl>
            <c:dLbl>
              <c:idx val="5"/>
              <c:tx>
                <c:rich>
                  <a:bodyPr/>
                  <a:lstStyle/>
                  <a:p>
                    <a:r>
                      <a:t>100.0%</a:t>
                    </a:r>
                  </a:p>
                </c:rich>
              </c:tx>
              <c:txPr>
                <a:bodyPr/>
                <a:lstStyle/>
                <a:p>
                  <a:pPr>
                    <a:defRPr sz="1000"/>
                  </a:pPr>
                </a:p>
              </c:txPr>
              <c:dLblPos val="inEnd"/>
              <c:showLegendKey val="0"/>
              <c:showVal val="1"/>
              <c:showCatName val="0"/>
              <c:showSerName val="0"/>
              <c:showPercent val="0"/>
              <c:showBubbleSize val="0"/>
            </c:dLbl>
            <c:dLbl>
              <c:idx val="6"/>
              <c:tx>
                <c:rich>
                  <a:bodyPr/>
                  <a:lstStyle/>
                  <a:p>
                    <a:r>
                      <a:t>100.0%</a:t>
                    </a:r>
                  </a:p>
                </c:rich>
              </c:tx>
              <c:txPr>
                <a:bodyPr/>
                <a:lstStyle/>
                <a:p>
                  <a:pPr>
                    <a:defRPr sz="1000"/>
                  </a:pPr>
                </a:p>
              </c:txPr>
              <c:dLblPos val="inEnd"/>
              <c:showLegendKey val="0"/>
              <c:showVal val="1"/>
              <c:showCatName val="0"/>
              <c:showSerName val="0"/>
              <c:showPercent val="0"/>
              <c:showBubbleSize val="0"/>
            </c:dLbl>
            <c:dLbl>
              <c:idx val="7"/>
              <c:tx>
                <c:rich>
                  <a:bodyPr/>
                  <a:lstStyle/>
                  <a:p>
                    <a:r>
                      <a:t>100.0%</a:t>
                    </a:r>
                  </a:p>
                </c:rich>
              </c:tx>
              <c:txPr>
                <a:bodyPr/>
                <a:lstStyle/>
                <a:p>
                  <a:pPr>
                    <a:defRPr sz="1000"/>
                  </a:pPr>
                </a:p>
              </c:txPr>
              <c:dLblPos val="inEnd"/>
              <c:showLegendKey val="0"/>
              <c:showVal val="1"/>
              <c:showCatName val="0"/>
              <c:showSerName val="0"/>
              <c:showPercent val="0"/>
              <c:showBubbleSize val="0"/>
            </c:dLbl>
            <c:dLbl>
              <c:idx val="8"/>
              <c:tx>
                <c:rich>
                  <a:bodyPr/>
                  <a:lstStyle/>
                  <a:p>
                    <a:r>
                      <a:t>100.0%</a:t>
                    </a:r>
                  </a:p>
                </c:rich>
              </c:tx>
              <c:txPr>
                <a:bodyPr/>
                <a:lstStyle/>
                <a:p>
                  <a:pPr>
                    <a:defRPr sz="1000"/>
                  </a:pPr>
                </a:p>
              </c:txPr>
              <c:dLblPos val="inEnd"/>
              <c:showLegendKey val="0"/>
              <c:showVal val="1"/>
              <c:showCatName val="0"/>
              <c:showSerName val="0"/>
              <c:showPercent val="0"/>
              <c:showBubbleSize val="0"/>
            </c:dLbl>
            <c:dLbl>
              <c:idx val="9"/>
              <c:tx>
                <c:rich>
                  <a:bodyPr/>
                  <a:lstStyle/>
                  <a:p>
                    <a:r>
                      <a:t>99.0%</a:t>
                    </a:r>
                  </a:p>
                </c:rich>
              </c:tx>
              <c:txPr>
                <a:bodyPr/>
                <a:lstStyle/>
                <a:p>
                  <a:pPr>
                    <a:defRPr sz="1000"/>
                  </a:pPr>
                </a:p>
              </c:txPr>
              <c:dLblPos val="inEnd"/>
              <c:showLegendKey val="0"/>
              <c:showVal val="1"/>
              <c:showCatName val="0"/>
              <c:showSerName val="0"/>
              <c:showPercent val="0"/>
              <c:showBubbleSize val="0"/>
            </c:dLbl>
            <c:dLbl>
              <c:idx val="10"/>
              <c:tx>
                <c:rich>
                  <a:bodyPr/>
                  <a:lstStyle/>
                  <a:p>
                    <a:r>
                      <a:t>100.0%</a:t>
                    </a:r>
                  </a:p>
                </c:rich>
              </c:tx>
              <c:txPr>
                <a:bodyPr/>
                <a:lstStyle/>
                <a:p>
                  <a:pPr>
                    <a:defRPr sz="1000"/>
                  </a:pPr>
                </a:p>
              </c:txPr>
              <c:dLblPos val="inEnd"/>
              <c:showLegendKey val="0"/>
              <c:showVal val="1"/>
              <c:showCatName val="0"/>
              <c:showSerName val="0"/>
              <c:showPercent val="0"/>
              <c:showBubbleSize val="0"/>
            </c:dLbl>
            <c:dLbl>
              <c:idx val="11"/>
              <c:tx>
                <c:rich>
                  <a:bodyPr/>
                  <a:lstStyle/>
                  <a:p>
                    <a:r>
                      <a:t>100.0%</a:t>
                    </a:r>
                  </a:p>
                </c:rich>
              </c:tx>
              <c:txPr>
                <a:bodyPr/>
                <a:lstStyle/>
                <a:p>
                  <a:pPr>
                    <a:defRPr sz="1000"/>
                  </a:pPr>
                </a:p>
              </c:txPr>
              <c:dLblPos val="inEnd"/>
              <c:showLegendKey val="0"/>
              <c:showVal val="1"/>
              <c:showCatName val="0"/>
              <c:showSerName val="0"/>
              <c:showPercent val="0"/>
              <c:showBubbleSize val="0"/>
            </c:dLbl>
            <c:dLbl>
              <c:idx val="12"/>
              <c:tx>
                <c:rich>
                  <a:bodyPr/>
                  <a:lstStyle/>
                  <a:p>
                    <a:r>
                      <a:t>100.0%</a:t>
                    </a:r>
                  </a:p>
                </c:rich>
              </c:tx>
              <c:txPr>
                <a:bodyPr/>
                <a:lstStyle/>
                <a:p>
                  <a:pPr>
                    <a:defRPr sz="1000"/>
                  </a:pPr>
                </a:p>
              </c:txPr>
              <c:dLblPos val="inEnd"/>
              <c:showLegendKey val="0"/>
              <c:showVal val="1"/>
              <c:showCatName val="0"/>
              <c:showSerName val="0"/>
              <c:showPercent val="0"/>
              <c:showBubbleSize val="0"/>
            </c:dLbl>
            <c:dLbl>
              <c:idx val="13"/>
              <c:tx>
                <c:rich>
                  <a:bodyPr/>
                  <a:lstStyle/>
                  <a:p>
                    <a:r>
                      <a:t>100.0%</a:t>
                    </a:r>
                  </a:p>
                </c:rich>
              </c:tx>
              <c:txPr>
                <a:bodyPr/>
                <a:lstStyle/>
                <a:p>
                  <a:pPr>
                    <a:defRPr sz="1000"/>
                  </a:pPr>
                </a:p>
              </c:txPr>
              <c:dLblPos val="inEnd"/>
              <c:showLegendKey val="0"/>
              <c:showVal val="1"/>
              <c:showCatName val="0"/>
              <c:showSerName val="0"/>
              <c:showPercent val="0"/>
              <c:showBubbleSize val="0"/>
            </c:dLbl>
            <c:dLbl>
              <c:idx val="14"/>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15"/>
              <c:tx>
                <c:rich>
                  <a:bodyPr/>
                  <a:lstStyle/>
                  <a:p>
                    <a:r>
                      <a:t>100.0%</a:t>
                    </a:r>
                  </a:p>
                </c:rich>
              </c:tx>
              <c:txPr>
                <a:bodyPr/>
                <a:lstStyle/>
                <a:p>
                  <a:pPr>
                    <a:defRPr sz="1000"/>
                  </a:pPr>
                </a:p>
              </c:txPr>
              <c:dLblPos val="inEnd"/>
              <c:showLegendKey val="0"/>
              <c:showVal val="1"/>
              <c:showCatName val="0"/>
              <c:showSerName val="0"/>
              <c:showPercent val="0"/>
              <c:showBubbleSize val="0"/>
            </c:dLbl>
            <c:dLbl>
              <c:idx val="16"/>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17"/>
              <c:tx>
                <c:rich>
                  <a:bodyPr/>
                  <a:lstStyle/>
                  <a:p>
                    <a:r>
                      <a:t>100.0%</a:t>
                    </a:r>
                  </a:p>
                </c:rich>
              </c:tx>
              <c:txPr>
                <a:bodyPr/>
                <a:lstStyle/>
                <a:p>
                  <a:pPr>
                    <a:defRPr sz="1000"/>
                  </a:pPr>
                </a:p>
              </c:txPr>
              <c:dLblPos val="inEnd"/>
              <c:showLegendKey val="0"/>
              <c:showVal val="1"/>
              <c:showCatName val="0"/>
              <c:showSerName val="0"/>
              <c:showPercent val="0"/>
              <c:showBubbleSize val="0"/>
            </c:dLbl>
            <c:dLbl>
              <c:idx val="18"/>
              <c:tx>
                <c:rich>
                  <a:bodyPr/>
                  <a:lstStyle/>
                  <a:p>
                    <a:r>
                      <a:t>99.0%</a:t>
                    </a:r>
                  </a:p>
                </c:rich>
              </c:tx>
              <c:txPr>
                <a:bodyPr/>
                <a:lstStyle/>
                <a:p>
                  <a:pPr>
                    <a:defRPr sz="1000"/>
                  </a:pPr>
                </a:p>
              </c:txPr>
              <c:dLblPos val="inEnd"/>
              <c:showLegendKey val="0"/>
              <c:showVal val="1"/>
              <c:showCatName val="0"/>
              <c:showSerName val="0"/>
              <c:showPercent val="0"/>
              <c:showBubbleSize val="0"/>
            </c:dLbl>
            <c:dLbl>
              <c:idx val="19"/>
              <c:tx>
                <c:rich>
                  <a:bodyPr/>
                  <a:lstStyle/>
                  <a:p>
                    <a:r>
                      <a:t>100.0%</a:t>
                    </a:r>
                  </a:p>
                </c:rich>
              </c:tx>
              <c:txPr>
                <a:bodyPr/>
                <a:lstStyle/>
                <a:p>
                  <a:pPr>
                    <a:defRPr sz="1000"/>
                  </a:pPr>
                </a:p>
              </c:txPr>
              <c:dLblPos val="inEnd"/>
              <c:showLegendKey val="0"/>
              <c:showVal val="1"/>
              <c:showCatName val="0"/>
              <c:showSerName val="0"/>
              <c:showPercent val="0"/>
              <c:showBubbleSize val="0"/>
            </c:dLbl>
            <c:dLbl>
              <c:idx val="20"/>
              <c:tx>
                <c:rich>
                  <a:bodyPr/>
                  <a:lstStyle/>
                  <a:p>
                    <a:r>
                      <a:t>100.0%</a:t>
                    </a:r>
                  </a:p>
                </c:rich>
              </c:tx>
              <c:txPr>
                <a:bodyPr/>
                <a:lstStyle/>
                <a:p>
                  <a:pPr>
                    <a:defRPr sz="1000"/>
                  </a:pPr>
                </a:p>
              </c:txPr>
              <c:dLblPos val="inEnd"/>
              <c:showLegendKey val="0"/>
              <c:showVal val="1"/>
              <c:showCatName val="0"/>
              <c:showSerName val="0"/>
              <c:showPercent val="0"/>
              <c:showBubbleSize val="0"/>
            </c:dLbl>
            <c:dLbl>
              <c:idx val="21"/>
              <c:tx>
                <c:rich>
                  <a:bodyPr/>
                  <a:lstStyle/>
                  <a:p>
                    <a:r>
                      <a:t>100.0%</a:t>
                    </a:r>
                  </a:p>
                </c:rich>
              </c:tx>
              <c:txPr>
                <a:bodyPr/>
                <a:lstStyle/>
                <a:p>
                  <a:pPr>
                    <a:defRPr sz="1000"/>
                  </a:pPr>
                </a:p>
              </c:txPr>
              <c:dLblPos val="inEnd"/>
              <c:showLegendKey val="0"/>
              <c:showVal val="1"/>
              <c:showCatName val="0"/>
              <c:showSerName val="0"/>
              <c:showPercent val="0"/>
              <c:showBubbleSize val="0"/>
            </c:dLbl>
            <c:dLbl>
              <c:idx val="22"/>
              <c:tx>
                <c:rich>
                  <a:bodyPr/>
                  <a:lstStyle/>
                  <a:p>
                    <a:r>
                      <a:t>96.0%</a:t>
                    </a:r>
                  </a:p>
                </c:rich>
              </c:tx>
              <c:txPr>
                <a:bodyPr/>
                <a:lstStyle/>
                <a:p>
                  <a:pPr>
                    <a:defRPr sz="1000"/>
                  </a:pPr>
                </a:p>
              </c:txPr>
              <c:dLblPos val="inEnd"/>
              <c:showLegendKey val="0"/>
              <c:showVal val="1"/>
              <c:showCatName val="0"/>
              <c:showSerName val="0"/>
              <c:showPercent val="0"/>
              <c:showBubbleSize val="0"/>
            </c:dLbl>
            <c:dLbl>
              <c:idx val="23"/>
              <c:tx>
                <c:rich>
                  <a:bodyPr/>
                  <a:lstStyle/>
                  <a:p>
                    <a:r>
                      <a:t>95.0%</a:t>
                    </a:r>
                  </a:p>
                </c:rich>
              </c:tx>
              <c:txPr>
                <a:bodyPr/>
                <a:lstStyle/>
                <a:p>
                  <a:pPr>
                    <a:defRPr sz="1000"/>
                  </a:pPr>
                </a:p>
              </c:txPr>
              <c:dLblPos val="inEnd"/>
              <c:showLegendKey val="0"/>
              <c:showVal val="1"/>
              <c:showCatName val="0"/>
              <c:showSerName val="0"/>
              <c:showPercent val="0"/>
              <c:showBubbleSize val="0"/>
            </c:dLbl>
            <c:dLbl>
              <c:idx val="24"/>
              <c:tx>
                <c:rich>
                  <a:bodyPr/>
                  <a:lstStyle/>
                  <a:p>
                    <a:r>
                      <a:t>100.0%</a:t>
                    </a:r>
                  </a:p>
                </c:rich>
              </c:tx>
              <c:txPr>
                <a:bodyPr/>
                <a:lstStyle/>
                <a:p>
                  <a:pPr>
                    <a:defRPr sz="1000"/>
                  </a:pPr>
                </a:p>
              </c:txPr>
              <c:dLblPos val="inEnd"/>
              <c:showLegendKey val="0"/>
              <c:showVal val="1"/>
              <c:showCatName val="0"/>
              <c:showSerName val="0"/>
              <c:showPercent val="0"/>
              <c:showBubbleSize val="0"/>
            </c:dLbl>
            <c:dLbl>
              <c:idx val="25"/>
              <c:tx>
                <c:rich>
                  <a:bodyPr/>
                  <a:lstStyle/>
                  <a:p>
                    <a:r>
                      <a:t>100.0%</a:t>
                    </a:r>
                  </a:p>
                </c:rich>
              </c:tx>
              <c:txPr>
                <a:bodyPr/>
                <a:lstStyle/>
                <a:p>
                  <a:pPr>
                    <a:defRPr sz="1000"/>
                  </a:pPr>
                </a:p>
              </c:txPr>
              <c:dLblPos val="inEnd"/>
              <c:showLegendKey val="0"/>
              <c:showVal val="1"/>
              <c:showCatName val="0"/>
              <c:showSerName val="0"/>
              <c:showPercent val="0"/>
              <c:showBubbleSize val="0"/>
            </c:dLbl>
            <c:dLbl>
              <c:idx val="26"/>
              <c:tx>
                <c:rich>
                  <a:bodyPr/>
                  <a:lstStyle/>
                  <a:p>
                    <a:r>
                      <a:t>100.0%</a:t>
                    </a:r>
                  </a:p>
                </c:rich>
              </c:tx>
              <c:txPr>
                <a:bodyPr/>
                <a:lstStyle/>
                <a:p>
                  <a:pPr>
                    <a:defRPr sz="1000"/>
                  </a:pPr>
                </a:p>
              </c:txPr>
              <c:dLblPos val="inEnd"/>
              <c:showLegendKey val="0"/>
              <c:showVal val="1"/>
              <c:showCatName val="0"/>
              <c:showSerName val="0"/>
              <c:showPercent val="0"/>
              <c:showBubbleSize val="0"/>
            </c:dLbl>
            <c:dLbl>
              <c:idx val="27"/>
              <c:tx>
                <c:rich>
                  <a:bodyPr/>
                  <a:lstStyle/>
                  <a:p>
                    <a:r>
                      <a:t>100.0%</a:t>
                    </a:r>
                  </a:p>
                </c:rich>
              </c:tx>
              <c:txPr>
                <a:bodyPr/>
                <a:lstStyle/>
                <a:p>
                  <a:pPr>
                    <a:defRPr sz="1000"/>
                  </a:pPr>
                </a:p>
              </c:txPr>
              <c:dLblPos val="inEnd"/>
              <c:showLegendKey val="0"/>
              <c:showVal val="1"/>
              <c:showCatName val="0"/>
              <c:showSerName val="0"/>
              <c:showPercent val="0"/>
              <c:showBubbleSize val="0"/>
            </c:dLbl>
            <c:dLbl>
              <c:idx val="28"/>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29"/>
              <c:tx>
                <c:rich>
                  <a:bodyPr/>
                  <a:lstStyle/>
                  <a:p>
                    <a:r>
                      <a:t>97.0%</a:t>
                    </a:r>
                  </a:p>
                </c:rich>
              </c:tx>
              <c:txPr>
                <a:bodyPr/>
                <a:lstStyle/>
                <a:p>
                  <a:pPr>
                    <a:defRPr sz="1000"/>
                  </a:pPr>
                </a:p>
              </c:txPr>
              <c:dLblPos val="inEnd"/>
              <c:showLegendKey val="0"/>
              <c:showVal val="1"/>
              <c:showCatName val="0"/>
              <c:showSerName val="0"/>
              <c:showPercent val="0"/>
              <c:showBubbleSize val="0"/>
            </c:dLbl>
            <c:dLbl>
              <c:idx val="30"/>
              <c:tx>
                <c:rich>
                  <a:bodyPr/>
                  <a:lstStyle/>
                  <a:p>
                    <a:r>
                      <a:t>100.0%</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Sheet1!$A$2:$A$32</c:f>
              <c:strCache>
                <c:ptCount val="31"/>
                <c:pt idx="0">
                  <c:v>Industri</c:v>
                </c:pt>
                <c:pt idx="1">
                  <c:v>UOB Call Center</c:v>
                </c:pt>
                <c:pt idx="2">
                  <c:v>Phone Banking CIMB Niaga</c:v>
                </c:pt>
                <c:pt idx="3">
                  <c:v>PermataTel</c:v>
                </c:pt>
                <c:pt idx="4">
                  <c:v>Mega Call</c:v>
                </c:pt>
                <c:pt idx="5">
                  <c:v>Maybank Customer Care</c:v>
                </c:pt>
                <c:pt idx="6">
                  <c:v>Mandiri Call</c:v>
                </c:pt>
                <c:pt idx="7">
                  <c:v>Layanan Sahabat BTN</c:v>
                </c:pt>
                <c:pt idx="8">
                  <c:v>Info Bank Jatim</c:v>
                </c:pt>
                <c:pt idx="9">
                  <c:v>Hello Danamon</c:v>
                </c:pt>
                <c:pt idx="10">
                  <c:v>Halo Bukopin</c:v>
                </c:pt>
                <c:pt idx="11">
                  <c:v>Halo Bank Kalbar</c:v>
                </c:pt>
                <c:pt idx="12">
                  <c:v>Halo BCA</c:v>
                </c:pt>
                <c:pt idx="13">
                  <c:v>HSBC</c:v>
                </c:pt>
                <c:pt idx="14">
                  <c:v>Graha Call</c:v>
                </c:pt>
                <c:pt idx="15">
                  <c:v>DBSI Customer Centre</c:v>
                </c:pt>
                <c:pt idx="16">
                  <c:v>Contact BRI</c:v>
                </c:pt>
                <c:pt idx="17">
                  <c:v>CitiPhone Banking</c:v>
                </c:pt>
                <c:pt idx="18">
                  <c:v>Call OCBC NISP</c:v>
                </c:pt>
                <c:pt idx="19">
                  <c:v>Call KEB Hana</c:v>
                </c:pt>
                <c:pt idx="20">
                  <c:v>Call CommBank</c:v>
                </c:pt>
                <c:pt idx="21">
                  <c:v>Call Centre J TRUST Bank</c:v>
                </c:pt>
                <c:pt idx="22">
                  <c:v>Call Center Standard Chartered Bank</c:v>
                </c:pt>
                <c:pt idx="23">
                  <c:v>Call Center Panin</c:v>
                </c:pt>
                <c:pt idx="24">
                  <c:v>Bank Sinarmas Care</c:v>
                </c:pt>
                <c:pt idx="25">
                  <c:v>Bank Kaltim Cal Center</c:v>
                </c:pt>
                <c:pt idx="26">
                  <c:v>Bank Jateng Call Center </c:v>
                </c:pt>
                <c:pt idx="27">
                  <c:v>Bank DKI Call Center</c:v>
                </c:pt>
                <c:pt idx="28">
                  <c:v>BTPN Call</c:v>
                </c:pt>
                <c:pt idx="29">
                  <c:v>BNI Call</c:v>
                </c:pt>
                <c:pt idx="30">
                  <c:v>BJB Call</c:v>
                </c:pt>
              </c:strCache>
            </c:strRef>
          </c:cat>
          <c:val>
            <c:numRef>
              <c:f>Sheet1!$B$2:$B$32</c:f>
              <c:numCache>
                <c:formatCode>#,0"%"</c:formatCode>
                <c:ptCount val="31"/>
                <c:pt idx="0">
                  <c:v>98.6</c:v>
                </c:pt>
                <c:pt idx="1">
                  <c:v>100.0</c:v>
                </c:pt>
                <c:pt idx="2">
                  <c:v>100.0</c:v>
                </c:pt>
                <c:pt idx="3">
                  <c:v>98.0</c:v>
                </c:pt>
                <c:pt idx="4">
                  <c:v>100.0</c:v>
                </c:pt>
                <c:pt idx="5">
                  <c:v>100.0</c:v>
                </c:pt>
                <c:pt idx="6">
                  <c:v>100.0</c:v>
                </c:pt>
                <c:pt idx="7">
                  <c:v>100.0</c:v>
                </c:pt>
                <c:pt idx="8">
                  <c:v>100.0</c:v>
                </c:pt>
                <c:pt idx="9">
                  <c:v>99.0</c:v>
                </c:pt>
                <c:pt idx="10">
                  <c:v>100.0</c:v>
                </c:pt>
                <c:pt idx="11">
                  <c:v>100.0</c:v>
                </c:pt>
                <c:pt idx="12">
                  <c:v>100.0</c:v>
                </c:pt>
                <c:pt idx="13">
                  <c:v>100.0</c:v>
                </c:pt>
                <c:pt idx="14">
                  <c:v>0.0</c:v>
                </c:pt>
                <c:pt idx="15">
                  <c:v>100.0</c:v>
                </c:pt>
                <c:pt idx="16">
                  <c:v>#N/A</c:v>
                </c:pt>
                <c:pt idx="17">
                  <c:v>100.0</c:v>
                </c:pt>
                <c:pt idx="18">
                  <c:v>99.0</c:v>
                </c:pt>
                <c:pt idx="19">
                  <c:v>100.0</c:v>
                </c:pt>
                <c:pt idx="20">
                  <c:v>100.0</c:v>
                </c:pt>
                <c:pt idx="21">
                  <c:v>100.0</c:v>
                </c:pt>
                <c:pt idx="22">
                  <c:v>96.0</c:v>
                </c:pt>
                <c:pt idx="23">
                  <c:v>95.0</c:v>
                </c:pt>
                <c:pt idx="24">
                  <c:v>100.0</c:v>
                </c:pt>
                <c:pt idx="25">
                  <c:v>100.0</c:v>
                </c:pt>
                <c:pt idx="26">
                  <c:v>100.0</c:v>
                </c:pt>
                <c:pt idx="27">
                  <c:v>100.0</c:v>
                </c:pt>
                <c:pt idx="28">
                  <c:v>#N/A</c:v>
                </c:pt>
                <c:pt idx="29">
                  <c:v>97.0</c:v>
                </c:pt>
                <c:pt idx="30">
                  <c:v>100.0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BFBFBF"/>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0070C0"/>
              </a:solidFill>
            </c:spPr>
          </c:dPt>
          <c:dLbls>
            <c:dLbl>
              <c:idx val="0"/>
              <c:tx>
                <c:rich>
                  <a:bodyPr/>
                  <a:lstStyle/>
                  <a:p>
                    <a:r>
                      <a:t>98.6%</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100.0%</a:t>
                    </a:r>
                  </a:p>
                </c:rich>
              </c:tx>
              <c:txPr>
                <a:bodyPr/>
                <a:lstStyle/>
                <a:p>
                  <a:pPr>
                    <a:defRPr sz="1000"/>
                  </a:pPr>
                </a:p>
              </c:txPr>
              <c:dLblPos val="inEnd"/>
              <c:showLegendKey val="0"/>
              <c:showVal val="1"/>
              <c:showCatName val="0"/>
              <c:showSerName val="0"/>
              <c:showPercent val="0"/>
              <c:showBubbleSize val="0"/>
            </c:dLbl>
            <c:dLbl>
              <c:idx val="2"/>
              <c:tx>
                <c:rich>
                  <a:bodyPr/>
                  <a:lstStyle/>
                  <a:p>
                    <a:r>
                      <a:t>100.0%</a:t>
                    </a:r>
                  </a:p>
                </c:rich>
              </c:tx>
              <c:txPr>
                <a:bodyPr/>
                <a:lstStyle/>
                <a:p>
                  <a:pPr>
                    <a:defRPr sz="1000"/>
                  </a:pPr>
                </a:p>
              </c:txPr>
              <c:dLblPos val="inEnd"/>
              <c:showLegendKey val="0"/>
              <c:showVal val="1"/>
              <c:showCatName val="0"/>
              <c:showSerName val="0"/>
              <c:showPercent val="0"/>
              <c:showBubbleSize val="0"/>
            </c:dLbl>
            <c:dLbl>
              <c:idx val="3"/>
              <c:tx>
                <c:rich>
                  <a:bodyPr/>
                  <a:lstStyle/>
                  <a:p>
                    <a:r>
                      <a:t>98.0%</a:t>
                    </a:r>
                  </a:p>
                </c:rich>
              </c:tx>
              <c:txPr>
                <a:bodyPr/>
                <a:lstStyle/>
                <a:p>
                  <a:pPr>
                    <a:defRPr sz="1000"/>
                  </a:pPr>
                </a:p>
              </c:txPr>
              <c:dLblPos val="inEnd"/>
              <c:showLegendKey val="0"/>
              <c:showVal val="1"/>
              <c:showCatName val="0"/>
              <c:showSerName val="0"/>
              <c:showPercent val="0"/>
              <c:showBubbleSize val="0"/>
            </c:dLbl>
            <c:dLbl>
              <c:idx val="4"/>
              <c:tx>
                <c:rich>
                  <a:bodyPr/>
                  <a:lstStyle/>
                  <a:p>
                    <a:r>
                      <a:t>100.0%</a:t>
                    </a:r>
                  </a:p>
                </c:rich>
              </c:tx>
              <c:txPr>
                <a:bodyPr/>
                <a:lstStyle/>
                <a:p>
                  <a:pPr>
                    <a:defRPr sz="1000"/>
                  </a:pPr>
                </a:p>
              </c:txPr>
              <c:dLblPos val="inEnd"/>
              <c:showLegendKey val="0"/>
              <c:showVal val="1"/>
              <c:showCatName val="0"/>
              <c:showSerName val="0"/>
              <c:showPercent val="0"/>
              <c:showBubbleSize val="0"/>
            </c:dLbl>
            <c:dLbl>
              <c:idx val="5"/>
              <c:tx>
                <c:rich>
                  <a:bodyPr/>
                  <a:lstStyle/>
                  <a:p>
                    <a:r>
                      <a:t>100.0%</a:t>
                    </a:r>
                  </a:p>
                </c:rich>
              </c:tx>
              <c:txPr>
                <a:bodyPr/>
                <a:lstStyle/>
                <a:p>
                  <a:pPr>
                    <a:defRPr sz="1000"/>
                  </a:pPr>
                </a:p>
              </c:txPr>
              <c:dLblPos val="inEnd"/>
              <c:showLegendKey val="0"/>
              <c:showVal val="1"/>
              <c:showCatName val="0"/>
              <c:showSerName val="0"/>
              <c:showPercent val="0"/>
              <c:showBubbleSize val="0"/>
            </c:dLbl>
            <c:dLbl>
              <c:idx val="6"/>
              <c:tx>
                <c:rich>
                  <a:bodyPr/>
                  <a:lstStyle/>
                  <a:p>
                    <a:r>
                      <a:t>100.0%</a:t>
                    </a:r>
                  </a:p>
                </c:rich>
              </c:tx>
              <c:txPr>
                <a:bodyPr/>
                <a:lstStyle/>
                <a:p>
                  <a:pPr>
                    <a:defRPr sz="1000"/>
                  </a:pPr>
                </a:p>
              </c:txPr>
              <c:dLblPos val="inEnd"/>
              <c:showLegendKey val="0"/>
              <c:showVal val="1"/>
              <c:showCatName val="0"/>
              <c:showSerName val="0"/>
              <c:showPercent val="0"/>
              <c:showBubbleSize val="0"/>
            </c:dLbl>
            <c:dLbl>
              <c:idx val="7"/>
              <c:tx>
                <c:rich>
                  <a:bodyPr/>
                  <a:lstStyle/>
                  <a:p>
                    <a:r>
                      <a:t>100.0%</a:t>
                    </a:r>
                  </a:p>
                </c:rich>
              </c:tx>
              <c:txPr>
                <a:bodyPr/>
                <a:lstStyle/>
                <a:p>
                  <a:pPr>
                    <a:defRPr sz="1000"/>
                  </a:pPr>
                </a:p>
              </c:txPr>
              <c:dLblPos val="inEnd"/>
              <c:showLegendKey val="0"/>
              <c:showVal val="1"/>
              <c:showCatName val="0"/>
              <c:showSerName val="0"/>
              <c:showPercent val="0"/>
              <c:showBubbleSize val="0"/>
            </c:dLbl>
            <c:dLbl>
              <c:idx val="8"/>
              <c:tx>
                <c:rich>
                  <a:bodyPr/>
                  <a:lstStyle/>
                  <a:p>
                    <a:r>
                      <a:t>100.0%</a:t>
                    </a:r>
                  </a:p>
                </c:rich>
              </c:tx>
              <c:txPr>
                <a:bodyPr/>
                <a:lstStyle/>
                <a:p>
                  <a:pPr>
                    <a:defRPr sz="1000"/>
                  </a:pPr>
                </a:p>
              </c:txPr>
              <c:dLblPos val="inEnd"/>
              <c:showLegendKey val="0"/>
              <c:showVal val="1"/>
              <c:showCatName val="0"/>
              <c:showSerName val="0"/>
              <c:showPercent val="0"/>
              <c:showBubbleSize val="0"/>
            </c:dLbl>
            <c:dLbl>
              <c:idx val="9"/>
              <c:tx>
                <c:rich>
                  <a:bodyPr/>
                  <a:lstStyle/>
                  <a:p>
                    <a:r>
                      <a:t>99.0%</a:t>
                    </a:r>
                  </a:p>
                </c:rich>
              </c:tx>
              <c:txPr>
                <a:bodyPr/>
                <a:lstStyle/>
                <a:p>
                  <a:pPr>
                    <a:defRPr sz="1000"/>
                  </a:pPr>
                </a:p>
              </c:txPr>
              <c:dLblPos val="inEnd"/>
              <c:showLegendKey val="0"/>
              <c:showVal val="1"/>
              <c:showCatName val="0"/>
              <c:showSerName val="0"/>
              <c:showPercent val="0"/>
              <c:showBubbleSize val="0"/>
            </c:dLbl>
            <c:dLbl>
              <c:idx val="10"/>
              <c:tx>
                <c:rich>
                  <a:bodyPr/>
                  <a:lstStyle/>
                  <a:p>
                    <a:r>
                      <a:t>100.0%</a:t>
                    </a:r>
                  </a:p>
                </c:rich>
              </c:tx>
              <c:txPr>
                <a:bodyPr/>
                <a:lstStyle/>
                <a:p>
                  <a:pPr>
                    <a:defRPr sz="1000"/>
                  </a:pPr>
                </a:p>
              </c:txPr>
              <c:dLblPos val="inEnd"/>
              <c:showLegendKey val="0"/>
              <c:showVal val="1"/>
              <c:showCatName val="0"/>
              <c:showSerName val="0"/>
              <c:showPercent val="0"/>
              <c:showBubbleSize val="0"/>
            </c:dLbl>
            <c:dLbl>
              <c:idx val="11"/>
              <c:tx>
                <c:rich>
                  <a:bodyPr/>
                  <a:lstStyle/>
                  <a:p>
                    <a:r>
                      <a:t>100.0%</a:t>
                    </a:r>
                  </a:p>
                </c:rich>
              </c:tx>
              <c:txPr>
                <a:bodyPr/>
                <a:lstStyle/>
                <a:p>
                  <a:pPr>
                    <a:defRPr sz="1000"/>
                  </a:pPr>
                </a:p>
              </c:txPr>
              <c:dLblPos val="inEnd"/>
              <c:showLegendKey val="0"/>
              <c:showVal val="1"/>
              <c:showCatName val="0"/>
              <c:showSerName val="0"/>
              <c:showPercent val="0"/>
              <c:showBubbleSize val="0"/>
            </c:dLbl>
            <c:dLbl>
              <c:idx val="12"/>
              <c:tx>
                <c:rich>
                  <a:bodyPr/>
                  <a:lstStyle/>
                  <a:p>
                    <a:r>
                      <a:t>100.0%</a:t>
                    </a:r>
                  </a:p>
                </c:rich>
              </c:tx>
              <c:txPr>
                <a:bodyPr/>
                <a:lstStyle/>
                <a:p>
                  <a:pPr>
                    <a:defRPr sz="1000"/>
                  </a:pPr>
                </a:p>
              </c:txPr>
              <c:dLblPos val="inEnd"/>
              <c:showLegendKey val="0"/>
              <c:showVal val="1"/>
              <c:showCatName val="0"/>
              <c:showSerName val="0"/>
              <c:showPercent val="0"/>
              <c:showBubbleSize val="0"/>
            </c:dLbl>
            <c:dLbl>
              <c:idx val="13"/>
              <c:tx>
                <c:rich>
                  <a:bodyPr/>
                  <a:lstStyle/>
                  <a:p>
                    <a:r>
                      <a:t>100.0%</a:t>
                    </a:r>
                  </a:p>
                </c:rich>
              </c:tx>
              <c:txPr>
                <a:bodyPr/>
                <a:lstStyle/>
                <a:p>
                  <a:pPr>
                    <a:defRPr sz="1000"/>
                  </a:pPr>
                </a:p>
              </c:txPr>
              <c:dLblPos val="inEnd"/>
              <c:showLegendKey val="0"/>
              <c:showVal val="1"/>
              <c:showCatName val="0"/>
              <c:showSerName val="0"/>
              <c:showPercent val="0"/>
              <c:showBubbleSize val="0"/>
            </c:dLbl>
            <c:dLbl>
              <c:idx val="14"/>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15"/>
              <c:tx>
                <c:rich>
                  <a:bodyPr/>
                  <a:lstStyle/>
                  <a:p>
                    <a:r>
                      <a:t>100.0%</a:t>
                    </a:r>
                  </a:p>
                </c:rich>
              </c:tx>
              <c:txPr>
                <a:bodyPr/>
                <a:lstStyle/>
                <a:p>
                  <a:pPr>
                    <a:defRPr sz="1000"/>
                  </a:pPr>
                </a:p>
              </c:txPr>
              <c:dLblPos val="inEnd"/>
              <c:showLegendKey val="0"/>
              <c:showVal val="1"/>
              <c:showCatName val="0"/>
              <c:showSerName val="0"/>
              <c:showPercent val="0"/>
              <c:showBubbleSize val="0"/>
            </c:dLbl>
            <c:dLbl>
              <c:idx val="16"/>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17"/>
              <c:tx>
                <c:rich>
                  <a:bodyPr/>
                  <a:lstStyle/>
                  <a:p>
                    <a:r>
                      <a:t>100.0%</a:t>
                    </a:r>
                  </a:p>
                </c:rich>
              </c:tx>
              <c:txPr>
                <a:bodyPr/>
                <a:lstStyle/>
                <a:p>
                  <a:pPr>
                    <a:defRPr sz="1000"/>
                  </a:pPr>
                </a:p>
              </c:txPr>
              <c:dLblPos val="inEnd"/>
              <c:showLegendKey val="0"/>
              <c:showVal val="1"/>
              <c:showCatName val="0"/>
              <c:showSerName val="0"/>
              <c:showPercent val="0"/>
              <c:showBubbleSize val="0"/>
            </c:dLbl>
            <c:dLbl>
              <c:idx val="18"/>
              <c:tx>
                <c:rich>
                  <a:bodyPr/>
                  <a:lstStyle/>
                  <a:p>
                    <a:r>
                      <a:t>99.0%</a:t>
                    </a:r>
                  </a:p>
                </c:rich>
              </c:tx>
              <c:txPr>
                <a:bodyPr/>
                <a:lstStyle/>
                <a:p>
                  <a:pPr>
                    <a:defRPr sz="1000"/>
                  </a:pPr>
                </a:p>
              </c:txPr>
              <c:dLblPos val="inEnd"/>
              <c:showLegendKey val="0"/>
              <c:showVal val="1"/>
              <c:showCatName val="0"/>
              <c:showSerName val="0"/>
              <c:showPercent val="0"/>
              <c:showBubbleSize val="0"/>
            </c:dLbl>
            <c:dLbl>
              <c:idx val="19"/>
              <c:tx>
                <c:rich>
                  <a:bodyPr/>
                  <a:lstStyle/>
                  <a:p>
                    <a:r>
                      <a:t>100.0%</a:t>
                    </a:r>
                  </a:p>
                </c:rich>
              </c:tx>
              <c:txPr>
                <a:bodyPr/>
                <a:lstStyle/>
                <a:p>
                  <a:pPr>
                    <a:defRPr sz="1000"/>
                  </a:pPr>
                </a:p>
              </c:txPr>
              <c:dLblPos val="inEnd"/>
              <c:showLegendKey val="0"/>
              <c:showVal val="1"/>
              <c:showCatName val="0"/>
              <c:showSerName val="0"/>
              <c:showPercent val="0"/>
              <c:showBubbleSize val="0"/>
            </c:dLbl>
            <c:dLbl>
              <c:idx val="20"/>
              <c:tx>
                <c:rich>
                  <a:bodyPr/>
                  <a:lstStyle/>
                  <a:p>
                    <a:r>
                      <a:t>100.0%</a:t>
                    </a:r>
                  </a:p>
                </c:rich>
              </c:tx>
              <c:txPr>
                <a:bodyPr/>
                <a:lstStyle/>
                <a:p>
                  <a:pPr>
                    <a:defRPr sz="1000"/>
                  </a:pPr>
                </a:p>
              </c:txPr>
              <c:dLblPos val="inEnd"/>
              <c:showLegendKey val="0"/>
              <c:showVal val="1"/>
              <c:showCatName val="0"/>
              <c:showSerName val="0"/>
              <c:showPercent val="0"/>
              <c:showBubbleSize val="0"/>
            </c:dLbl>
            <c:dLbl>
              <c:idx val="21"/>
              <c:tx>
                <c:rich>
                  <a:bodyPr/>
                  <a:lstStyle/>
                  <a:p>
                    <a:r>
                      <a:t>100.0%</a:t>
                    </a:r>
                  </a:p>
                </c:rich>
              </c:tx>
              <c:txPr>
                <a:bodyPr/>
                <a:lstStyle/>
                <a:p>
                  <a:pPr>
                    <a:defRPr sz="1000"/>
                  </a:pPr>
                </a:p>
              </c:txPr>
              <c:dLblPos val="inEnd"/>
              <c:showLegendKey val="0"/>
              <c:showVal val="1"/>
              <c:showCatName val="0"/>
              <c:showSerName val="0"/>
              <c:showPercent val="0"/>
              <c:showBubbleSize val="0"/>
            </c:dLbl>
            <c:dLbl>
              <c:idx val="22"/>
              <c:tx>
                <c:rich>
                  <a:bodyPr/>
                  <a:lstStyle/>
                  <a:p>
                    <a:r>
                      <a:t>96.0%</a:t>
                    </a:r>
                  </a:p>
                </c:rich>
              </c:tx>
              <c:txPr>
                <a:bodyPr/>
                <a:lstStyle/>
                <a:p>
                  <a:pPr>
                    <a:defRPr sz="1000"/>
                  </a:pPr>
                </a:p>
              </c:txPr>
              <c:dLblPos val="inEnd"/>
              <c:showLegendKey val="0"/>
              <c:showVal val="1"/>
              <c:showCatName val="0"/>
              <c:showSerName val="0"/>
              <c:showPercent val="0"/>
              <c:showBubbleSize val="0"/>
            </c:dLbl>
            <c:dLbl>
              <c:idx val="23"/>
              <c:tx>
                <c:rich>
                  <a:bodyPr/>
                  <a:lstStyle/>
                  <a:p>
                    <a:r>
                      <a:t>95.0%</a:t>
                    </a:r>
                  </a:p>
                </c:rich>
              </c:tx>
              <c:txPr>
                <a:bodyPr/>
                <a:lstStyle/>
                <a:p>
                  <a:pPr>
                    <a:defRPr sz="1000"/>
                  </a:pPr>
                </a:p>
              </c:txPr>
              <c:dLblPos val="inEnd"/>
              <c:showLegendKey val="0"/>
              <c:showVal val="1"/>
              <c:showCatName val="0"/>
              <c:showSerName val="0"/>
              <c:showPercent val="0"/>
              <c:showBubbleSize val="0"/>
            </c:dLbl>
            <c:dLbl>
              <c:idx val="24"/>
              <c:tx>
                <c:rich>
                  <a:bodyPr/>
                  <a:lstStyle/>
                  <a:p>
                    <a:r>
                      <a:t>100.0%</a:t>
                    </a:r>
                  </a:p>
                </c:rich>
              </c:tx>
              <c:txPr>
                <a:bodyPr/>
                <a:lstStyle/>
                <a:p>
                  <a:pPr>
                    <a:defRPr sz="1000"/>
                  </a:pPr>
                </a:p>
              </c:txPr>
              <c:dLblPos val="inEnd"/>
              <c:showLegendKey val="0"/>
              <c:showVal val="1"/>
              <c:showCatName val="0"/>
              <c:showSerName val="0"/>
              <c:showPercent val="0"/>
              <c:showBubbleSize val="0"/>
            </c:dLbl>
            <c:dLbl>
              <c:idx val="25"/>
              <c:tx>
                <c:rich>
                  <a:bodyPr/>
                  <a:lstStyle/>
                  <a:p>
                    <a:r>
                      <a:t>100.0%</a:t>
                    </a:r>
                  </a:p>
                </c:rich>
              </c:tx>
              <c:txPr>
                <a:bodyPr/>
                <a:lstStyle/>
                <a:p>
                  <a:pPr>
                    <a:defRPr sz="1000"/>
                  </a:pPr>
                </a:p>
              </c:txPr>
              <c:dLblPos val="inEnd"/>
              <c:showLegendKey val="0"/>
              <c:showVal val="1"/>
              <c:showCatName val="0"/>
              <c:showSerName val="0"/>
              <c:showPercent val="0"/>
              <c:showBubbleSize val="0"/>
            </c:dLbl>
            <c:dLbl>
              <c:idx val="26"/>
              <c:tx>
                <c:rich>
                  <a:bodyPr/>
                  <a:lstStyle/>
                  <a:p>
                    <a:r>
                      <a:t>100.0%</a:t>
                    </a:r>
                  </a:p>
                </c:rich>
              </c:tx>
              <c:txPr>
                <a:bodyPr/>
                <a:lstStyle/>
                <a:p>
                  <a:pPr>
                    <a:defRPr sz="1000"/>
                  </a:pPr>
                </a:p>
              </c:txPr>
              <c:dLblPos val="inEnd"/>
              <c:showLegendKey val="0"/>
              <c:showVal val="1"/>
              <c:showCatName val="0"/>
              <c:showSerName val="0"/>
              <c:showPercent val="0"/>
              <c:showBubbleSize val="0"/>
            </c:dLbl>
            <c:dLbl>
              <c:idx val="27"/>
              <c:tx>
                <c:rich>
                  <a:bodyPr/>
                  <a:lstStyle/>
                  <a:p>
                    <a:r>
                      <a:t>100.0%</a:t>
                    </a:r>
                  </a:p>
                </c:rich>
              </c:tx>
              <c:txPr>
                <a:bodyPr/>
                <a:lstStyle/>
                <a:p>
                  <a:pPr>
                    <a:defRPr sz="1000"/>
                  </a:pPr>
                </a:p>
              </c:txPr>
              <c:dLblPos val="inEnd"/>
              <c:showLegendKey val="0"/>
              <c:showVal val="1"/>
              <c:showCatName val="0"/>
              <c:showSerName val="0"/>
              <c:showPercent val="0"/>
              <c:showBubbleSize val="0"/>
            </c:dLbl>
            <c:dLbl>
              <c:idx val="28"/>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29"/>
              <c:tx>
                <c:rich>
                  <a:bodyPr/>
                  <a:lstStyle/>
                  <a:p>
                    <a:r>
                      <a:t>97.0%</a:t>
                    </a:r>
                  </a:p>
                </c:rich>
              </c:tx>
              <c:txPr>
                <a:bodyPr/>
                <a:lstStyle/>
                <a:p>
                  <a:pPr>
                    <a:defRPr sz="1000"/>
                  </a:pPr>
                </a:p>
              </c:txPr>
              <c:dLblPos val="inEnd"/>
              <c:showLegendKey val="0"/>
              <c:showVal val="1"/>
              <c:showCatName val="0"/>
              <c:showSerName val="0"/>
              <c:showPercent val="0"/>
              <c:showBubbleSize val="0"/>
            </c:dLbl>
            <c:dLbl>
              <c:idx val="30"/>
              <c:tx>
                <c:rich>
                  <a:bodyPr/>
                  <a:lstStyle/>
                  <a:p>
                    <a:r>
                      <a:t>100.0%</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Sheet1!$A$2:$A$32</c:f>
              <c:strCache>
                <c:ptCount val="31"/>
                <c:pt idx="0">
                  <c:v>Industri</c:v>
                </c:pt>
                <c:pt idx="1">
                  <c:v>UOB Call Center</c:v>
                </c:pt>
                <c:pt idx="2">
                  <c:v>Phone Banking CIMB Niaga</c:v>
                </c:pt>
                <c:pt idx="3">
                  <c:v>PermataTel</c:v>
                </c:pt>
                <c:pt idx="4">
                  <c:v>Mega Call</c:v>
                </c:pt>
                <c:pt idx="5">
                  <c:v>Maybank Customer Care</c:v>
                </c:pt>
                <c:pt idx="6">
                  <c:v>Mandiri Call</c:v>
                </c:pt>
                <c:pt idx="7">
                  <c:v>Layanan Sahabat BTN</c:v>
                </c:pt>
                <c:pt idx="8">
                  <c:v>Info Bank Jatim</c:v>
                </c:pt>
                <c:pt idx="9">
                  <c:v>Hello Danamon</c:v>
                </c:pt>
                <c:pt idx="10">
                  <c:v>Halo Bukopin</c:v>
                </c:pt>
                <c:pt idx="11">
                  <c:v>Halo Bank Kalbar</c:v>
                </c:pt>
                <c:pt idx="12">
                  <c:v>Halo BCA</c:v>
                </c:pt>
                <c:pt idx="13">
                  <c:v>HSBC</c:v>
                </c:pt>
                <c:pt idx="14">
                  <c:v>Graha Call</c:v>
                </c:pt>
                <c:pt idx="15">
                  <c:v>DBSI Customer Centre</c:v>
                </c:pt>
                <c:pt idx="16">
                  <c:v>Contact BRI</c:v>
                </c:pt>
                <c:pt idx="17">
                  <c:v>CitiPhone Banking</c:v>
                </c:pt>
                <c:pt idx="18">
                  <c:v>Call OCBC NISP</c:v>
                </c:pt>
                <c:pt idx="19">
                  <c:v>Call KEB Hana</c:v>
                </c:pt>
                <c:pt idx="20">
                  <c:v>Call CommBank</c:v>
                </c:pt>
                <c:pt idx="21">
                  <c:v>Call Centre J TRUST Bank</c:v>
                </c:pt>
                <c:pt idx="22">
                  <c:v>Call Center Standard Chartered Bank</c:v>
                </c:pt>
                <c:pt idx="23">
                  <c:v>Call Center Panin</c:v>
                </c:pt>
                <c:pt idx="24">
                  <c:v>Bank Sinarmas Care</c:v>
                </c:pt>
                <c:pt idx="25">
                  <c:v>Bank Kaltim Cal Center</c:v>
                </c:pt>
                <c:pt idx="26">
                  <c:v>Bank Jateng Call Center </c:v>
                </c:pt>
                <c:pt idx="27">
                  <c:v>Bank DKI Call Center</c:v>
                </c:pt>
                <c:pt idx="28">
                  <c:v>BTPN Call</c:v>
                </c:pt>
                <c:pt idx="29">
                  <c:v>BNI Call</c:v>
                </c:pt>
                <c:pt idx="30">
                  <c:v>BJB Call</c:v>
                </c:pt>
              </c:strCache>
            </c:strRef>
          </c:cat>
          <c:val>
            <c:numRef>
              <c:f>Sheet1!$B$2:$B$32</c:f>
              <c:numCache>
                <c:formatCode>#,0"%"</c:formatCode>
                <c:ptCount val="31"/>
                <c:pt idx="0">
                  <c:v>98.6</c:v>
                </c:pt>
                <c:pt idx="1">
                  <c:v>100.0</c:v>
                </c:pt>
                <c:pt idx="2">
                  <c:v>100.0</c:v>
                </c:pt>
                <c:pt idx="3">
                  <c:v>98.0</c:v>
                </c:pt>
                <c:pt idx="4">
                  <c:v>100.0</c:v>
                </c:pt>
                <c:pt idx="5">
                  <c:v>100.0</c:v>
                </c:pt>
                <c:pt idx="6">
                  <c:v>100.0</c:v>
                </c:pt>
                <c:pt idx="7">
                  <c:v>100.0</c:v>
                </c:pt>
                <c:pt idx="8">
                  <c:v>100.0</c:v>
                </c:pt>
                <c:pt idx="9">
                  <c:v>99.0</c:v>
                </c:pt>
                <c:pt idx="10">
                  <c:v>100.0</c:v>
                </c:pt>
                <c:pt idx="11">
                  <c:v>100.0</c:v>
                </c:pt>
                <c:pt idx="12">
                  <c:v>100.0</c:v>
                </c:pt>
                <c:pt idx="13">
                  <c:v>100.0</c:v>
                </c:pt>
                <c:pt idx="14">
                  <c:v>0.0</c:v>
                </c:pt>
                <c:pt idx="15">
                  <c:v>100.0</c:v>
                </c:pt>
                <c:pt idx="16">
                  <c:v>#N/A</c:v>
                </c:pt>
                <c:pt idx="17">
                  <c:v>100.0</c:v>
                </c:pt>
                <c:pt idx="18">
                  <c:v>99.0</c:v>
                </c:pt>
                <c:pt idx="19">
                  <c:v>100.0</c:v>
                </c:pt>
                <c:pt idx="20">
                  <c:v>100.0</c:v>
                </c:pt>
                <c:pt idx="21">
                  <c:v>100.0</c:v>
                </c:pt>
                <c:pt idx="22">
                  <c:v>96.0</c:v>
                </c:pt>
                <c:pt idx="23">
                  <c:v>95.0</c:v>
                </c:pt>
                <c:pt idx="24">
                  <c:v>100.0</c:v>
                </c:pt>
                <c:pt idx="25">
                  <c:v>100.0</c:v>
                </c:pt>
                <c:pt idx="26">
                  <c:v>100.0</c:v>
                </c:pt>
                <c:pt idx="27">
                  <c:v>100.0</c:v>
                </c:pt>
                <c:pt idx="28">
                  <c:v>#N/A</c:v>
                </c:pt>
                <c:pt idx="29">
                  <c:v>97.0</c:v>
                </c:pt>
                <c:pt idx="30">
                  <c:v>100.0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BFBFBF"/>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0070C0"/>
              </a:solidFill>
            </c:spPr>
          </c:dPt>
          <c:dLbls>
            <c:dLbl>
              <c:idx val="0"/>
              <c:tx>
                <c:rich>
                  <a:bodyPr/>
                  <a:lstStyle/>
                  <a:p>
                    <a:r>
                      <a:t>98.6%</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100.0%</a:t>
                    </a:r>
                  </a:p>
                </c:rich>
              </c:tx>
              <c:txPr>
                <a:bodyPr/>
                <a:lstStyle/>
                <a:p>
                  <a:pPr>
                    <a:defRPr sz="1000"/>
                  </a:pPr>
                </a:p>
              </c:txPr>
              <c:dLblPos val="inEnd"/>
              <c:showLegendKey val="0"/>
              <c:showVal val="1"/>
              <c:showCatName val="0"/>
              <c:showSerName val="0"/>
              <c:showPercent val="0"/>
              <c:showBubbleSize val="0"/>
            </c:dLbl>
            <c:dLbl>
              <c:idx val="2"/>
              <c:tx>
                <c:rich>
                  <a:bodyPr/>
                  <a:lstStyle/>
                  <a:p>
                    <a:r>
                      <a:t>100.0%</a:t>
                    </a:r>
                  </a:p>
                </c:rich>
              </c:tx>
              <c:txPr>
                <a:bodyPr/>
                <a:lstStyle/>
                <a:p>
                  <a:pPr>
                    <a:defRPr sz="1000"/>
                  </a:pPr>
                </a:p>
              </c:txPr>
              <c:dLblPos val="inEnd"/>
              <c:showLegendKey val="0"/>
              <c:showVal val="1"/>
              <c:showCatName val="0"/>
              <c:showSerName val="0"/>
              <c:showPercent val="0"/>
              <c:showBubbleSize val="0"/>
            </c:dLbl>
            <c:dLbl>
              <c:idx val="3"/>
              <c:tx>
                <c:rich>
                  <a:bodyPr/>
                  <a:lstStyle/>
                  <a:p>
                    <a:r>
                      <a:t>98.0%</a:t>
                    </a:r>
                  </a:p>
                </c:rich>
              </c:tx>
              <c:txPr>
                <a:bodyPr/>
                <a:lstStyle/>
                <a:p>
                  <a:pPr>
                    <a:defRPr sz="1000"/>
                  </a:pPr>
                </a:p>
              </c:txPr>
              <c:dLblPos val="inEnd"/>
              <c:showLegendKey val="0"/>
              <c:showVal val="1"/>
              <c:showCatName val="0"/>
              <c:showSerName val="0"/>
              <c:showPercent val="0"/>
              <c:showBubbleSize val="0"/>
            </c:dLbl>
            <c:dLbl>
              <c:idx val="4"/>
              <c:tx>
                <c:rich>
                  <a:bodyPr/>
                  <a:lstStyle/>
                  <a:p>
                    <a:r>
                      <a:t>100.0%</a:t>
                    </a:r>
                  </a:p>
                </c:rich>
              </c:tx>
              <c:txPr>
                <a:bodyPr/>
                <a:lstStyle/>
                <a:p>
                  <a:pPr>
                    <a:defRPr sz="1000"/>
                  </a:pPr>
                </a:p>
              </c:txPr>
              <c:dLblPos val="inEnd"/>
              <c:showLegendKey val="0"/>
              <c:showVal val="1"/>
              <c:showCatName val="0"/>
              <c:showSerName val="0"/>
              <c:showPercent val="0"/>
              <c:showBubbleSize val="0"/>
            </c:dLbl>
            <c:dLbl>
              <c:idx val="5"/>
              <c:tx>
                <c:rich>
                  <a:bodyPr/>
                  <a:lstStyle/>
                  <a:p>
                    <a:r>
                      <a:t>100.0%</a:t>
                    </a:r>
                  </a:p>
                </c:rich>
              </c:tx>
              <c:txPr>
                <a:bodyPr/>
                <a:lstStyle/>
                <a:p>
                  <a:pPr>
                    <a:defRPr sz="1000"/>
                  </a:pPr>
                </a:p>
              </c:txPr>
              <c:dLblPos val="inEnd"/>
              <c:showLegendKey val="0"/>
              <c:showVal val="1"/>
              <c:showCatName val="0"/>
              <c:showSerName val="0"/>
              <c:showPercent val="0"/>
              <c:showBubbleSize val="0"/>
            </c:dLbl>
            <c:dLbl>
              <c:idx val="6"/>
              <c:tx>
                <c:rich>
                  <a:bodyPr/>
                  <a:lstStyle/>
                  <a:p>
                    <a:r>
                      <a:t>100.0%</a:t>
                    </a:r>
                  </a:p>
                </c:rich>
              </c:tx>
              <c:txPr>
                <a:bodyPr/>
                <a:lstStyle/>
                <a:p>
                  <a:pPr>
                    <a:defRPr sz="1000"/>
                  </a:pPr>
                </a:p>
              </c:txPr>
              <c:dLblPos val="inEnd"/>
              <c:showLegendKey val="0"/>
              <c:showVal val="1"/>
              <c:showCatName val="0"/>
              <c:showSerName val="0"/>
              <c:showPercent val="0"/>
              <c:showBubbleSize val="0"/>
            </c:dLbl>
            <c:dLbl>
              <c:idx val="7"/>
              <c:tx>
                <c:rich>
                  <a:bodyPr/>
                  <a:lstStyle/>
                  <a:p>
                    <a:r>
                      <a:t>100.0%</a:t>
                    </a:r>
                  </a:p>
                </c:rich>
              </c:tx>
              <c:txPr>
                <a:bodyPr/>
                <a:lstStyle/>
                <a:p>
                  <a:pPr>
                    <a:defRPr sz="1000"/>
                  </a:pPr>
                </a:p>
              </c:txPr>
              <c:dLblPos val="inEnd"/>
              <c:showLegendKey val="0"/>
              <c:showVal val="1"/>
              <c:showCatName val="0"/>
              <c:showSerName val="0"/>
              <c:showPercent val="0"/>
              <c:showBubbleSize val="0"/>
            </c:dLbl>
            <c:dLbl>
              <c:idx val="8"/>
              <c:tx>
                <c:rich>
                  <a:bodyPr/>
                  <a:lstStyle/>
                  <a:p>
                    <a:r>
                      <a:t>100.0%</a:t>
                    </a:r>
                  </a:p>
                </c:rich>
              </c:tx>
              <c:txPr>
                <a:bodyPr/>
                <a:lstStyle/>
                <a:p>
                  <a:pPr>
                    <a:defRPr sz="1000"/>
                  </a:pPr>
                </a:p>
              </c:txPr>
              <c:dLblPos val="inEnd"/>
              <c:showLegendKey val="0"/>
              <c:showVal val="1"/>
              <c:showCatName val="0"/>
              <c:showSerName val="0"/>
              <c:showPercent val="0"/>
              <c:showBubbleSize val="0"/>
            </c:dLbl>
            <c:dLbl>
              <c:idx val="9"/>
              <c:tx>
                <c:rich>
                  <a:bodyPr/>
                  <a:lstStyle/>
                  <a:p>
                    <a:r>
                      <a:t>99.0%</a:t>
                    </a:r>
                  </a:p>
                </c:rich>
              </c:tx>
              <c:txPr>
                <a:bodyPr/>
                <a:lstStyle/>
                <a:p>
                  <a:pPr>
                    <a:defRPr sz="1000"/>
                  </a:pPr>
                </a:p>
              </c:txPr>
              <c:dLblPos val="inEnd"/>
              <c:showLegendKey val="0"/>
              <c:showVal val="1"/>
              <c:showCatName val="0"/>
              <c:showSerName val="0"/>
              <c:showPercent val="0"/>
              <c:showBubbleSize val="0"/>
            </c:dLbl>
            <c:dLbl>
              <c:idx val="10"/>
              <c:tx>
                <c:rich>
                  <a:bodyPr/>
                  <a:lstStyle/>
                  <a:p>
                    <a:r>
                      <a:t>100.0%</a:t>
                    </a:r>
                  </a:p>
                </c:rich>
              </c:tx>
              <c:txPr>
                <a:bodyPr/>
                <a:lstStyle/>
                <a:p>
                  <a:pPr>
                    <a:defRPr sz="1000"/>
                  </a:pPr>
                </a:p>
              </c:txPr>
              <c:dLblPos val="inEnd"/>
              <c:showLegendKey val="0"/>
              <c:showVal val="1"/>
              <c:showCatName val="0"/>
              <c:showSerName val="0"/>
              <c:showPercent val="0"/>
              <c:showBubbleSize val="0"/>
            </c:dLbl>
            <c:dLbl>
              <c:idx val="11"/>
              <c:tx>
                <c:rich>
                  <a:bodyPr/>
                  <a:lstStyle/>
                  <a:p>
                    <a:r>
                      <a:t>100.0%</a:t>
                    </a:r>
                  </a:p>
                </c:rich>
              </c:tx>
              <c:txPr>
                <a:bodyPr/>
                <a:lstStyle/>
                <a:p>
                  <a:pPr>
                    <a:defRPr sz="1000"/>
                  </a:pPr>
                </a:p>
              </c:txPr>
              <c:dLblPos val="inEnd"/>
              <c:showLegendKey val="0"/>
              <c:showVal val="1"/>
              <c:showCatName val="0"/>
              <c:showSerName val="0"/>
              <c:showPercent val="0"/>
              <c:showBubbleSize val="0"/>
            </c:dLbl>
            <c:dLbl>
              <c:idx val="12"/>
              <c:tx>
                <c:rich>
                  <a:bodyPr/>
                  <a:lstStyle/>
                  <a:p>
                    <a:r>
                      <a:t>100.0%</a:t>
                    </a:r>
                  </a:p>
                </c:rich>
              </c:tx>
              <c:txPr>
                <a:bodyPr/>
                <a:lstStyle/>
                <a:p>
                  <a:pPr>
                    <a:defRPr sz="1000"/>
                  </a:pPr>
                </a:p>
              </c:txPr>
              <c:dLblPos val="inEnd"/>
              <c:showLegendKey val="0"/>
              <c:showVal val="1"/>
              <c:showCatName val="0"/>
              <c:showSerName val="0"/>
              <c:showPercent val="0"/>
              <c:showBubbleSize val="0"/>
            </c:dLbl>
            <c:dLbl>
              <c:idx val="13"/>
              <c:tx>
                <c:rich>
                  <a:bodyPr/>
                  <a:lstStyle/>
                  <a:p>
                    <a:r>
                      <a:t>100.0%</a:t>
                    </a:r>
                  </a:p>
                </c:rich>
              </c:tx>
              <c:txPr>
                <a:bodyPr/>
                <a:lstStyle/>
                <a:p>
                  <a:pPr>
                    <a:defRPr sz="1000"/>
                  </a:pPr>
                </a:p>
              </c:txPr>
              <c:dLblPos val="inEnd"/>
              <c:showLegendKey val="0"/>
              <c:showVal val="1"/>
              <c:showCatName val="0"/>
              <c:showSerName val="0"/>
              <c:showPercent val="0"/>
              <c:showBubbleSize val="0"/>
            </c:dLbl>
            <c:dLbl>
              <c:idx val="14"/>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15"/>
              <c:tx>
                <c:rich>
                  <a:bodyPr/>
                  <a:lstStyle/>
                  <a:p>
                    <a:r>
                      <a:t>100.0%</a:t>
                    </a:r>
                  </a:p>
                </c:rich>
              </c:tx>
              <c:txPr>
                <a:bodyPr/>
                <a:lstStyle/>
                <a:p>
                  <a:pPr>
                    <a:defRPr sz="1000"/>
                  </a:pPr>
                </a:p>
              </c:txPr>
              <c:dLblPos val="inEnd"/>
              <c:showLegendKey val="0"/>
              <c:showVal val="1"/>
              <c:showCatName val="0"/>
              <c:showSerName val="0"/>
              <c:showPercent val="0"/>
              <c:showBubbleSize val="0"/>
            </c:dLbl>
            <c:dLbl>
              <c:idx val="16"/>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17"/>
              <c:tx>
                <c:rich>
                  <a:bodyPr/>
                  <a:lstStyle/>
                  <a:p>
                    <a:r>
                      <a:t>100.0%</a:t>
                    </a:r>
                  </a:p>
                </c:rich>
              </c:tx>
              <c:txPr>
                <a:bodyPr/>
                <a:lstStyle/>
                <a:p>
                  <a:pPr>
                    <a:defRPr sz="1000"/>
                  </a:pPr>
                </a:p>
              </c:txPr>
              <c:dLblPos val="inEnd"/>
              <c:showLegendKey val="0"/>
              <c:showVal val="1"/>
              <c:showCatName val="0"/>
              <c:showSerName val="0"/>
              <c:showPercent val="0"/>
              <c:showBubbleSize val="0"/>
            </c:dLbl>
            <c:dLbl>
              <c:idx val="18"/>
              <c:tx>
                <c:rich>
                  <a:bodyPr/>
                  <a:lstStyle/>
                  <a:p>
                    <a:r>
                      <a:t>99.0%</a:t>
                    </a:r>
                  </a:p>
                </c:rich>
              </c:tx>
              <c:txPr>
                <a:bodyPr/>
                <a:lstStyle/>
                <a:p>
                  <a:pPr>
                    <a:defRPr sz="1000"/>
                  </a:pPr>
                </a:p>
              </c:txPr>
              <c:dLblPos val="inEnd"/>
              <c:showLegendKey val="0"/>
              <c:showVal val="1"/>
              <c:showCatName val="0"/>
              <c:showSerName val="0"/>
              <c:showPercent val="0"/>
              <c:showBubbleSize val="0"/>
            </c:dLbl>
            <c:dLbl>
              <c:idx val="19"/>
              <c:tx>
                <c:rich>
                  <a:bodyPr/>
                  <a:lstStyle/>
                  <a:p>
                    <a:r>
                      <a:t>100.0%</a:t>
                    </a:r>
                  </a:p>
                </c:rich>
              </c:tx>
              <c:txPr>
                <a:bodyPr/>
                <a:lstStyle/>
                <a:p>
                  <a:pPr>
                    <a:defRPr sz="1000"/>
                  </a:pPr>
                </a:p>
              </c:txPr>
              <c:dLblPos val="inEnd"/>
              <c:showLegendKey val="0"/>
              <c:showVal val="1"/>
              <c:showCatName val="0"/>
              <c:showSerName val="0"/>
              <c:showPercent val="0"/>
              <c:showBubbleSize val="0"/>
            </c:dLbl>
            <c:dLbl>
              <c:idx val="20"/>
              <c:tx>
                <c:rich>
                  <a:bodyPr/>
                  <a:lstStyle/>
                  <a:p>
                    <a:r>
                      <a:t>100.0%</a:t>
                    </a:r>
                  </a:p>
                </c:rich>
              </c:tx>
              <c:txPr>
                <a:bodyPr/>
                <a:lstStyle/>
                <a:p>
                  <a:pPr>
                    <a:defRPr sz="1000"/>
                  </a:pPr>
                </a:p>
              </c:txPr>
              <c:dLblPos val="inEnd"/>
              <c:showLegendKey val="0"/>
              <c:showVal val="1"/>
              <c:showCatName val="0"/>
              <c:showSerName val="0"/>
              <c:showPercent val="0"/>
              <c:showBubbleSize val="0"/>
            </c:dLbl>
            <c:dLbl>
              <c:idx val="21"/>
              <c:tx>
                <c:rich>
                  <a:bodyPr/>
                  <a:lstStyle/>
                  <a:p>
                    <a:r>
                      <a:t>100.0%</a:t>
                    </a:r>
                  </a:p>
                </c:rich>
              </c:tx>
              <c:txPr>
                <a:bodyPr/>
                <a:lstStyle/>
                <a:p>
                  <a:pPr>
                    <a:defRPr sz="1000"/>
                  </a:pPr>
                </a:p>
              </c:txPr>
              <c:dLblPos val="inEnd"/>
              <c:showLegendKey val="0"/>
              <c:showVal val="1"/>
              <c:showCatName val="0"/>
              <c:showSerName val="0"/>
              <c:showPercent val="0"/>
              <c:showBubbleSize val="0"/>
            </c:dLbl>
            <c:dLbl>
              <c:idx val="22"/>
              <c:tx>
                <c:rich>
                  <a:bodyPr/>
                  <a:lstStyle/>
                  <a:p>
                    <a:r>
                      <a:t>96.0%</a:t>
                    </a:r>
                  </a:p>
                </c:rich>
              </c:tx>
              <c:txPr>
                <a:bodyPr/>
                <a:lstStyle/>
                <a:p>
                  <a:pPr>
                    <a:defRPr sz="1000"/>
                  </a:pPr>
                </a:p>
              </c:txPr>
              <c:dLblPos val="inEnd"/>
              <c:showLegendKey val="0"/>
              <c:showVal val="1"/>
              <c:showCatName val="0"/>
              <c:showSerName val="0"/>
              <c:showPercent val="0"/>
              <c:showBubbleSize val="0"/>
            </c:dLbl>
            <c:dLbl>
              <c:idx val="23"/>
              <c:tx>
                <c:rich>
                  <a:bodyPr/>
                  <a:lstStyle/>
                  <a:p>
                    <a:r>
                      <a:t>95.0%</a:t>
                    </a:r>
                  </a:p>
                </c:rich>
              </c:tx>
              <c:txPr>
                <a:bodyPr/>
                <a:lstStyle/>
                <a:p>
                  <a:pPr>
                    <a:defRPr sz="1000"/>
                  </a:pPr>
                </a:p>
              </c:txPr>
              <c:dLblPos val="inEnd"/>
              <c:showLegendKey val="0"/>
              <c:showVal val="1"/>
              <c:showCatName val="0"/>
              <c:showSerName val="0"/>
              <c:showPercent val="0"/>
              <c:showBubbleSize val="0"/>
            </c:dLbl>
            <c:dLbl>
              <c:idx val="24"/>
              <c:tx>
                <c:rich>
                  <a:bodyPr/>
                  <a:lstStyle/>
                  <a:p>
                    <a:r>
                      <a:t>100.0%</a:t>
                    </a:r>
                  </a:p>
                </c:rich>
              </c:tx>
              <c:txPr>
                <a:bodyPr/>
                <a:lstStyle/>
                <a:p>
                  <a:pPr>
                    <a:defRPr sz="1000"/>
                  </a:pPr>
                </a:p>
              </c:txPr>
              <c:dLblPos val="inEnd"/>
              <c:showLegendKey val="0"/>
              <c:showVal val="1"/>
              <c:showCatName val="0"/>
              <c:showSerName val="0"/>
              <c:showPercent val="0"/>
              <c:showBubbleSize val="0"/>
            </c:dLbl>
            <c:dLbl>
              <c:idx val="25"/>
              <c:tx>
                <c:rich>
                  <a:bodyPr/>
                  <a:lstStyle/>
                  <a:p>
                    <a:r>
                      <a:t>100.0%</a:t>
                    </a:r>
                  </a:p>
                </c:rich>
              </c:tx>
              <c:txPr>
                <a:bodyPr/>
                <a:lstStyle/>
                <a:p>
                  <a:pPr>
                    <a:defRPr sz="1000"/>
                  </a:pPr>
                </a:p>
              </c:txPr>
              <c:dLblPos val="inEnd"/>
              <c:showLegendKey val="0"/>
              <c:showVal val="1"/>
              <c:showCatName val="0"/>
              <c:showSerName val="0"/>
              <c:showPercent val="0"/>
              <c:showBubbleSize val="0"/>
            </c:dLbl>
            <c:dLbl>
              <c:idx val="26"/>
              <c:tx>
                <c:rich>
                  <a:bodyPr/>
                  <a:lstStyle/>
                  <a:p>
                    <a:r>
                      <a:t>100.0%</a:t>
                    </a:r>
                  </a:p>
                </c:rich>
              </c:tx>
              <c:txPr>
                <a:bodyPr/>
                <a:lstStyle/>
                <a:p>
                  <a:pPr>
                    <a:defRPr sz="1000"/>
                  </a:pPr>
                </a:p>
              </c:txPr>
              <c:dLblPos val="inEnd"/>
              <c:showLegendKey val="0"/>
              <c:showVal val="1"/>
              <c:showCatName val="0"/>
              <c:showSerName val="0"/>
              <c:showPercent val="0"/>
              <c:showBubbleSize val="0"/>
            </c:dLbl>
            <c:dLbl>
              <c:idx val="27"/>
              <c:tx>
                <c:rich>
                  <a:bodyPr/>
                  <a:lstStyle/>
                  <a:p>
                    <a:r>
                      <a:t>100.0%</a:t>
                    </a:r>
                  </a:p>
                </c:rich>
              </c:tx>
              <c:txPr>
                <a:bodyPr/>
                <a:lstStyle/>
                <a:p>
                  <a:pPr>
                    <a:defRPr sz="1000"/>
                  </a:pPr>
                </a:p>
              </c:txPr>
              <c:dLblPos val="inEnd"/>
              <c:showLegendKey val="0"/>
              <c:showVal val="1"/>
              <c:showCatName val="0"/>
              <c:showSerName val="0"/>
              <c:showPercent val="0"/>
              <c:showBubbleSize val="0"/>
            </c:dLbl>
            <c:dLbl>
              <c:idx val="28"/>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29"/>
              <c:tx>
                <c:rich>
                  <a:bodyPr/>
                  <a:lstStyle/>
                  <a:p>
                    <a:r>
                      <a:t>97.0%</a:t>
                    </a:r>
                  </a:p>
                </c:rich>
              </c:tx>
              <c:txPr>
                <a:bodyPr/>
                <a:lstStyle/>
                <a:p>
                  <a:pPr>
                    <a:defRPr sz="1000"/>
                  </a:pPr>
                </a:p>
              </c:txPr>
              <c:dLblPos val="inEnd"/>
              <c:showLegendKey val="0"/>
              <c:showVal val="1"/>
              <c:showCatName val="0"/>
              <c:showSerName val="0"/>
              <c:showPercent val="0"/>
              <c:showBubbleSize val="0"/>
            </c:dLbl>
            <c:dLbl>
              <c:idx val="30"/>
              <c:tx>
                <c:rich>
                  <a:bodyPr/>
                  <a:lstStyle/>
                  <a:p>
                    <a:r>
                      <a:t>100.0%</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Sheet1!$A$2:$A$32</c:f>
              <c:strCache>
                <c:ptCount val="31"/>
                <c:pt idx="0">
                  <c:v>Industri</c:v>
                </c:pt>
                <c:pt idx="1">
                  <c:v>UOB Call Center</c:v>
                </c:pt>
                <c:pt idx="2">
                  <c:v>Phone Banking CIMB Niaga</c:v>
                </c:pt>
                <c:pt idx="3">
                  <c:v>PermataTel</c:v>
                </c:pt>
                <c:pt idx="4">
                  <c:v>Mega Call</c:v>
                </c:pt>
                <c:pt idx="5">
                  <c:v>Maybank Customer Care</c:v>
                </c:pt>
                <c:pt idx="6">
                  <c:v>Mandiri Call</c:v>
                </c:pt>
                <c:pt idx="7">
                  <c:v>Layanan Sahabat BTN</c:v>
                </c:pt>
                <c:pt idx="8">
                  <c:v>Info Bank Jatim</c:v>
                </c:pt>
                <c:pt idx="9">
                  <c:v>Hello Danamon</c:v>
                </c:pt>
                <c:pt idx="10">
                  <c:v>Halo Bukopin</c:v>
                </c:pt>
                <c:pt idx="11">
                  <c:v>Halo Bank Kalbar</c:v>
                </c:pt>
                <c:pt idx="12">
                  <c:v>Halo BCA</c:v>
                </c:pt>
                <c:pt idx="13">
                  <c:v>HSBC</c:v>
                </c:pt>
                <c:pt idx="14">
                  <c:v>Graha Call</c:v>
                </c:pt>
                <c:pt idx="15">
                  <c:v>DBSI Customer Centre</c:v>
                </c:pt>
                <c:pt idx="16">
                  <c:v>Contact BRI</c:v>
                </c:pt>
                <c:pt idx="17">
                  <c:v>CitiPhone Banking</c:v>
                </c:pt>
                <c:pt idx="18">
                  <c:v>Call OCBC NISP</c:v>
                </c:pt>
                <c:pt idx="19">
                  <c:v>Call KEB Hana</c:v>
                </c:pt>
                <c:pt idx="20">
                  <c:v>Call CommBank</c:v>
                </c:pt>
                <c:pt idx="21">
                  <c:v>Call Centre J TRUST Bank</c:v>
                </c:pt>
                <c:pt idx="22">
                  <c:v>Call Center Standard Chartered Bank</c:v>
                </c:pt>
                <c:pt idx="23">
                  <c:v>Call Center Panin</c:v>
                </c:pt>
                <c:pt idx="24">
                  <c:v>Bank Sinarmas Care</c:v>
                </c:pt>
                <c:pt idx="25">
                  <c:v>Bank Kaltim Cal Center</c:v>
                </c:pt>
                <c:pt idx="26">
                  <c:v>Bank Jateng Call Center </c:v>
                </c:pt>
                <c:pt idx="27">
                  <c:v>Bank DKI Call Center</c:v>
                </c:pt>
                <c:pt idx="28">
                  <c:v>BTPN Call</c:v>
                </c:pt>
                <c:pt idx="29">
                  <c:v>BNI Call</c:v>
                </c:pt>
                <c:pt idx="30">
                  <c:v>BJB Call</c:v>
                </c:pt>
              </c:strCache>
            </c:strRef>
          </c:cat>
          <c:val>
            <c:numRef>
              <c:f>Sheet1!$B$2:$B$32</c:f>
              <c:numCache>
                <c:formatCode>#,0"%"</c:formatCode>
                <c:ptCount val="31"/>
                <c:pt idx="0">
                  <c:v>98.6</c:v>
                </c:pt>
                <c:pt idx="1">
                  <c:v>100.0</c:v>
                </c:pt>
                <c:pt idx="2">
                  <c:v>100.0</c:v>
                </c:pt>
                <c:pt idx="3">
                  <c:v>98.0</c:v>
                </c:pt>
                <c:pt idx="4">
                  <c:v>100.0</c:v>
                </c:pt>
                <c:pt idx="5">
                  <c:v>100.0</c:v>
                </c:pt>
                <c:pt idx="6">
                  <c:v>100.0</c:v>
                </c:pt>
                <c:pt idx="7">
                  <c:v>100.0</c:v>
                </c:pt>
                <c:pt idx="8">
                  <c:v>100.0</c:v>
                </c:pt>
                <c:pt idx="9">
                  <c:v>99.0</c:v>
                </c:pt>
                <c:pt idx="10">
                  <c:v>100.0</c:v>
                </c:pt>
                <c:pt idx="11">
                  <c:v>100.0</c:v>
                </c:pt>
                <c:pt idx="12">
                  <c:v>100.0</c:v>
                </c:pt>
                <c:pt idx="13">
                  <c:v>100.0</c:v>
                </c:pt>
                <c:pt idx="14">
                  <c:v>0.0</c:v>
                </c:pt>
                <c:pt idx="15">
                  <c:v>100.0</c:v>
                </c:pt>
                <c:pt idx="16">
                  <c:v>#N/A</c:v>
                </c:pt>
                <c:pt idx="17">
                  <c:v>100.0</c:v>
                </c:pt>
                <c:pt idx="18">
                  <c:v>99.0</c:v>
                </c:pt>
                <c:pt idx="19">
                  <c:v>100.0</c:v>
                </c:pt>
                <c:pt idx="20">
                  <c:v>100.0</c:v>
                </c:pt>
                <c:pt idx="21">
                  <c:v>100.0</c:v>
                </c:pt>
                <c:pt idx="22">
                  <c:v>96.0</c:v>
                </c:pt>
                <c:pt idx="23">
                  <c:v>95.0</c:v>
                </c:pt>
                <c:pt idx="24">
                  <c:v>100.0</c:v>
                </c:pt>
                <c:pt idx="25">
                  <c:v>100.0</c:v>
                </c:pt>
                <c:pt idx="26">
                  <c:v>100.0</c:v>
                </c:pt>
                <c:pt idx="27">
                  <c:v>100.0</c:v>
                </c:pt>
                <c:pt idx="28">
                  <c:v>#N/A</c:v>
                </c:pt>
                <c:pt idx="29">
                  <c:v>97.0</c:v>
                </c:pt>
                <c:pt idx="30">
                  <c:v>100.0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chart>
    <c:autoTitleDeleted val="0"/>
    <c:plotArea>
      <c:lineChart>
        <c:grouping val="standard"/>
        <c:varyColors val="0"/>
        <c:ser>
          <c:idx val="0"/>
          <c:order val="0"/>
          <c:tx>
            <c:strRef>
              <c:f>Sheet1!$B$1</c:f>
              <c:strCache>
                <c:ptCount val="1"/>
                <c:pt idx="0">
                  <c:v>BJB Call</c:v>
                </c:pt>
              </c:strCache>
            </c:strRef>
          </c:tx>
          <c:spPr>
            <a:ln w="38100">
              <a:solidFill>
                <a:srgbClr val="FF0000"/>
              </a:solidFill>
            </a:ln>
          </c:spPr>
          <c:marker>
            <c:symbol val="circle"/>
            <c:spPr>
              <a:solidFill>
                <a:srgbClr val="000000"/>
              </a:solidFill>
            </c:spPr>
          </c:marker>
          <c:dLbls>
            <c:dLbl>
              <c:idx val="0"/>
              <c:tx>
                <c:rich>
                  <a:bodyPr/>
                  <a:lstStyle/>
                  <a:p>
                    <a:r>
                      <a:t>96.5%</a:t>
                    </a:r>
                  </a:p>
                </c:rich>
              </c:tx>
              <c:txPr>
                <a:bodyPr/>
                <a:lstStyle/>
                <a:p>
                  <a:pPr>
                    <a:defRPr sz="1200"/>
                  </a:pPr>
                </a:p>
              </c:txPr>
              <c:dLblPos val="b"/>
              <c:showLegendKey val="0"/>
              <c:showVal val="1"/>
              <c:showCatName val="0"/>
              <c:showSerName val="0"/>
              <c:showPercent val="0"/>
              <c:showBubbleSize val="0"/>
            </c:dLbl>
            <c:dLbl>
              <c:idx val="1"/>
              <c:tx>
                <c:rich>
                  <a:bodyPr/>
                  <a:lstStyle/>
                  <a:p>
                    <a:r>
                      <a:t>96.6%</a:t>
                    </a:r>
                  </a:p>
                </c:rich>
              </c:tx>
              <c:txPr>
                <a:bodyPr/>
                <a:lstStyle/>
                <a:p>
                  <a:pPr>
                    <a:defRPr sz="1200"/>
                  </a:pPr>
                </a:p>
              </c:txPr>
              <c:dLblPos val="b"/>
              <c:showLegendKey val="0"/>
              <c:showVal val="1"/>
              <c:showCatName val="0"/>
              <c:showSerName val="0"/>
              <c:showPercent val="0"/>
              <c:showBubbleSize val="0"/>
            </c:dLbl>
            <c:dLbl>
              <c:idx val="2"/>
              <c:tx>
                <c:rich>
                  <a:bodyPr/>
                  <a:lstStyle/>
                  <a:p>
                    <a:r>
                      <a:t>95.0%</a:t>
                    </a:r>
                  </a:p>
                </c:rich>
              </c:tx>
              <c:txPr>
                <a:bodyPr/>
                <a:lstStyle/>
                <a:p>
                  <a:pPr>
                    <a:defRPr sz="1200"/>
                  </a:pPr>
                </a:p>
              </c:txPr>
              <c:dLblPos val="b"/>
              <c:showLegendKey val="0"/>
              <c:showVal val="1"/>
              <c:showCatName val="0"/>
              <c:showSerName val="0"/>
              <c:showPercent val="0"/>
              <c:showBubbleSize val="0"/>
            </c:dLbl>
            <c:dLbl>
              <c:idx val="3"/>
              <c:tx>
                <c:rich>
                  <a:bodyPr/>
                  <a:lstStyle/>
                  <a:p>
                    <a:r>
                      <a:t>93.7%</a:t>
                    </a:r>
                  </a:p>
                </c:rich>
              </c:tx>
              <c:txPr>
                <a:bodyPr/>
                <a:lstStyle/>
                <a:p>
                  <a:pPr>
                    <a:defRPr sz="1200"/>
                  </a:pPr>
                </a:p>
              </c:txPr>
              <c:dLblPos val="b"/>
              <c:showLegendKey val="0"/>
              <c:showVal val="1"/>
              <c:showCatName val="0"/>
              <c:showSerName val="0"/>
              <c:showPercent val="0"/>
              <c:showBubbleSize val="0"/>
            </c:dLbl>
            <c:dLbl>
              <c:idx val="4"/>
              <c:tx>
                <c:rich>
                  <a:bodyPr/>
                  <a:lstStyle/>
                  <a:p>
                    <a:r>
                      <a:t>100.0%</a:t>
                    </a:r>
                  </a:p>
                </c:rich>
              </c:tx>
              <c:txPr>
                <a:bodyPr/>
                <a:lstStyle/>
                <a:p>
                  <a:pPr>
                    <a:defRPr sz="1200"/>
                  </a:pPr>
                </a:p>
              </c:txPr>
              <c:dLblPos val="b"/>
              <c:showLegendKey val="0"/>
              <c:showVal val="1"/>
              <c:showCatName val="0"/>
              <c:showSerName val="0"/>
              <c:showPercent val="0"/>
              <c:showBubbleSize val="0"/>
            </c:dLbl>
            <c:showLegendKey val="0"/>
            <c:showVal val="0"/>
            <c:showCatName val="0"/>
            <c:showSerName val="0"/>
            <c:showPercent val="0"/>
            <c:showBubbleSize val="0"/>
            <c:showLeaderLines val="1"/>
          </c:dLbls>
          <c:cat>
            <c:strRef>
              <c:f>Sheet1!$A$2:$A$6</c:f>
              <c:strCache>
                <c:ptCount val="5"/>
                <c:pt idx="0">
                  <c:v>Januari</c:v>
                </c:pt>
                <c:pt idx="1">
                  <c:v>Februari</c:v>
                </c:pt>
                <c:pt idx="2">
                  <c:v>Maret</c:v>
                </c:pt>
                <c:pt idx="3">
                  <c:v>April</c:v>
                </c:pt>
                <c:pt idx="4">
                  <c:v>Mei</c:v>
                </c:pt>
              </c:strCache>
            </c:strRef>
          </c:cat>
          <c:val>
            <c:numRef>
              <c:f>Sheet1!$B$2:$B$13</c:f>
              <c:numCache>
                <c:formatCode>General</c:formatCode>
                <c:ptCount val="12"/>
                <c:pt idx="0">
                  <c:v>96.5</c:v>
                </c:pt>
                <c:pt idx="1">
                  <c:v>96.6</c:v>
                </c:pt>
                <c:pt idx="2">
                  <c:v>95.0</c:v>
                </c:pt>
                <c:pt idx="3">
                  <c:v>93.7</c:v>
                </c:pt>
                <c:pt idx="4">
                  <c:v>100.0</c:v>
                </c:pt>
              </c:numCache>
            </c:numRef>
          </c:val>
          <c:smooth val="0"/>
        </c:ser>
        <c:marker val="1"/>
        <c:smooth val="0"/>
        <c:axId val="2118791784"/>
        <c:axId val="2140495176"/>
      </c:lineChart>
      <c:catAx>
        <c:axId val="2118791784"/>
        <c:scaling>
          <c:orientation val="minMax"/>
        </c:scaling>
        <c:delete val="0"/>
        <c:axPos val="b"/>
        <c:majorTickMark val="out"/>
        <c:minorTickMark val="none"/>
        <c:tickLblPos val="low"/>
        <c:txPr>
          <a:bodyPr/>
          <a:lstStyle/>
          <a:p>
            <a:pPr>
              <a:defRPr sz="1200"/>
            </a:pPr>
          </a:p>
        </c:txPr>
        <c:crossAx val="2140495176"/>
        <c:crosses val="autoZero"/>
        <c:auto val="1"/>
        <c:lblAlgn val="ctr"/>
        <c:lblOffset val="100"/>
        <c:noMultiLvlLbl val="0"/>
      </c:catAx>
      <c:valAx>
        <c:axId val="2140495176"/>
        <c:scaling>
          <c:max val="100.0"/>
          <c:min val="50.0"/>
        </c:scaling>
        <c:delete val="0"/>
        <c:axPos val="l"/>
        <c:majorGridlines/>
        <c:numFmt formatCode="#&quot;%&quot;" sourceLinked="0"/>
        <c:majorTickMark val="out"/>
        <c:minorTickMark val="none"/>
        <c:tickLblPos val="nextTo"/>
        <c:txPr>
          <a:bodyPr/>
          <a:lstStyle/>
          <a:p>
            <a:pPr>
              <a:defRPr sz="1200"/>
            </a:pPr>
          </a:p>
        </c:txPr>
        <c:crossAx val="2118791784"/>
        <c:crosses val="autoZero"/>
        <c:majorUnit val="10.0"/>
      </c:valAx>
    </c:plotArea>
    <c:plotVisOnly val="1"/>
    <c:dispBlanksAs val="gap"/>
    <c:showDLblsOverMax val="0"/>
  </c:chart>
  <c:txPr>
    <a:bodyPr/>
    <a:lstStyle/>
    <a:p>
      <a:pPr>
        <a:defRPr sz="18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BFBFBF"/>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0070C0"/>
              </a:solidFill>
            </c:spPr>
          </c:dPt>
          <c:dLbls>
            <c:dLbl>
              <c:idx val="0"/>
              <c:tx>
                <c:rich>
                  <a:bodyPr/>
                  <a:lstStyle/>
                  <a:p>
                    <a:r>
                      <a:t>98.9%</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99.8%</a:t>
                    </a:r>
                  </a:p>
                </c:rich>
              </c:tx>
              <c:txPr>
                <a:bodyPr/>
                <a:lstStyle/>
                <a:p>
                  <a:pPr>
                    <a:defRPr sz="1000"/>
                  </a:pPr>
                </a:p>
              </c:txPr>
              <c:dLblPos val="inEnd"/>
              <c:showLegendKey val="0"/>
              <c:showVal val="1"/>
              <c:showCatName val="0"/>
              <c:showSerName val="0"/>
              <c:showPercent val="0"/>
              <c:showBubbleSize val="0"/>
            </c:dLbl>
            <c:dLbl>
              <c:idx val="2"/>
              <c:tx>
                <c:rich>
                  <a:bodyPr/>
                  <a:lstStyle/>
                  <a:p>
                    <a:r>
                      <a:t>99.2%</a:t>
                    </a:r>
                  </a:p>
                </c:rich>
              </c:tx>
              <c:txPr>
                <a:bodyPr/>
                <a:lstStyle/>
                <a:p>
                  <a:pPr>
                    <a:defRPr sz="1000"/>
                  </a:pPr>
                </a:p>
              </c:txPr>
              <c:dLblPos val="inEnd"/>
              <c:showLegendKey val="0"/>
              <c:showVal val="1"/>
              <c:showCatName val="0"/>
              <c:showSerName val="0"/>
              <c:showPercent val="0"/>
              <c:showBubbleSize val="0"/>
            </c:dLbl>
            <c:dLbl>
              <c:idx val="3"/>
              <c:tx>
                <c:rich>
                  <a:bodyPr/>
                  <a:lstStyle/>
                  <a:p>
                    <a:r>
                      <a:t>100.0%</a:t>
                    </a:r>
                  </a:p>
                </c:rich>
              </c:tx>
              <c:txPr>
                <a:bodyPr/>
                <a:lstStyle/>
                <a:p>
                  <a:pPr>
                    <a:defRPr sz="1000"/>
                  </a:pPr>
                </a:p>
              </c:txPr>
              <c:dLblPos val="inEnd"/>
              <c:showLegendKey val="0"/>
              <c:showVal val="1"/>
              <c:showCatName val="0"/>
              <c:showSerName val="0"/>
              <c:showPercent val="0"/>
              <c:showBubbleSize val="0"/>
            </c:dLbl>
            <c:dLbl>
              <c:idx val="4"/>
              <c:tx>
                <c:rich>
                  <a:bodyPr/>
                  <a:lstStyle/>
                  <a:p>
                    <a:r>
                      <a:t>97.7%</a:t>
                    </a:r>
                  </a:p>
                </c:rich>
              </c:tx>
              <c:txPr>
                <a:bodyPr/>
                <a:lstStyle/>
                <a:p>
                  <a:pPr>
                    <a:defRPr sz="1000"/>
                  </a:pPr>
                </a:p>
              </c:txPr>
              <c:dLblPos val="inEnd"/>
              <c:showLegendKey val="0"/>
              <c:showVal val="1"/>
              <c:showCatName val="0"/>
              <c:showSerName val="0"/>
              <c:showPercent val="0"/>
              <c:showBubbleSize val="0"/>
            </c:dLbl>
            <c:dLbl>
              <c:idx val="5"/>
              <c:tx>
                <c:rich>
                  <a:bodyPr/>
                  <a:lstStyle/>
                  <a:p>
                    <a:r>
                      <a:t>98.5%</a:t>
                    </a:r>
                  </a:p>
                </c:rich>
              </c:tx>
              <c:txPr>
                <a:bodyPr/>
                <a:lstStyle/>
                <a:p>
                  <a:pPr>
                    <a:defRPr sz="1000"/>
                  </a:pPr>
                </a:p>
              </c:txPr>
              <c:dLblPos val="inEnd"/>
              <c:showLegendKey val="0"/>
              <c:showVal val="1"/>
              <c:showCatName val="0"/>
              <c:showSerName val="0"/>
              <c:showPercent val="0"/>
              <c:showBubbleSize val="0"/>
            </c:dLbl>
            <c:dLbl>
              <c:idx val="6"/>
              <c:tx>
                <c:rich>
                  <a:bodyPr/>
                  <a:lstStyle/>
                  <a:p>
                    <a:r>
                      <a:t>100.0%</a:t>
                    </a:r>
                  </a:p>
                </c:rich>
              </c:tx>
              <c:txPr>
                <a:bodyPr/>
                <a:lstStyle/>
                <a:p>
                  <a:pPr>
                    <a:defRPr sz="1000"/>
                  </a:pPr>
                </a:p>
              </c:txPr>
              <c:dLblPos val="inEnd"/>
              <c:showLegendKey val="0"/>
              <c:showVal val="1"/>
              <c:showCatName val="0"/>
              <c:showSerName val="0"/>
              <c:showPercent val="0"/>
              <c:showBubbleSize val="0"/>
            </c:dLbl>
            <c:dLbl>
              <c:idx val="7"/>
              <c:tx>
                <c:rich>
                  <a:bodyPr/>
                  <a:lstStyle/>
                  <a:p>
                    <a:r>
                      <a:t>100.0%</a:t>
                    </a:r>
                  </a:p>
                </c:rich>
              </c:tx>
              <c:txPr>
                <a:bodyPr/>
                <a:lstStyle/>
                <a:p>
                  <a:pPr>
                    <a:defRPr sz="1000"/>
                  </a:pPr>
                </a:p>
              </c:txPr>
              <c:dLblPos val="inEnd"/>
              <c:showLegendKey val="0"/>
              <c:showVal val="1"/>
              <c:showCatName val="0"/>
              <c:showSerName val="0"/>
              <c:showPercent val="0"/>
              <c:showBubbleSize val="0"/>
            </c:dLbl>
            <c:dLbl>
              <c:idx val="8"/>
              <c:tx>
                <c:rich>
                  <a:bodyPr/>
                  <a:lstStyle/>
                  <a:p>
                    <a:r>
                      <a:t>100.4%</a:t>
                    </a:r>
                  </a:p>
                </c:rich>
              </c:tx>
              <c:txPr>
                <a:bodyPr/>
                <a:lstStyle/>
                <a:p>
                  <a:pPr>
                    <a:defRPr sz="1000"/>
                  </a:pPr>
                </a:p>
              </c:txPr>
              <c:dLblPos val="inEnd"/>
              <c:showLegendKey val="0"/>
              <c:showVal val="1"/>
              <c:showCatName val="0"/>
              <c:showSerName val="0"/>
              <c:showPercent val="0"/>
              <c:showBubbleSize val="0"/>
            </c:dLbl>
            <c:dLbl>
              <c:idx val="9"/>
              <c:tx>
                <c:rich>
                  <a:bodyPr/>
                  <a:lstStyle/>
                  <a:p>
                    <a:r>
                      <a:t>99.4%</a:t>
                    </a:r>
                  </a:p>
                </c:rich>
              </c:tx>
              <c:txPr>
                <a:bodyPr/>
                <a:lstStyle/>
                <a:p>
                  <a:pPr>
                    <a:defRPr sz="1000"/>
                  </a:pPr>
                </a:p>
              </c:txPr>
              <c:dLblPos val="inEnd"/>
              <c:showLegendKey val="0"/>
              <c:showVal val="1"/>
              <c:showCatName val="0"/>
              <c:showSerName val="0"/>
              <c:showPercent val="0"/>
              <c:showBubbleSize val="0"/>
            </c:dLbl>
            <c:dLbl>
              <c:idx val="10"/>
              <c:tx>
                <c:rich>
                  <a:bodyPr/>
                  <a:lstStyle/>
                  <a:p>
                    <a:r>
                      <a:t>98.3%</a:t>
                    </a:r>
                  </a:p>
                </c:rich>
              </c:tx>
              <c:txPr>
                <a:bodyPr/>
                <a:lstStyle/>
                <a:p>
                  <a:pPr>
                    <a:defRPr sz="1000"/>
                  </a:pPr>
                </a:p>
              </c:txPr>
              <c:dLblPos val="inEnd"/>
              <c:showLegendKey val="0"/>
              <c:showVal val="1"/>
              <c:showCatName val="0"/>
              <c:showSerName val="0"/>
              <c:showPercent val="0"/>
              <c:showBubbleSize val="0"/>
            </c:dLbl>
            <c:dLbl>
              <c:idx val="11"/>
              <c:tx>
                <c:rich>
                  <a:bodyPr/>
                  <a:lstStyle/>
                  <a:p>
                    <a:r>
                      <a:t>99.2%</a:t>
                    </a:r>
                  </a:p>
                </c:rich>
              </c:tx>
              <c:txPr>
                <a:bodyPr/>
                <a:lstStyle/>
                <a:p>
                  <a:pPr>
                    <a:defRPr sz="1000"/>
                  </a:pPr>
                </a:p>
              </c:txPr>
              <c:dLblPos val="inEnd"/>
              <c:showLegendKey val="0"/>
              <c:showVal val="1"/>
              <c:showCatName val="0"/>
              <c:showSerName val="0"/>
              <c:showPercent val="0"/>
              <c:showBubbleSize val="0"/>
            </c:dLbl>
            <c:dLbl>
              <c:idx val="12"/>
              <c:tx>
                <c:rich>
                  <a:bodyPr/>
                  <a:lstStyle/>
                  <a:p>
                    <a:r>
                      <a:t>99.8%</a:t>
                    </a:r>
                  </a:p>
                </c:rich>
              </c:tx>
              <c:txPr>
                <a:bodyPr/>
                <a:lstStyle/>
                <a:p>
                  <a:pPr>
                    <a:defRPr sz="1000"/>
                  </a:pPr>
                </a:p>
              </c:txPr>
              <c:dLblPos val="inEnd"/>
              <c:showLegendKey val="0"/>
              <c:showVal val="1"/>
              <c:showCatName val="0"/>
              <c:showSerName val="0"/>
              <c:showPercent val="0"/>
              <c:showBubbleSize val="0"/>
            </c:dLbl>
            <c:dLbl>
              <c:idx val="13"/>
              <c:tx>
                <c:rich>
                  <a:bodyPr/>
                  <a:lstStyle/>
                  <a:p>
                    <a:r>
                      <a:t>96.4%</a:t>
                    </a:r>
                  </a:p>
                </c:rich>
              </c:tx>
              <c:txPr>
                <a:bodyPr/>
                <a:lstStyle/>
                <a:p>
                  <a:pPr>
                    <a:defRPr sz="1000"/>
                  </a:pPr>
                </a:p>
              </c:txPr>
              <c:dLblPos val="inEnd"/>
              <c:showLegendKey val="0"/>
              <c:showVal val="1"/>
              <c:showCatName val="0"/>
              <c:showSerName val="0"/>
              <c:showPercent val="0"/>
              <c:showBubbleSize val="0"/>
            </c:dLbl>
            <c:dLbl>
              <c:idx val="14"/>
              <c:tx>
                <c:rich>
                  <a:bodyPr/>
                  <a:lstStyle/>
                  <a:p>
                    <a:r>
                      <a:t>94.4%</a:t>
                    </a:r>
                  </a:p>
                </c:rich>
              </c:tx>
              <c:txPr>
                <a:bodyPr/>
                <a:lstStyle/>
                <a:p>
                  <a:pPr>
                    <a:defRPr sz="1000"/>
                  </a:pPr>
                </a:p>
              </c:txPr>
              <c:dLblPos val="inEnd"/>
              <c:showLegendKey val="0"/>
              <c:showVal val="1"/>
              <c:showCatName val="0"/>
              <c:showSerName val="0"/>
              <c:showPercent val="0"/>
              <c:showBubbleSize val="0"/>
            </c:dLbl>
            <c:dLbl>
              <c:idx val="15"/>
              <c:tx>
                <c:rich>
                  <a:bodyPr/>
                  <a:lstStyle/>
                  <a:p>
                    <a:r>
                      <a:t>100.0%</a:t>
                    </a:r>
                  </a:p>
                </c:rich>
              </c:tx>
              <c:txPr>
                <a:bodyPr/>
                <a:lstStyle/>
                <a:p>
                  <a:pPr>
                    <a:defRPr sz="1000"/>
                  </a:pPr>
                </a:p>
              </c:txPr>
              <c:dLblPos val="inEnd"/>
              <c:showLegendKey val="0"/>
              <c:showVal val="1"/>
              <c:showCatName val="0"/>
              <c:showSerName val="0"/>
              <c:showPercent val="0"/>
              <c:showBubbleSize val="0"/>
            </c:dLbl>
            <c:dLbl>
              <c:idx val="16"/>
              <c:tx>
                <c:rich>
                  <a:bodyPr/>
                  <a:lstStyle/>
                  <a:p>
                    <a:r>
                      <a:t>100.0%</a:t>
                    </a:r>
                  </a:p>
                </c:rich>
              </c:tx>
              <c:txPr>
                <a:bodyPr/>
                <a:lstStyle/>
                <a:p>
                  <a:pPr>
                    <a:defRPr sz="1000"/>
                  </a:pPr>
                </a:p>
              </c:txPr>
              <c:dLblPos val="inEnd"/>
              <c:showLegendKey val="0"/>
              <c:showVal val="1"/>
              <c:showCatName val="0"/>
              <c:showSerName val="0"/>
              <c:showPercent val="0"/>
              <c:showBubbleSize val="0"/>
            </c:dLbl>
            <c:dLbl>
              <c:idx val="17"/>
              <c:tx>
                <c:rich>
                  <a:bodyPr/>
                  <a:lstStyle/>
                  <a:p>
                    <a:r>
                      <a:t>99.8%</a:t>
                    </a:r>
                  </a:p>
                </c:rich>
              </c:tx>
              <c:txPr>
                <a:bodyPr/>
                <a:lstStyle/>
                <a:p>
                  <a:pPr>
                    <a:defRPr sz="1000"/>
                  </a:pPr>
                </a:p>
              </c:txPr>
              <c:dLblPos val="inEnd"/>
              <c:showLegendKey val="0"/>
              <c:showVal val="1"/>
              <c:showCatName val="0"/>
              <c:showSerName val="0"/>
              <c:showPercent val="0"/>
              <c:showBubbleSize val="0"/>
            </c:dLbl>
            <c:dLbl>
              <c:idx val="18"/>
              <c:tx>
                <c:rich>
                  <a:bodyPr/>
                  <a:lstStyle/>
                  <a:p>
                    <a:r>
                      <a:t>98.4%</a:t>
                    </a:r>
                  </a:p>
                </c:rich>
              </c:tx>
              <c:txPr>
                <a:bodyPr/>
                <a:lstStyle/>
                <a:p>
                  <a:pPr>
                    <a:defRPr sz="1000"/>
                  </a:pPr>
                </a:p>
              </c:txPr>
              <c:dLblPos val="inEnd"/>
              <c:showLegendKey val="0"/>
              <c:showVal val="1"/>
              <c:showCatName val="0"/>
              <c:showSerName val="0"/>
              <c:showPercent val="0"/>
              <c:showBubbleSize val="0"/>
            </c:dLbl>
            <c:dLbl>
              <c:idx val="19"/>
              <c:tx>
                <c:rich>
                  <a:bodyPr/>
                  <a:lstStyle/>
                  <a:p>
                    <a:r>
                      <a:t>98.5%</a:t>
                    </a:r>
                  </a:p>
                </c:rich>
              </c:tx>
              <c:txPr>
                <a:bodyPr/>
                <a:lstStyle/>
                <a:p>
                  <a:pPr>
                    <a:defRPr sz="1000"/>
                  </a:pPr>
                </a:p>
              </c:txPr>
              <c:dLblPos val="inEnd"/>
              <c:showLegendKey val="0"/>
              <c:showVal val="1"/>
              <c:showCatName val="0"/>
              <c:showSerName val="0"/>
              <c:showPercent val="0"/>
              <c:showBubbleSize val="0"/>
            </c:dLbl>
            <c:dLbl>
              <c:idx val="20"/>
              <c:tx>
                <c:rich>
                  <a:bodyPr/>
                  <a:lstStyle/>
                  <a:p>
                    <a:r>
                      <a:t>100.0%</a:t>
                    </a:r>
                  </a:p>
                </c:rich>
              </c:tx>
              <c:txPr>
                <a:bodyPr/>
                <a:lstStyle/>
                <a:p>
                  <a:pPr>
                    <a:defRPr sz="1000"/>
                  </a:pPr>
                </a:p>
              </c:txPr>
              <c:dLblPos val="inEnd"/>
              <c:showLegendKey val="0"/>
              <c:showVal val="1"/>
              <c:showCatName val="0"/>
              <c:showSerName val="0"/>
              <c:showPercent val="0"/>
              <c:showBubbleSize val="0"/>
            </c:dLbl>
            <c:dLbl>
              <c:idx val="21"/>
              <c:tx>
                <c:rich>
                  <a:bodyPr/>
                  <a:lstStyle/>
                  <a:p>
                    <a:r>
                      <a:t>99.1%</a:t>
                    </a:r>
                  </a:p>
                </c:rich>
              </c:tx>
              <c:txPr>
                <a:bodyPr/>
                <a:lstStyle/>
                <a:p>
                  <a:pPr>
                    <a:defRPr sz="1000"/>
                  </a:pPr>
                </a:p>
              </c:txPr>
              <c:dLblPos val="inEnd"/>
              <c:showLegendKey val="0"/>
              <c:showVal val="1"/>
              <c:showCatName val="0"/>
              <c:showSerName val="0"/>
              <c:showPercent val="0"/>
              <c:showBubbleSize val="0"/>
            </c:dLbl>
            <c:dLbl>
              <c:idx val="22"/>
              <c:tx>
                <c:rich>
                  <a:bodyPr/>
                  <a:lstStyle/>
                  <a:p>
                    <a:r>
                      <a:t>97.0%</a:t>
                    </a:r>
                  </a:p>
                </c:rich>
              </c:tx>
              <c:txPr>
                <a:bodyPr/>
                <a:lstStyle/>
                <a:p>
                  <a:pPr>
                    <a:defRPr sz="1000"/>
                  </a:pPr>
                </a:p>
              </c:txPr>
              <c:dLblPos val="inEnd"/>
              <c:showLegendKey val="0"/>
              <c:showVal val="1"/>
              <c:showCatName val="0"/>
              <c:showSerName val="0"/>
              <c:showPercent val="0"/>
              <c:showBubbleSize val="0"/>
            </c:dLbl>
            <c:dLbl>
              <c:idx val="23"/>
              <c:tx>
                <c:rich>
                  <a:bodyPr/>
                  <a:lstStyle/>
                  <a:p>
                    <a:r>
                      <a:t>94.8%</a:t>
                    </a:r>
                  </a:p>
                </c:rich>
              </c:tx>
              <c:txPr>
                <a:bodyPr/>
                <a:lstStyle/>
                <a:p>
                  <a:pPr>
                    <a:defRPr sz="1000"/>
                  </a:pPr>
                </a:p>
              </c:txPr>
              <c:dLblPos val="inEnd"/>
              <c:showLegendKey val="0"/>
              <c:showVal val="1"/>
              <c:showCatName val="0"/>
              <c:showSerName val="0"/>
              <c:showPercent val="0"/>
              <c:showBubbleSize val="0"/>
            </c:dLbl>
            <c:dLbl>
              <c:idx val="24"/>
              <c:tx>
                <c:rich>
                  <a:bodyPr/>
                  <a:lstStyle/>
                  <a:p>
                    <a:r>
                      <a:t>98.5%</a:t>
                    </a:r>
                  </a:p>
                </c:rich>
              </c:tx>
              <c:txPr>
                <a:bodyPr/>
                <a:lstStyle/>
                <a:p>
                  <a:pPr>
                    <a:defRPr sz="1000"/>
                  </a:pPr>
                </a:p>
              </c:txPr>
              <c:dLblPos val="inEnd"/>
              <c:showLegendKey val="0"/>
              <c:showVal val="1"/>
              <c:showCatName val="0"/>
              <c:showSerName val="0"/>
              <c:showPercent val="0"/>
              <c:showBubbleSize val="0"/>
            </c:dLbl>
            <c:dLbl>
              <c:idx val="25"/>
              <c:tx>
                <c:rich>
                  <a:bodyPr/>
                  <a:lstStyle/>
                  <a:p>
                    <a:r>
                      <a:t>100.0%</a:t>
                    </a:r>
                  </a:p>
                </c:rich>
              </c:tx>
              <c:txPr>
                <a:bodyPr/>
                <a:lstStyle/>
                <a:p>
                  <a:pPr>
                    <a:defRPr sz="1000"/>
                  </a:pPr>
                </a:p>
              </c:txPr>
              <c:dLblPos val="inEnd"/>
              <c:showLegendKey val="0"/>
              <c:showVal val="1"/>
              <c:showCatName val="0"/>
              <c:showSerName val="0"/>
              <c:showPercent val="0"/>
              <c:showBubbleSize val="0"/>
            </c:dLbl>
            <c:dLbl>
              <c:idx val="26"/>
              <c:tx>
                <c:rich>
                  <a:bodyPr/>
                  <a:lstStyle/>
                  <a:p>
                    <a:r>
                      <a:t>100.0%</a:t>
                    </a:r>
                  </a:p>
                </c:rich>
              </c:tx>
              <c:txPr>
                <a:bodyPr/>
                <a:lstStyle/>
                <a:p>
                  <a:pPr>
                    <a:defRPr sz="1000"/>
                  </a:pPr>
                </a:p>
              </c:txPr>
              <c:dLblPos val="inEnd"/>
              <c:showLegendKey val="0"/>
              <c:showVal val="1"/>
              <c:showCatName val="0"/>
              <c:showSerName val="0"/>
              <c:showPercent val="0"/>
              <c:showBubbleSize val="0"/>
            </c:dLbl>
            <c:dLbl>
              <c:idx val="27"/>
              <c:tx>
                <c:rich>
                  <a:bodyPr/>
                  <a:lstStyle/>
                  <a:p>
                    <a:r>
                      <a:t>98.3%</a:t>
                    </a:r>
                  </a:p>
                </c:rich>
              </c:tx>
              <c:txPr>
                <a:bodyPr/>
                <a:lstStyle/>
                <a:p>
                  <a:pPr>
                    <a:defRPr sz="1000"/>
                  </a:pPr>
                </a:p>
              </c:txPr>
              <c:dLblPos val="inEnd"/>
              <c:showLegendKey val="0"/>
              <c:showVal val="1"/>
              <c:showCatName val="0"/>
              <c:showSerName val="0"/>
              <c:showPercent val="0"/>
              <c:showBubbleSize val="0"/>
            </c:dLbl>
            <c:dLbl>
              <c:idx val="28"/>
              <c:tx>
                <c:rich>
                  <a:bodyPr/>
                  <a:lstStyle/>
                  <a:p>
                    <a:r>
                      <a:t>100.0%</a:t>
                    </a:r>
                  </a:p>
                </c:rich>
              </c:tx>
              <c:txPr>
                <a:bodyPr/>
                <a:lstStyle/>
                <a:p>
                  <a:pPr>
                    <a:defRPr sz="1000"/>
                  </a:pPr>
                </a:p>
              </c:txPr>
              <c:dLblPos val="inEnd"/>
              <c:showLegendKey val="0"/>
              <c:showVal val="1"/>
              <c:showCatName val="0"/>
              <c:showSerName val="0"/>
              <c:showPercent val="0"/>
              <c:showBubbleSize val="0"/>
            </c:dLbl>
            <c:dLbl>
              <c:idx val="29"/>
              <c:tx>
                <c:rich>
                  <a:bodyPr/>
                  <a:lstStyle/>
                  <a:p>
                    <a:r>
                      <a:t>100.0%</a:t>
                    </a:r>
                  </a:p>
                </c:rich>
              </c:tx>
              <c:txPr>
                <a:bodyPr/>
                <a:lstStyle/>
                <a:p>
                  <a:pPr>
                    <a:defRPr sz="1000"/>
                  </a:pPr>
                </a:p>
              </c:txPr>
              <c:dLblPos val="inEnd"/>
              <c:showLegendKey val="0"/>
              <c:showVal val="1"/>
              <c:showCatName val="0"/>
              <c:showSerName val="0"/>
              <c:showPercent val="0"/>
              <c:showBubbleSize val="0"/>
            </c:dLbl>
            <c:dLbl>
              <c:idx val="30"/>
              <c:tx>
                <c:rich>
                  <a:bodyPr/>
                  <a:lstStyle/>
                  <a:p>
                    <a:r>
                      <a:t>100.0%</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Sheet1!$A$2:$A$32</c:f>
              <c:strCache>
                <c:ptCount val="31"/>
                <c:pt idx="0">
                  <c:v>Industri</c:v>
                </c:pt>
                <c:pt idx="1">
                  <c:v>UOB Call Center</c:v>
                </c:pt>
                <c:pt idx="2">
                  <c:v>Phone Banking CIMB Niaga</c:v>
                </c:pt>
                <c:pt idx="3">
                  <c:v>PermataTel</c:v>
                </c:pt>
                <c:pt idx="4">
                  <c:v>Mega Call</c:v>
                </c:pt>
                <c:pt idx="5">
                  <c:v>Maybank Customer Care</c:v>
                </c:pt>
                <c:pt idx="6">
                  <c:v>Mandiri Call</c:v>
                </c:pt>
                <c:pt idx="7">
                  <c:v>Layanan Sahabat BTN</c:v>
                </c:pt>
                <c:pt idx="8">
                  <c:v>Info Bank Jatim</c:v>
                </c:pt>
                <c:pt idx="9">
                  <c:v>Hello Danamon</c:v>
                </c:pt>
                <c:pt idx="10">
                  <c:v>Halo Bukopin</c:v>
                </c:pt>
                <c:pt idx="11">
                  <c:v>Halo Bank Kalbar</c:v>
                </c:pt>
                <c:pt idx="12">
                  <c:v>Halo BCA</c:v>
                </c:pt>
                <c:pt idx="13">
                  <c:v>HSBC</c:v>
                </c:pt>
                <c:pt idx="14">
                  <c:v>Graha Call</c:v>
                </c:pt>
                <c:pt idx="15">
                  <c:v>DBSI Customer Centre</c:v>
                </c:pt>
                <c:pt idx="16">
                  <c:v>Contact BRI</c:v>
                </c:pt>
                <c:pt idx="17">
                  <c:v>CitiPhone Banking</c:v>
                </c:pt>
                <c:pt idx="18">
                  <c:v>Call OCBC NISP</c:v>
                </c:pt>
                <c:pt idx="19">
                  <c:v>Call KEB Hana</c:v>
                </c:pt>
                <c:pt idx="20">
                  <c:v>Call CommBank</c:v>
                </c:pt>
                <c:pt idx="21">
                  <c:v>Call Centre J TRUST Bank</c:v>
                </c:pt>
                <c:pt idx="22">
                  <c:v>Call Center Standard Chartered Bank</c:v>
                </c:pt>
                <c:pt idx="23">
                  <c:v>Call Center Panin</c:v>
                </c:pt>
                <c:pt idx="24">
                  <c:v>Bank Sinarmas Care</c:v>
                </c:pt>
                <c:pt idx="25">
                  <c:v>Bank Kaltim Cal Center</c:v>
                </c:pt>
                <c:pt idx="26">
                  <c:v>Bank Jateng Call Center </c:v>
                </c:pt>
                <c:pt idx="27">
                  <c:v>Bank DKI Call Center</c:v>
                </c:pt>
                <c:pt idx="28">
                  <c:v>BTPN Call</c:v>
                </c:pt>
                <c:pt idx="29">
                  <c:v>BNI Call</c:v>
                </c:pt>
                <c:pt idx="30">
                  <c:v>BJB Call</c:v>
                </c:pt>
              </c:strCache>
            </c:strRef>
          </c:cat>
          <c:val>
            <c:numRef>
              <c:f>Sheet1!$B$2:$B$32</c:f>
              <c:numCache>
                <c:formatCode>#,0"%"</c:formatCode>
                <c:ptCount val="31"/>
                <c:pt idx="0">
                  <c:v>98.9</c:v>
                </c:pt>
                <c:pt idx="1">
                  <c:v>99.8</c:v>
                </c:pt>
                <c:pt idx="2">
                  <c:v>99.2</c:v>
                </c:pt>
                <c:pt idx="3">
                  <c:v>100.0</c:v>
                </c:pt>
                <c:pt idx="4">
                  <c:v>97.7</c:v>
                </c:pt>
                <c:pt idx="5">
                  <c:v>98.5</c:v>
                </c:pt>
                <c:pt idx="6">
                  <c:v>100.0</c:v>
                </c:pt>
                <c:pt idx="7">
                  <c:v>100.0</c:v>
                </c:pt>
                <c:pt idx="8">
                  <c:v>100.4</c:v>
                </c:pt>
                <c:pt idx="9">
                  <c:v>99.4</c:v>
                </c:pt>
                <c:pt idx="10">
                  <c:v>98.3</c:v>
                </c:pt>
                <c:pt idx="11">
                  <c:v>99.2</c:v>
                </c:pt>
                <c:pt idx="12">
                  <c:v>99.8</c:v>
                </c:pt>
                <c:pt idx="13">
                  <c:v>96.4</c:v>
                </c:pt>
                <c:pt idx="14">
                  <c:v>94.4</c:v>
                </c:pt>
                <c:pt idx="15">
                  <c:v>100.0</c:v>
                </c:pt>
                <c:pt idx="16">
                  <c:v>100.0</c:v>
                </c:pt>
                <c:pt idx="17">
                  <c:v>99.8</c:v>
                </c:pt>
                <c:pt idx="18">
                  <c:v>98.4</c:v>
                </c:pt>
                <c:pt idx="19">
                  <c:v>98.5</c:v>
                </c:pt>
                <c:pt idx="20">
                  <c:v>100.0</c:v>
                </c:pt>
                <c:pt idx="21">
                  <c:v>99.1</c:v>
                </c:pt>
                <c:pt idx="22">
                  <c:v>97.0</c:v>
                </c:pt>
                <c:pt idx="23">
                  <c:v>94.8</c:v>
                </c:pt>
                <c:pt idx="24">
                  <c:v>98.5</c:v>
                </c:pt>
                <c:pt idx="25">
                  <c:v>100.0</c:v>
                </c:pt>
                <c:pt idx="26">
                  <c:v>100.0</c:v>
                </c:pt>
                <c:pt idx="27">
                  <c:v>98.3</c:v>
                </c:pt>
                <c:pt idx="28">
                  <c:v>100.0</c:v>
                </c:pt>
                <c:pt idx="29">
                  <c:v>100.0</c:v>
                </c:pt>
                <c:pt idx="30">
                  <c:v>100.0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BFBFBF"/>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0070C0"/>
              </a:solidFill>
            </c:spPr>
          </c:dPt>
          <c:dLbls>
            <c:dLbl>
              <c:idx val="0"/>
              <c:tx>
                <c:rich>
                  <a:bodyPr/>
                  <a:lstStyle/>
                  <a:p>
                    <a:r>
                      <a:t>98.9%</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99.8%</a:t>
                    </a:r>
                  </a:p>
                </c:rich>
              </c:tx>
              <c:txPr>
                <a:bodyPr/>
                <a:lstStyle/>
                <a:p>
                  <a:pPr>
                    <a:defRPr sz="1000"/>
                  </a:pPr>
                </a:p>
              </c:txPr>
              <c:dLblPos val="inEnd"/>
              <c:showLegendKey val="0"/>
              <c:showVal val="1"/>
              <c:showCatName val="0"/>
              <c:showSerName val="0"/>
              <c:showPercent val="0"/>
              <c:showBubbleSize val="0"/>
            </c:dLbl>
            <c:dLbl>
              <c:idx val="2"/>
              <c:tx>
                <c:rich>
                  <a:bodyPr/>
                  <a:lstStyle/>
                  <a:p>
                    <a:r>
                      <a:t>99.2%</a:t>
                    </a:r>
                  </a:p>
                </c:rich>
              </c:tx>
              <c:txPr>
                <a:bodyPr/>
                <a:lstStyle/>
                <a:p>
                  <a:pPr>
                    <a:defRPr sz="1000"/>
                  </a:pPr>
                </a:p>
              </c:txPr>
              <c:dLblPos val="inEnd"/>
              <c:showLegendKey val="0"/>
              <c:showVal val="1"/>
              <c:showCatName val="0"/>
              <c:showSerName val="0"/>
              <c:showPercent val="0"/>
              <c:showBubbleSize val="0"/>
            </c:dLbl>
            <c:dLbl>
              <c:idx val="3"/>
              <c:tx>
                <c:rich>
                  <a:bodyPr/>
                  <a:lstStyle/>
                  <a:p>
                    <a:r>
                      <a:t>100.0%</a:t>
                    </a:r>
                  </a:p>
                </c:rich>
              </c:tx>
              <c:txPr>
                <a:bodyPr/>
                <a:lstStyle/>
                <a:p>
                  <a:pPr>
                    <a:defRPr sz="1000"/>
                  </a:pPr>
                </a:p>
              </c:txPr>
              <c:dLblPos val="inEnd"/>
              <c:showLegendKey val="0"/>
              <c:showVal val="1"/>
              <c:showCatName val="0"/>
              <c:showSerName val="0"/>
              <c:showPercent val="0"/>
              <c:showBubbleSize val="0"/>
            </c:dLbl>
            <c:dLbl>
              <c:idx val="4"/>
              <c:tx>
                <c:rich>
                  <a:bodyPr/>
                  <a:lstStyle/>
                  <a:p>
                    <a:r>
                      <a:t>97.7%</a:t>
                    </a:r>
                  </a:p>
                </c:rich>
              </c:tx>
              <c:txPr>
                <a:bodyPr/>
                <a:lstStyle/>
                <a:p>
                  <a:pPr>
                    <a:defRPr sz="1000"/>
                  </a:pPr>
                </a:p>
              </c:txPr>
              <c:dLblPos val="inEnd"/>
              <c:showLegendKey val="0"/>
              <c:showVal val="1"/>
              <c:showCatName val="0"/>
              <c:showSerName val="0"/>
              <c:showPercent val="0"/>
              <c:showBubbleSize val="0"/>
            </c:dLbl>
            <c:dLbl>
              <c:idx val="5"/>
              <c:tx>
                <c:rich>
                  <a:bodyPr/>
                  <a:lstStyle/>
                  <a:p>
                    <a:r>
                      <a:t>98.5%</a:t>
                    </a:r>
                  </a:p>
                </c:rich>
              </c:tx>
              <c:txPr>
                <a:bodyPr/>
                <a:lstStyle/>
                <a:p>
                  <a:pPr>
                    <a:defRPr sz="1000"/>
                  </a:pPr>
                </a:p>
              </c:txPr>
              <c:dLblPos val="inEnd"/>
              <c:showLegendKey val="0"/>
              <c:showVal val="1"/>
              <c:showCatName val="0"/>
              <c:showSerName val="0"/>
              <c:showPercent val="0"/>
              <c:showBubbleSize val="0"/>
            </c:dLbl>
            <c:dLbl>
              <c:idx val="6"/>
              <c:tx>
                <c:rich>
                  <a:bodyPr/>
                  <a:lstStyle/>
                  <a:p>
                    <a:r>
                      <a:t>100.0%</a:t>
                    </a:r>
                  </a:p>
                </c:rich>
              </c:tx>
              <c:txPr>
                <a:bodyPr/>
                <a:lstStyle/>
                <a:p>
                  <a:pPr>
                    <a:defRPr sz="1000"/>
                  </a:pPr>
                </a:p>
              </c:txPr>
              <c:dLblPos val="inEnd"/>
              <c:showLegendKey val="0"/>
              <c:showVal val="1"/>
              <c:showCatName val="0"/>
              <c:showSerName val="0"/>
              <c:showPercent val="0"/>
              <c:showBubbleSize val="0"/>
            </c:dLbl>
            <c:dLbl>
              <c:idx val="7"/>
              <c:tx>
                <c:rich>
                  <a:bodyPr/>
                  <a:lstStyle/>
                  <a:p>
                    <a:r>
                      <a:t>100.0%</a:t>
                    </a:r>
                  </a:p>
                </c:rich>
              </c:tx>
              <c:txPr>
                <a:bodyPr/>
                <a:lstStyle/>
                <a:p>
                  <a:pPr>
                    <a:defRPr sz="1000"/>
                  </a:pPr>
                </a:p>
              </c:txPr>
              <c:dLblPos val="inEnd"/>
              <c:showLegendKey val="0"/>
              <c:showVal val="1"/>
              <c:showCatName val="0"/>
              <c:showSerName val="0"/>
              <c:showPercent val="0"/>
              <c:showBubbleSize val="0"/>
            </c:dLbl>
            <c:dLbl>
              <c:idx val="8"/>
              <c:tx>
                <c:rich>
                  <a:bodyPr/>
                  <a:lstStyle/>
                  <a:p>
                    <a:r>
                      <a:t>100.4%</a:t>
                    </a:r>
                  </a:p>
                </c:rich>
              </c:tx>
              <c:txPr>
                <a:bodyPr/>
                <a:lstStyle/>
                <a:p>
                  <a:pPr>
                    <a:defRPr sz="1000"/>
                  </a:pPr>
                </a:p>
              </c:txPr>
              <c:dLblPos val="inEnd"/>
              <c:showLegendKey val="0"/>
              <c:showVal val="1"/>
              <c:showCatName val="0"/>
              <c:showSerName val="0"/>
              <c:showPercent val="0"/>
              <c:showBubbleSize val="0"/>
            </c:dLbl>
            <c:dLbl>
              <c:idx val="9"/>
              <c:tx>
                <c:rich>
                  <a:bodyPr/>
                  <a:lstStyle/>
                  <a:p>
                    <a:r>
                      <a:t>99.4%</a:t>
                    </a:r>
                  </a:p>
                </c:rich>
              </c:tx>
              <c:txPr>
                <a:bodyPr/>
                <a:lstStyle/>
                <a:p>
                  <a:pPr>
                    <a:defRPr sz="1000"/>
                  </a:pPr>
                </a:p>
              </c:txPr>
              <c:dLblPos val="inEnd"/>
              <c:showLegendKey val="0"/>
              <c:showVal val="1"/>
              <c:showCatName val="0"/>
              <c:showSerName val="0"/>
              <c:showPercent val="0"/>
              <c:showBubbleSize val="0"/>
            </c:dLbl>
            <c:dLbl>
              <c:idx val="10"/>
              <c:tx>
                <c:rich>
                  <a:bodyPr/>
                  <a:lstStyle/>
                  <a:p>
                    <a:r>
                      <a:t>98.3%</a:t>
                    </a:r>
                  </a:p>
                </c:rich>
              </c:tx>
              <c:txPr>
                <a:bodyPr/>
                <a:lstStyle/>
                <a:p>
                  <a:pPr>
                    <a:defRPr sz="1000"/>
                  </a:pPr>
                </a:p>
              </c:txPr>
              <c:dLblPos val="inEnd"/>
              <c:showLegendKey val="0"/>
              <c:showVal val="1"/>
              <c:showCatName val="0"/>
              <c:showSerName val="0"/>
              <c:showPercent val="0"/>
              <c:showBubbleSize val="0"/>
            </c:dLbl>
            <c:dLbl>
              <c:idx val="11"/>
              <c:tx>
                <c:rich>
                  <a:bodyPr/>
                  <a:lstStyle/>
                  <a:p>
                    <a:r>
                      <a:t>99.2%</a:t>
                    </a:r>
                  </a:p>
                </c:rich>
              </c:tx>
              <c:txPr>
                <a:bodyPr/>
                <a:lstStyle/>
                <a:p>
                  <a:pPr>
                    <a:defRPr sz="1000"/>
                  </a:pPr>
                </a:p>
              </c:txPr>
              <c:dLblPos val="inEnd"/>
              <c:showLegendKey val="0"/>
              <c:showVal val="1"/>
              <c:showCatName val="0"/>
              <c:showSerName val="0"/>
              <c:showPercent val="0"/>
              <c:showBubbleSize val="0"/>
            </c:dLbl>
            <c:dLbl>
              <c:idx val="12"/>
              <c:tx>
                <c:rich>
                  <a:bodyPr/>
                  <a:lstStyle/>
                  <a:p>
                    <a:r>
                      <a:t>99.8%</a:t>
                    </a:r>
                  </a:p>
                </c:rich>
              </c:tx>
              <c:txPr>
                <a:bodyPr/>
                <a:lstStyle/>
                <a:p>
                  <a:pPr>
                    <a:defRPr sz="1000"/>
                  </a:pPr>
                </a:p>
              </c:txPr>
              <c:dLblPos val="inEnd"/>
              <c:showLegendKey val="0"/>
              <c:showVal val="1"/>
              <c:showCatName val="0"/>
              <c:showSerName val="0"/>
              <c:showPercent val="0"/>
              <c:showBubbleSize val="0"/>
            </c:dLbl>
            <c:dLbl>
              <c:idx val="13"/>
              <c:tx>
                <c:rich>
                  <a:bodyPr/>
                  <a:lstStyle/>
                  <a:p>
                    <a:r>
                      <a:t>96.4%</a:t>
                    </a:r>
                  </a:p>
                </c:rich>
              </c:tx>
              <c:txPr>
                <a:bodyPr/>
                <a:lstStyle/>
                <a:p>
                  <a:pPr>
                    <a:defRPr sz="1000"/>
                  </a:pPr>
                </a:p>
              </c:txPr>
              <c:dLblPos val="inEnd"/>
              <c:showLegendKey val="0"/>
              <c:showVal val="1"/>
              <c:showCatName val="0"/>
              <c:showSerName val="0"/>
              <c:showPercent val="0"/>
              <c:showBubbleSize val="0"/>
            </c:dLbl>
            <c:dLbl>
              <c:idx val="14"/>
              <c:tx>
                <c:rich>
                  <a:bodyPr/>
                  <a:lstStyle/>
                  <a:p>
                    <a:r>
                      <a:t>94.4%</a:t>
                    </a:r>
                  </a:p>
                </c:rich>
              </c:tx>
              <c:txPr>
                <a:bodyPr/>
                <a:lstStyle/>
                <a:p>
                  <a:pPr>
                    <a:defRPr sz="1000"/>
                  </a:pPr>
                </a:p>
              </c:txPr>
              <c:dLblPos val="inEnd"/>
              <c:showLegendKey val="0"/>
              <c:showVal val="1"/>
              <c:showCatName val="0"/>
              <c:showSerName val="0"/>
              <c:showPercent val="0"/>
              <c:showBubbleSize val="0"/>
            </c:dLbl>
            <c:dLbl>
              <c:idx val="15"/>
              <c:tx>
                <c:rich>
                  <a:bodyPr/>
                  <a:lstStyle/>
                  <a:p>
                    <a:r>
                      <a:t>100.0%</a:t>
                    </a:r>
                  </a:p>
                </c:rich>
              </c:tx>
              <c:txPr>
                <a:bodyPr/>
                <a:lstStyle/>
                <a:p>
                  <a:pPr>
                    <a:defRPr sz="1000"/>
                  </a:pPr>
                </a:p>
              </c:txPr>
              <c:dLblPos val="inEnd"/>
              <c:showLegendKey val="0"/>
              <c:showVal val="1"/>
              <c:showCatName val="0"/>
              <c:showSerName val="0"/>
              <c:showPercent val="0"/>
              <c:showBubbleSize val="0"/>
            </c:dLbl>
            <c:dLbl>
              <c:idx val="16"/>
              <c:tx>
                <c:rich>
                  <a:bodyPr/>
                  <a:lstStyle/>
                  <a:p>
                    <a:r>
                      <a:t>100.0%</a:t>
                    </a:r>
                  </a:p>
                </c:rich>
              </c:tx>
              <c:txPr>
                <a:bodyPr/>
                <a:lstStyle/>
                <a:p>
                  <a:pPr>
                    <a:defRPr sz="1000"/>
                  </a:pPr>
                </a:p>
              </c:txPr>
              <c:dLblPos val="inEnd"/>
              <c:showLegendKey val="0"/>
              <c:showVal val="1"/>
              <c:showCatName val="0"/>
              <c:showSerName val="0"/>
              <c:showPercent val="0"/>
              <c:showBubbleSize val="0"/>
            </c:dLbl>
            <c:dLbl>
              <c:idx val="17"/>
              <c:tx>
                <c:rich>
                  <a:bodyPr/>
                  <a:lstStyle/>
                  <a:p>
                    <a:r>
                      <a:t>99.8%</a:t>
                    </a:r>
                  </a:p>
                </c:rich>
              </c:tx>
              <c:txPr>
                <a:bodyPr/>
                <a:lstStyle/>
                <a:p>
                  <a:pPr>
                    <a:defRPr sz="1000"/>
                  </a:pPr>
                </a:p>
              </c:txPr>
              <c:dLblPos val="inEnd"/>
              <c:showLegendKey val="0"/>
              <c:showVal val="1"/>
              <c:showCatName val="0"/>
              <c:showSerName val="0"/>
              <c:showPercent val="0"/>
              <c:showBubbleSize val="0"/>
            </c:dLbl>
            <c:dLbl>
              <c:idx val="18"/>
              <c:tx>
                <c:rich>
                  <a:bodyPr/>
                  <a:lstStyle/>
                  <a:p>
                    <a:r>
                      <a:t>98.4%</a:t>
                    </a:r>
                  </a:p>
                </c:rich>
              </c:tx>
              <c:txPr>
                <a:bodyPr/>
                <a:lstStyle/>
                <a:p>
                  <a:pPr>
                    <a:defRPr sz="1000"/>
                  </a:pPr>
                </a:p>
              </c:txPr>
              <c:dLblPos val="inEnd"/>
              <c:showLegendKey val="0"/>
              <c:showVal val="1"/>
              <c:showCatName val="0"/>
              <c:showSerName val="0"/>
              <c:showPercent val="0"/>
              <c:showBubbleSize val="0"/>
            </c:dLbl>
            <c:dLbl>
              <c:idx val="19"/>
              <c:tx>
                <c:rich>
                  <a:bodyPr/>
                  <a:lstStyle/>
                  <a:p>
                    <a:r>
                      <a:t>98.5%</a:t>
                    </a:r>
                  </a:p>
                </c:rich>
              </c:tx>
              <c:txPr>
                <a:bodyPr/>
                <a:lstStyle/>
                <a:p>
                  <a:pPr>
                    <a:defRPr sz="1000"/>
                  </a:pPr>
                </a:p>
              </c:txPr>
              <c:dLblPos val="inEnd"/>
              <c:showLegendKey val="0"/>
              <c:showVal val="1"/>
              <c:showCatName val="0"/>
              <c:showSerName val="0"/>
              <c:showPercent val="0"/>
              <c:showBubbleSize val="0"/>
            </c:dLbl>
            <c:dLbl>
              <c:idx val="20"/>
              <c:tx>
                <c:rich>
                  <a:bodyPr/>
                  <a:lstStyle/>
                  <a:p>
                    <a:r>
                      <a:t>100.0%</a:t>
                    </a:r>
                  </a:p>
                </c:rich>
              </c:tx>
              <c:txPr>
                <a:bodyPr/>
                <a:lstStyle/>
                <a:p>
                  <a:pPr>
                    <a:defRPr sz="1000"/>
                  </a:pPr>
                </a:p>
              </c:txPr>
              <c:dLblPos val="inEnd"/>
              <c:showLegendKey val="0"/>
              <c:showVal val="1"/>
              <c:showCatName val="0"/>
              <c:showSerName val="0"/>
              <c:showPercent val="0"/>
              <c:showBubbleSize val="0"/>
            </c:dLbl>
            <c:dLbl>
              <c:idx val="21"/>
              <c:tx>
                <c:rich>
                  <a:bodyPr/>
                  <a:lstStyle/>
                  <a:p>
                    <a:r>
                      <a:t>99.1%</a:t>
                    </a:r>
                  </a:p>
                </c:rich>
              </c:tx>
              <c:txPr>
                <a:bodyPr/>
                <a:lstStyle/>
                <a:p>
                  <a:pPr>
                    <a:defRPr sz="1000"/>
                  </a:pPr>
                </a:p>
              </c:txPr>
              <c:dLblPos val="inEnd"/>
              <c:showLegendKey val="0"/>
              <c:showVal val="1"/>
              <c:showCatName val="0"/>
              <c:showSerName val="0"/>
              <c:showPercent val="0"/>
              <c:showBubbleSize val="0"/>
            </c:dLbl>
            <c:dLbl>
              <c:idx val="22"/>
              <c:tx>
                <c:rich>
                  <a:bodyPr/>
                  <a:lstStyle/>
                  <a:p>
                    <a:r>
                      <a:t>97.0%</a:t>
                    </a:r>
                  </a:p>
                </c:rich>
              </c:tx>
              <c:txPr>
                <a:bodyPr/>
                <a:lstStyle/>
                <a:p>
                  <a:pPr>
                    <a:defRPr sz="1000"/>
                  </a:pPr>
                </a:p>
              </c:txPr>
              <c:dLblPos val="inEnd"/>
              <c:showLegendKey val="0"/>
              <c:showVal val="1"/>
              <c:showCatName val="0"/>
              <c:showSerName val="0"/>
              <c:showPercent val="0"/>
              <c:showBubbleSize val="0"/>
            </c:dLbl>
            <c:dLbl>
              <c:idx val="23"/>
              <c:tx>
                <c:rich>
                  <a:bodyPr/>
                  <a:lstStyle/>
                  <a:p>
                    <a:r>
                      <a:t>94.8%</a:t>
                    </a:r>
                  </a:p>
                </c:rich>
              </c:tx>
              <c:txPr>
                <a:bodyPr/>
                <a:lstStyle/>
                <a:p>
                  <a:pPr>
                    <a:defRPr sz="1000"/>
                  </a:pPr>
                </a:p>
              </c:txPr>
              <c:dLblPos val="inEnd"/>
              <c:showLegendKey val="0"/>
              <c:showVal val="1"/>
              <c:showCatName val="0"/>
              <c:showSerName val="0"/>
              <c:showPercent val="0"/>
              <c:showBubbleSize val="0"/>
            </c:dLbl>
            <c:dLbl>
              <c:idx val="24"/>
              <c:tx>
                <c:rich>
                  <a:bodyPr/>
                  <a:lstStyle/>
                  <a:p>
                    <a:r>
                      <a:t>98.5%</a:t>
                    </a:r>
                  </a:p>
                </c:rich>
              </c:tx>
              <c:txPr>
                <a:bodyPr/>
                <a:lstStyle/>
                <a:p>
                  <a:pPr>
                    <a:defRPr sz="1000"/>
                  </a:pPr>
                </a:p>
              </c:txPr>
              <c:dLblPos val="inEnd"/>
              <c:showLegendKey val="0"/>
              <c:showVal val="1"/>
              <c:showCatName val="0"/>
              <c:showSerName val="0"/>
              <c:showPercent val="0"/>
              <c:showBubbleSize val="0"/>
            </c:dLbl>
            <c:dLbl>
              <c:idx val="25"/>
              <c:tx>
                <c:rich>
                  <a:bodyPr/>
                  <a:lstStyle/>
                  <a:p>
                    <a:r>
                      <a:t>100.0%</a:t>
                    </a:r>
                  </a:p>
                </c:rich>
              </c:tx>
              <c:txPr>
                <a:bodyPr/>
                <a:lstStyle/>
                <a:p>
                  <a:pPr>
                    <a:defRPr sz="1000"/>
                  </a:pPr>
                </a:p>
              </c:txPr>
              <c:dLblPos val="inEnd"/>
              <c:showLegendKey val="0"/>
              <c:showVal val="1"/>
              <c:showCatName val="0"/>
              <c:showSerName val="0"/>
              <c:showPercent val="0"/>
              <c:showBubbleSize val="0"/>
            </c:dLbl>
            <c:dLbl>
              <c:idx val="26"/>
              <c:tx>
                <c:rich>
                  <a:bodyPr/>
                  <a:lstStyle/>
                  <a:p>
                    <a:r>
                      <a:t>100.0%</a:t>
                    </a:r>
                  </a:p>
                </c:rich>
              </c:tx>
              <c:txPr>
                <a:bodyPr/>
                <a:lstStyle/>
                <a:p>
                  <a:pPr>
                    <a:defRPr sz="1000"/>
                  </a:pPr>
                </a:p>
              </c:txPr>
              <c:dLblPos val="inEnd"/>
              <c:showLegendKey val="0"/>
              <c:showVal val="1"/>
              <c:showCatName val="0"/>
              <c:showSerName val="0"/>
              <c:showPercent val="0"/>
              <c:showBubbleSize val="0"/>
            </c:dLbl>
            <c:dLbl>
              <c:idx val="27"/>
              <c:tx>
                <c:rich>
                  <a:bodyPr/>
                  <a:lstStyle/>
                  <a:p>
                    <a:r>
                      <a:t>98.3%</a:t>
                    </a:r>
                  </a:p>
                </c:rich>
              </c:tx>
              <c:txPr>
                <a:bodyPr/>
                <a:lstStyle/>
                <a:p>
                  <a:pPr>
                    <a:defRPr sz="1000"/>
                  </a:pPr>
                </a:p>
              </c:txPr>
              <c:dLblPos val="inEnd"/>
              <c:showLegendKey val="0"/>
              <c:showVal val="1"/>
              <c:showCatName val="0"/>
              <c:showSerName val="0"/>
              <c:showPercent val="0"/>
              <c:showBubbleSize val="0"/>
            </c:dLbl>
            <c:dLbl>
              <c:idx val="28"/>
              <c:tx>
                <c:rich>
                  <a:bodyPr/>
                  <a:lstStyle/>
                  <a:p>
                    <a:r>
                      <a:t>100.0%</a:t>
                    </a:r>
                  </a:p>
                </c:rich>
              </c:tx>
              <c:txPr>
                <a:bodyPr/>
                <a:lstStyle/>
                <a:p>
                  <a:pPr>
                    <a:defRPr sz="1000"/>
                  </a:pPr>
                </a:p>
              </c:txPr>
              <c:dLblPos val="inEnd"/>
              <c:showLegendKey val="0"/>
              <c:showVal val="1"/>
              <c:showCatName val="0"/>
              <c:showSerName val="0"/>
              <c:showPercent val="0"/>
              <c:showBubbleSize val="0"/>
            </c:dLbl>
            <c:dLbl>
              <c:idx val="29"/>
              <c:tx>
                <c:rich>
                  <a:bodyPr/>
                  <a:lstStyle/>
                  <a:p>
                    <a:r>
                      <a:t>100.0%</a:t>
                    </a:r>
                  </a:p>
                </c:rich>
              </c:tx>
              <c:txPr>
                <a:bodyPr/>
                <a:lstStyle/>
                <a:p>
                  <a:pPr>
                    <a:defRPr sz="1000"/>
                  </a:pPr>
                </a:p>
              </c:txPr>
              <c:dLblPos val="inEnd"/>
              <c:showLegendKey val="0"/>
              <c:showVal val="1"/>
              <c:showCatName val="0"/>
              <c:showSerName val="0"/>
              <c:showPercent val="0"/>
              <c:showBubbleSize val="0"/>
            </c:dLbl>
            <c:dLbl>
              <c:idx val="30"/>
              <c:tx>
                <c:rich>
                  <a:bodyPr/>
                  <a:lstStyle/>
                  <a:p>
                    <a:r>
                      <a:t>100.0%</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Sheet1!$A$2:$A$32</c:f>
              <c:strCache>
                <c:ptCount val="31"/>
                <c:pt idx="0">
                  <c:v>Industri</c:v>
                </c:pt>
                <c:pt idx="1">
                  <c:v>UOB Call Center</c:v>
                </c:pt>
                <c:pt idx="2">
                  <c:v>Phone Banking CIMB Niaga</c:v>
                </c:pt>
                <c:pt idx="3">
                  <c:v>PermataTel</c:v>
                </c:pt>
                <c:pt idx="4">
                  <c:v>Mega Call</c:v>
                </c:pt>
                <c:pt idx="5">
                  <c:v>Maybank Customer Care</c:v>
                </c:pt>
                <c:pt idx="6">
                  <c:v>Mandiri Call</c:v>
                </c:pt>
                <c:pt idx="7">
                  <c:v>Layanan Sahabat BTN</c:v>
                </c:pt>
                <c:pt idx="8">
                  <c:v>Info Bank Jatim</c:v>
                </c:pt>
                <c:pt idx="9">
                  <c:v>Hello Danamon</c:v>
                </c:pt>
                <c:pt idx="10">
                  <c:v>Halo Bukopin</c:v>
                </c:pt>
                <c:pt idx="11">
                  <c:v>Halo Bank Kalbar</c:v>
                </c:pt>
                <c:pt idx="12">
                  <c:v>Halo BCA</c:v>
                </c:pt>
                <c:pt idx="13">
                  <c:v>HSBC</c:v>
                </c:pt>
                <c:pt idx="14">
                  <c:v>Graha Call</c:v>
                </c:pt>
                <c:pt idx="15">
                  <c:v>DBSI Customer Centre</c:v>
                </c:pt>
                <c:pt idx="16">
                  <c:v>Contact BRI</c:v>
                </c:pt>
                <c:pt idx="17">
                  <c:v>CitiPhone Banking</c:v>
                </c:pt>
                <c:pt idx="18">
                  <c:v>Call OCBC NISP</c:v>
                </c:pt>
                <c:pt idx="19">
                  <c:v>Call KEB Hana</c:v>
                </c:pt>
                <c:pt idx="20">
                  <c:v>Call CommBank</c:v>
                </c:pt>
                <c:pt idx="21">
                  <c:v>Call Centre J TRUST Bank</c:v>
                </c:pt>
                <c:pt idx="22">
                  <c:v>Call Center Standard Chartered Bank</c:v>
                </c:pt>
                <c:pt idx="23">
                  <c:v>Call Center Panin</c:v>
                </c:pt>
                <c:pt idx="24">
                  <c:v>Bank Sinarmas Care</c:v>
                </c:pt>
                <c:pt idx="25">
                  <c:v>Bank Kaltim Cal Center</c:v>
                </c:pt>
                <c:pt idx="26">
                  <c:v>Bank Jateng Call Center </c:v>
                </c:pt>
                <c:pt idx="27">
                  <c:v>Bank DKI Call Center</c:v>
                </c:pt>
                <c:pt idx="28">
                  <c:v>BTPN Call</c:v>
                </c:pt>
                <c:pt idx="29">
                  <c:v>BNI Call</c:v>
                </c:pt>
                <c:pt idx="30">
                  <c:v>BJB Call</c:v>
                </c:pt>
              </c:strCache>
            </c:strRef>
          </c:cat>
          <c:val>
            <c:numRef>
              <c:f>Sheet1!$B$2:$B$32</c:f>
              <c:numCache>
                <c:formatCode>#,0"%"</c:formatCode>
                <c:ptCount val="31"/>
                <c:pt idx="0">
                  <c:v>98.9</c:v>
                </c:pt>
                <c:pt idx="1">
                  <c:v>99.8</c:v>
                </c:pt>
                <c:pt idx="2">
                  <c:v>99.2</c:v>
                </c:pt>
                <c:pt idx="3">
                  <c:v>100.0</c:v>
                </c:pt>
                <c:pt idx="4">
                  <c:v>97.7</c:v>
                </c:pt>
                <c:pt idx="5">
                  <c:v>98.5</c:v>
                </c:pt>
                <c:pt idx="6">
                  <c:v>100.0</c:v>
                </c:pt>
                <c:pt idx="7">
                  <c:v>100.0</c:v>
                </c:pt>
                <c:pt idx="8">
                  <c:v>100.4</c:v>
                </c:pt>
                <c:pt idx="9">
                  <c:v>99.4</c:v>
                </c:pt>
                <c:pt idx="10">
                  <c:v>98.3</c:v>
                </c:pt>
                <c:pt idx="11">
                  <c:v>99.2</c:v>
                </c:pt>
                <c:pt idx="12">
                  <c:v>99.8</c:v>
                </c:pt>
                <c:pt idx="13">
                  <c:v>96.4</c:v>
                </c:pt>
                <c:pt idx="14">
                  <c:v>94.4</c:v>
                </c:pt>
                <c:pt idx="15">
                  <c:v>100.0</c:v>
                </c:pt>
                <c:pt idx="16">
                  <c:v>100.0</c:v>
                </c:pt>
                <c:pt idx="17">
                  <c:v>99.8</c:v>
                </c:pt>
                <c:pt idx="18">
                  <c:v>98.4</c:v>
                </c:pt>
                <c:pt idx="19">
                  <c:v>98.5</c:v>
                </c:pt>
                <c:pt idx="20">
                  <c:v>100.0</c:v>
                </c:pt>
                <c:pt idx="21">
                  <c:v>99.1</c:v>
                </c:pt>
                <c:pt idx="22">
                  <c:v>97.0</c:v>
                </c:pt>
                <c:pt idx="23">
                  <c:v>94.8</c:v>
                </c:pt>
                <c:pt idx="24">
                  <c:v>98.5</c:v>
                </c:pt>
                <c:pt idx="25">
                  <c:v>100.0</c:v>
                </c:pt>
                <c:pt idx="26">
                  <c:v>100.0</c:v>
                </c:pt>
                <c:pt idx="27">
                  <c:v>98.3</c:v>
                </c:pt>
                <c:pt idx="28">
                  <c:v>100.0</c:v>
                </c:pt>
                <c:pt idx="29">
                  <c:v>100.0</c:v>
                </c:pt>
                <c:pt idx="30">
                  <c:v>100.0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BFBFBF"/>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0070C0"/>
              </a:solidFill>
            </c:spPr>
          </c:dPt>
          <c:dLbls>
            <c:dLbl>
              <c:idx val="0"/>
              <c:tx>
                <c:rich>
                  <a:bodyPr/>
                  <a:lstStyle/>
                  <a:p>
                    <a:r>
                      <a:t>89.4%</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90.0%</a:t>
                    </a:r>
                  </a:p>
                </c:rich>
              </c:tx>
              <c:txPr>
                <a:bodyPr/>
                <a:lstStyle/>
                <a:p>
                  <a:pPr>
                    <a:defRPr sz="1000"/>
                  </a:pPr>
                </a:p>
              </c:txPr>
              <c:dLblPos val="inEnd"/>
              <c:showLegendKey val="0"/>
              <c:showVal val="1"/>
              <c:showCatName val="0"/>
              <c:showSerName val="0"/>
              <c:showPercent val="0"/>
              <c:showBubbleSize val="0"/>
            </c:dLbl>
            <c:dLbl>
              <c:idx val="2"/>
              <c:tx>
                <c:rich>
                  <a:bodyPr/>
                  <a:lstStyle/>
                  <a:p>
                    <a:r>
                      <a:t>87.3%</a:t>
                    </a:r>
                  </a:p>
                </c:rich>
              </c:tx>
              <c:txPr>
                <a:bodyPr/>
                <a:lstStyle/>
                <a:p>
                  <a:pPr>
                    <a:defRPr sz="1000"/>
                  </a:pPr>
                </a:p>
              </c:txPr>
              <c:dLblPos val="inEnd"/>
              <c:showLegendKey val="0"/>
              <c:showVal val="1"/>
              <c:showCatName val="0"/>
              <c:showSerName val="0"/>
              <c:showPercent val="0"/>
              <c:showBubbleSize val="0"/>
            </c:dLbl>
            <c:dLbl>
              <c:idx val="3"/>
              <c:tx>
                <c:rich>
                  <a:bodyPr/>
                  <a:lstStyle/>
                  <a:p>
                    <a:r>
                      <a:t>92.0%</a:t>
                    </a:r>
                  </a:p>
                </c:rich>
              </c:tx>
              <c:txPr>
                <a:bodyPr/>
                <a:lstStyle/>
                <a:p>
                  <a:pPr>
                    <a:defRPr sz="1000"/>
                  </a:pPr>
                </a:p>
              </c:txPr>
              <c:dLblPos val="inEnd"/>
              <c:showLegendKey val="0"/>
              <c:showVal val="1"/>
              <c:showCatName val="0"/>
              <c:showSerName val="0"/>
              <c:showPercent val="0"/>
              <c:showBubbleSize val="0"/>
            </c:dLbl>
            <c:dLbl>
              <c:idx val="4"/>
              <c:tx>
                <c:rich>
                  <a:bodyPr/>
                  <a:lstStyle/>
                  <a:p>
                    <a:r>
                      <a:t>84.0%</a:t>
                    </a:r>
                  </a:p>
                </c:rich>
              </c:tx>
              <c:txPr>
                <a:bodyPr/>
                <a:lstStyle/>
                <a:p>
                  <a:pPr>
                    <a:defRPr sz="1000"/>
                  </a:pPr>
                </a:p>
              </c:txPr>
              <c:dLblPos val="inEnd"/>
              <c:showLegendKey val="0"/>
              <c:showVal val="1"/>
              <c:showCatName val="0"/>
              <c:showSerName val="0"/>
              <c:showPercent val="0"/>
              <c:showBubbleSize val="0"/>
            </c:dLbl>
            <c:dLbl>
              <c:idx val="5"/>
              <c:tx>
                <c:rich>
                  <a:bodyPr/>
                  <a:lstStyle/>
                  <a:p>
                    <a:r>
                      <a:t>92.3%</a:t>
                    </a:r>
                  </a:p>
                </c:rich>
              </c:tx>
              <c:txPr>
                <a:bodyPr/>
                <a:lstStyle/>
                <a:p>
                  <a:pPr>
                    <a:defRPr sz="1000"/>
                  </a:pPr>
                </a:p>
              </c:txPr>
              <c:dLblPos val="inEnd"/>
              <c:showLegendKey val="0"/>
              <c:showVal val="1"/>
              <c:showCatName val="0"/>
              <c:showSerName val="0"/>
              <c:showPercent val="0"/>
              <c:showBubbleSize val="0"/>
            </c:dLbl>
            <c:dLbl>
              <c:idx val="6"/>
              <c:tx>
                <c:rich>
                  <a:bodyPr/>
                  <a:lstStyle/>
                  <a:p>
                    <a:r>
                      <a:t>92.5%</a:t>
                    </a:r>
                  </a:p>
                </c:rich>
              </c:tx>
              <c:txPr>
                <a:bodyPr/>
                <a:lstStyle/>
                <a:p>
                  <a:pPr>
                    <a:defRPr sz="1000"/>
                  </a:pPr>
                </a:p>
              </c:txPr>
              <c:dLblPos val="inEnd"/>
              <c:showLegendKey val="0"/>
              <c:showVal val="1"/>
              <c:showCatName val="0"/>
              <c:showSerName val="0"/>
              <c:showPercent val="0"/>
              <c:showBubbleSize val="0"/>
            </c:dLbl>
            <c:dLbl>
              <c:idx val="7"/>
              <c:tx>
                <c:rich>
                  <a:bodyPr/>
                  <a:lstStyle/>
                  <a:p>
                    <a:r>
                      <a:t>96.0%</a:t>
                    </a:r>
                  </a:p>
                </c:rich>
              </c:tx>
              <c:txPr>
                <a:bodyPr/>
                <a:lstStyle/>
                <a:p>
                  <a:pPr>
                    <a:defRPr sz="1000"/>
                  </a:pPr>
                </a:p>
              </c:txPr>
              <c:dLblPos val="inEnd"/>
              <c:showLegendKey val="0"/>
              <c:showVal val="1"/>
              <c:showCatName val="0"/>
              <c:showSerName val="0"/>
              <c:showPercent val="0"/>
              <c:showBubbleSize val="0"/>
            </c:dLbl>
            <c:dLbl>
              <c:idx val="8"/>
              <c:tx>
                <c:rich>
                  <a:bodyPr/>
                  <a:lstStyle/>
                  <a:p>
                    <a:r>
                      <a:t>96.0%</a:t>
                    </a:r>
                  </a:p>
                </c:rich>
              </c:tx>
              <c:txPr>
                <a:bodyPr/>
                <a:lstStyle/>
                <a:p>
                  <a:pPr>
                    <a:defRPr sz="1000"/>
                  </a:pPr>
                </a:p>
              </c:txPr>
              <c:dLblPos val="inEnd"/>
              <c:showLegendKey val="0"/>
              <c:showVal val="1"/>
              <c:showCatName val="0"/>
              <c:showSerName val="0"/>
              <c:showPercent val="0"/>
              <c:showBubbleSize val="0"/>
            </c:dLbl>
            <c:dLbl>
              <c:idx val="9"/>
              <c:tx>
                <c:rich>
                  <a:bodyPr/>
                  <a:lstStyle/>
                  <a:p>
                    <a:r>
                      <a:t>91.7%</a:t>
                    </a:r>
                  </a:p>
                </c:rich>
              </c:tx>
              <c:txPr>
                <a:bodyPr/>
                <a:lstStyle/>
                <a:p>
                  <a:pPr>
                    <a:defRPr sz="1000"/>
                  </a:pPr>
                </a:p>
              </c:txPr>
              <c:dLblPos val="inEnd"/>
              <c:showLegendKey val="0"/>
              <c:showVal val="1"/>
              <c:showCatName val="0"/>
              <c:showSerName val="0"/>
              <c:showPercent val="0"/>
              <c:showBubbleSize val="0"/>
            </c:dLbl>
            <c:dLbl>
              <c:idx val="10"/>
              <c:tx>
                <c:rich>
                  <a:bodyPr/>
                  <a:lstStyle/>
                  <a:p>
                    <a:r>
                      <a:t>85.1%</a:t>
                    </a:r>
                  </a:p>
                </c:rich>
              </c:tx>
              <c:txPr>
                <a:bodyPr/>
                <a:lstStyle/>
                <a:p>
                  <a:pPr>
                    <a:defRPr sz="1000"/>
                  </a:pPr>
                </a:p>
              </c:txPr>
              <c:dLblPos val="inEnd"/>
              <c:showLegendKey val="0"/>
              <c:showVal val="1"/>
              <c:showCatName val="0"/>
              <c:showSerName val="0"/>
              <c:showPercent val="0"/>
              <c:showBubbleSize val="0"/>
            </c:dLbl>
            <c:dLbl>
              <c:idx val="11"/>
              <c:tx>
                <c:rich>
                  <a:bodyPr/>
                  <a:lstStyle/>
                  <a:p>
                    <a:r>
                      <a:t>93.3%</a:t>
                    </a:r>
                  </a:p>
                </c:rich>
              </c:tx>
              <c:txPr>
                <a:bodyPr/>
                <a:lstStyle/>
                <a:p>
                  <a:pPr>
                    <a:defRPr sz="1000"/>
                  </a:pPr>
                </a:p>
              </c:txPr>
              <c:dLblPos val="inEnd"/>
              <c:showLegendKey val="0"/>
              <c:showVal val="1"/>
              <c:showCatName val="0"/>
              <c:showSerName val="0"/>
              <c:showPercent val="0"/>
              <c:showBubbleSize val="0"/>
            </c:dLbl>
            <c:dLbl>
              <c:idx val="12"/>
              <c:tx>
                <c:rich>
                  <a:bodyPr/>
                  <a:lstStyle/>
                  <a:p>
                    <a:r>
                      <a:t>95.1%</a:t>
                    </a:r>
                  </a:p>
                </c:rich>
              </c:tx>
              <c:txPr>
                <a:bodyPr/>
                <a:lstStyle/>
                <a:p>
                  <a:pPr>
                    <a:defRPr sz="1000"/>
                  </a:pPr>
                </a:p>
              </c:txPr>
              <c:dLblPos val="inEnd"/>
              <c:showLegendKey val="0"/>
              <c:showVal val="1"/>
              <c:showCatName val="0"/>
              <c:showSerName val="0"/>
              <c:showPercent val="0"/>
              <c:showBubbleSize val="0"/>
            </c:dLbl>
            <c:dLbl>
              <c:idx val="13"/>
              <c:tx>
                <c:rich>
                  <a:bodyPr/>
                  <a:lstStyle/>
                  <a:p>
                    <a:r>
                      <a:t>84.5%</a:t>
                    </a:r>
                  </a:p>
                </c:rich>
              </c:tx>
              <c:txPr>
                <a:bodyPr/>
                <a:lstStyle/>
                <a:p>
                  <a:pPr>
                    <a:defRPr sz="1000"/>
                  </a:pPr>
                </a:p>
              </c:txPr>
              <c:dLblPos val="inEnd"/>
              <c:showLegendKey val="0"/>
              <c:showVal val="1"/>
              <c:showCatName val="0"/>
              <c:showSerName val="0"/>
              <c:showPercent val="0"/>
              <c:showBubbleSize val="0"/>
            </c:dLbl>
            <c:dLbl>
              <c:idx val="14"/>
              <c:tx>
                <c:rich>
                  <a:bodyPr/>
                  <a:lstStyle/>
                  <a:p>
                    <a:r>
                      <a:t>77.4%</a:t>
                    </a:r>
                  </a:p>
                </c:rich>
              </c:tx>
              <c:txPr>
                <a:bodyPr/>
                <a:lstStyle/>
                <a:p>
                  <a:pPr>
                    <a:defRPr sz="1000"/>
                  </a:pPr>
                </a:p>
              </c:txPr>
              <c:dLblPos val="inEnd"/>
              <c:showLegendKey val="0"/>
              <c:showVal val="1"/>
              <c:showCatName val="0"/>
              <c:showSerName val="0"/>
              <c:showPercent val="0"/>
              <c:showBubbleSize val="0"/>
            </c:dLbl>
            <c:dLbl>
              <c:idx val="15"/>
              <c:tx>
                <c:rich>
                  <a:bodyPr/>
                  <a:lstStyle/>
                  <a:p>
                    <a:r>
                      <a:t>84.6%</a:t>
                    </a:r>
                  </a:p>
                </c:rich>
              </c:tx>
              <c:txPr>
                <a:bodyPr/>
                <a:lstStyle/>
                <a:p>
                  <a:pPr>
                    <a:defRPr sz="1000"/>
                  </a:pPr>
                </a:p>
              </c:txPr>
              <c:dLblPos val="inEnd"/>
              <c:showLegendKey val="0"/>
              <c:showVal val="1"/>
              <c:showCatName val="0"/>
              <c:showSerName val="0"/>
              <c:showPercent val="0"/>
              <c:showBubbleSize val="0"/>
            </c:dLbl>
            <c:dLbl>
              <c:idx val="16"/>
              <c:tx>
                <c:rich>
                  <a:bodyPr/>
                  <a:lstStyle/>
                  <a:p>
                    <a:r>
                      <a:t>93.6%</a:t>
                    </a:r>
                  </a:p>
                </c:rich>
              </c:tx>
              <c:txPr>
                <a:bodyPr/>
                <a:lstStyle/>
                <a:p>
                  <a:pPr>
                    <a:defRPr sz="1000"/>
                  </a:pPr>
                </a:p>
              </c:txPr>
              <c:dLblPos val="inEnd"/>
              <c:showLegendKey val="0"/>
              <c:showVal val="1"/>
              <c:showCatName val="0"/>
              <c:showSerName val="0"/>
              <c:showPercent val="0"/>
              <c:showBubbleSize val="0"/>
            </c:dLbl>
            <c:dLbl>
              <c:idx val="17"/>
              <c:tx>
                <c:rich>
                  <a:bodyPr/>
                  <a:lstStyle/>
                  <a:p>
                    <a:r>
                      <a:t>83.8%</a:t>
                    </a:r>
                  </a:p>
                </c:rich>
              </c:tx>
              <c:txPr>
                <a:bodyPr/>
                <a:lstStyle/>
                <a:p>
                  <a:pPr>
                    <a:defRPr sz="1000"/>
                  </a:pPr>
                </a:p>
              </c:txPr>
              <c:dLblPos val="inEnd"/>
              <c:showLegendKey val="0"/>
              <c:showVal val="1"/>
              <c:showCatName val="0"/>
              <c:showSerName val="0"/>
              <c:showPercent val="0"/>
              <c:showBubbleSize val="0"/>
            </c:dLbl>
            <c:dLbl>
              <c:idx val="18"/>
              <c:tx>
                <c:rich>
                  <a:bodyPr/>
                  <a:lstStyle/>
                  <a:p>
                    <a:r>
                      <a:t>86.1%</a:t>
                    </a:r>
                  </a:p>
                </c:rich>
              </c:tx>
              <c:txPr>
                <a:bodyPr/>
                <a:lstStyle/>
                <a:p>
                  <a:pPr>
                    <a:defRPr sz="1000"/>
                  </a:pPr>
                </a:p>
              </c:txPr>
              <c:dLblPos val="inEnd"/>
              <c:showLegendKey val="0"/>
              <c:showVal val="1"/>
              <c:showCatName val="0"/>
              <c:showSerName val="0"/>
              <c:showPercent val="0"/>
              <c:showBubbleSize val="0"/>
            </c:dLbl>
            <c:dLbl>
              <c:idx val="19"/>
              <c:tx>
                <c:rich>
                  <a:bodyPr/>
                  <a:lstStyle/>
                  <a:p>
                    <a:r>
                      <a:t>91.1%</a:t>
                    </a:r>
                  </a:p>
                </c:rich>
              </c:tx>
              <c:txPr>
                <a:bodyPr/>
                <a:lstStyle/>
                <a:p>
                  <a:pPr>
                    <a:defRPr sz="1000"/>
                  </a:pPr>
                </a:p>
              </c:txPr>
              <c:dLblPos val="inEnd"/>
              <c:showLegendKey val="0"/>
              <c:showVal val="1"/>
              <c:showCatName val="0"/>
              <c:showSerName val="0"/>
              <c:showPercent val="0"/>
              <c:showBubbleSize val="0"/>
            </c:dLbl>
            <c:dLbl>
              <c:idx val="20"/>
              <c:tx>
                <c:rich>
                  <a:bodyPr/>
                  <a:lstStyle/>
                  <a:p>
                    <a:r>
                      <a:t>98.5%</a:t>
                    </a:r>
                  </a:p>
                </c:rich>
              </c:tx>
              <c:txPr>
                <a:bodyPr/>
                <a:lstStyle/>
                <a:p>
                  <a:pPr>
                    <a:defRPr sz="1000"/>
                  </a:pPr>
                </a:p>
              </c:txPr>
              <c:dLblPos val="inEnd"/>
              <c:showLegendKey val="0"/>
              <c:showVal val="1"/>
              <c:showCatName val="0"/>
              <c:showSerName val="0"/>
              <c:showPercent val="0"/>
              <c:showBubbleSize val="0"/>
            </c:dLbl>
            <c:dLbl>
              <c:idx val="21"/>
              <c:tx>
                <c:rich>
                  <a:bodyPr/>
                  <a:lstStyle/>
                  <a:p>
                    <a:r>
                      <a:t>87.7%</a:t>
                    </a:r>
                  </a:p>
                </c:rich>
              </c:tx>
              <c:txPr>
                <a:bodyPr/>
                <a:lstStyle/>
                <a:p>
                  <a:pPr>
                    <a:defRPr sz="1000"/>
                  </a:pPr>
                </a:p>
              </c:txPr>
              <c:dLblPos val="inEnd"/>
              <c:showLegendKey val="0"/>
              <c:showVal val="1"/>
              <c:showCatName val="0"/>
              <c:showSerName val="0"/>
              <c:showPercent val="0"/>
              <c:showBubbleSize val="0"/>
            </c:dLbl>
            <c:dLbl>
              <c:idx val="22"/>
              <c:tx>
                <c:rich>
                  <a:bodyPr/>
                  <a:lstStyle/>
                  <a:p>
                    <a:r>
                      <a:t>81.4%</a:t>
                    </a:r>
                  </a:p>
                </c:rich>
              </c:tx>
              <c:txPr>
                <a:bodyPr/>
                <a:lstStyle/>
                <a:p>
                  <a:pPr>
                    <a:defRPr sz="1000"/>
                  </a:pPr>
                </a:p>
              </c:txPr>
              <c:dLblPos val="inEnd"/>
              <c:showLegendKey val="0"/>
              <c:showVal val="1"/>
              <c:showCatName val="0"/>
              <c:showSerName val="0"/>
              <c:showPercent val="0"/>
              <c:showBubbleSize val="0"/>
            </c:dLbl>
            <c:dLbl>
              <c:idx val="23"/>
              <c:tx>
                <c:rich>
                  <a:bodyPr/>
                  <a:lstStyle/>
                  <a:p>
                    <a:r>
                      <a:t>87.3%</a:t>
                    </a:r>
                  </a:p>
                </c:rich>
              </c:tx>
              <c:txPr>
                <a:bodyPr/>
                <a:lstStyle/>
                <a:p>
                  <a:pPr>
                    <a:defRPr sz="1000"/>
                  </a:pPr>
                </a:p>
              </c:txPr>
              <c:dLblPos val="inEnd"/>
              <c:showLegendKey val="0"/>
              <c:showVal val="1"/>
              <c:showCatName val="0"/>
              <c:showSerName val="0"/>
              <c:showPercent val="0"/>
              <c:showBubbleSize val="0"/>
            </c:dLbl>
            <c:dLbl>
              <c:idx val="24"/>
              <c:tx>
                <c:rich>
                  <a:bodyPr/>
                  <a:lstStyle/>
                  <a:p>
                    <a:r>
                      <a:t>87.7%</a:t>
                    </a:r>
                  </a:p>
                </c:rich>
              </c:tx>
              <c:txPr>
                <a:bodyPr/>
                <a:lstStyle/>
                <a:p>
                  <a:pPr>
                    <a:defRPr sz="1000"/>
                  </a:pPr>
                </a:p>
              </c:txPr>
              <c:dLblPos val="inEnd"/>
              <c:showLegendKey val="0"/>
              <c:showVal val="1"/>
              <c:showCatName val="0"/>
              <c:showSerName val="0"/>
              <c:showPercent val="0"/>
              <c:showBubbleSize val="0"/>
            </c:dLbl>
            <c:dLbl>
              <c:idx val="25"/>
              <c:tx>
                <c:rich>
                  <a:bodyPr/>
                  <a:lstStyle/>
                  <a:p>
                    <a:r>
                      <a:t>83.0%</a:t>
                    </a:r>
                  </a:p>
                </c:rich>
              </c:tx>
              <c:txPr>
                <a:bodyPr/>
                <a:lstStyle/>
                <a:p>
                  <a:pPr>
                    <a:defRPr sz="1000"/>
                  </a:pPr>
                </a:p>
              </c:txPr>
              <c:dLblPos val="inEnd"/>
              <c:showLegendKey val="0"/>
              <c:showVal val="1"/>
              <c:showCatName val="0"/>
              <c:showSerName val="0"/>
              <c:showPercent val="0"/>
              <c:showBubbleSize val="0"/>
            </c:dLbl>
            <c:dLbl>
              <c:idx val="26"/>
              <c:tx>
                <c:rich>
                  <a:bodyPr/>
                  <a:lstStyle/>
                  <a:p>
                    <a:r>
                      <a:t>95.5%</a:t>
                    </a:r>
                  </a:p>
                </c:rich>
              </c:tx>
              <c:txPr>
                <a:bodyPr/>
                <a:lstStyle/>
                <a:p>
                  <a:pPr>
                    <a:defRPr sz="1000"/>
                  </a:pPr>
                </a:p>
              </c:txPr>
              <c:dLblPos val="inEnd"/>
              <c:showLegendKey val="0"/>
              <c:showVal val="1"/>
              <c:showCatName val="0"/>
              <c:showSerName val="0"/>
              <c:showPercent val="0"/>
              <c:showBubbleSize val="0"/>
            </c:dLbl>
            <c:dLbl>
              <c:idx val="27"/>
              <c:tx>
                <c:rich>
                  <a:bodyPr/>
                  <a:lstStyle/>
                  <a:p>
                    <a:r>
                      <a:t>93.2%</a:t>
                    </a:r>
                  </a:p>
                </c:rich>
              </c:tx>
              <c:txPr>
                <a:bodyPr/>
                <a:lstStyle/>
                <a:p>
                  <a:pPr>
                    <a:defRPr sz="1000"/>
                  </a:pPr>
                </a:p>
              </c:txPr>
              <c:dLblPos val="inEnd"/>
              <c:showLegendKey val="0"/>
              <c:showVal val="1"/>
              <c:showCatName val="0"/>
              <c:showSerName val="0"/>
              <c:showPercent val="0"/>
              <c:showBubbleSize val="0"/>
            </c:dLbl>
            <c:dLbl>
              <c:idx val="28"/>
              <c:tx>
                <c:rich>
                  <a:bodyPr/>
                  <a:lstStyle/>
                  <a:p>
                    <a:r>
                      <a:t>89.5%</a:t>
                    </a:r>
                  </a:p>
                </c:rich>
              </c:tx>
              <c:txPr>
                <a:bodyPr/>
                <a:lstStyle/>
                <a:p>
                  <a:pPr>
                    <a:defRPr sz="1000"/>
                  </a:pPr>
                </a:p>
              </c:txPr>
              <c:dLblPos val="inEnd"/>
              <c:showLegendKey val="0"/>
              <c:showVal val="1"/>
              <c:showCatName val="0"/>
              <c:showSerName val="0"/>
              <c:showPercent val="0"/>
              <c:showBubbleSize val="0"/>
            </c:dLbl>
            <c:dLbl>
              <c:idx val="29"/>
              <c:tx>
                <c:rich>
                  <a:bodyPr/>
                  <a:lstStyle/>
                  <a:p>
                    <a:r>
                      <a:t>88.3%</a:t>
                    </a:r>
                  </a:p>
                </c:rich>
              </c:tx>
              <c:txPr>
                <a:bodyPr/>
                <a:lstStyle/>
                <a:p>
                  <a:pPr>
                    <a:defRPr sz="1000"/>
                  </a:pPr>
                </a:p>
              </c:txPr>
              <c:dLblPos val="inEnd"/>
              <c:showLegendKey val="0"/>
              <c:showVal val="1"/>
              <c:showCatName val="0"/>
              <c:showSerName val="0"/>
              <c:showPercent val="0"/>
              <c:showBubbleSize val="0"/>
            </c:dLbl>
            <c:dLbl>
              <c:idx val="30"/>
              <c:tx>
                <c:rich>
                  <a:bodyPr/>
                  <a:lstStyle/>
                  <a:p>
                    <a:r>
                      <a:t>94.4%</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Sheet1!$A$2:$A$32</c:f>
              <c:strCache>
                <c:ptCount val="31"/>
                <c:pt idx="0">
                  <c:v>Industri</c:v>
                </c:pt>
                <c:pt idx="1">
                  <c:v>UOB Call Center</c:v>
                </c:pt>
                <c:pt idx="2">
                  <c:v>Phone Banking CIMB Niaga</c:v>
                </c:pt>
                <c:pt idx="3">
                  <c:v>PermataTel</c:v>
                </c:pt>
                <c:pt idx="4">
                  <c:v>Mega Call</c:v>
                </c:pt>
                <c:pt idx="5">
                  <c:v>Maybank Customer Care</c:v>
                </c:pt>
                <c:pt idx="6">
                  <c:v>Mandiri Call</c:v>
                </c:pt>
                <c:pt idx="7">
                  <c:v>Layanan Sahabat BTN</c:v>
                </c:pt>
                <c:pt idx="8">
                  <c:v>Info Bank Jatim</c:v>
                </c:pt>
                <c:pt idx="9">
                  <c:v>Hello Danamon</c:v>
                </c:pt>
                <c:pt idx="10">
                  <c:v>Halo Bukopin</c:v>
                </c:pt>
                <c:pt idx="11">
                  <c:v>Halo Bank Kalbar</c:v>
                </c:pt>
                <c:pt idx="12">
                  <c:v>Halo BCA</c:v>
                </c:pt>
                <c:pt idx="13">
                  <c:v>HSBC</c:v>
                </c:pt>
                <c:pt idx="14">
                  <c:v>Graha Call</c:v>
                </c:pt>
                <c:pt idx="15">
                  <c:v>DBSI Customer Centre</c:v>
                </c:pt>
                <c:pt idx="16">
                  <c:v>Contact BRI</c:v>
                </c:pt>
                <c:pt idx="17">
                  <c:v>CitiPhone Banking</c:v>
                </c:pt>
                <c:pt idx="18">
                  <c:v>Call OCBC NISP</c:v>
                </c:pt>
                <c:pt idx="19">
                  <c:v>Call KEB Hana</c:v>
                </c:pt>
                <c:pt idx="20">
                  <c:v>Call CommBank</c:v>
                </c:pt>
                <c:pt idx="21">
                  <c:v>Call Centre J TRUST Bank</c:v>
                </c:pt>
                <c:pt idx="22">
                  <c:v>Call Center Standard Chartered Bank</c:v>
                </c:pt>
                <c:pt idx="23">
                  <c:v>Call Center Panin</c:v>
                </c:pt>
                <c:pt idx="24">
                  <c:v>Bank Sinarmas Care</c:v>
                </c:pt>
                <c:pt idx="25">
                  <c:v>Bank Kaltim Cal Center</c:v>
                </c:pt>
                <c:pt idx="26">
                  <c:v>Bank Jateng Call Center </c:v>
                </c:pt>
                <c:pt idx="27">
                  <c:v>Bank DKI Call Center</c:v>
                </c:pt>
                <c:pt idx="28">
                  <c:v>BTPN Call</c:v>
                </c:pt>
                <c:pt idx="29">
                  <c:v>BNI Call</c:v>
                </c:pt>
                <c:pt idx="30">
                  <c:v>BJB Call</c:v>
                </c:pt>
              </c:strCache>
            </c:strRef>
          </c:cat>
          <c:val>
            <c:numRef>
              <c:f>Sheet1!$B$2:$B$32</c:f>
              <c:numCache>
                <c:formatCode>#,0"%"</c:formatCode>
                <c:ptCount val="31"/>
                <c:pt idx="0">
                  <c:v>89.4</c:v>
                </c:pt>
                <c:pt idx="1">
                  <c:v>90.0</c:v>
                </c:pt>
                <c:pt idx="2">
                  <c:v>87.3</c:v>
                </c:pt>
                <c:pt idx="3">
                  <c:v>92.0</c:v>
                </c:pt>
                <c:pt idx="4">
                  <c:v>84.0</c:v>
                </c:pt>
                <c:pt idx="5">
                  <c:v>92.3</c:v>
                </c:pt>
                <c:pt idx="6">
                  <c:v>92.5</c:v>
                </c:pt>
                <c:pt idx="7">
                  <c:v>96.0</c:v>
                </c:pt>
                <c:pt idx="8">
                  <c:v>96.0</c:v>
                </c:pt>
                <c:pt idx="9">
                  <c:v>91.7</c:v>
                </c:pt>
                <c:pt idx="10">
                  <c:v>85.1</c:v>
                </c:pt>
                <c:pt idx="11">
                  <c:v>93.3</c:v>
                </c:pt>
                <c:pt idx="12">
                  <c:v>95.1</c:v>
                </c:pt>
                <c:pt idx="13">
                  <c:v>84.5</c:v>
                </c:pt>
                <c:pt idx="14">
                  <c:v>77.4</c:v>
                </c:pt>
                <c:pt idx="15">
                  <c:v>84.6</c:v>
                </c:pt>
                <c:pt idx="16">
                  <c:v>93.6</c:v>
                </c:pt>
                <c:pt idx="17">
                  <c:v>83.8</c:v>
                </c:pt>
                <c:pt idx="18">
                  <c:v>86.1</c:v>
                </c:pt>
                <c:pt idx="19">
                  <c:v>91.1</c:v>
                </c:pt>
                <c:pt idx="20">
                  <c:v>98.5</c:v>
                </c:pt>
                <c:pt idx="21">
                  <c:v>87.7</c:v>
                </c:pt>
                <c:pt idx="22">
                  <c:v>81.4</c:v>
                </c:pt>
                <c:pt idx="23">
                  <c:v>87.3</c:v>
                </c:pt>
                <c:pt idx="24">
                  <c:v>87.7</c:v>
                </c:pt>
                <c:pt idx="25">
                  <c:v>83.0</c:v>
                </c:pt>
                <c:pt idx="26">
                  <c:v>95.5</c:v>
                </c:pt>
                <c:pt idx="27">
                  <c:v>93.2</c:v>
                </c:pt>
                <c:pt idx="28">
                  <c:v>89.5</c:v>
                </c:pt>
                <c:pt idx="29">
                  <c:v>88.3</c:v>
                </c:pt>
                <c:pt idx="30">
                  <c:v>94.4</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BFBFBF"/>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0070C0"/>
              </a:solidFill>
            </c:spPr>
          </c:dPt>
          <c:dLbls>
            <c:dLbl>
              <c:idx val="0"/>
              <c:tx>
                <c:rich>
                  <a:bodyPr/>
                  <a:lstStyle/>
                  <a:p>
                    <a:r>
                      <a:t>89.4%</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90.0%</a:t>
                    </a:r>
                  </a:p>
                </c:rich>
              </c:tx>
              <c:txPr>
                <a:bodyPr/>
                <a:lstStyle/>
                <a:p>
                  <a:pPr>
                    <a:defRPr sz="1000"/>
                  </a:pPr>
                </a:p>
              </c:txPr>
              <c:dLblPos val="inEnd"/>
              <c:showLegendKey val="0"/>
              <c:showVal val="1"/>
              <c:showCatName val="0"/>
              <c:showSerName val="0"/>
              <c:showPercent val="0"/>
              <c:showBubbleSize val="0"/>
            </c:dLbl>
            <c:dLbl>
              <c:idx val="2"/>
              <c:tx>
                <c:rich>
                  <a:bodyPr/>
                  <a:lstStyle/>
                  <a:p>
                    <a:r>
                      <a:t>87.3%</a:t>
                    </a:r>
                  </a:p>
                </c:rich>
              </c:tx>
              <c:txPr>
                <a:bodyPr/>
                <a:lstStyle/>
                <a:p>
                  <a:pPr>
                    <a:defRPr sz="1000"/>
                  </a:pPr>
                </a:p>
              </c:txPr>
              <c:dLblPos val="inEnd"/>
              <c:showLegendKey val="0"/>
              <c:showVal val="1"/>
              <c:showCatName val="0"/>
              <c:showSerName val="0"/>
              <c:showPercent val="0"/>
              <c:showBubbleSize val="0"/>
            </c:dLbl>
            <c:dLbl>
              <c:idx val="3"/>
              <c:tx>
                <c:rich>
                  <a:bodyPr/>
                  <a:lstStyle/>
                  <a:p>
                    <a:r>
                      <a:t>92.0%</a:t>
                    </a:r>
                  </a:p>
                </c:rich>
              </c:tx>
              <c:txPr>
                <a:bodyPr/>
                <a:lstStyle/>
                <a:p>
                  <a:pPr>
                    <a:defRPr sz="1000"/>
                  </a:pPr>
                </a:p>
              </c:txPr>
              <c:dLblPos val="inEnd"/>
              <c:showLegendKey val="0"/>
              <c:showVal val="1"/>
              <c:showCatName val="0"/>
              <c:showSerName val="0"/>
              <c:showPercent val="0"/>
              <c:showBubbleSize val="0"/>
            </c:dLbl>
            <c:dLbl>
              <c:idx val="4"/>
              <c:tx>
                <c:rich>
                  <a:bodyPr/>
                  <a:lstStyle/>
                  <a:p>
                    <a:r>
                      <a:t>84.0%</a:t>
                    </a:r>
                  </a:p>
                </c:rich>
              </c:tx>
              <c:txPr>
                <a:bodyPr/>
                <a:lstStyle/>
                <a:p>
                  <a:pPr>
                    <a:defRPr sz="1000"/>
                  </a:pPr>
                </a:p>
              </c:txPr>
              <c:dLblPos val="inEnd"/>
              <c:showLegendKey val="0"/>
              <c:showVal val="1"/>
              <c:showCatName val="0"/>
              <c:showSerName val="0"/>
              <c:showPercent val="0"/>
              <c:showBubbleSize val="0"/>
            </c:dLbl>
            <c:dLbl>
              <c:idx val="5"/>
              <c:tx>
                <c:rich>
                  <a:bodyPr/>
                  <a:lstStyle/>
                  <a:p>
                    <a:r>
                      <a:t>92.3%</a:t>
                    </a:r>
                  </a:p>
                </c:rich>
              </c:tx>
              <c:txPr>
                <a:bodyPr/>
                <a:lstStyle/>
                <a:p>
                  <a:pPr>
                    <a:defRPr sz="1000"/>
                  </a:pPr>
                </a:p>
              </c:txPr>
              <c:dLblPos val="inEnd"/>
              <c:showLegendKey val="0"/>
              <c:showVal val="1"/>
              <c:showCatName val="0"/>
              <c:showSerName val="0"/>
              <c:showPercent val="0"/>
              <c:showBubbleSize val="0"/>
            </c:dLbl>
            <c:dLbl>
              <c:idx val="6"/>
              <c:tx>
                <c:rich>
                  <a:bodyPr/>
                  <a:lstStyle/>
                  <a:p>
                    <a:r>
                      <a:t>92.5%</a:t>
                    </a:r>
                  </a:p>
                </c:rich>
              </c:tx>
              <c:txPr>
                <a:bodyPr/>
                <a:lstStyle/>
                <a:p>
                  <a:pPr>
                    <a:defRPr sz="1000"/>
                  </a:pPr>
                </a:p>
              </c:txPr>
              <c:dLblPos val="inEnd"/>
              <c:showLegendKey val="0"/>
              <c:showVal val="1"/>
              <c:showCatName val="0"/>
              <c:showSerName val="0"/>
              <c:showPercent val="0"/>
              <c:showBubbleSize val="0"/>
            </c:dLbl>
            <c:dLbl>
              <c:idx val="7"/>
              <c:tx>
                <c:rich>
                  <a:bodyPr/>
                  <a:lstStyle/>
                  <a:p>
                    <a:r>
                      <a:t>96.0%</a:t>
                    </a:r>
                  </a:p>
                </c:rich>
              </c:tx>
              <c:txPr>
                <a:bodyPr/>
                <a:lstStyle/>
                <a:p>
                  <a:pPr>
                    <a:defRPr sz="1000"/>
                  </a:pPr>
                </a:p>
              </c:txPr>
              <c:dLblPos val="inEnd"/>
              <c:showLegendKey val="0"/>
              <c:showVal val="1"/>
              <c:showCatName val="0"/>
              <c:showSerName val="0"/>
              <c:showPercent val="0"/>
              <c:showBubbleSize val="0"/>
            </c:dLbl>
            <c:dLbl>
              <c:idx val="8"/>
              <c:tx>
                <c:rich>
                  <a:bodyPr/>
                  <a:lstStyle/>
                  <a:p>
                    <a:r>
                      <a:t>96.0%</a:t>
                    </a:r>
                  </a:p>
                </c:rich>
              </c:tx>
              <c:txPr>
                <a:bodyPr/>
                <a:lstStyle/>
                <a:p>
                  <a:pPr>
                    <a:defRPr sz="1000"/>
                  </a:pPr>
                </a:p>
              </c:txPr>
              <c:dLblPos val="inEnd"/>
              <c:showLegendKey val="0"/>
              <c:showVal val="1"/>
              <c:showCatName val="0"/>
              <c:showSerName val="0"/>
              <c:showPercent val="0"/>
              <c:showBubbleSize val="0"/>
            </c:dLbl>
            <c:dLbl>
              <c:idx val="9"/>
              <c:tx>
                <c:rich>
                  <a:bodyPr/>
                  <a:lstStyle/>
                  <a:p>
                    <a:r>
                      <a:t>91.7%</a:t>
                    </a:r>
                  </a:p>
                </c:rich>
              </c:tx>
              <c:txPr>
                <a:bodyPr/>
                <a:lstStyle/>
                <a:p>
                  <a:pPr>
                    <a:defRPr sz="1000"/>
                  </a:pPr>
                </a:p>
              </c:txPr>
              <c:dLblPos val="inEnd"/>
              <c:showLegendKey val="0"/>
              <c:showVal val="1"/>
              <c:showCatName val="0"/>
              <c:showSerName val="0"/>
              <c:showPercent val="0"/>
              <c:showBubbleSize val="0"/>
            </c:dLbl>
            <c:dLbl>
              <c:idx val="10"/>
              <c:tx>
                <c:rich>
                  <a:bodyPr/>
                  <a:lstStyle/>
                  <a:p>
                    <a:r>
                      <a:t>85.1%</a:t>
                    </a:r>
                  </a:p>
                </c:rich>
              </c:tx>
              <c:txPr>
                <a:bodyPr/>
                <a:lstStyle/>
                <a:p>
                  <a:pPr>
                    <a:defRPr sz="1000"/>
                  </a:pPr>
                </a:p>
              </c:txPr>
              <c:dLblPos val="inEnd"/>
              <c:showLegendKey val="0"/>
              <c:showVal val="1"/>
              <c:showCatName val="0"/>
              <c:showSerName val="0"/>
              <c:showPercent val="0"/>
              <c:showBubbleSize val="0"/>
            </c:dLbl>
            <c:dLbl>
              <c:idx val="11"/>
              <c:tx>
                <c:rich>
                  <a:bodyPr/>
                  <a:lstStyle/>
                  <a:p>
                    <a:r>
                      <a:t>93.3%</a:t>
                    </a:r>
                  </a:p>
                </c:rich>
              </c:tx>
              <c:txPr>
                <a:bodyPr/>
                <a:lstStyle/>
                <a:p>
                  <a:pPr>
                    <a:defRPr sz="1000"/>
                  </a:pPr>
                </a:p>
              </c:txPr>
              <c:dLblPos val="inEnd"/>
              <c:showLegendKey val="0"/>
              <c:showVal val="1"/>
              <c:showCatName val="0"/>
              <c:showSerName val="0"/>
              <c:showPercent val="0"/>
              <c:showBubbleSize val="0"/>
            </c:dLbl>
            <c:dLbl>
              <c:idx val="12"/>
              <c:tx>
                <c:rich>
                  <a:bodyPr/>
                  <a:lstStyle/>
                  <a:p>
                    <a:r>
                      <a:t>95.1%</a:t>
                    </a:r>
                  </a:p>
                </c:rich>
              </c:tx>
              <c:txPr>
                <a:bodyPr/>
                <a:lstStyle/>
                <a:p>
                  <a:pPr>
                    <a:defRPr sz="1000"/>
                  </a:pPr>
                </a:p>
              </c:txPr>
              <c:dLblPos val="inEnd"/>
              <c:showLegendKey val="0"/>
              <c:showVal val="1"/>
              <c:showCatName val="0"/>
              <c:showSerName val="0"/>
              <c:showPercent val="0"/>
              <c:showBubbleSize val="0"/>
            </c:dLbl>
            <c:dLbl>
              <c:idx val="13"/>
              <c:tx>
                <c:rich>
                  <a:bodyPr/>
                  <a:lstStyle/>
                  <a:p>
                    <a:r>
                      <a:t>84.5%</a:t>
                    </a:r>
                  </a:p>
                </c:rich>
              </c:tx>
              <c:txPr>
                <a:bodyPr/>
                <a:lstStyle/>
                <a:p>
                  <a:pPr>
                    <a:defRPr sz="1000"/>
                  </a:pPr>
                </a:p>
              </c:txPr>
              <c:dLblPos val="inEnd"/>
              <c:showLegendKey val="0"/>
              <c:showVal val="1"/>
              <c:showCatName val="0"/>
              <c:showSerName val="0"/>
              <c:showPercent val="0"/>
              <c:showBubbleSize val="0"/>
            </c:dLbl>
            <c:dLbl>
              <c:idx val="14"/>
              <c:tx>
                <c:rich>
                  <a:bodyPr/>
                  <a:lstStyle/>
                  <a:p>
                    <a:r>
                      <a:t>77.4%</a:t>
                    </a:r>
                  </a:p>
                </c:rich>
              </c:tx>
              <c:txPr>
                <a:bodyPr/>
                <a:lstStyle/>
                <a:p>
                  <a:pPr>
                    <a:defRPr sz="1000"/>
                  </a:pPr>
                </a:p>
              </c:txPr>
              <c:dLblPos val="inEnd"/>
              <c:showLegendKey val="0"/>
              <c:showVal val="1"/>
              <c:showCatName val="0"/>
              <c:showSerName val="0"/>
              <c:showPercent val="0"/>
              <c:showBubbleSize val="0"/>
            </c:dLbl>
            <c:dLbl>
              <c:idx val="15"/>
              <c:tx>
                <c:rich>
                  <a:bodyPr/>
                  <a:lstStyle/>
                  <a:p>
                    <a:r>
                      <a:t>84.6%</a:t>
                    </a:r>
                  </a:p>
                </c:rich>
              </c:tx>
              <c:txPr>
                <a:bodyPr/>
                <a:lstStyle/>
                <a:p>
                  <a:pPr>
                    <a:defRPr sz="1000"/>
                  </a:pPr>
                </a:p>
              </c:txPr>
              <c:dLblPos val="inEnd"/>
              <c:showLegendKey val="0"/>
              <c:showVal val="1"/>
              <c:showCatName val="0"/>
              <c:showSerName val="0"/>
              <c:showPercent val="0"/>
              <c:showBubbleSize val="0"/>
            </c:dLbl>
            <c:dLbl>
              <c:idx val="16"/>
              <c:tx>
                <c:rich>
                  <a:bodyPr/>
                  <a:lstStyle/>
                  <a:p>
                    <a:r>
                      <a:t>93.6%</a:t>
                    </a:r>
                  </a:p>
                </c:rich>
              </c:tx>
              <c:txPr>
                <a:bodyPr/>
                <a:lstStyle/>
                <a:p>
                  <a:pPr>
                    <a:defRPr sz="1000"/>
                  </a:pPr>
                </a:p>
              </c:txPr>
              <c:dLblPos val="inEnd"/>
              <c:showLegendKey val="0"/>
              <c:showVal val="1"/>
              <c:showCatName val="0"/>
              <c:showSerName val="0"/>
              <c:showPercent val="0"/>
              <c:showBubbleSize val="0"/>
            </c:dLbl>
            <c:dLbl>
              <c:idx val="17"/>
              <c:tx>
                <c:rich>
                  <a:bodyPr/>
                  <a:lstStyle/>
                  <a:p>
                    <a:r>
                      <a:t>83.8%</a:t>
                    </a:r>
                  </a:p>
                </c:rich>
              </c:tx>
              <c:txPr>
                <a:bodyPr/>
                <a:lstStyle/>
                <a:p>
                  <a:pPr>
                    <a:defRPr sz="1000"/>
                  </a:pPr>
                </a:p>
              </c:txPr>
              <c:dLblPos val="inEnd"/>
              <c:showLegendKey val="0"/>
              <c:showVal val="1"/>
              <c:showCatName val="0"/>
              <c:showSerName val="0"/>
              <c:showPercent val="0"/>
              <c:showBubbleSize val="0"/>
            </c:dLbl>
            <c:dLbl>
              <c:idx val="18"/>
              <c:tx>
                <c:rich>
                  <a:bodyPr/>
                  <a:lstStyle/>
                  <a:p>
                    <a:r>
                      <a:t>86.1%</a:t>
                    </a:r>
                  </a:p>
                </c:rich>
              </c:tx>
              <c:txPr>
                <a:bodyPr/>
                <a:lstStyle/>
                <a:p>
                  <a:pPr>
                    <a:defRPr sz="1000"/>
                  </a:pPr>
                </a:p>
              </c:txPr>
              <c:dLblPos val="inEnd"/>
              <c:showLegendKey val="0"/>
              <c:showVal val="1"/>
              <c:showCatName val="0"/>
              <c:showSerName val="0"/>
              <c:showPercent val="0"/>
              <c:showBubbleSize val="0"/>
            </c:dLbl>
            <c:dLbl>
              <c:idx val="19"/>
              <c:tx>
                <c:rich>
                  <a:bodyPr/>
                  <a:lstStyle/>
                  <a:p>
                    <a:r>
                      <a:t>91.1%</a:t>
                    </a:r>
                  </a:p>
                </c:rich>
              </c:tx>
              <c:txPr>
                <a:bodyPr/>
                <a:lstStyle/>
                <a:p>
                  <a:pPr>
                    <a:defRPr sz="1000"/>
                  </a:pPr>
                </a:p>
              </c:txPr>
              <c:dLblPos val="inEnd"/>
              <c:showLegendKey val="0"/>
              <c:showVal val="1"/>
              <c:showCatName val="0"/>
              <c:showSerName val="0"/>
              <c:showPercent val="0"/>
              <c:showBubbleSize val="0"/>
            </c:dLbl>
            <c:dLbl>
              <c:idx val="20"/>
              <c:tx>
                <c:rich>
                  <a:bodyPr/>
                  <a:lstStyle/>
                  <a:p>
                    <a:r>
                      <a:t>98.5%</a:t>
                    </a:r>
                  </a:p>
                </c:rich>
              </c:tx>
              <c:txPr>
                <a:bodyPr/>
                <a:lstStyle/>
                <a:p>
                  <a:pPr>
                    <a:defRPr sz="1000"/>
                  </a:pPr>
                </a:p>
              </c:txPr>
              <c:dLblPos val="inEnd"/>
              <c:showLegendKey val="0"/>
              <c:showVal val="1"/>
              <c:showCatName val="0"/>
              <c:showSerName val="0"/>
              <c:showPercent val="0"/>
              <c:showBubbleSize val="0"/>
            </c:dLbl>
            <c:dLbl>
              <c:idx val="21"/>
              <c:tx>
                <c:rich>
                  <a:bodyPr/>
                  <a:lstStyle/>
                  <a:p>
                    <a:r>
                      <a:t>87.7%</a:t>
                    </a:r>
                  </a:p>
                </c:rich>
              </c:tx>
              <c:txPr>
                <a:bodyPr/>
                <a:lstStyle/>
                <a:p>
                  <a:pPr>
                    <a:defRPr sz="1000"/>
                  </a:pPr>
                </a:p>
              </c:txPr>
              <c:dLblPos val="inEnd"/>
              <c:showLegendKey val="0"/>
              <c:showVal val="1"/>
              <c:showCatName val="0"/>
              <c:showSerName val="0"/>
              <c:showPercent val="0"/>
              <c:showBubbleSize val="0"/>
            </c:dLbl>
            <c:dLbl>
              <c:idx val="22"/>
              <c:tx>
                <c:rich>
                  <a:bodyPr/>
                  <a:lstStyle/>
                  <a:p>
                    <a:r>
                      <a:t>81.4%</a:t>
                    </a:r>
                  </a:p>
                </c:rich>
              </c:tx>
              <c:txPr>
                <a:bodyPr/>
                <a:lstStyle/>
                <a:p>
                  <a:pPr>
                    <a:defRPr sz="1000"/>
                  </a:pPr>
                </a:p>
              </c:txPr>
              <c:dLblPos val="inEnd"/>
              <c:showLegendKey val="0"/>
              <c:showVal val="1"/>
              <c:showCatName val="0"/>
              <c:showSerName val="0"/>
              <c:showPercent val="0"/>
              <c:showBubbleSize val="0"/>
            </c:dLbl>
            <c:dLbl>
              <c:idx val="23"/>
              <c:tx>
                <c:rich>
                  <a:bodyPr/>
                  <a:lstStyle/>
                  <a:p>
                    <a:r>
                      <a:t>87.3%</a:t>
                    </a:r>
                  </a:p>
                </c:rich>
              </c:tx>
              <c:txPr>
                <a:bodyPr/>
                <a:lstStyle/>
                <a:p>
                  <a:pPr>
                    <a:defRPr sz="1000"/>
                  </a:pPr>
                </a:p>
              </c:txPr>
              <c:dLblPos val="inEnd"/>
              <c:showLegendKey val="0"/>
              <c:showVal val="1"/>
              <c:showCatName val="0"/>
              <c:showSerName val="0"/>
              <c:showPercent val="0"/>
              <c:showBubbleSize val="0"/>
            </c:dLbl>
            <c:dLbl>
              <c:idx val="24"/>
              <c:tx>
                <c:rich>
                  <a:bodyPr/>
                  <a:lstStyle/>
                  <a:p>
                    <a:r>
                      <a:t>87.7%</a:t>
                    </a:r>
                  </a:p>
                </c:rich>
              </c:tx>
              <c:txPr>
                <a:bodyPr/>
                <a:lstStyle/>
                <a:p>
                  <a:pPr>
                    <a:defRPr sz="1000"/>
                  </a:pPr>
                </a:p>
              </c:txPr>
              <c:dLblPos val="inEnd"/>
              <c:showLegendKey val="0"/>
              <c:showVal val="1"/>
              <c:showCatName val="0"/>
              <c:showSerName val="0"/>
              <c:showPercent val="0"/>
              <c:showBubbleSize val="0"/>
            </c:dLbl>
            <c:dLbl>
              <c:idx val="25"/>
              <c:tx>
                <c:rich>
                  <a:bodyPr/>
                  <a:lstStyle/>
                  <a:p>
                    <a:r>
                      <a:t>83.0%</a:t>
                    </a:r>
                  </a:p>
                </c:rich>
              </c:tx>
              <c:txPr>
                <a:bodyPr/>
                <a:lstStyle/>
                <a:p>
                  <a:pPr>
                    <a:defRPr sz="1000"/>
                  </a:pPr>
                </a:p>
              </c:txPr>
              <c:dLblPos val="inEnd"/>
              <c:showLegendKey val="0"/>
              <c:showVal val="1"/>
              <c:showCatName val="0"/>
              <c:showSerName val="0"/>
              <c:showPercent val="0"/>
              <c:showBubbleSize val="0"/>
            </c:dLbl>
            <c:dLbl>
              <c:idx val="26"/>
              <c:tx>
                <c:rich>
                  <a:bodyPr/>
                  <a:lstStyle/>
                  <a:p>
                    <a:r>
                      <a:t>95.5%</a:t>
                    </a:r>
                  </a:p>
                </c:rich>
              </c:tx>
              <c:txPr>
                <a:bodyPr/>
                <a:lstStyle/>
                <a:p>
                  <a:pPr>
                    <a:defRPr sz="1000"/>
                  </a:pPr>
                </a:p>
              </c:txPr>
              <c:dLblPos val="inEnd"/>
              <c:showLegendKey val="0"/>
              <c:showVal val="1"/>
              <c:showCatName val="0"/>
              <c:showSerName val="0"/>
              <c:showPercent val="0"/>
              <c:showBubbleSize val="0"/>
            </c:dLbl>
            <c:dLbl>
              <c:idx val="27"/>
              <c:tx>
                <c:rich>
                  <a:bodyPr/>
                  <a:lstStyle/>
                  <a:p>
                    <a:r>
                      <a:t>93.2%</a:t>
                    </a:r>
                  </a:p>
                </c:rich>
              </c:tx>
              <c:txPr>
                <a:bodyPr/>
                <a:lstStyle/>
                <a:p>
                  <a:pPr>
                    <a:defRPr sz="1000"/>
                  </a:pPr>
                </a:p>
              </c:txPr>
              <c:dLblPos val="inEnd"/>
              <c:showLegendKey val="0"/>
              <c:showVal val="1"/>
              <c:showCatName val="0"/>
              <c:showSerName val="0"/>
              <c:showPercent val="0"/>
              <c:showBubbleSize val="0"/>
            </c:dLbl>
            <c:dLbl>
              <c:idx val="28"/>
              <c:tx>
                <c:rich>
                  <a:bodyPr/>
                  <a:lstStyle/>
                  <a:p>
                    <a:r>
                      <a:t>89.5%</a:t>
                    </a:r>
                  </a:p>
                </c:rich>
              </c:tx>
              <c:txPr>
                <a:bodyPr/>
                <a:lstStyle/>
                <a:p>
                  <a:pPr>
                    <a:defRPr sz="1000"/>
                  </a:pPr>
                </a:p>
              </c:txPr>
              <c:dLblPos val="inEnd"/>
              <c:showLegendKey val="0"/>
              <c:showVal val="1"/>
              <c:showCatName val="0"/>
              <c:showSerName val="0"/>
              <c:showPercent val="0"/>
              <c:showBubbleSize val="0"/>
            </c:dLbl>
            <c:dLbl>
              <c:idx val="29"/>
              <c:tx>
                <c:rich>
                  <a:bodyPr/>
                  <a:lstStyle/>
                  <a:p>
                    <a:r>
                      <a:t>88.3%</a:t>
                    </a:r>
                  </a:p>
                </c:rich>
              </c:tx>
              <c:txPr>
                <a:bodyPr/>
                <a:lstStyle/>
                <a:p>
                  <a:pPr>
                    <a:defRPr sz="1000"/>
                  </a:pPr>
                </a:p>
              </c:txPr>
              <c:dLblPos val="inEnd"/>
              <c:showLegendKey val="0"/>
              <c:showVal val="1"/>
              <c:showCatName val="0"/>
              <c:showSerName val="0"/>
              <c:showPercent val="0"/>
              <c:showBubbleSize val="0"/>
            </c:dLbl>
            <c:dLbl>
              <c:idx val="30"/>
              <c:tx>
                <c:rich>
                  <a:bodyPr/>
                  <a:lstStyle/>
                  <a:p>
                    <a:r>
                      <a:t>94.4%</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Sheet1!$A$2:$A$32</c:f>
              <c:strCache>
                <c:ptCount val="31"/>
                <c:pt idx="0">
                  <c:v>Industri</c:v>
                </c:pt>
                <c:pt idx="1">
                  <c:v>UOB Call Center</c:v>
                </c:pt>
                <c:pt idx="2">
                  <c:v>Phone Banking CIMB Niaga</c:v>
                </c:pt>
                <c:pt idx="3">
                  <c:v>PermataTel</c:v>
                </c:pt>
                <c:pt idx="4">
                  <c:v>Mega Call</c:v>
                </c:pt>
                <c:pt idx="5">
                  <c:v>Maybank Customer Care</c:v>
                </c:pt>
                <c:pt idx="6">
                  <c:v>Mandiri Call</c:v>
                </c:pt>
                <c:pt idx="7">
                  <c:v>Layanan Sahabat BTN</c:v>
                </c:pt>
                <c:pt idx="8">
                  <c:v>Info Bank Jatim</c:v>
                </c:pt>
                <c:pt idx="9">
                  <c:v>Hello Danamon</c:v>
                </c:pt>
                <c:pt idx="10">
                  <c:v>Halo Bukopin</c:v>
                </c:pt>
                <c:pt idx="11">
                  <c:v>Halo Bank Kalbar</c:v>
                </c:pt>
                <c:pt idx="12">
                  <c:v>Halo BCA</c:v>
                </c:pt>
                <c:pt idx="13">
                  <c:v>HSBC</c:v>
                </c:pt>
                <c:pt idx="14">
                  <c:v>Graha Call</c:v>
                </c:pt>
                <c:pt idx="15">
                  <c:v>DBSI Customer Centre</c:v>
                </c:pt>
                <c:pt idx="16">
                  <c:v>Contact BRI</c:v>
                </c:pt>
                <c:pt idx="17">
                  <c:v>CitiPhone Banking</c:v>
                </c:pt>
                <c:pt idx="18">
                  <c:v>Call OCBC NISP</c:v>
                </c:pt>
                <c:pt idx="19">
                  <c:v>Call KEB Hana</c:v>
                </c:pt>
                <c:pt idx="20">
                  <c:v>Call CommBank</c:v>
                </c:pt>
                <c:pt idx="21">
                  <c:v>Call Centre J TRUST Bank</c:v>
                </c:pt>
                <c:pt idx="22">
                  <c:v>Call Center Standard Chartered Bank</c:v>
                </c:pt>
                <c:pt idx="23">
                  <c:v>Call Center Panin</c:v>
                </c:pt>
                <c:pt idx="24">
                  <c:v>Bank Sinarmas Care</c:v>
                </c:pt>
                <c:pt idx="25">
                  <c:v>Bank Kaltim Cal Center</c:v>
                </c:pt>
                <c:pt idx="26">
                  <c:v>Bank Jateng Call Center </c:v>
                </c:pt>
                <c:pt idx="27">
                  <c:v>Bank DKI Call Center</c:v>
                </c:pt>
                <c:pt idx="28">
                  <c:v>BTPN Call</c:v>
                </c:pt>
                <c:pt idx="29">
                  <c:v>BNI Call</c:v>
                </c:pt>
                <c:pt idx="30">
                  <c:v>BJB Call</c:v>
                </c:pt>
              </c:strCache>
            </c:strRef>
          </c:cat>
          <c:val>
            <c:numRef>
              <c:f>Sheet1!$B$2:$B$32</c:f>
              <c:numCache>
                <c:formatCode>#,0"%"</c:formatCode>
                <c:ptCount val="31"/>
                <c:pt idx="0">
                  <c:v>89.4</c:v>
                </c:pt>
                <c:pt idx="1">
                  <c:v>90.0</c:v>
                </c:pt>
                <c:pt idx="2">
                  <c:v>87.3</c:v>
                </c:pt>
                <c:pt idx="3">
                  <c:v>92.0</c:v>
                </c:pt>
                <c:pt idx="4">
                  <c:v>84.0</c:v>
                </c:pt>
                <c:pt idx="5">
                  <c:v>92.3</c:v>
                </c:pt>
                <c:pt idx="6">
                  <c:v>92.5</c:v>
                </c:pt>
                <c:pt idx="7">
                  <c:v>96.0</c:v>
                </c:pt>
                <c:pt idx="8">
                  <c:v>96.0</c:v>
                </c:pt>
                <c:pt idx="9">
                  <c:v>91.7</c:v>
                </c:pt>
                <c:pt idx="10">
                  <c:v>85.1</c:v>
                </c:pt>
                <c:pt idx="11">
                  <c:v>93.3</c:v>
                </c:pt>
                <c:pt idx="12">
                  <c:v>95.1</c:v>
                </c:pt>
                <c:pt idx="13">
                  <c:v>84.5</c:v>
                </c:pt>
                <c:pt idx="14">
                  <c:v>77.4</c:v>
                </c:pt>
                <c:pt idx="15">
                  <c:v>84.6</c:v>
                </c:pt>
                <c:pt idx="16">
                  <c:v>93.6</c:v>
                </c:pt>
                <c:pt idx="17">
                  <c:v>83.8</c:v>
                </c:pt>
                <c:pt idx="18">
                  <c:v>86.1</c:v>
                </c:pt>
                <c:pt idx="19">
                  <c:v>91.1</c:v>
                </c:pt>
                <c:pt idx="20">
                  <c:v>98.5</c:v>
                </c:pt>
                <c:pt idx="21">
                  <c:v>87.7</c:v>
                </c:pt>
                <c:pt idx="22">
                  <c:v>81.4</c:v>
                </c:pt>
                <c:pt idx="23">
                  <c:v>87.3</c:v>
                </c:pt>
                <c:pt idx="24">
                  <c:v>87.7</c:v>
                </c:pt>
                <c:pt idx="25">
                  <c:v>83.0</c:v>
                </c:pt>
                <c:pt idx="26">
                  <c:v>95.5</c:v>
                </c:pt>
                <c:pt idx="27">
                  <c:v>93.2</c:v>
                </c:pt>
                <c:pt idx="28">
                  <c:v>89.5</c:v>
                </c:pt>
                <c:pt idx="29">
                  <c:v>88.3</c:v>
                </c:pt>
                <c:pt idx="30">
                  <c:v>94.4</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chart>
    <c:autoTitleDeleted val="0"/>
    <c:plotArea>
      <c:lineChart>
        <c:grouping val="standard"/>
        <c:varyColors val="0"/>
        <c:ser>
          <c:idx val="0"/>
          <c:order val="0"/>
          <c:tx>
            <c:strRef>
              <c:f>Sheet1!$B$1</c:f>
              <c:strCache>
                <c:ptCount val="1"/>
                <c:pt idx="0">
                  <c:v>BJB Call</c:v>
                </c:pt>
              </c:strCache>
            </c:strRef>
          </c:tx>
          <c:spPr>
            <a:ln w="38100">
              <a:solidFill>
                <a:srgbClr val="FF0000"/>
              </a:solidFill>
            </a:ln>
          </c:spPr>
          <c:marker>
            <c:symbol val="circle"/>
            <c:spPr>
              <a:solidFill>
                <a:srgbClr val="000000"/>
              </a:solidFill>
            </c:spPr>
          </c:marker>
          <c:dLbls>
            <c:dLbl>
              <c:idx val="0"/>
              <c:tx>
                <c:rich>
                  <a:bodyPr/>
                  <a:lstStyle/>
                  <a:p>
                    <a:r>
                      <a:t>97.5%</a:t>
                    </a:r>
                  </a:p>
                </c:rich>
              </c:tx>
              <c:txPr>
                <a:bodyPr/>
                <a:lstStyle/>
                <a:p>
                  <a:pPr>
                    <a:defRPr sz="1200"/>
                  </a:pPr>
                </a:p>
              </c:txPr>
              <c:dLblPos val="b"/>
              <c:showLegendKey val="0"/>
              <c:showVal val="1"/>
              <c:showCatName val="0"/>
              <c:showSerName val="0"/>
              <c:showPercent val="0"/>
              <c:showBubbleSize val="0"/>
            </c:dLbl>
            <c:dLbl>
              <c:idx val="1"/>
              <c:tx>
                <c:rich>
                  <a:bodyPr/>
                  <a:lstStyle/>
                  <a:p>
                    <a:r>
                      <a:t>100.0%</a:t>
                    </a:r>
                  </a:p>
                </c:rich>
              </c:tx>
              <c:txPr>
                <a:bodyPr/>
                <a:lstStyle/>
                <a:p>
                  <a:pPr>
                    <a:defRPr sz="1200"/>
                  </a:pPr>
                </a:p>
              </c:txPr>
              <c:dLblPos val="b"/>
              <c:showLegendKey val="0"/>
              <c:showVal val="1"/>
              <c:showCatName val="0"/>
              <c:showSerName val="0"/>
              <c:showPercent val="0"/>
              <c:showBubbleSize val="0"/>
            </c:dLbl>
            <c:dLbl>
              <c:idx val="2"/>
              <c:tx>
                <c:rich>
                  <a:bodyPr/>
                  <a:lstStyle/>
                  <a:p>
                    <a:r>
                      <a:t>100.0%</a:t>
                    </a:r>
                  </a:p>
                </c:rich>
              </c:tx>
              <c:txPr>
                <a:bodyPr/>
                <a:lstStyle/>
                <a:p>
                  <a:pPr>
                    <a:defRPr sz="1200"/>
                  </a:pPr>
                </a:p>
              </c:txPr>
              <c:dLblPos val="b"/>
              <c:showLegendKey val="0"/>
              <c:showVal val="1"/>
              <c:showCatName val="0"/>
              <c:showSerName val="0"/>
              <c:showPercent val="0"/>
              <c:showBubbleSize val="0"/>
            </c:dLbl>
            <c:dLbl>
              <c:idx val="3"/>
              <c:tx>
                <c:rich>
                  <a:bodyPr/>
                  <a:lstStyle/>
                  <a:p>
                    <a:r>
                      <a:t>100.0%</a:t>
                    </a:r>
                  </a:p>
                </c:rich>
              </c:tx>
              <c:txPr>
                <a:bodyPr/>
                <a:lstStyle/>
                <a:p>
                  <a:pPr>
                    <a:defRPr sz="1200"/>
                  </a:pPr>
                </a:p>
              </c:txPr>
              <c:dLblPos val="b"/>
              <c:showLegendKey val="0"/>
              <c:showVal val="1"/>
              <c:showCatName val="0"/>
              <c:showSerName val="0"/>
              <c:showPercent val="0"/>
              <c:showBubbleSize val="0"/>
            </c:dLbl>
            <c:dLbl>
              <c:idx val="4"/>
              <c:tx>
                <c:rich>
                  <a:bodyPr/>
                  <a:lstStyle/>
                  <a:p>
                    <a:r>
                      <a:t>100.0%</a:t>
                    </a:r>
                  </a:p>
                </c:rich>
              </c:tx>
              <c:txPr>
                <a:bodyPr/>
                <a:lstStyle/>
                <a:p>
                  <a:pPr>
                    <a:defRPr sz="1200"/>
                  </a:pPr>
                </a:p>
              </c:txPr>
              <c:dLblPos val="b"/>
              <c:showLegendKey val="0"/>
              <c:showVal val="1"/>
              <c:showCatName val="0"/>
              <c:showSerName val="0"/>
              <c:showPercent val="0"/>
              <c:showBubbleSize val="0"/>
            </c:dLbl>
            <c:showLegendKey val="0"/>
            <c:showVal val="0"/>
            <c:showCatName val="0"/>
            <c:showSerName val="0"/>
            <c:showPercent val="0"/>
            <c:showBubbleSize val="0"/>
            <c:showLeaderLines val="1"/>
          </c:dLbls>
          <c:cat>
            <c:strRef>
              <c:f>Sheet1!$A$2:$A$6</c:f>
              <c:strCache>
                <c:ptCount val="5"/>
                <c:pt idx="0">
                  <c:v>Januari</c:v>
                </c:pt>
                <c:pt idx="1">
                  <c:v>Februari</c:v>
                </c:pt>
                <c:pt idx="2">
                  <c:v>Maret</c:v>
                </c:pt>
                <c:pt idx="3">
                  <c:v>April</c:v>
                </c:pt>
                <c:pt idx="4">
                  <c:v>Mei</c:v>
                </c:pt>
              </c:strCache>
            </c:strRef>
          </c:cat>
          <c:val>
            <c:numRef>
              <c:f>Sheet1!$B$2:$B$13</c:f>
              <c:numCache>
                <c:formatCode>General</c:formatCode>
                <c:ptCount val="12"/>
                <c:pt idx="0">
                  <c:v>97.5</c:v>
                </c:pt>
                <c:pt idx="1">
                  <c:v>100.0</c:v>
                </c:pt>
                <c:pt idx="2">
                  <c:v>100.0</c:v>
                </c:pt>
                <c:pt idx="3">
                  <c:v>100.0</c:v>
                </c:pt>
                <c:pt idx="4">
                  <c:v>100.0</c:v>
                </c:pt>
              </c:numCache>
            </c:numRef>
          </c:val>
          <c:smooth val="0"/>
        </c:ser>
        <c:marker val="1"/>
        <c:smooth val="0"/>
        <c:axId val="2118791784"/>
        <c:axId val="2140495176"/>
      </c:lineChart>
      <c:catAx>
        <c:axId val="2118791784"/>
        <c:scaling>
          <c:orientation val="minMax"/>
        </c:scaling>
        <c:delete val="0"/>
        <c:axPos val="b"/>
        <c:majorTickMark val="out"/>
        <c:minorTickMark val="none"/>
        <c:tickLblPos val="low"/>
        <c:txPr>
          <a:bodyPr/>
          <a:lstStyle/>
          <a:p>
            <a:pPr>
              <a:defRPr sz="1200"/>
            </a:pPr>
          </a:p>
        </c:txPr>
        <c:crossAx val="2140495176"/>
        <c:crosses val="autoZero"/>
        <c:auto val="1"/>
        <c:lblAlgn val="ctr"/>
        <c:lblOffset val="100"/>
        <c:noMultiLvlLbl val="0"/>
      </c:catAx>
      <c:valAx>
        <c:axId val="2140495176"/>
        <c:scaling>
          <c:max val="100.0"/>
          <c:min val="50.0"/>
        </c:scaling>
        <c:delete val="0"/>
        <c:axPos val="l"/>
        <c:majorGridlines/>
        <c:numFmt formatCode="#&quot;%&quot;" sourceLinked="0"/>
        <c:majorTickMark val="out"/>
        <c:minorTickMark val="none"/>
        <c:tickLblPos val="nextTo"/>
        <c:txPr>
          <a:bodyPr/>
          <a:lstStyle/>
          <a:p>
            <a:pPr>
              <a:defRPr sz="1200"/>
            </a:pPr>
          </a:p>
        </c:txPr>
        <c:crossAx val="2118791784"/>
        <c:crosses val="autoZero"/>
        <c:majorUnit val="10.0"/>
      </c:valAx>
    </c:plotArea>
    <c:plotVisOnly val="1"/>
    <c:dispBlanksAs val="gap"/>
    <c:showDLblsOverMax val="0"/>
  </c:chart>
  <c:txPr>
    <a:bodyPr/>
    <a:lstStyle/>
    <a:p>
      <a:pPr>
        <a:defRPr sz="1800"/>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BFBFBF"/>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0070C0"/>
              </a:solidFill>
            </c:spPr>
          </c:dPt>
          <c:dLbls>
            <c:dLbl>
              <c:idx val="0"/>
              <c:tx>
                <c:rich>
                  <a:bodyPr/>
                  <a:lstStyle/>
                  <a:p>
                    <a:r>
                      <a:t>91.6%</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93.8%</a:t>
                    </a:r>
                  </a:p>
                </c:rich>
              </c:tx>
              <c:txPr>
                <a:bodyPr/>
                <a:lstStyle/>
                <a:p>
                  <a:pPr>
                    <a:defRPr sz="1000"/>
                  </a:pPr>
                </a:p>
              </c:txPr>
              <c:dLblPos val="inEnd"/>
              <c:showLegendKey val="0"/>
              <c:showVal val="1"/>
              <c:showCatName val="0"/>
              <c:showSerName val="0"/>
              <c:showPercent val="0"/>
              <c:showBubbleSize val="0"/>
            </c:dLbl>
            <c:dLbl>
              <c:idx val="2"/>
              <c:tx>
                <c:rich>
                  <a:bodyPr/>
                  <a:lstStyle/>
                  <a:p>
                    <a:r>
                      <a:t>90.5%</a:t>
                    </a:r>
                  </a:p>
                </c:rich>
              </c:tx>
              <c:txPr>
                <a:bodyPr/>
                <a:lstStyle/>
                <a:p>
                  <a:pPr>
                    <a:defRPr sz="1000"/>
                  </a:pPr>
                </a:p>
              </c:txPr>
              <c:dLblPos val="inEnd"/>
              <c:showLegendKey val="0"/>
              <c:showVal val="1"/>
              <c:showCatName val="0"/>
              <c:showSerName val="0"/>
              <c:showPercent val="0"/>
              <c:showBubbleSize val="0"/>
            </c:dLbl>
            <c:dLbl>
              <c:idx val="3"/>
              <c:tx>
                <c:rich>
                  <a:bodyPr/>
                  <a:lstStyle/>
                  <a:p>
                    <a:r>
                      <a:t>93.0%</a:t>
                    </a:r>
                  </a:p>
                </c:rich>
              </c:tx>
              <c:txPr>
                <a:bodyPr/>
                <a:lstStyle/>
                <a:p>
                  <a:pPr>
                    <a:defRPr sz="1000"/>
                  </a:pPr>
                </a:p>
              </c:txPr>
              <c:dLblPos val="inEnd"/>
              <c:showLegendKey val="0"/>
              <c:showVal val="1"/>
              <c:showCatName val="0"/>
              <c:showSerName val="0"/>
              <c:showPercent val="0"/>
              <c:showBubbleSize val="0"/>
            </c:dLbl>
            <c:dLbl>
              <c:idx val="4"/>
              <c:tx>
                <c:rich>
                  <a:bodyPr/>
                  <a:lstStyle/>
                  <a:p>
                    <a:r>
                      <a:t>93.5%</a:t>
                    </a:r>
                  </a:p>
                </c:rich>
              </c:tx>
              <c:txPr>
                <a:bodyPr/>
                <a:lstStyle/>
                <a:p>
                  <a:pPr>
                    <a:defRPr sz="1000"/>
                  </a:pPr>
                </a:p>
              </c:txPr>
              <c:dLblPos val="inEnd"/>
              <c:showLegendKey val="0"/>
              <c:showVal val="1"/>
              <c:showCatName val="0"/>
              <c:showSerName val="0"/>
              <c:showPercent val="0"/>
              <c:showBubbleSize val="0"/>
            </c:dLbl>
            <c:dLbl>
              <c:idx val="5"/>
              <c:tx>
                <c:rich>
                  <a:bodyPr/>
                  <a:lstStyle/>
                  <a:p>
                    <a:r>
                      <a:t>95.5%</a:t>
                    </a:r>
                  </a:p>
                </c:rich>
              </c:tx>
              <c:txPr>
                <a:bodyPr/>
                <a:lstStyle/>
                <a:p>
                  <a:pPr>
                    <a:defRPr sz="1000"/>
                  </a:pPr>
                </a:p>
              </c:txPr>
              <c:dLblPos val="inEnd"/>
              <c:showLegendKey val="0"/>
              <c:showVal val="1"/>
              <c:showCatName val="0"/>
              <c:showSerName val="0"/>
              <c:showPercent val="0"/>
              <c:showBubbleSize val="0"/>
            </c:dLbl>
            <c:dLbl>
              <c:idx val="6"/>
              <c:tx>
                <c:rich>
                  <a:bodyPr/>
                  <a:lstStyle/>
                  <a:p>
                    <a:r>
                      <a:t>86.0%</a:t>
                    </a:r>
                  </a:p>
                </c:rich>
              </c:tx>
              <c:txPr>
                <a:bodyPr/>
                <a:lstStyle/>
                <a:p>
                  <a:pPr>
                    <a:defRPr sz="1000"/>
                  </a:pPr>
                </a:p>
              </c:txPr>
              <c:dLblPos val="inEnd"/>
              <c:showLegendKey val="0"/>
              <c:showVal val="1"/>
              <c:showCatName val="0"/>
              <c:showSerName val="0"/>
              <c:showPercent val="0"/>
              <c:showBubbleSize val="0"/>
            </c:dLbl>
            <c:dLbl>
              <c:idx val="7"/>
              <c:tx>
                <c:rich>
                  <a:bodyPr/>
                  <a:lstStyle/>
                  <a:p>
                    <a:r>
                      <a:t>95.0%</a:t>
                    </a:r>
                  </a:p>
                </c:rich>
              </c:tx>
              <c:txPr>
                <a:bodyPr/>
                <a:lstStyle/>
                <a:p>
                  <a:pPr>
                    <a:defRPr sz="1000"/>
                  </a:pPr>
                </a:p>
              </c:txPr>
              <c:dLblPos val="inEnd"/>
              <c:showLegendKey val="0"/>
              <c:showVal val="1"/>
              <c:showCatName val="0"/>
              <c:showSerName val="0"/>
              <c:showPercent val="0"/>
              <c:showBubbleSize val="0"/>
            </c:dLbl>
            <c:dLbl>
              <c:idx val="8"/>
              <c:tx>
                <c:rich>
                  <a:bodyPr/>
                  <a:lstStyle/>
                  <a:p>
                    <a:r>
                      <a:t>91.0%</a:t>
                    </a:r>
                  </a:p>
                </c:rich>
              </c:tx>
              <c:txPr>
                <a:bodyPr/>
                <a:lstStyle/>
                <a:p>
                  <a:pPr>
                    <a:defRPr sz="1000"/>
                  </a:pPr>
                </a:p>
              </c:txPr>
              <c:dLblPos val="inEnd"/>
              <c:showLegendKey val="0"/>
              <c:showVal val="1"/>
              <c:showCatName val="0"/>
              <c:showSerName val="0"/>
              <c:showPercent val="0"/>
              <c:showBubbleSize val="0"/>
            </c:dLbl>
            <c:dLbl>
              <c:idx val="9"/>
              <c:tx>
                <c:rich>
                  <a:bodyPr/>
                  <a:lstStyle/>
                  <a:p>
                    <a:r>
                      <a:t>92.8%</a:t>
                    </a:r>
                  </a:p>
                </c:rich>
              </c:tx>
              <c:txPr>
                <a:bodyPr/>
                <a:lstStyle/>
                <a:p>
                  <a:pPr>
                    <a:defRPr sz="1000"/>
                  </a:pPr>
                </a:p>
              </c:txPr>
              <c:dLblPos val="inEnd"/>
              <c:showLegendKey val="0"/>
              <c:showVal val="1"/>
              <c:showCatName val="0"/>
              <c:showSerName val="0"/>
              <c:showPercent val="0"/>
              <c:showBubbleSize val="0"/>
            </c:dLbl>
            <c:dLbl>
              <c:idx val="10"/>
              <c:tx>
                <c:rich>
                  <a:bodyPr/>
                  <a:lstStyle/>
                  <a:p>
                    <a:r>
                      <a:t>91.7%</a:t>
                    </a:r>
                  </a:p>
                </c:rich>
              </c:tx>
              <c:txPr>
                <a:bodyPr/>
                <a:lstStyle/>
                <a:p>
                  <a:pPr>
                    <a:defRPr sz="1000"/>
                  </a:pPr>
                </a:p>
              </c:txPr>
              <c:dLblPos val="inEnd"/>
              <c:showLegendKey val="0"/>
              <c:showVal val="1"/>
              <c:showCatName val="0"/>
              <c:showSerName val="0"/>
              <c:showPercent val="0"/>
              <c:showBubbleSize val="0"/>
            </c:dLbl>
            <c:dLbl>
              <c:idx val="11"/>
              <c:tx>
                <c:rich>
                  <a:bodyPr/>
                  <a:lstStyle/>
                  <a:p>
                    <a:r>
                      <a:t>95.2%</a:t>
                    </a:r>
                  </a:p>
                </c:rich>
              </c:tx>
              <c:txPr>
                <a:bodyPr/>
                <a:lstStyle/>
                <a:p>
                  <a:pPr>
                    <a:defRPr sz="1000"/>
                  </a:pPr>
                </a:p>
              </c:txPr>
              <c:dLblPos val="inEnd"/>
              <c:showLegendKey val="0"/>
              <c:showVal val="1"/>
              <c:showCatName val="0"/>
              <c:showSerName val="0"/>
              <c:showPercent val="0"/>
              <c:showBubbleSize val="0"/>
            </c:dLbl>
            <c:dLbl>
              <c:idx val="12"/>
              <c:tx>
                <c:rich>
                  <a:bodyPr/>
                  <a:lstStyle/>
                  <a:p>
                    <a:r>
                      <a:t>92.0%</a:t>
                    </a:r>
                  </a:p>
                </c:rich>
              </c:tx>
              <c:txPr>
                <a:bodyPr/>
                <a:lstStyle/>
                <a:p>
                  <a:pPr>
                    <a:defRPr sz="1000"/>
                  </a:pPr>
                </a:p>
              </c:txPr>
              <c:dLblPos val="inEnd"/>
              <c:showLegendKey val="0"/>
              <c:showVal val="1"/>
              <c:showCatName val="0"/>
              <c:showSerName val="0"/>
              <c:showPercent val="0"/>
              <c:showBubbleSize val="0"/>
            </c:dLbl>
            <c:dLbl>
              <c:idx val="13"/>
              <c:tx>
                <c:rich>
                  <a:bodyPr/>
                  <a:lstStyle/>
                  <a:p>
                    <a:r>
                      <a:t>86.2%</a:t>
                    </a:r>
                  </a:p>
                </c:rich>
              </c:tx>
              <c:txPr>
                <a:bodyPr/>
                <a:lstStyle/>
                <a:p>
                  <a:pPr>
                    <a:defRPr sz="1000"/>
                  </a:pPr>
                </a:p>
              </c:txPr>
              <c:dLblPos val="inEnd"/>
              <c:showLegendKey val="0"/>
              <c:showVal val="1"/>
              <c:showCatName val="0"/>
              <c:showSerName val="0"/>
              <c:showPercent val="0"/>
              <c:showBubbleSize val="0"/>
            </c:dLbl>
            <c:dLbl>
              <c:idx val="14"/>
              <c:tx>
                <c:rich>
                  <a:bodyPr/>
                  <a:lstStyle/>
                  <a:p>
                    <a:r>
                      <a:t>84.0%</a:t>
                    </a:r>
                  </a:p>
                </c:rich>
              </c:tx>
              <c:txPr>
                <a:bodyPr/>
                <a:lstStyle/>
                <a:p>
                  <a:pPr>
                    <a:defRPr sz="1000"/>
                  </a:pPr>
                </a:p>
              </c:txPr>
              <c:dLblPos val="inEnd"/>
              <c:showLegendKey val="0"/>
              <c:showVal val="1"/>
              <c:showCatName val="0"/>
              <c:showSerName val="0"/>
              <c:showPercent val="0"/>
              <c:showBubbleSize val="0"/>
            </c:dLbl>
            <c:dLbl>
              <c:idx val="15"/>
              <c:tx>
                <c:rich>
                  <a:bodyPr/>
                  <a:lstStyle/>
                  <a:p>
                    <a:r>
                      <a:t>91.0%</a:t>
                    </a:r>
                  </a:p>
                </c:rich>
              </c:tx>
              <c:txPr>
                <a:bodyPr/>
                <a:lstStyle/>
                <a:p>
                  <a:pPr>
                    <a:defRPr sz="1000"/>
                  </a:pPr>
                </a:p>
              </c:txPr>
              <c:dLblPos val="inEnd"/>
              <c:showLegendKey val="0"/>
              <c:showVal val="1"/>
              <c:showCatName val="0"/>
              <c:showSerName val="0"/>
              <c:showPercent val="0"/>
              <c:showBubbleSize val="0"/>
            </c:dLbl>
            <c:dLbl>
              <c:idx val="16"/>
              <c:tx>
                <c:rich>
                  <a:bodyPr/>
                  <a:lstStyle/>
                  <a:p>
                    <a:r>
                      <a:t>88.2%</a:t>
                    </a:r>
                  </a:p>
                </c:rich>
              </c:tx>
              <c:txPr>
                <a:bodyPr/>
                <a:lstStyle/>
                <a:p>
                  <a:pPr>
                    <a:defRPr sz="1000"/>
                  </a:pPr>
                </a:p>
              </c:txPr>
              <c:dLblPos val="inEnd"/>
              <c:showLegendKey val="0"/>
              <c:showVal val="1"/>
              <c:showCatName val="0"/>
              <c:showSerName val="0"/>
              <c:showPercent val="0"/>
              <c:showBubbleSize val="0"/>
            </c:dLbl>
            <c:dLbl>
              <c:idx val="17"/>
              <c:tx>
                <c:rich>
                  <a:bodyPr/>
                  <a:lstStyle/>
                  <a:p>
                    <a:r>
                      <a:t>93.5%</a:t>
                    </a:r>
                  </a:p>
                </c:rich>
              </c:tx>
              <c:txPr>
                <a:bodyPr/>
                <a:lstStyle/>
                <a:p>
                  <a:pPr>
                    <a:defRPr sz="1000"/>
                  </a:pPr>
                </a:p>
              </c:txPr>
              <c:dLblPos val="inEnd"/>
              <c:showLegendKey val="0"/>
              <c:showVal val="1"/>
              <c:showCatName val="0"/>
              <c:showSerName val="0"/>
              <c:showPercent val="0"/>
              <c:showBubbleSize val="0"/>
            </c:dLbl>
            <c:dLbl>
              <c:idx val="18"/>
              <c:tx>
                <c:rich>
                  <a:bodyPr/>
                  <a:lstStyle/>
                  <a:p>
                    <a:r>
                      <a:t>93.5%</a:t>
                    </a:r>
                  </a:p>
                </c:rich>
              </c:tx>
              <c:txPr>
                <a:bodyPr/>
                <a:lstStyle/>
                <a:p>
                  <a:pPr>
                    <a:defRPr sz="1000"/>
                  </a:pPr>
                </a:p>
              </c:txPr>
              <c:dLblPos val="inEnd"/>
              <c:showLegendKey val="0"/>
              <c:showVal val="1"/>
              <c:showCatName val="0"/>
              <c:showSerName val="0"/>
              <c:showPercent val="0"/>
              <c:showBubbleSize val="0"/>
            </c:dLbl>
            <c:dLbl>
              <c:idx val="19"/>
              <c:tx>
                <c:rich>
                  <a:bodyPr/>
                  <a:lstStyle/>
                  <a:p>
                    <a:r>
                      <a:t>92.8%</a:t>
                    </a:r>
                  </a:p>
                </c:rich>
              </c:tx>
              <c:txPr>
                <a:bodyPr/>
                <a:lstStyle/>
                <a:p>
                  <a:pPr>
                    <a:defRPr sz="1000"/>
                  </a:pPr>
                </a:p>
              </c:txPr>
              <c:dLblPos val="inEnd"/>
              <c:showLegendKey val="0"/>
              <c:showVal val="1"/>
              <c:showCatName val="0"/>
              <c:showSerName val="0"/>
              <c:showPercent val="0"/>
              <c:showBubbleSize val="0"/>
            </c:dLbl>
            <c:dLbl>
              <c:idx val="20"/>
              <c:tx>
                <c:rich>
                  <a:bodyPr/>
                  <a:lstStyle/>
                  <a:p>
                    <a:r>
                      <a:t>96.5%</a:t>
                    </a:r>
                  </a:p>
                </c:rich>
              </c:tx>
              <c:txPr>
                <a:bodyPr/>
                <a:lstStyle/>
                <a:p>
                  <a:pPr>
                    <a:defRPr sz="1000"/>
                  </a:pPr>
                </a:p>
              </c:txPr>
              <c:dLblPos val="inEnd"/>
              <c:showLegendKey val="0"/>
              <c:showVal val="1"/>
              <c:showCatName val="0"/>
              <c:showSerName val="0"/>
              <c:showPercent val="0"/>
              <c:showBubbleSize val="0"/>
            </c:dLbl>
            <c:dLbl>
              <c:idx val="21"/>
              <c:tx>
                <c:rich>
                  <a:bodyPr/>
                  <a:lstStyle/>
                  <a:p>
                    <a:r>
                      <a:t>94.5%</a:t>
                    </a:r>
                  </a:p>
                </c:rich>
              </c:tx>
              <c:txPr>
                <a:bodyPr/>
                <a:lstStyle/>
                <a:p>
                  <a:pPr>
                    <a:defRPr sz="1000"/>
                  </a:pPr>
                </a:p>
              </c:txPr>
              <c:dLblPos val="inEnd"/>
              <c:showLegendKey val="0"/>
              <c:showVal val="1"/>
              <c:showCatName val="0"/>
              <c:showSerName val="0"/>
              <c:showPercent val="0"/>
              <c:showBubbleSize val="0"/>
            </c:dLbl>
            <c:dLbl>
              <c:idx val="22"/>
              <c:tx>
                <c:rich>
                  <a:bodyPr/>
                  <a:lstStyle/>
                  <a:p>
                    <a:r>
                      <a:t>91.2%</a:t>
                    </a:r>
                  </a:p>
                </c:rich>
              </c:tx>
              <c:txPr>
                <a:bodyPr/>
                <a:lstStyle/>
                <a:p>
                  <a:pPr>
                    <a:defRPr sz="1000"/>
                  </a:pPr>
                </a:p>
              </c:txPr>
              <c:dLblPos val="inEnd"/>
              <c:showLegendKey val="0"/>
              <c:showVal val="1"/>
              <c:showCatName val="0"/>
              <c:showSerName val="0"/>
              <c:showPercent val="0"/>
              <c:showBubbleSize val="0"/>
            </c:dLbl>
            <c:dLbl>
              <c:idx val="23"/>
              <c:tx>
                <c:rich>
                  <a:bodyPr/>
                  <a:lstStyle/>
                  <a:p>
                    <a:r>
                      <a:t>87.8%</a:t>
                    </a:r>
                  </a:p>
                </c:rich>
              </c:tx>
              <c:txPr>
                <a:bodyPr/>
                <a:lstStyle/>
                <a:p>
                  <a:pPr>
                    <a:defRPr sz="1000"/>
                  </a:pPr>
                </a:p>
              </c:txPr>
              <c:dLblPos val="inEnd"/>
              <c:showLegendKey val="0"/>
              <c:showVal val="1"/>
              <c:showCatName val="0"/>
              <c:showSerName val="0"/>
              <c:showPercent val="0"/>
              <c:showBubbleSize val="0"/>
            </c:dLbl>
            <c:dLbl>
              <c:idx val="24"/>
              <c:tx>
                <c:rich>
                  <a:bodyPr/>
                  <a:lstStyle/>
                  <a:p>
                    <a:r>
                      <a:t>92.5%</a:t>
                    </a:r>
                  </a:p>
                </c:rich>
              </c:tx>
              <c:txPr>
                <a:bodyPr/>
                <a:lstStyle/>
                <a:p>
                  <a:pPr>
                    <a:defRPr sz="1000"/>
                  </a:pPr>
                </a:p>
              </c:txPr>
              <c:dLblPos val="inEnd"/>
              <c:showLegendKey val="0"/>
              <c:showVal val="1"/>
              <c:showCatName val="0"/>
              <c:showSerName val="0"/>
              <c:showPercent val="0"/>
              <c:showBubbleSize val="0"/>
            </c:dLbl>
            <c:dLbl>
              <c:idx val="25"/>
              <c:tx>
                <c:rich>
                  <a:bodyPr/>
                  <a:lstStyle/>
                  <a:p>
                    <a:r>
                      <a:t>94.0%</a:t>
                    </a:r>
                  </a:p>
                </c:rich>
              </c:tx>
              <c:txPr>
                <a:bodyPr/>
                <a:lstStyle/>
                <a:p>
                  <a:pPr>
                    <a:defRPr sz="1000"/>
                  </a:pPr>
                </a:p>
              </c:txPr>
              <c:dLblPos val="inEnd"/>
              <c:showLegendKey val="0"/>
              <c:showVal val="1"/>
              <c:showCatName val="0"/>
              <c:showSerName val="0"/>
              <c:showPercent val="0"/>
              <c:showBubbleSize val="0"/>
            </c:dLbl>
            <c:dLbl>
              <c:idx val="26"/>
              <c:tx>
                <c:rich>
                  <a:bodyPr/>
                  <a:lstStyle/>
                  <a:p>
                    <a:r>
                      <a:t>94.7%</a:t>
                    </a:r>
                  </a:p>
                </c:rich>
              </c:tx>
              <c:txPr>
                <a:bodyPr/>
                <a:lstStyle/>
                <a:p>
                  <a:pPr>
                    <a:defRPr sz="1000"/>
                  </a:pPr>
                </a:p>
              </c:txPr>
              <c:dLblPos val="inEnd"/>
              <c:showLegendKey val="0"/>
              <c:showVal val="1"/>
              <c:showCatName val="0"/>
              <c:showSerName val="0"/>
              <c:showPercent val="0"/>
              <c:showBubbleSize val="0"/>
            </c:dLbl>
            <c:dLbl>
              <c:idx val="27"/>
              <c:tx>
                <c:rich>
                  <a:bodyPr/>
                  <a:lstStyle/>
                  <a:p>
                    <a:r>
                      <a:t>94.0%</a:t>
                    </a:r>
                  </a:p>
                </c:rich>
              </c:tx>
              <c:txPr>
                <a:bodyPr/>
                <a:lstStyle/>
                <a:p>
                  <a:pPr>
                    <a:defRPr sz="1000"/>
                  </a:pPr>
                </a:p>
              </c:txPr>
              <c:dLblPos val="inEnd"/>
              <c:showLegendKey val="0"/>
              <c:showVal val="1"/>
              <c:showCatName val="0"/>
              <c:showSerName val="0"/>
              <c:showPercent val="0"/>
              <c:showBubbleSize val="0"/>
            </c:dLbl>
            <c:dLbl>
              <c:idx val="28"/>
              <c:tx>
                <c:rich>
                  <a:bodyPr/>
                  <a:lstStyle/>
                  <a:p>
                    <a:r>
                      <a:t>86.0%</a:t>
                    </a:r>
                  </a:p>
                </c:rich>
              </c:tx>
              <c:txPr>
                <a:bodyPr/>
                <a:lstStyle/>
                <a:p>
                  <a:pPr>
                    <a:defRPr sz="1000"/>
                  </a:pPr>
                </a:p>
              </c:txPr>
              <c:dLblPos val="inEnd"/>
              <c:showLegendKey val="0"/>
              <c:showVal val="1"/>
              <c:showCatName val="0"/>
              <c:showSerName val="0"/>
              <c:showPercent val="0"/>
              <c:showBubbleSize val="0"/>
            </c:dLbl>
            <c:dLbl>
              <c:idx val="29"/>
              <c:tx>
                <c:rich>
                  <a:bodyPr/>
                  <a:lstStyle/>
                  <a:p>
                    <a:r>
                      <a:t>84.0%</a:t>
                    </a:r>
                  </a:p>
                </c:rich>
              </c:tx>
              <c:txPr>
                <a:bodyPr/>
                <a:lstStyle/>
                <a:p>
                  <a:pPr>
                    <a:defRPr sz="1000"/>
                  </a:pPr>
                </a:p>
              </c:txPr>
              <c:dLblPos val="inEnd"/>
              <c:showLegendKey val="0"/>
              <c:showVal val="1"/>
              <c:showCatName val="0"/>
              <c:showSerName val="0"/>
              <c:showPercent val="0"/>
              <c:showBubbleSize val="0"/>
            </c:dLbl>
            <c:dLbl>
              <c:idx val="30"/>
              <c:tx>
                <c:rich>
                  <a:bodyPr/>
                  <a:lstStyle/>
                  <a:p>
                    <a:r>
                      <a:t>93.7%</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Sheet1!$A$2:$A$32</c:f>
              <c:strCache>
                <c:ptCount val="31"/>
                <c:pt idx="0">
                  <c:v>Industri</c:v>
                </c:pt>
                <c:pt idx="1">
                  <c:v>UOB Call Center</c:v>
                </c:pt>
                <c:pt idx="2">
                  <c:v>Phone Banking CIMB Niaga</c:v>
                </c:pt>
                <c:pt idx="3">
                  <c:v>PermataTel</c:v>
                </c:pt>
                <c:pt idx="4">
                  <c:v>Mega Call</c:v>
                </c:pt>
                <c:pt idx="5">
                  <c:v>Maybank Customer Care</c:v>
                </c:pt>
                <c:pt idx="6">
                  <c:v>Mandiri Call</c:v>
                </c:pt>
                <c:pt idx="7">
                  <c:v>Layanan Sahabat BTN</c:v>
                </c:pt>
                <c:pt idx="8">
                  <c:v>Info Bank Jatim</c:v>
                </c:pt>
                <c:pt idx="9">
                  <c:v>Hello Danamon</c:v>
                </c:pt>
                <c:pt idx="10">
                  <c:v>Halo Bukopin</c:v>
                </c:pt>
                <c:pt idx="11">
                  <c:v>Halo Bank Kalbar</c:v>
                </c:pt>
                <c:pt idx="12">
                  <c:v>Halo BCA</c:v>
                </c:pt>
                <c:pt idx="13">
                  <c:v>HSBC</c:v>
                </c:pt>
                <c:pt idx="14">
                  <c:v>Graha Call</c:v>
                </c:pt>
                <c:pt idx="15">
                  <c:v>DBSI Customer Centre</c:v>
                </c:pt>
                <c:pt idx="16">
                  <c:v>Contact BRI</c:v>
                </c:pt>
                <c:pt idx="17">
                  <c:v>CitiPhone Banking</c:v>
                </c:pt>
                <c:pt idx="18">
                  <c:v>Call OCBC NISP</c:v>
                </c:pt>
                <c:pt idx="19">
                  <c:v>Call KEB Hana</c:v>
                </c:pt>
                <c:pt idx="20">
                  <c:v>Call CommBank</c:v>
                </c:pt>
                <c:pt idx="21">
                  <c:v>Call Centre J TRUST Bank</c:v>
                </c:pt>
                <c:pt idx="22">
                  <c:v>Call Center Standard Chartered Bank</c:v>
                </c:pt>
                <c:pt idx="23">
                  <c:v>Call Center Panin</c:v>
                </c:pt>
                <c:pt idx="24">
                  <c:v>Bank Sinarmas Care</c:v>
                </c:pt>
                <c:pt idx="25">
                  <c:v>Bank Kaltim Cal Center</c:v>
                </c:pt>
                <c:pt idx="26">
                  <c:v>Bank Jateng Call Center </c:v>
                </c:pt>
                <c:pt idx="27">
                  <c:v>Bank DKI Call Center</c:v>
                </c:pt>
                <c:pt idx="28">
                  <c:v>BTPN Call</c:v>
                </c:pt>
                <c:pt idx="29">
                  <c:v>BNI Call</c:v>
                </c:pt>
                <c:pt idx="30">
                  <c:v>BJB Call</c:v>
                </c:pt>
              </c:strCache>
            </c:strRef>
          </c:cat>
          <c:val>
            <c:numRef>
              <c:f>Sheet1!$B$2:$B$32</c:f>
              <c:numCache>
                <c:formatCode>#,0"%"</c:formatCode>
                <c:ptCount val="31"/>
                <c:pt idx="0">
                  <c:v>91.6</c:v>
                </c:pt>
                <c:pt idx="1">
                  <c:v>93.8</c:v>
                </c:pt>
                <c:pt idx="2">
                  <c:v>90.5</c:v>
                </c:pt>
                <c:pt idx="3">
                  <c:v>93.0</c:v>
                </c:pt>
                <c:pt idx="4">
                  <c:v>93.5</c:v>
                </c:pt>
                <c:pt idx="5">
                  <c:v>95.5</c:v>
                </c:pt>
                <c:pt idx="6">
                  <c:v>86.0</c:v>
                </c:pt>
                <c:pt idx="7">
                  <c:v>95.0</c:v>
                </c:pt>
                <c:pt idx="8">
                  <c:v>91.0</c:v>
                </c:pt>
                <c:pt idx="9">
                  <c:v>92.8</c:v>
                </c:pt>
                <c:pt idx="10">
                  <c:v>91.7</c:v>
                </c:pt>
                <c:pt idx="11">
                  <c:v>95.2</c:v>
                </c:pt>
                <c:pt idx="12">
                  <c:v>92.0</c:v>
                </c:pt>
                <c:pt idx="13">
                  <c:v>86.2</c:v>
                </c:pt>
                <c:pt idx="14">
                  <c:v>84.0</c:v>
                </c:pt>
                <c:pt idx="15">
                  <c:v>91.0</c:v>
                </c:pt>
                <c:pt idx="16">
                  <c:v>88.2</c:v>
                </c:pt>
                <c:pt idx="17">
                  <c:v>93.5</c:v>
                </c:pt>
                <c:pt idx="18">
                  <c:v>93.5</c:v>
                </c:pt>
                <c:pt idx="19">
                  <c:v>92.8</c:v>
                </c:pt>
                <c:pt idx="20">
                  <c:v>96.5</c:v>
                </c:pt>
                <c:pt idx="21">
                  <c:v>94.5</c:v>
                </c:pt>
                <c:pt idx="22">
                  <c:v>91.2</c:v>
                </c:pt>
                <c:pt idx="23">
                  <c:v>87.8</c:v>
                </c:pt>
                <c:pt idx="24">
                  <c:v>92.5</c:v>
                </c:pt>
                <c:pt idx="25">
                  <c:v>94.0</c:v>
                </c:pt>
                <c:pt idx="26">
                  <c:v>94.7</c:v>
                </c:pt>
                <c:pt idx="27">
                  <c:v>94.0</c:v>
                </c:pt>
                <c:pt idx="28">
                  <c:v>86.0</c:v>
                </c:pt>
                <c:pt idx="29">
                  <c:v>84.0</c:v>
                </c:pt>
                <c:pt idx="30">
                  <c:v>93.7</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BFBFBF"/>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0070C0"/>
              </a:solidFill>
            </c:spPr>
          </c:dPt>
          <c:dLbls>
            <c:dLbl>
              <c:idx val="0"/>
              <c:tx>
                <c:rich>
                  <a:bodyPr/>
                  <a:lstStyle/>
                  <a:p>
                    <a:r>
                      <a:t>91.6%</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93.8%</a:t>
                    </a:r>
                  </a:p>
                </c:rich>
              </c:tx>
              <c:txPr>
                <a:bodyPr/>
                <a:lstStyle/>
                <a:p>
                  <a:pPr>
                    <a:defRPr sz="1000"/>
                  </a:pPr>
                </a:p>
              </c:txPr>
              <c:dLblPos val="inEnd"/>
              <c:showLegendKey val="0"/>
              <c:showVal val="1"/>
              <c:showCatName val="0"/>
              <c:showSerName val="0"/>
              <c:showPercent val="0"/>
              <c:showBubbleSize val="0"/>
            </c:dLbl>
            <c:dLbl>
              <c:idx val="2"/>
              <c:tx>
                <c:rich>
                  <a:bodyPr/>
                  <a:lstStyle/>
                  <a:p>
                    <a:r>
                      <a:t>90.5%</a:t>
                    </a:r>
                  </a:p>
                </c:rich>
              </c:tx>
              <c:txPr>
                <a:bodyPr/>
                <a:lstStyle/>
                <a:p>
                  <a:pPr>
                    <a:defRPr sz="1000"/>
                  </a:pPr>
                </a:p>
              </c:txPr>
              <c:dLblPos val="inEnd"/>
              <c:showLegendKey val="0"/>
              <c:showVal val="1"/>
              <c:showCatName val="0"/>
              <c:showSerName val="0"/>
              <c:showPercent val="0"/>
              <c:showBubbleSize val="0"/>
            </c:dLbl>
            <c:dLbl>
              <c:idx val="3"/>
              <c:tx>
                <c:rich>
                  <a:bodyPr/>
                  <a:lstStyle/>
                  <a:p>
                    <a:r>
                      <a:t>93.0%</a:t>
                    </a:r>
                  </a:p>
                </c:rich>
              </c:tx>
              <c:txPr>
                <a:bodyPr/>
                <a:lstStyle/>
                <a:p>
                  <a:pPr>
                    <a:defRPr sz="1000"/>
                  </a:pPr>
                </a:p>
              </c:txPr>
              <c:dLblPos val="inEnd"/>
              <c:showLegendKey val="0"/>
              <c:showVal val="1"/>
              <c:showCatName val="0"/>
              <c:showSerName val="0"/>
              <c:showPercent val="0"/>
              <c:showBubbleSize val="0"/>
            </c:dLbl>
            <c:dLbl>
              <c:idx val="4"/>
              <c:tx>
                <c:rich>
                  <a:bodyPr/>
                  <a:lstStyle/>
                  <a:p>
                    <a:r>
                      <a:t>93.5%</a:t>
                    </a:r>
                  </a:p>
                </c:rich>
              </c:tx>
              <c:txPr>
                <a:bodyPr/>
                <a:lstStyle/>
                <a:p>
                  <a:pPr>
                    <a:defRPr sz="1000"/>
                  </a:pPr>
                </a:p>
              </c:txPr>
              <c:dLblPos val="inEnd"/>
              <c:showLegendKey val="0"/>
              <c:showVal val="1"/>
              <c:showCatName val="0"/>
              <c:showSerName val="0"/>
              <c:showPercent val="0"/>
              <c:showBubbleSize val="0"/>
            </c:dLbl>
            <c:dLbl>
              <c:idx val="5"/>
              <c:tx>
                <c:rich>
                  <a:bodyPr/>
                  <a:lstStyle/>
                  <a:p>
                    <a:r>
                      <a:t>95.5%</a:t>
                    </a:r>
                  </a:p>
                </c:rich>
              </c:tx>
              <c:txPr>
                <a:bodyPr/>
                <a:lstStyle/>
                <a:p>
                  <a:pPr>
                    <a:defRPr sz="1000"/>
                  </a:pPr>
                </a:p>
              </c:txPr>
              <c:dLblPos val="inEnd"/>
              <c:showLegendKey val="0"/>
              <c:showVal val="1"/>
              <c:showCatName val="0"/>
              <c:showSerName val="0"/>
              <c:showPercent val="0"/>
              <c:showBubbleSize val="0"/>
            </c:dLbl>
            <c:dLbl>
              <c:idx val="6"/>
              <c:tx>
                <c:rich>
                  <a:bodyPr/>
                  <a:lstStyle/>
                  <a:p>
                    <a:r>
                      <a:t>86.0%</a:t>
                    </a:r>
                  </a:p>
                </c:rich>
              </c:tx>
              <c:txPr>
                <a:bodyPr/>
                <a:lstStyle/>
                <a:p>
                  <a:pPr>
                    <a:defRPr sz="1000"/>
                  </a:pPr>
                </a:p>
              </c:txPr>
              <c:dLblPos val="inEnd"/>
              <c:showLegendKey val="0"/>
              <c:showVal val="1"/>
              <c:showCatName val="0"/>
              <c:showSerName val="0"/>
              <c:showPercent val="0"/>
              <c:showBubbleSize val="0"/>
            </c:dLbl>
            <c:dLbl>
              <c:idx val="7"/>
              <c:tx>
                <c:rich>
                  <a:bodyPr/>
                  <a:lstStyle/>
                  <a:p>
                    <a:r>
                      <a:t>95.0%</a:t>
                    </a:r>
                  </a:p>
                </c:rich>
              </c:tx>
              <c:txPr>
                <a:bodyPr/>
                <a:lstStyle/>
                <a:p>
                  <a:pPr>
                    <a:defRPr sz="1000"/>
                  </a:pPr>
                </a:p>
              </c:txPr>
              <c:dLblPos val="inEnd"/>
              <c:showLegendKey val="0"/>
              <c:showVal val="1"/>
              <c:showCatName val="0"/>
              <c:showSerName val="0"/>
              <c:showPercent val="0"/>
              <c:showBubbleSize val="0"/>
            </c:dLbl>
            <c:dLbl>
              <c:idx val="8"/>
              <c:tx>
                <c:rich>
                  <a:bodyPr/>
                  <a:lstStyle/>
                  <a:p>
                    <a:r>
                      <a:t>91.0%</a:t>
                    </a:r>
                  </a:p>
                </c:rich>
              </c:tx>
              <c:txPr>
                <a:bodyPr/>
                <a:lstStyle/>
                <a:p>
                  <a:pPr>
                    <a:defRPr sz="1000"/>
                  </a:pPr>
                </a:p>
              </c:txPr>
              <c:dLblPos val="inEnd"/>
              <c:showLegendKey val="0"/>
              <c:showVal val="1"/>
              <c:showCatName val="0"/>
              <c:showSerName val="0"/>
              <c:showPercent val="0"/>
              <c:showBubbleSize val="0"/>
            </c:dLbl>
            <c:dLbl>
              <c:idx val="9"/>
              <c:tx>
                <c:rich>
                  <a:bodyPr/>
                  <a:lstStyle/>
                  <a:p>
                    <a:r>
                      <a:t>92.8%</a:t>
                    </a:r>
                  </a:p>
                </c:rich>
              </c:tx>
              <c:txPr>
                <a:bodyPr/>
                <a:lstStyle/>
                <a:p>
                  <a:pPr>
                    <a:defRPr sz="1000"/>
                  </a:pPr>
                </a:p>
              </c:txPr>
              <c:dLblPos val="inEnd"/>
              <c:showLegendKey val="0"/>
              <c:showVal val="1"/>
              <c:showCatName val="0"/>
              <c:showSerName val="0"/>
              <c:showPercent val="0"/>
              <c:showBubbleSize val="0"/>
            </c:dLbl>
            <c:dLbl>
              <c:idx val="10"/>
              <c:tx>
                <c:rich>
                  <a:bodyPr/>
                  <a:lstStyle/>
                  <a:p>
                    <a:r>
                      <a:t>91.7%</a:t>
                    </a:r>
                  </a:p>
                </c:rich>
              </c:tx>
              <c:txPr>
                <a:bodyPr/>
                <a:lstStyle/>
                <a:p>
                  <a:pPr>
                    <a:defRPr sz="1000"/>
                  </a:pPr>
                </a:p>
              </c:txPr>
              <c:dLblPos val="inEnd"/>
              <c:showLegendKey val="0"/>
              <c:showVal val="1"/>
              <c:showCatName val="0"/>
              <c:showSerName val="0"/>
              <c:showPercent val="0"/>
              <c:showBubbleSize val="0"/>
            </c:dLbl>
            <c:dLbl>
              <c:idx val="11"/>
              <c:tx>
                <c:rich>
                  <a:bodyPr/>
                  <a:lstStyle/>
                  <a:p>
                    <a:r>
                      <a:t>95.2%</a:t>
                    </a:r>
                  </a:p>
                </c:rich>
              </c:tx>
              <c:txPr>
                <a:bodyPr/>
                <a:lstStyle/>
                <a:p>
                  <a:pPr>
                    <a:defRPr sz="1000"/>
                  </a:pPr>
                </a:p>
              </c:txPr>
              <c:dLblPos val="inEnd"/>
              <c:showLegendKey val="0"/>
              <c:showVal val="1"/>
              <c:showCatName val="0"/>
              <c:showSerName val="0"/>
              <c:showPercent val="0"/>
              <c:showBubbleSize val="0"/>
            </c:dLbl>
            <c:dLbl>
              <c:idx val="12"/>
              <c:tx>
                <c:rich>
                  <a:bodyPr/>
                  <a:lstStyle/>
                  <a:p>
                    <a:r>
                      <a:t>92.0%</a:t>
                    </a:r>
                  </a:p>
                </c:rich>
              </c:tx>
              <c:txPr>
                <a:bodyPr/>
                <a:lstStyle/>
                <a:p>
                  <a:pPr>
                    <a:defRPr sz="1000"/>
                  </a:pPr>
                </a:p>
              </c:txPr>
              <c:dLblPos val="inEnd"/>
              <c:showLegendKey val="0"/>
              <c:showVal val="1"/>
              <c:showCatName val="0"/>
              <c:showSerName val="0"/>
              <c:showPercent val="0"/>
              <c:showBubbleSize val="0"/>
            </c:dLbl>
            <c:dLbl>
              <c:idx val="13"/>
              <c:tx>
                <c:rich>
                  <a:bodyPr/>
                  <a:lstStyle/>
                  <a:p>
                    <a:r>
                      <a:t>86.2%</a:t>
                    </a:r>
                  </a:p>
                </c:rich>
              </c:tx>
              <c:txPr>
                <a:bodyPr/>
                <a:lstStyle/>
                <a:p>
                  <a:pPr>
                    <a:defRPr sz="1000"/>
                  </a:pPr>
                </a:p>
              </c:txPr>
              <c:dLblPos val="inEnd"/>
              <c:showLegendKey val="0"/>
              <c:showVal val="1"/>
              <c:showCatName val="0"/>
              <c:showSerName val="0"/>
              <c:showPercent val="0"/>
              <c:showBubbleSize val="0"/>
            </c:dLbl>
            <c:dLbl>
              <c:idx val="14"/>
              <c:tx>
                <c:rich>
                  <a:bodyPr/>
                  <a:lstStyle/>
                  <a:p>
                    <a:r>
                      <a:t>84.0%</a:t>
                    </a:r>
                  </a:p>
                </c:rich>
              </c:tx>
              <c:txPr>
                <a:bodyPr/>
                <a:lstStyle/>
                <a:p>
                  <a:pPr>
                    <a:defRPr sz="1000"/>
                  </a:pPr>
                </a:p>
              </c:txPr>
              <c:dLblPos val="inEnd"/>
              <c:showLegendKey val="0"/>
              <c:showVal val="1"/>
              <c:showCatName val="0"/>
              <c:showSerName val="0"/>
              <c:showPercent val="0"/>
              <c:showBubbleSize val="0"/>
            </c:dLbl>
            <c:dLbl>
              <c:idx val="15"/>
              <c:tx>
                <c:rich>
                  <a:bodyPr/>
                  <a:lstStyle/>
                  <a:p>
                    <a:r>
                      <a:t>91.0%</a:t>
                    </a:r>
                  </a:p>
                </c:rich>
              </c:tx>
              <c:txPr>
                <a:bodyPr/>
                <a:lstStyle/>
                <a:p>
                  <a:pPr>
                    <a:defRPr sz="1000"/>
                  </a:pPr>
                </a:p>
              </c:txPr>
              <c:dLblPos val="inEnd"/>
              <c:showLegendKey val="0"/>
              <c:showVal val="1"/>
              <c:showCatName val="0"/>
              <c:showSerName val="0"/>
              <c:showPercent val="0"/>
              <c:showBubbleSize val="0"/>
            </c:dLbl>
            <c:dLbl>
              <c:idx val="16"/>
              <c:tx>
                <c:rich>
                  <a:bodyPr/>
                  <a:lstStyle/>
                  <a:p>
                    <a:r>
                      <a:t>88.2%</a:t>
                    </a:r>
                  </a:p>
                </c:rich>
              </c:tx>
              <c:txPr>
                <a:bodyPr/>
                <a:lstStyle/>
                <a:p>
                  <a:pPr>
                    <a:defRPr sz="1000"/>
                  </a:pPr>
                </a:p>
              </c:txPr>
              <c:dLblPos val="inEnd"/>
              <c:showLegendKey val="0"/>
              <c:showVal val="1"/>
              <c:showCatName val="0"/>
              <c:showSerName val="0"/>
              <c:showPercent val="0"/>
              <c:showBubbleSize val="0"/>
            </c:dLbl>
            <c:dLbl>
              <c:idx val="17"/>
              <c:tx>
                <c:rich>
                  <a:bodyPr/>
                  <a:lstStyle/>
                  <a:p>
                    <a:r>
                      <a:t>93.5%</a:t>
                    </a:r>
                  </a:p>
                </c:rich>
              </c:tx>
              <c:txPr>
                <a:bodyPr/>
                <a:lstStyle/>
                <a:p>
                  <a:pPr>
                    <a:defRPr sz="1000"/>
                  </a:pPr>
                </a:p>
              </c:txPr>
              <c:dLblPos val="inEnd"/>
              <c:showLegendKey val="0"/>
              <c:showVal val="1"/>
              <c:showCatName val="0"/>
              <c:showSerName val="0"/>
              <c:showPercent val="0"/>
              <c:showBubbleSize val="0"/>
            </c:dLbl>
            <c:dLbl>
              <c:idx val="18"/>
              <c:tx>
                <c:rich>
                  <a:bodyPr/>
                  <a:lstStyle/>
                  <a:p>
                    <a:r>
                      <a:t>93.5%</a:t>
                    </a:r>
                  </a:p>
                </c:rich>
              </c:tx>
              <c:txPr>
                <a:bodyPr/>
                <a:lstStyle/>
                <a:p>
                  <a:pPr>
                    <a:defRPr sz="1000"/>
                  </a:pPr>
                </a:p>
              </c:txPr>
              <c:dLblPos val="inEnd"/>
              <c:showLegendKey val="0"/>
              <c:showVal val="1"/>
              <c:showCatName val="0"/>
              <c:showSerName val="0"/>
              <c:showPercent val="0"/>
              <c:showBubbleSize val="0"/>
            </c:dLbl>
            <c:dLbl>
              <c:idx val="19"/>
              <c:tx>
                <c:rich>
                  <a:bodyPr/>
                  <a:lstStyle/>
                  <a:p>
                    <a:r>
                      <a:t>92.8%</a:t>
                    </a:r>
                  </a:p>
                </c:rich>
              </c:tx>
              <c:txPr>
                <a:bodyPr/>
                <a:lstStyle/>
                <a:p>
                  <a:pPr>
                    <a:defRPr sz="1000"/>
                  </a:pPr>
                </a:p>
              </c:txPr>
              <c:dLblPos val="inEnd"/>
              <c:showLegendKey val="0"/>
              <c:showVal val="1"/>
              <c:showCatName val="0"/>
              <c:showSerName val="0"/>
              <c:showPercent val="0"/>
              <c:showBubbleSize val="0"/>
            </c:dLbl>
            <c:dLbl>
              <c:idx val="20"/>
              <c:tx>
                <c:rich>
                  <a:bodyPr/>
                  <a:lstStyle/>
                  <a:p>
                    <a:r>
                      <a:t>96.5%</a:t>
                    </a:r>
                  </a:p>
                </c:rich>
              </c:tx>
              <c:txPr>
                <a:bodyPr/>
                <a:lstStyle/>
                <a:p>
                  <a:pPr>
                    <a:defRPr sz="1000"/>
                  </a:pPr>
                </a:p>
              </c:txPr>
              <c:dLblPos val="inEnd"/>
              <c:showLegendKey val="0"/>
              <c:showVal val="1"/>
              <c:showCatName val="0"/>
              <c:showSerName val="0"/>
              <c:showPercent val="0"/>
              <c:showBubbleSize val="0"/>
            </c:dLbl>
            <c:dLbl>
              <c:idx val="21"/>
              <c:tx>
                <c:rich>
                  <a:bodyPr/>
                  <a:lstStyle/>
                  <a:p>
                    <a:r>
                      <a:t>94.5%</a:t>
                    </a:r>
                  </a:p>
                </c:rich>
              </c:tx>
              <c:txPr>
                <a:bodyPr/>
                <a:lstStyle/>
                <a:p>
                  <a:pPr>
                    <a:defRPr sz="1000"/>
                  </a:pPr>
                </a:p>
              </c:txPr>
              <c:dLblPos val="inEnd"/>
              <c:showLegendKey val="0"/>
              <c:showVal val="1"/>
              <c:showCatName val="0"/>
              <c:showSerName val="0"/>
              <c:showPercent val="0"/>
              <c:showBubbleSize val="0"/>
            </c:dLbl>
            <c:dLbl>
              <c:idx val="22"/>
              <c:tx>
                <c:rich>
                  <a:bodyPr/>
                  <a:lstStyle/>
                  <a:p>
                    <a:r>
                      <a:t>91.2%</a:t>
                    </a:r>
                  </a:p>
                </c:rich>
              </c:tx>
              <c:txPr>
                <a:bodyPr/>
                <a:lstStyle/>
                <a:p>
                  <a:pPr>
                    <a:defRPr sz="1000"/>
                  </a:pPr>
                </a:p>
              </c:txPr>
              <c:dLblPos val="inEnd"/>
              <c:showLegendKey val="0"/>
              <c:showVal val="1"/>
              <c:showCatName val="0"/>
              <c:showSerName val="0"/>
              <c:showPercent val="0"/>
              <c:showBubbleSize val="0"/>
            </c:dLbl>
            <c:dLbl>
              <c:idx val="23"/>
              <c:tx>
                <c:rich>
                  <a:bodyPr/>
                  <a:lstStyle/>
                  <a:p>
                    <a:r>
                      <a:t>87.8%</a:t>
                    </a:r>
                  </a:p>
                </c:rich>
              </c:tx>
              <c:txPr>
                <a:bodyPr/>
                <a:lstStyle/>
                <a:p>
                  <a:pPr>
                    <a:defRPr sz="1000"/>
                  </a:pPr>
                </a:p>
              </c:txPr>
              <c:dLblPos val="inEnd"/>
              <c:showLegendKey val="0"/>
              <c:showVal val="1"/>
              <c:showCatName val="0"/>
              <c:showSerName val="0"/>
              <c:showPercent val="0"/>
              <c:showBubbleSize val="0"/>
            </c:dLbl>
            <c:dLbl>
              <c:idx val="24"/>
              <c:tx>
                <c:rich>
                  <a:bodyPr/>
                  <a:lstStyle/>
                  <a:p>
                    <a:r>
                      <a:t>92.5%</a:t>
                    </a:r>
                  </a:p>
                </c:rich>
              </c:tx>
              <c:txPr>
                <a:bodyPr/>
                <a:lstStyle/>
                <a:p>
                  <a:pPr>
                    <a:defRPr sz="1000"/>
                  </a:pPr>
                </a:p>
              </c:txPr>
              <c:dLblPos val="inEnd"/>
              <c:showLegendKey val="0"/>
              <c:showVal val="1"/>
              <c:showCatName val="0"/>
              <c:showSerName val="0"/>
              <c:showPercent val="0"/>
              <c:showBubbleSize val="0"/>
            </c:dLbl>
            <c:dLbl>
              <c:idx val="25"/>
              <c:tx>
                <c:rich>
                  <a:bodyPr/>
                  <a:lstStyle/>
                  <a:p>
                    <a:r>
                      <a:t>94.0%</a:t>
                    </a:r>
                  </a:p>
                </c:rich>
              </c:tx>
              <c:txPr>
                <a:bodyPr/>
                <a:lstStyle/>
                <a:p>
                  <a:pPr>
                    <a:defRPr sz="1000"/>
                  </a:pPr>
                </a:p>
              </c:txPr>
              <c:dLblPos val="inEnd"/>
              <c:showLegendKey val="0"/>
              <c:showVal val="1"/>
              <c:showCatName val="0"/>
              <c:showSerName val="0"/>
              <c:showPercent val="0"/>
              <c:showBubbleSize val="0"/>
            </c:dLbl>
            <c:dLbl>
              <c:idx val="26"/>
              <c:tx>
                <c:rich>
                  <a:bodyPr/>
                  <a:lstStyle/>
                  <a:p>
                    <a:r>
                      <a:t>94.7%</a:t>
                    </a:r>
                  </a:p>
                </c:rich>
              </c:tx>
              <c:txPr>
                <a:bodyPr/>
                <a:lstStyle/>
                <a:p>
                  <a:pPr>
                    <a:defRPr sz="1000"/>
                  </a:pPr>
                </a:p>
              </c:txPr>
              <c:dLblPos val="inEnd"/>
              <c:showLegendKey val="0"/>
              <c:showVal val="1"/>
              <c:showCatName val="0"/>
              <c:showSerName val="0"/>
              <c:showPercent val="0"/>
              <c:showBubbleSize val="0"/>
            </c:dLbl>
            <c:dLbl>
              <c:idx val="27"/>
              <c:tx>
                <c:rich>
                  <a:bodyPr/>
                  <a:lstStyle/>
                  <a:p>
                    <a:r>
                      <a:t>94.0%</a:t>
                    </a:r>
                  </a:p>
                </c:rich>
              </c:tx>
              <c:txPr>
                <a:bodyPr/>
                <a:lstStyle/>
                <a:p>
                  <a:pPr>
                    <a:defRPr sz="1000"/>
                  </a:pPr>
                </a:p>
              </c:txPr>
              <c:dLblPos val="inEnd"/>
              <c:showLegendKey val="0"/>
              <c:showVal val="1"/>
              <c:showCatName val="0"/>
              <c:showSerName val="0"/>
              <c:showPercent val="0"/>
              <c:showBubbleSize val="0"/>
            </c:dLbl>
            <c:dLbl>
              <c:idx val="28"/>
              <c:tx>
                <c:rich>
                  <a:bodyPr/>
                  <a:lstStyle/>
                  <a:p>
                    <a:r>
                      <a:t>86.0%</a:t>
                    </a:r>
                  </a:p>
                </c:rich>
              </c:tx>
              <c:txPr>
                <a:bodyPr/>
                <a:lstStyle/>
                <a:p>
                  <a:pPr>
                    <a:defRPr sz="1000"/>
                  </a:pPr>
                </a:p>
              </c:txPr>
              <c:dLblPos val="inEnd"/>
              <c:showLegendKey val="0"/>
              <c:showVal val="1"/>
              <c:showCatName val="0"/>
              <c:showSerName val="0"/>
              <c:showPercent val="0"/>
              <c:showBubbleSize val="0"/>
            </c:dLbl>
            <c:dLbl>
              <c:idx val="29"/>
              <c:tx>
                <c:rich>
                  <a:bodyPr/>
                  <a:lstStyle/>
                  <a:p>
                    <a:r>
                      <a:t>84.0%</a:t>
                    </a:r>
                  </a:p>
                </c:rich>
              </c:tx>
              <c:txPr>
                <a:bodyPr/>
                <a:lstStyle/>
                <a:p>
                  <a:pPr>
                    <a:defRPr sz="1000"/>
                  </a:pPr>
                </a:p>
              </c:txPr>
              <c:dLblPos val="inEnd"/>
              <c:showLegendKey val="0"/>
              <c:showVal val="1"/>
              <c:showCatName val="0"/>
              <c:showSerName val="0"/>
              <c:showPercent val="0"/>
              <c:showBubbleSize val="0"/>
            </c:dLbl>
            <c:dLbl>
              <c:idx val="30"/>
              <c:tx>
                <c:rich>
                  <a:bodyPr/>
                  <a:lstStyle/>
                  <a:p>
                    <a:r>
                      <a:t>93.7%</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Sheet1!$A$2:$A$32</c:f>
              <c:strCache>
                <c:ptCount val="31"/>
                <c:pt idx="0">
                  <c:v>Industri</c:v>
                </c:pt>
                <c:pt idx="1">
                  <c:v>UOB Call Center</c:v>
                </c:pt>
                <c:pt idx="2">
                  <c:v>Phone Banking CIMB Niaga</c:v>
                </c:pt>
                <c:pt idx="3">
                  <c:v>PermataTel</c:v>
                </c:pt>
                <c:pt idx="4">
                  <c:v>Mega Call</c:v>
                </c:pt>
                <c:pt idx="5">
                  <c:v>Maybank Customer Care</c:v>
                </c:pt>
                <c:pt idx="6">
                  <c:v>Mandiri Call</c:v>
                </c:pt>
                <c:pt idx="7">
                  <c:v>Layanan Sahabat BTN</c:v>
                </c:pt>
                <c:pt idx="8">
                  <c:v>Info Bank Jatim</c:v>
                </c:pt>
                <c:pt idx="9">
                  <c:v>Hello Danamon</c:v>
                </c:pt>
                <c:pt idx="10">
                  <c:v>Halo Bukopin</c:v>
                </c:pt>
                <c:pt idx="11">
                  <c:v>Halo Bank Kalbar</c:v>
                </c:pt>
                <c:pt idx="12">
                  <c:v>Halo BCA</c:v>
                </c:pt>
                <c:pt idx="13">
                  <c:v>HSBC</c:v>
                </c:pt>
                <c:pt idx="14">
                  <c:v>Graha Call</c:v>
                </c:pt>
                <c:pt idx="15">
                  <c:v>DBSI Customer Centre</c:v>
                </c:pt>
                <c:pt idx="16">
                  <c:v>Contact BRI</c:v>
                </c:pt>
                <c:pt idx="17">
                  <c:v>CitiPhone Banking</c:v>
                </c:pt>
                <c:pt idx="18">
                  <c:v>Call OCBC NISP</c:v>
                </c:pt>
                <c:pt idx="19">
                  <c:v>Call KEB Hana</c:v>
                </c:pt>
                <c:pt idx="20">
                  <c:v>Call CommBank</c:v>
                </c:pt>
                <c:pt idx="21">
                  <c:v>Call Centre J TRUST Bank</c:v>
                </c:pt>
                <c:pt idx="22">
                  <c:v>Call Center Standard Chartered Bank</c:v>
                </c:pt>
                <c:pt idx="23">
                  <c:v>Call Center Panin</c:v>
                </c:pt>
                <c:pt idx="24">
                  <c:v>Bank Sinarmas Care</c:v>
                </c:pt>
                <c:pt idx="25">
                  <c:v>Bank Kaltim Cal Center</c:v>
                </c:pt>
                <c:pt idx="26">
                  <c:v>Bank Jateng Call Center </c:v>
                </c:pt>
                <c:pt idx="27">
                  <c:v>Bank DKI Call Center</c:v>
                </c:pt>
                <c:pt idx="28">
                  <c:v>BTPN Call</c:v>
                </c:pt>
                <c:pt idx="29">
                  <c:v>BNI Call</c:v>
                </c:pt>
                <c:pt idx="30">
                  <c:v>BJB Call</c:v>
                </c:pt>
              </c:strCache>
            </c:strRef>
          </c:cat>
          <c:val>
            <c:numRef>
              <c:f>Sheet1!$B$2:$B$32</c:f>
              <c:numCache>
                <c:formatCode>#,0"%"</c:formatCode>
                <c:ptCount val="31"/>
                <c:pt idx="0">
                  <c:v>91.6</c:v>
                </c:pt>
                <c:pt idx="1">
                  <c:v>93.8</c:v>
                </c:pt>
                <c:pt idx="2">
                  <c:v>90.5</c:v>
                </c:pt>
                <c:pt idx="3">
                  <c:v>93.0</c:v>
                </c:pt>
                <c:pt idx="4">
                  <c:v>93.5</c:v>
                </c:pt>
                <c:pt idx="5">
                  <c:v>95.5</c:v>
                </c:pt>
                <c:pt idx="6">
                  <c:v>86.0</c:v>
                </c:pt>
                <c:pt idx="7">
                  <c:v>95.0</c:v>
                </c:pt>
                <c:pt idx="8">
                  <c:v>91.0</c:v>
                </c:pt>
                <c:pt idx="9">
                  <c:v>92.8</c:v>
                </c:pt>
                <c:pt idx="10">
                  <c:v>91.7</c:v>
                </c:pt>
                <c:pt idx="11">
                  <c:v>95.2</c:v>
                </c:pt>
                <c:pt idx="12">
                  <c:v>92.0</c:v>
                </c:pt>
                <c:pt idx="13">
                  <c:v>86.2</c:v>
                </c:pt>
                <c:pt idx="14">
                  <c:v>84.0</c:v>
                </c:pt>
                <c:pt idx="15">
                  <c:v>91.0</c:v>
                </c:pt>
                <c:pt idx="16">
                  <c:v>88.2</c:v>
                </c:pt>
                <c:pt idx="17">
                  <c:v>93.5</c:v>
                </c:pt>
                <c:pt idx="18">
                  <c:v>93.5</c:v>
                </c:pt>
                <c:pt idx="19">
                  <c:v>92.8</c:v>
                </c:pt>
                <c:pt idx="20">
                  <c:v>96.5</c:v>
                </c:pt>
                <c:pt idx="21">
                  <c:v>94.5</c:v>
                </c:pt>
                <c:pt idx="22">
                  <c:v>91.2</c:v>
                </c:pt>
                <c:pt idx="23">
                  <c:v>87.8</c:v>
                </c:pt>
                <c:pt idx="24">
                  <c:v>92.5</c:v>
                </c:pt>
                <c:pt idx="25">
                  <c:v>94.0</c:v>
                </c:pt>
                <c:pt idx="26">
                  <c:v>94.7</c:v>
                </c:pt>
                <c:pt idx="27">
                  <c:v>94.0</c:v>
                </c:pt>
                <c:pt idx="28">
                  <c:v>86.0</c:v>
                </c:pt>
                <c:pt idx="29">
                  <c:v>84.0</c:v>
                </c:pt>
                <c:pt idx="30">
                  <c:v>93.7</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date1904 val="0"/>
  <c:chart>
    <c:autoTitleDeleted val="0"/>
    <c:plotArea>
      <c:lineChart>
        <c:grouping val="standard"/>
        <c:varyColors val="0"/>
        <c:ser>
          <c:idx val="0"/>
          <c:order val="0"/>
          <c:tx>
            <c:strRef>
              <c:f>Sheet1!$B$1</c:f>
              <c:strCache>
                <c:ptCount val="1"/>
                <c:pt idx="0">
                  <c:v>BJB Call</c:v>
                </c:pt>
              </c:strCache>
            </c:strRef>
          </c:tx>
          <c:spPr>
            <a:ln w="38100">
              <a:solidFill>
                <a:srgbClr val="FF0000"/>
              </a:solidFill>
            </a:ln>
          </c:spPr>
          <c:marker>
            <c:symbol val="circle"/>
            <c:spPr>
              <a:solidFill>
                <a:srgbClr val="000000"/>
              </a:solidFill>
            </c:spPr>
          </c:marker>
          <c:dLbls>
            <c:dLbl>
              <c:idx val="0"/>
              <c:tx>
                <c:rich>
                  <a:bodyPr/>
                  <a:lstStyle/>
                  <a:p>
                    <a:r>
                      <a:t>99.2%</a:t>
                    </a:r>
                  </a:p>
                </c:rich>
              </c:tx>
              <c:txPr>
                <a:bodyPr/>
                <a:lstStyle/>
                <a:p>
                  <a:pPr>
                    <a:defRPr sz="1200"/>
                  </a:pPr>
                </a:p>
              </c:txPr>
              <c:dLblPos val="b"/>
              <c:showLegendKey val="0"/>
              <c:showVal val="1"/>
              <c:showCatName val="0"/>
              <c:showSerName val="0"/>
              <c:showPercent val="0"/>
              <c:showBubbleSize val="0"/>
            </c:dLbl>
            <c:dLbl>
              <c:idx val="1"/>
              <c:tx>
                <c:rich>
                  <a:bodyPr/>
                  <a:lstStyle/>
                  <a:p>
                    <a:r>
                      <a:t>99.2%</a:t>
                    </a:r>
                  </a:p>
                </c:rich>
              </c:tx>
              <c:txPr>
                <a:bodyPr/>
                <a:lstStyle/>
                <a:p>
                  <a:pPr>
                    <a:defRPr sz="1200"/>
                  </a:pPr>
                </a:p>
              </c:txPr>
              <c:dLblPos val="b"/>
              <c:showLegendKey val="0"/>
              <c:showVal val="1"/>
              <c:showCatName val="0"/>
              <c:showSerName val="0"/>
              <c:showPercent val="0"/>
              <c:showBubbleSize val="0"/>
            </c:dLbl>
            <c:dLbl>
              <c:idx val="2"/>
              <c:tx>
                <c:rich>
                  <a:bodyPr/>
                  <a:lstStyle/>
                  <a:p>
                    <a:r>
                      <a:t>99.2%</a:t>
                    </a:r>
                  </a:p>
                </c:rich>
              </c:tx>
              <c:txPr>
                <a:bodyPr/>
                <a:lstStyle/>
                <a:p>
                  <a:pPr>
                    <a:defRPr sz="1200"/>
                  </a:pPr>
                </a:p>
              </c:txPr>
              <c:dLblPos val="b"/>
              <c:showLegendKey val="0"/>
              <c:showVal val="1"/>
              <c:showCatName val="0"/>
              <c:showSerName val="0"/>
              <c:showPercent val="0"/>
              <c:showBubbleSize val="0"/>
            </c:dLbl>
            <c:dLbl>
              <c:idx val="3"/>
              <c:tx>
                <c:rich>
                  <a:bodyPr/>
                  <a:lstStyle/>
                  <a:p>
                    <a:r>
                      <a:t>99.2%</a:t>
                    </a:r>
                  </a:p>
                </c:rich>
              </c:tx>
              <c:txPr>
                <a:bodyPr/>
                <a:lstStyle/>
                <a:p>
                  <a:pPr>
                    <a:defRPr sz="1200"/>
                  </a:pPr>
                </a:p>
              </c:txPr>
              <c:dLblPos val="b"/>
              <c:showLegendKey val="0"/>
              <c:showVal val="1"/>
              <c:showCatName val="0"/>
              <c:showSerName val="0"/>
              <c:showPercent val="0"/>
              <c:showBubbleSize val="0"/>
            </c:dLbl>
            <c:dLbl>
              <c:idx val="4"/>
              <c:tx>
                <c:rich>
                  <a:bodyPr/>
                  <a:lstStyle/>
                  <a:p>
                    <a:r>
                      <a:t>100.0%</a:t>
                    </a:r>
                  </a:p>
                </c:rich>
              </c:tx>
              <c:txPr>
                <a:bodyPr/>
                <a:lstStyle/>
                <a:p>
                  <a:pPr>
                    <a:defRPr sz="1200"/>
                  </a:pPr>
                </a:p>
              </c:txPr>
              <c:dLblPos val="b"/>
              <c:showLegendKey val="0"/>
              <c:showVal val="1"/>
              <c:showCatName val="0"/>
              <c:showSerName val="0"/>
              <c:showPercent val="0"/>
              <c:showBubbleSize val="0"/>
            </c:dLbl>
            <c:showLegendKey val="0"/>
            <c:showVal val="0"/>
            <c:showCatName val="0"/>
            <c:showSerName val="0"/>
            <c:showPercent val="0"/>
            <c:showBubbleSize val="0"/>
            <c:showLeaderLines val="1"/>
          </c:dLbls>
          <c:cat>
            <c:strRef>
              <c:f>Sheet1!$A$2:$A$6</c:f>
              <c:strCache>
                <c:ptCount val="5"/>
                <c:pt idx="0">
                  <c:v>Januari</c:v>
                </c:pt>
                <c:pt idx="1">
                  <c:v>Februari</c:v>
                </c:pt>
                <c:pt idx="2">
                  <c:v>Maret</c:v>
                </c:pt>
                <c:pt idx="3">
                  <c:v>April</c:v>
                </c:pt>
                <c:pt idx="4">
                  <c:v>Mei</c:v>
                </c:pt>
              </c:strCache>
            </c:strRef>
          </c:cat>
          <c:val>
            <c:numRef>
              <c:f>Sheet1!$B$2:$B$13</c:f>
              <c:numCache>
                <c:formatCode>General</c:formatCode>
                <c:ptCount val="12"/>
                <c:pt idx="0">
                  <c:v>99.2</c:v>
                </c:pt>
                <c:pt idx="1">
                  <c:v>99.2</c:v>
                </c:pt>
                <c:pt idx="2">
                  <c:v>99.2</c:v>
                </c:pt>
                <c:pt idx="3">
                  <c:v>99.2</c:v>
                </c:pt>
                <c:pt idx="4">
                  <c:v>100.0</c:v>
                </c:pt>
              </c:numCache>
            </c:numRef>
          </c:val>
          <c:smooth val="0"/>
        </c:ser>
        <c:marker val="1"/>
        <c:smooth val="0"/>
        <c:axId val="2118791784"/>
        <c:axId val="2140495176"/>
      </c:lineChart>
      <c:catAx>
        <c:axId val="2118791784"/>
        <c:scaling>
          <c:orientation val="minMax"/>
        </c:scaling>
        <c:delete val="0"/>
        <c:axPos val="b"/>
        <c:majorTickMark val="out"/>
        <c:minorTickMark val="none"/>
        <c:tickLblPos val="low"/>
        <c:txPr>
          <a:bodyPr/>
          <a:lstStyle/>
          <a:p>
            <a:pPr>
              <a:defRPr sz="1200"/>
            </a:pPr>
          </a:p>
        </c:txPr>
        <c:crossAx val="2140495176"/>
        <c:crosses val="autoZero"/>
        <c:auto val="1"/>
        <c:lblAlgn val="ctr"/>
        <c:lblOffset val="100"/>
        <c:noMultiLvlLbl val="0"/>
      </c:catAx>
      <c:valAx>
        <c:axId val="2140495176"/>
        <c:scaling>
          <c:max val="100.0"/>
          <c:min val="50.0"/>
        </c:scaling>
        <c:delete val="0"/>
        <c:axPos val="l"/>
        <c:majorGridlines/>
        <c:numFmt formatCode="#&quot;%&quot;" sourceLinked="0"/>
        <c:majorTickMark val="out"/>
        <c:minorTickMark val="none"/>
        <c:tickLblPos val="nextTo"/>
        <c:txPr>
          <a:bodyPr/>
          <a:lstStyle/>
          <a:p>
            <a:pPr>
              <a:defRPr sz="1200"/>
            </a:pPr>
          </a:p>
        </c:txPr>
        <c:crossAx val="2118791784"/>
        <c:crosses val="autoZero"/>
        <c:majorUnit val="10.0"/>
      </c:valAx>
    </c:plotArea>
    <c:plotVisOnly val="1"/>
    <c:dispBlanksAs val="gap"/>
    <c:showDLblsOverMax val="0"/>
  </c:chart>
  <c:txPr>
    <a:bodyPr/>
    <a:lstStyle/>
    <a:p>
      <a:pPr>
        <a:defRPr sz="1800"/>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BFBFBF"/>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0070C0"/>
              </a:solidFill>
            </c:spPr>
          </c:dPt>
          <c:dLbls>
            <c:dLbl>
              <c:idx val="0"/>
              <c:tx>
                <c:rich>
                  <a:bodyPr/>
                  <a:lstStyle/>
                  <a:p>
                    <a:r>
                      <a:t>82.4%</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83.3%</a:t>
                    </a:r>
                  </a:p>
                </c:rich>
              </c:tx>
              <c:txPr>
                <a:bodyPr/>
                <a:lstStyle/>
                <a:p>
                  <a:pPr>
                    <a:defRPr sz="1000"/>
                  </a:pPr>
                </a:p>
              </c:txPr>
              <c:dLblPos val="inEnd"/>
              <c:showLegendKey val="0"/>
              <c:showVal val="1"/>
              <c:showCatName val="0"/>
              <c:showSerName val="0"/>
              <c:showPercent val="0"/>
              <c:showBubbleSize val="0"/>
            </c:dLbl>
            <c:dLbl>
              <c:idx val="2"/>
              <c:tx>
                <c:rich>
                  <a:bodyPr/>
                  <a:lstStyle/>
                  <a:p>
                    <a:r>
                      <a:t>69.8%</a:t>
                    </a:r>
                  </a:p>
                </c:rich>
              </c:tx>
              <c:txPr>
                <a:bodyPr/>
                <a:lstStyle/>
                <a:p>
                  <a:pPr>
                    <a:defRPr sz="1000"/>
                  </a:pPr>
                </a:p>
              </c:txPr>
              <c:dLblPos val="inEnd"/>
              <c:showLegendKey val="0"/>
              <c:showVal val="1"/>
              <c:showCatName val="0"/>
              <c:showSerName val="0"/>
              <c:showPercent val="0"/>
              <c:showBubbleSize val="0"/>
            </c:dLbl>
            <c:dLbl>
              <c:idx val="3"/>
              <c:tx>
                <c:rich>
                  <a:bodyPr/>
                  <a:lstStyle/>
                  <a:p>
                    <a:r>
                      <a:t>91.2%</a:t>
                    </a:r>
                  </a:p>
                </c:rich>
              </c:tx>
              <c:txPr>
                <a:bodyPr/>
                <a:lstStyle/>
                <a:p>
                  <a:pPr>
                    <a:defRPr sz="1000"/>
                  </a:pPr>
                </a:p>
              </c:txPr>
              <c:dLblPos val="inEnd"/>
              <c:showLegendKey val="0"/>
              <c:showVal val="1"/>
              <c:showCatName val="0"/>
              <c:showSerName val="0"/>
              <c:showPercent val="0"/>
              <c:showBubbleSize val="0"/>
            </c:dLbl>
            <c:dLbl>
              <c:idx val="4"/>
              <c:tx>
                <c:rich>
                  <a:bodyPr/>
                  <a:lstStyle/>
                  <a:p>
                    <a:r>
                      <a:t>78.7%</a:t>
                    </a:r>
                  </a:p>
                </c:rich>
              </c:tx>
              <c:txPr>
                <a:bodyPr/>
                <a:lstStyle/>
                <a:p>
                  <a:pPr>
                    <a:defRPr sz="1000"/>
                  </a:pPr>
                </a:p>
              </c:txPr>
              <c:dLblPos val="inEnd"/>
              <c:showLegendKey val="0"/>
              <c:showVal val="1"/>
              <c:showCatName val="0"/>
              <c:showSerName val="0"/>
              <c:showPercent val="0"/>
              <c:showBubbleSize val="0"/>
            </c:dLbl>
            <c:dLbl>
              <c:idx val="5"/>
              <c:tx>
                <c:rich>
                  <a:bodyPr/>
                  <a:lstStyle/>
                  <a:p>
                    <a:r>
                      <a:t>79.9%</a:t>
                    </a:r>
                  </a:p>
                </c:rich>
              </c:tx>
              <c:txPr>
                <a:bodyPr/>
                <a:lstStyle/>
                <a:p>
                  <a:pPr>
                    <a:defRPr sz="1000"/>
                  </a:pPr>
                </a:p>
              </c:txPr>
              <c:dLblPos val="inEnd"/>
              <c:showLegendKey val="0"/>
              <c:showVal val="1"/>
              <c:showCatName val="0"/>
              <c:showSerName val="0"/>
              <c:showPercent val="0"/>
              <c:showBubbleSize val="0"/>
            </c:dLbl>
            <c:dLbl>
              <c:idx val="6"/>
              <c:tx>
                <c:rich>
                  <a:bodyPr/>
                  <a:lstStyle/>
                  <a:p>
                    <a:r>
                      <a:t>79.8%</a:t>
                    </a:r>
                  </a:p>
                </c:rich>
              </c:tx>
              <c:txPr>
                <a:bodyPr/>
                <a:lstStyle/>
                <a:p>
                  <a:pPr>
                    <a:defRPr sz="1000"/>
                  </a:pPr>
                </a:p>
              </c:txPr>
              <c:dLblPos val="inEnd"/>
              <c:showLegendKey val="0"/>
              <c:showVal val="1"/>
              <c:showCatName val="0"/>
              <c:showSerName val="0"/>
              <c:showPercent val="0"/>
              <c:showBubbleSize val="0"/>
            </c:dLbl>
            <c:dLbl>
              <c:idx val="7"/>
              <c:tx>
                <c:rich>
                  <a:bodyPr/>
                  <a:lstStyle/>
                  <a:p>
                    <a:r>
                      <a:t>88.8%</a:t>
                    </a:r>
                  </a:p>
                </c:rich>
              </c:tx>
              <c:txPr>
                <a:bodyPr/>
                <a:lstStyle/>
                <a:p>
                  <a:pPr>
                    <a:defRPr sz="1000"/>
                  </a:pPr>
                </a:p>
              </c:txPr>
              <c:dLblPos val="inEnd"/>
              <c:showLegendKey val="0"/>
              <c:showVal val="1"/>
              <c:showCatName val="0"/>
              <c:showSerName val="0"/>
              <c:showPercent val="0"/>
              <c:showBubbleSize val="0"/>
            </c:dLbl>
            <c:dLbl>
              <c:idx val="8"/>
              <c:tx>
                <c:rich>
                  <a:bodyPr/>
                  <a:lstStyle/>
                  <a:p>
                    <a:r>
                      <a:t>84.7%</a:t>
                    </a:r>
                  </a:p>
                </c:rich>
              </c:tx>
              <c:txPr>
                <a:bodyPr/>
                <a:lstStyle/>
                <a:p>
                  <a:pPr>
                    <a:defRPr sz="1000"/>
                  </a:pPr>
                </a:p>
              </c:txPr>
              <c:dLblPos val="inEnd"/>
              <c:showLegendKey val="0"/>
              <c:showVal val="1"/>
              <c:showCatName val="0"/>
              <c:showSerName val="0"/>
              <c:showPercent val="0"/>
              <c:showBubbleSize val="0"/>
            </c:dLbl>
            <c:dLbl>
              <c:idx val="9"/>
              <c:tx>
                <c:rich>
                  <a:bodyPr/>
                  <a:lstStyle/>
                  <a:p>
                    <a:r>
                      <a:t>88.7%</a:t>
                    </a:r>
                  </a:p>
                </c:rich>
              </c:tx>
              <c:txPr>
                <a:bodyPr/>
                <a:lstStyle/>
                <a:p>
                  <a:pPr>
                    <a:defRPr sz="1000"/>
                  </a:pPr>
                </a:p>
              </c:txPr>
              <c:dLblPos val="inEnd"/>
              <c:showLegendKey val="0"/>
              <c:showVal val="1"/>
              <c:showCatName val="0"/>
              <c:showSerName val="0"/>
              <c:showPercent val="0"/>
              <c:showBubbleSize val="0"/>
            </c:dLbl>
            <c:dLbl>
              <c:idx val="10"/>
              <c:tx>
                <c:rich>
                  <a:bodyPr/>
                  <a:lstStyle/>
                  <a:p>
                    <a:r>
                      <a:t>83.1%</a:t>
                    </a:r>
                  </a:p>
                </c:rich>
              </c:tx>
              <c:txPr>
                <a:bodyPr/>
                <a:lstStyle/>
                <a:p>
                  <a:pPr>
                    <a:defRPr sz="1000"/>
                  </a:pPr>
                </a:p>
              </c:txPr>
              <c:dLblPos val="inEnd"/>
              <c:showLegendKey val="0"/>
              <c:showVal val="1"/>
              <c:showCatName val="0"/>
              <c:showSerName val="0"/>
              <c:showPercent val="0"/>
              <c:showBubbleSize val="0"/>
            </c:dLbl>
            <c:dLbl>
              <c:idx val="11"/>
              <c:tx>
                <c:rich>
                  <a:bodyPr/>
                  <a:lstStyle/>
                  <a:p>
                    <a:r>
                      <a:t>82.3%</a:t>
                    </a:r>
                  </a:p>
                </c:rich>
              </c:tx>
              <c:txPr>
                <a:bodyPr/>
                <a:lstStyle/>
                <a:p>
                  <a:pPr>
                    <a:defRPr sz="1000"/>
                  </a:pPr>
                </a:p>
              </c:txPr>
              <c:dLblPos val="inEnd"/>
              <c:showLegendKey val="0"/>
              <c:showVal val="1"/>
              <c:showCatName val="0"/>
              <c:showSerName val="0"/>
              <c:showPercent val="0"/>
              <c:showBubbleSize val="0"/>
            </c:dLbl>
            <c:dLbl>
              <c:idx val="12"/>
              <c:tx>
                <c:rich>
                  <a:bodyPr/>
                  <a:lstStyle/>
                  <a:p>
                    <a:r>
                      <a:t>83.5%</a:t>
                    </a:r>
                  </a:p>
                </c:rich>
              </c:tx>
              <c:txPr>
                <a:bodyPr/>
                <a:lstStyle/>
                <a:p>
                  <a:pPr>
                    <a:defRPr sz="1000"/>
                  </a:pPr>
                </a:p>
              </c:txPr>
              <c:dLblPos val="inEnd"/>
              <c:showLegendKey val="0"/>
              <c:showVal val="1"/>
              <c:showCatName val="0"/>
              <c:showSerName val="0"/>
              <c:showPercent val="0"/>
              <c:showBubbleSize val="0"/>
            </c:dLbl>
            <c:dLbl>
              <c:idx val="13"/>
              <c:tx>
                <c:rich>
                  <a:bodyPr/>
                  <a:lstStyle/>
                  <a:p>
                    <a:r>
                      <a:t>75.9%</a:t>
                    </a:r>
                  </a:p>
                </c:rich>
              </c:tx>
              <c:txPr>
                <a:bodyPr/>
                <a:lstStyle/>
                <a:p>
                  <a:pPr>
                    <a:defRPr sz="1000"/>
                  </a:pPr>
                </a:p>
              </c:txPr>
              <c:dLblPos val="inEnd"/>
              <c:showLegendKey val="0"/>
              <c:showVal val="1"/>
              <c:showCatName val="0"/>
              <c:showSerName val="0"/>
              <c:showPercent val="0"/>
              <c:showBubbleSize val="0"/>
            </c:dLbl>
            <c:dLbl>
              <c:idx val="14"/>
              <c:tx>
                <c:rich>
                  <a:bodyPr/>
                  <a:lstStyle/>
                  <a:p>
                    <a:r>
                      <a:t>72.4%</a:t>
                    </a:r>
                  </a:p>
                </c:rich>
              </c:tx>
              <c:txPr>
                <a:bodyPr/>
                <a:lstStyle/>
                <a:p>
                  <a:pPr>
                    <a:defRPr sz="1000"/>
                  </a:pPr>
                </a:p>
              </c:txPr>
              <c:dLblPos val="inEnd"/>
              <c:showLegendKey val="0"/>
              <c:showVal val="1"/>
              <c:showCatName val="0"/>
              <c:showSerName val="0"/>
              <c:showPercent val="0"/>
              <c:showBubbleSize val="0"/>
            </c:dLbl>
            <c:dLbl>
              <c:idx val="15"/>
              <c:tx>
                <c:rich>
                  <a:bodyPr/>
                  <a:lstStyle/>
                  <a:p>
                    <a:r>
                      <a:t>79.0%</a:t>
                    </a:r>
                  </a:p>
                </c:rich>
              </c:tx>
              <c:txPr>
                <a:bodyPr/>
                <a:lstStyle/>
                <a:p>
                  <a:pPr>
                    <a:defRPr sz="1000"/>
                  </a:pPr>
                </a:p>
              </c:txPr>
              <c:dLblPos val="inEnd"/>
              <c:showLegendKey val="0"/>
              <c:showVal val="1"/>
              <c:showCatName val="0"/>
              <c:showSerName val="0"/>
              <c:showPercent val="0"/>
              <c:showBubbleSize val="0"/>
            </c:dLbl>
            <c:dLbl>
              <c:idx val="16"/>
              <c:tx>
                <c:rich>
                  <a:bodyPr/>
                  <a:lstStyle/>
                  <a:p>
                    <a:r>
                      <a:t>80.8%</a:t>
                    </a:r>
                  </a:p>
                </c:rich>
              </c:tx>
              <c:txPr>
                <a:bodyPr/>
                <a:lstStyle/>
                <a:p>
                  <a:pPr>
                    <a:defRPr sz="1000"/>
                  </a:pPr>
                </a:p>
              </c:txPr>
              <c:dLblPos val="inEnd"/>
              <c:showLegendKey val="0"/>
              <c:showVal val="1"/>
              <c:showCatName val="0"/>
              <c:showSerName val="0"/>
              <c:showPercent val="0"/>
              <c:showBubbleSize val="0"/>
            </c:dLbl>
            <c:dLbl>
              <c:idx val="17"/>
              <c:tx>
                <c:rich>
                  <a:bodyPr/>
                  <a:lstStyle/>
                  <a:p>
                    <a:r>
                      <a:t>77.0%</a:t>
                    </a:r>
                  </a:p>
                </c:rich>
              </c:tx>
              <c:txPr>
                <a:bodyPr/>
                <a:lstStyle/>
                <a:p>
                  <a:pPr>
                    <a:defRPr sz="1000"/>
                  </a:pPr>
                </a:p>
              </c:txPr>
              <c:dLblPos val="inEnd"/>
              <c:showLegendKey val="0"/>
              <c:showVal val="1"/>
              <c:showCatName val="0"/>
              <c:showSerName val="0"/>
              <c:showPercent val="0"/>
              <c:showBubbleSize val="0"/>
            </c:dLbl>
            <c:dLbl>
              <c:idx val="18"/>
              <c:tx>
                <c:rich>
                  <a:bodyPr/>
                  <a:lstStyle/>
                  <a:p>
                    <a:r>
                      <a:t>78.8%</a:t>
                    </a:r>
                  </a:p>
                </c:rich>
              </c:tx>
              <c:txPr>
                <a:bodyPr/>
                <a:lstStyle/>
                <a:p>
                  <a:pPr>
                    <a:defRPr sz="1000"/>
                  </a:pPr>
                </a:p>
              </c:txPr>
              <c:dLblPos val="inEnd"/>
              <c:showLegendKey val="0"/>
              <c:showVal val="1"/>
              <c:showCatName val="0"/>
              <c:showSerName val="0"/>
              <c:showPercent val="0"/>
              <c:showBubbleSize val="0"/>
            </c:dLbl>
            <c:dLbl>
              <c:idx val="19"/>
              <c:tx>
                <c:rich>
                  <a:bodyPr/>
                  <a:lstStyle/>
                  <a:p>
                    <a:r>
                      <a:t>88.4%</a:t>
                    </a:r>
                  </a:p>
                </c:rich>
              </c:tx>
              <c:txPr>
                <a:bodyPr/>
                <a:lstStyle/>
                <a:p>
                  <a:pPr>
                    <a:defRPr sz="1000"/>
                  </a:pPr>
                </a:p>
              </c:txPr>
              <c:dLblPos val="inEnd"/>
              <c:showLegendKey val="0"/>
              <c:showVal val="1"/>
              <c:showCatName val="0"/>
              <c:showSerName val="0"/>
              <c:showPercent val="0"/>
              <c:showBubbleSize val="0"/>
            </c:dLbl>
            <c:dLbl>
              <c:idx val="20"/>
              <c:tx>
                <c:rich>
                  <a:bodyPr/>
                  <a:lstStyle/>
                  <a:p>
                    <a:r>
                      <a:t>96.1%</a:t>
                    </a:r>
                  </a:p>
                </c:rich>
              </c:tx>
              <c:txPr>
                <a:bodyPr/>
                <a:lstStyle/>
                <a:p>
                  <a:pPr>
                    <a:defRPr sz="1000"/>
                  </a:pPr>
                </a:p>
              </c:txPr>
              <c:dLblPos val="inEnd"/>
              <c:showLegendKey val="0"/>
              <c:showVal val="1"/>
              <c:showCatName val="0"/>
              <c:showSerName val="0"/>
              <c:showPercent val="0"/>
              <c:showBubbleSize val="0"/>
            </c:dLbl>
            <c:dLbl>
              <c:idx val="21"/>
              <c:tx>
                <c:rich>
                  <a:bodyPr/>
                  <a:lstStyle/>
                  <a:p>
                    <a:r>
                      <a:t>74.2%</a:t>
                    </a:r>
                  </a:p>
                </c:rich>
              </c:tx>
              <c:txPr>
                <a:bodyPr/>
                <a:lstStyle/>
                <a:p>
                  <a:pPr>
                    <a:defRPr sz="1000"/>
                  </a:pPr>
                </a:p>
              </c:txPr>
              <c:dLblPos val="inEnd"/>
              <c:showLegendKey val="0"/>
              <c:showVal val="1"/>
              <c:showCatName val="0"/>
              <c:showSerName val="0"/>
              <c:showPercent val="0"/>
              <c:showBubbleSize val="0"/>
            </c:dLbl>
            <c:dLbl>
              <c:idx val="22"/>
              <c:tx>
                <c:rich>
                  <a:bodyPr/>
                  <a:lstStyle/>
                  <a:p>
                    <a:r>
                      <a:t>73.2%</a:t>
                    </a:r>
                  </a:p>
                </c:rich>
              </c:tx>
              <c:txPr>
                <a:bodyPr/>
                <a:lstStyle/>
                <a:p>
                  <a:pPr>
                    <a:defRPr sz="1000"/>
                  </a:pPr>
                </a:p>
              </c:txPr>
              <c:dLblPos val="inEnd"/>
              <c:showLegendKey val="0"/>
              <c:showVal val="1"/>
              <c:showCatName val="0"/>
              <c:showSerName val="0"/>
              <c:showPercent val="0"/>
              <c:showBubbleSize val="0"/>
            </c:dLbl>
            <c:dLbl>
              <c:idx val="23"/>
              <c:tx>
                <c:rich>
                  <a:bodyPr/>
                  <a:lstStyle/>
                  <a:p>
                    <a:r>
                      <a:t>75.2%</a:t>
                    </a:r>
                  </a:p>
                </c:rich>
              </c:tx>
              <c:txPr>
                <a:bodyPr/>
                <a:lstStyle/>
                <a:p>
                  <a:pPr>
                    <a:defRPr sz="1000"/>
                  </a:pPr>
                </a:p>
              </c:txPr>
              <c:dLblPos val="inEnd"/>
              <c:showLegendKey val="0"/>
              <c:showVal val="1"/>
              <c:showCatName val="0"/>
              <c:showSerName val="0"/>
              <c:showPercent val="0"/>
              <c:showBubbleSize val="0"/>
            </c:dLbl>
            <c:dLbl>
              <c:idx val="24"/>
              <c:tx>
                <c:rich>
                  <a:bodyPr/>
                  <a:lstStyle/>
                  <a:p>
                    <a:r>
                      <a:t>82.6%</a:t>
                    </a:r>
                  </a:p>
                </c:rich>
              </c:tx>
              <c:txPr>
                <a:bodyPr/>
                <a:lstStyle/>
                <a:p>
                  <a:pPr>
                    <a:defRPr sz="1000"/>
                  </a:pPr>
                </a:p>
              </c:txPr>
              <c:dLblPos val="inEnd"/>
              <c:showLegendKey val="0"/>
              <c:showVal val="1"/>
              <c:showCatName val="0"/>
              <c:showSerName val="0"/>
              <c:showPercent val="0"/>
              <c:showBubbleSize val="0"/>
            </c:dLbl>
            <c:dLbl>
              <c:idx val="25"/>
              <c:tx>
                <c:rich>
                  <a:bodyPr/>
                  <a:lstStyle/>
                  <a:p>
                    <a:r>
                      <a:t>83.9%</a:t>
                    </a:r>
                  </a:p>
                </c:rich>
              </c:tx>
              <c:txPr>
                <a:bodyPr/>
                <a:lstStyle/>
                <a:p>
                  <a:pPr>
                    <a:defRPr sz="1000"/>
                  </a:pPr>
                </a:p>
              </c:txPr>
              <c:dLblPos val="inEnd"/>
              <c:showLegendKey val="0"/>
              <c:showVal val="1"/>
              <c:showCatName val="0"/>
              <c:showSerName val="0"/>
              <c:showPercent val="0"/>
              <c:showBubbleSize val="0"/>
            </c:dLbl>
            <c:dLbl>
              <c:idx val="26"/>
              <c:tx>
                <c:rich>
                  <a:bodyPr/>
                  <a:lstStyle/>
                  <a:p>
                    <a:r>
                      <a:t>90.8%</a:t>
                    </a:r>
                  </a:p>
                </c:rich>
              </c:tx>
              <c:txPr>
                <a:bodyPr/>
                <a:lstStyle/>
                <a:p>
                  <a:pPr>
                    <a:defRPr sz="1000"/>
                  </a:pPr>
                </a:p>
              </c:txPr>
              <c:dLblPos val="inEnd"/>
              <c:showLegendKey val="0"/>
              <c:showVal val="1"/>
              <c:showCatName val="0"/>
              <c:showSerName val="0"/>
              <c:showPercent val="0"/>
              <c:showBubbleSize val="0"/>
            </c:dLbl>
            <c:dLbl>
              <c:idx val="27"/>
              <c:tx>
                <c:rich>
                  <a:bodyPr/>
                  <a:lstStyle/>
                  <a:p>
                    <a:r>
                      <a:t>90.5%</a:t>
                    </a:r>
                  </a:p>
                </c:rich>
              </c:tx>
              <c:txPr>
                <a:bodyPr/>
                <a:lstStyle/>
                <a:p>
                  <a:pPr>
                    <a:defRPr sz="1000"/>
                  </a:pPr>
                </a:p>
              </c:txPr>
              <c:dLblPos val="inEnd"/>
              <c:showLegendKey val="0"/>
              <c:showVal val="1"/>
              <c:showCatName val="0"/>
              <c:showSerName val="0"/>
              <c:showPercent val="0"/>
              <c:showBubbleSize val="0"/>
            </c:dLbl>
            <c:dLbl>
              <c:idx val="28"/>
              <c:tx>
                <c:rich>
                  <a:bodyPr/>
                  <a:lstStyle/>
                  <a:p>
                    <a:r>
                      <a:t>80.4%</a:t>
                    </a:r>
                  </a:p>
                </c:rich>
              </c:tx>
              <c:txPr>
                <a:bodyPr/>
                <a:lstStyle/>
                <a:p>
                  <a:pPr>
                    <a:defRPr sz="1000"/>
                  </a:pPr>
                </a:p>
              </c:txPr>
              <c:dLblPos val="inEnd"/>
              <c:showLegendKey val="0"/>
              <c:showVal val="1"/>
              <c:showCatName val="0"/>
              <c:showSerName val="0"/>
              <c:showPercent val="0"/>
              <c:showBubbleSize val="0"/>
            </c:dLbl>
            <c:dLbl>
              <c:idx val="29"/>
              <c:tx>
                <c:rich>
                  <a:bodyPr/>
                  <a:lstStyle/>
                  <a:p>
                    <a:r>
                      <a:t>80.6%</a:t>
                    </a:r>
                  </a:p>
                </c:rich>
              </c:tx>
              <c:txPr>
                <a:bodyPr/>
                <a:lstStyle/>
                <a:p>
                  <a:pPr>
                    <a:defRPr sz="1000"/>
                  </a:pPr>
                </a:p>
              </c:txPr>
              <c:dLblPos val="inEnd"/>
              <c:showLegendKey val="0"/>
              <c:showVal val="1"/>
              <c:showCatName val="0"/>
              <c:showSerName val="0"/>
              <c:showPercent val="0"/>
              <c:showBubbleSize val="0"/>
            </c:dLbl>
            <c:dLbl>
              <c:idx val="30"/>
              <c:tx>
                <c:rich>
                  <a:bodyPr/>
                  <a:lstStyle/>
                  <a:p>
                    <a:r>
                      <a:t>98.5%</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Sheet1!$A$2:$A$32</c:f>
              <c:strCache>
                <c:ptCount val="31"/>
                <c:pt idx="0">
                  <c:v>Industri</c:v>
                </c:pt>
                <c:pt idx="1">
                  <c:v>UOB Call Center</c:v>
                </c:pt>
                <c:pt idx="2">
                  <c:v>Phone Banking CIMB Niaga</c:v>
                </c:pt>
                <c:pt idx="3">
                  <c:v>PermataTel</c:v>
                </c:pt>
                <c:pt idx="4">
                  <c:v>Mega Call</c:v>
                </c:pt>
                <c:pt idx="5">
                  <c:v>Maybank Customer Care</c:v>
                </c:pt>
                <c:pt idx="6">
                  <c:v>Mandiri Call</c:v>
                </c:pt>
                <c:pt idx="7">
                  <c:v>Layanan Sahabat BTN</c:v>
                </c:pt>
                <c:pt idx="8">
                  <c:v>Info Bank Jatim</c:v>
                </c:pt>
                <c:pt idx="9">
                  <c:v>Hello Danamon</c:v>
                </c:pt>
                <c:pt idx="10">
                  <c:v>Halo Bukopin</c:v>
                </c:pt>
                <c:pt idx="11">
                  <c:v>Halo Bank Kalbar</c:v>
                </c:pt>
                <c:pt idx="12">
                  <c:v>Halo BCA</c:v>
                </c:pt>
                <c:pt idx="13">
                  <c:v>HSBC</c:v>
                </c:pt>
                <c:pt idx="14">
                  <c:v>Graha Call</c:v>
                </c:pt>
                <c:pt idx="15">
                  <c:v>DBSI Customer Centre</c:v>
                </c:pt>
                <c:pt idx="16">
                  <c:v>Contact BRI</c:v>
                </c:pt>
                <c:pt idx="17">
                  <c:v>CitiPhone Banking</c:v>
                </c:pt>
                <c:pt idx="18">
                  <c:v>Call OCBC NISP</c:v>
                </c:pt>
                <c:pt idx="19">
                  <c:v>Call KEB Hana</c:v>
                </c:pt>
                <c:pt idx="20">
                  <c:v>Call CommBank</c:v>
                </c:pt>
                <c:pt idx="21">
                  <c:v>Call Centre J TRUST Bank</c:v>
                </c:pt>
                <c:pt idx="22">
                  <c:v>Call Center Standard Chartered Bank</c:v>
                </c:pt>
                <c:pt idx="23">
                  <c:v>Call Center Panin</c:v>
                </c:pt>
                <c:pt idx="24">
                  <c:v>Bank Sinarmas Care</c:v>
                </c:pt>
                <c:pt idx="25">
                  <c:v>Bank Kaltim Cal Center</c:v>
                </c:pt>
                <c:pt idx="26">
                  <c:v>Bank Jateng Call Center </c:v>
                </c:pt>
                <c:pt idx="27">
                  <c:v>Bank DKI Call Center</c:v>
                </c:pt>
                <c:pt idx="28">
                  <c:v>BTPN Call</c:v>
                </c:pt>
                <c:pt idx="29">
                  <c:v>BNI Call</c:v>
                </c:pt>
                <c:pt idx="30">
                  <c:v>BJB Call</c:v>
                </c:pt>
              </c:strCache>
            </c:strRef>
          </c:cat>
          <c:val>
            <c:numRef>
              <c:f>Sheet1!$B$2:$B$32</c:f>
              <c:numCache>
                <c:formatCode>#,0"%"</c:formatCode>
                <c:ptCount val="31"/>
                <c:pt idx="0">
                  <c:v>82.4</c:v>
                </c:pt>
                <c:pt idx="1">
                  <c:v>83.3</c:v>
                </c:pt>
                <c:pt idx="2">
                  <c:v>69.8</c:v>
                </c:pt>
                <c:pt idx="3">
                  <c:v>91.2</c:v>
                </c:pt>
                <c:pt idx="4">
                  <c:v>78.7</c:v>
                </c:pt>
                <c:pt idx="5">
                  <c:v>79.9</c:v>
                </c:pt>
                <c:pt idx="6">
                  <c:v>79.8</c:v>
                </c:pt>
                <c:pt idx="7">
                  <c:v>88.8</c:v>
                </c:pt>
                <c:pt idx="8">
                  <c:v>84.7</c:v>
                </c:pt>
                <c:pt idx="9">
                  <c:v>88.7</c:v>
                </c:pt>
                <c:pt idx="10">
                  <c:v>83.1</c:v>
                </c:pt>
                <c:pt idx="11">
                  <c:v>82.3</c:v>
                </c:pt>
                <c:pt idx="12">
                  <c:v>83.5</c:v>
                </c:pt>
                <c:pt idx="13">
                  <c:v>75.9</c:v>
                </c:pt>
                <c:pt idx="14">
                  <c:v>72.4</c:v>
                </c:pt>
                <c:pt idx="15">
                  <c:v>79.0</c:v>
                </c:pt>
                <c:pt idx="16">
                  <c:v>80.8</c:v>
                </c:pt>
                <c:pt idx="17">
                  <c:v>77.0</c:v>
                </c:pt>
                <c:pt idx="18">
                  <c:v>78.8</c:v>
                </c:pt>
                <c:pt idx="19">
                  <c:v>88.4</c:v>
                </c:pt>
                <c:pt idx="20">
                  <c:v>96.1</c:v>
                </c:pt>
                <c:pt idx="21">
                  <c:v>74.2</c:v>
                </c:pt>
                <c:pt idx="22">
                  <c:v>73.2</c:v>
                </c:pt>
                <c:pt idx="23">
                  <c:v>75.2</c:v>
                </c:pt>
                <c:pt idx="24">
                  <c:v>82.6</c:v>
                </c:pt>
                <c:pt idx="25">
                  <c:v>83.9</c:v>
                </c:pt>
                <c:pt idx="26">
                  <c:v>90.8</c:v>
                </c:pt>
                <c:pt idx="27">
                  <c:v>90.5</c:v>
                </c:pt>
                <c:pt idx="28">
                  <c:v>80.4</c:v>
                </c:pt>
                <c:pt idx="29">
                  <c:v>80.6</c:v>
                </c:pt>
                <c:pt idx="30">
                  <c:v>98.5</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BFBFBF"/>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0070C0"/>
              </a:solidFill>
            </c:spPr>
          </c:dPt>
          <c:dLbls>
            <c:dLbl>
              <c:idx val="0"/>
              <c:tx>
                <c:rich>
                  <a:bodyPr/>
                  <a:lstStyle/>
                  <a:p>
                    <a:r>
                      <a:t>82.4%</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83.3%</a:t>
                    </a:r>
                  </a:p>
                </c:rich>
              </c:tx>
              <c:txPr>
                <a:bodyPr/>
                <a:lstStyle/>
                <a:p>
                  <a:pPr>
                    <a:defRPr sz="1000"/>
                  </a:pPr>
                </a:p>
              </c:txPr>
              <c:dLblPos val="inEnd"/>
              <c:showLegendKey val="0"/>
              <c:showVal val="1"/>
              <c:showCatName val="0"/>
              <c:showSerName val="0"/>
              <c:showPercent val="0"/>
              <c:showBubbleSize val="0"/>
            </c:dLbl>
            <c:dLbl>
              <c:idx val="2"/>
              <c:tx>
                <c:rich>
                  <a:bodyPr/>
                  <a:lstStyle/>
                  <a:p>
                    <a:r>
                      <a:t>69.8%</a:t>
                    </a:r>
                  </a:p>
                </c:rich>
              </c:tx>
              <c:txPr>
                <a:bodyPr/>
                <a:lstStyle/>
                <a:p>
                  <a:pPr>
                    <a:defRPr sz="1000"/>
                  </a:pPr>
                </a:p>
              </c:txPr>
              <c:dLblPos val="inEnd"/>
              <c:showLegendKey val="0"/>
              <c:showVal val="1"/>
              <c:showCatName val="0"/>
              <c:showSerName val="0"/>
              <c:showPercent val="0"/>
              <c:showBubbleSize val="0"/>
            </c:dLbl>
            <c:dLbl>
              <c:idx val="3"/>
              <c:tx>
                <c:rich>
                  <a:bodyPr/>
                  <a:lstStyle/>
                  <a:p>
                    <a:r>
                      <a:t>91.2%</a:t>
                    </a:r>
                  </a:p>
                </c:rich>
              </c:tx>
              <c:txPr>
                <a:bodyPr/>
                <a:lstStyle/>
                <a:p>
                  <a:pPr>
                    <a:defRPr sz="1000"/>
                  </a:pPr>
                </a:p>
              </c:txPr>
              <c:dLblPos val="inEnd"/>
              <c:showLegendKey val="0"/>
              <c:showVal val="1"/>
              <c:showCatName val="0"/>
              <c:showSerName val="0"/>
              <c:showPercent val="0"/>
              <c:showBubbleSize val="0"/>
            </c:dLbl>
            <c:dLbl>
              <c:idx val="4"/>
              <c:tx>
                <c:rich>
                  <a:bodyPr/>
                  <a:lstStyle/>
                  <a:p>
                    <a:r>
                      <a:t>78.7%</a:t>
                    </a:r>
                  </a:p>
                </c:rich>
              </c:tx>
              <c:txPr>
                <a:bodyPr/>
                <a:lstStyle/>
                <a:p>
                  <a:pPr>
                    <a:defRPr sz="1000"/>
                  </a:pPr>
                </a:p>
              </c:txPr>
              <c:dLblPos val="inEnd"/>
              <c:showLegendKey val="0"/>
              <c:showVal val="1"/>
              <c:showCatName val="0"/>
              <c:showSerName val="0"/>
              <c:showPercent val="0"/>
              <c:showBubbleSize val="0"/>
            </c:dLbl>
            <c:dLbl>
              <c:idx val="5"/>
              <c:tx>
                <c:rich>
                  <a:bodyPr/>
                  <a:lstStyle/>
                  <a:p>
                    <a:r>
                      <a:t>79.9%</a:t>
                    </a:r>
                  </a:p>
                </c:rich>
              </c:tx>
              <c:txPr>
                <a:bodyPr/>
                <a:lstStyle/>
                <a:p>
                  <a:pPr>
                    <a:defRPr sz="1000"/>
                  </a:pPr>
                </a:p>
              </c:txPr>
              <c:dLblPos val="inEnd"/>
              <c:showLegendKey val="0"/>
              <c:showVal val="1"/>
              <c:showCatName val="0"/>
              <c:showSerName val="0"/>
              <c:showPercent val="0"/>
              <c:showBubbleSize val="0"/>
            </c:dLbl>
            <c:dLbl>
              <c:idx val="6"/>
              <c:tx>
                <c:rich>
                  <a:bodyPr/>
                  <a:lstStyle/>
                  <a:p>
                    <a:r>
                      <a:t>79.8%</a:t>
                    </a:r>
                  </a:p>
                </c:rich>
              </c:tx>
              <c:txPr>
                <a:bodyPr/>
                <a:lstStyle/>
                <a:p>
                  <a:pPr>
                    <a:defRPr sz="1000"/>
                  </a:pPr>
                </a:p>
              </c:txPr>
              <c:dLblPos val="inEnd"/>
              <c:showLegendKey val="0"/>
              <c:showVal val="1"/>
              <c:showCatName val="0"/>
              <c:showSerName val="0"/>
              <c:showPercent val="0"/>
              <c:showBubbleSize val="0"/>
            </c:dLbl>
            <c:dLbl>
              <c:idx val="7"/>
              <c:tx>
                <c:rich>
                  <a:bodyPr/>
                  <a:lstStyle/>
                  <a:p>
                    <a:r>
                      <a:t>88.8%</a:t>
                    </a:r>
                  </a:p>
                </c:rich>
              </c:tx>
              <c:txPr>
                <a:bodyPr/>
                <a:lstStyle/>
                <a:p>
                  <a:pPr>
                    <a:defRPr sz="1000"/>
                  </a:pPr>
                </a:p>
              </c:txPr>
              <c:dLblPos val="inEnd"/>
              <c:showLegendKey val="0"/>
              <c:showVal val="1"/>
              <c:showCatName val="0"/>
              <c:showSerName val="0"/>
              <c:showPercent val="0"/>
              <c:showBubbleSize val="0"/>
            </c:dLbl>
            <c:dLbl>
              <c:idx val="8"/>
              <c:tx>
                <c:rich>
                  <a:bodyPr/>
                  <a:lstStyle/>
                  <a:p>
                    <a:r>
                      <a:t>84.7%</a:t>
                    </a:r>
                  </a:p>
                </c:rich>
              </c:tx>
              <c:txPr>
                <a:bodyPr/>
                <a:lstStyle/>
                <a:p>
                  <a:pPr>
                    <a:defRPr sz="1000"/>
                  </a:pPr>
                </a:p>
              </c:txPr>
              <c:dLblPos val="inEnd"/>
              <c:showLegendKey val="0"/>
              <c:showVal val="1"/>
              <c:showCatName val="0"/>
              <c:showSerName val="0"/>
              <c:showPercent val="0"/>
              <c:showBubbleSize val="0"/>
            </c:dLbl>
            <c:dLbl>
              <c:idx val="9"/>
              <c:tx>
                <c:rich>
                  <a:bodyPr/>
                  <a:lstStyle/>
                  <a:p>
                    <a:r>
                      <a:t>88.7%</a:t>
                    </a:r>
                  </a:p>
                </c:rich>
              </c:tx>
              <c:txPr>
                <a:bodyPr/>
                <a:lstStyle/>
                <a:p>
                  <a:pPr>
                    <a:defRPr sz="1000"/>
                  </a:pPr>
                </a:p>
              </c:txPr>
              <c:dLblPos val="inEnd"/>
              <c:showLegendKey val="0"/>
              <c:showVal val="1"/>
              <c:showCatName val="0"/>
              <c:showSerName val="0"/>
              <c:showPercent val="0"/>
              <c:showBubbleSize val="0"/>
            </c:dLbl>
            <c:dLbl>
              <c:idx val="10"/>
              <c:tx>
                <c:rich>
                  <a:bodyPr/>
                  <a:lstStyle/>
                  <a:p>
                    <a:r>
                      <a:t>83.1%</a:t>
                    </a:r>
                  </a:p>
                </c:rich>
              </c:tx>
              <c:txPr>
                <a:bodyPr/>
                <a:lstStyle/>
                <a:p>
                  <a:pPr>
                    <a:defRPr sz="1000"/>
                  </a:pPr>
                </a:p>
              </c:txPr>
              <c:dLblPos val="inEnd"/>
              <c:showLegendKey val="0"/>
              <c:showVal val="1"/>
              <c:showCatName val="0"/>
              <c:showSerName val="0"/>
              <c:showPercent val="0"/>
              <c:showBubbleSize val="0"/>
            </c:dLbl>
            <c:dLbl>
              <c:idx val="11"/>
              <c:tx>
                <c:rich>
                  <a:bodyPr/>
                  <a:lstStyle/>
                  <a:p>
                    <a:r>
                      <a:t>82.3%</a:t>
                    </a:r>
                  </a:p>
                </c:rich>
              </c:tx>
              <c:txPr>
                <a:bodyPr/>
                <a:lstStyle/>
                <a:p>
                  <a:pPr>
                    <a:defRPr sz="1000"/>
                  </a:pPr>
                </a:p>
              </c:txPr>
              <c:dLblPos val="inEnd"/>
              <c:showLegendKey val="0"/>
              <c:showVal val="1"/>
              <c:showCatName val="0"/>
              <c:showSerName val="0"/>
              <c:showPercent val="0"/>
              <c:showBubbleSize val="0"/>
            </c:dLbl>
            <c:dLbl>
              <c:idx val="12"/>
              <c:tx>
                <c:rich>
                  <a:bodyPr/>
                  <a:lstStyle/>
                  <a:p>
                    <a:r>
                      <a:t>83.5%</a:t>
                    </a:r>
                  </a:p>
                </c:rich>
              </c:tx>
              <c:txPr>
                <a:bodyPr/>
                <a:lstStyle/>
                <a:p>
                  <a:pPr>
                    <a:defRPr sz="1000"/>
                  </a:pPr>
                </a:p>
              </c:txPr>
              <c:dLblPos val="inEnd"/>
              <c:showLegendKey val="0"/>
              <c:showVal val="1"/>
              <c:showCatName val="0"/>
              <c:showSerName val="0"/>
              <c:showPercent val="0"/>
              <c:showBubbleSize val="0"/>
            </c:dLbl>
            <c:dLbl>
              <c:idx val="13"/>
              <c:tx>
                <c:rich>
                  <a:bodyPr/>
                  <a:lstStyle/>
                  <a:p>
                    <a:r>
                      <a:t>75.9%</a:t>
                    </a:r>
                  </a:p>
                </c:rich>
              </c:tx>
              <c:txPr>
                <a:bodyPr/>
                <a:lstStyle/>
                <a:p>
                  <a:pPr>
                    <a:defRPr sz="1000"/>
                  </a:pPr>
                </a:p>
              </c:txPr>
              <c:dLblPos val="inEnd"/>
              <c:showLegendKey val="0"/>
              <c:showVal val="1"/>
              <c:showCatName val="0"/>
              <c:showSerName val="0"/>
              <c:showPercent val="0"/>
              <c:showBubbleSize val="0"/>
            </c:dLbl>
            <c:dLbl>
              <c:idx val="14"/>
              <c:tx>
                <c:rich>
                  <a:bodyPr/>
                  <a:lstStyle/>
                  <a:p>
                    <a:r>
                      <a:t>72.4%</a:t>
                    </a:r>
                  </a:p>
                </c:rich>
              </c:tx>
              <c:txPr>
                <a:bodyPr/>
                <a:lstStyle/>
                <a:p>
                  <a:pPr>
                    <a:defRPr sz="1000"/>
                  </a:pPr>
                </a:p>
              </c:txPr>
              <c:dLblPos val="inEnd"/>
              <c:showLegendKey val="0"/>
              <c:showVal val="1"/>
              <c:showCatName val="0"/>
              <c:showSerName val="0"/>
              <c:showPercent val="0"/>
              <c:showBubbleSize val="0"/>
            </c:dLbl>
            <c:dLbl>
              <c:idx val="15"/>
              <c:tx>
                <c:rich>
                  <a:bodyPr/>
                  <a:lstStyle/>
                  <a:p>
                    <a:r>
                      <a:t>79.0%</a:t>
                    </a:r>
                  </a:p>
                </c:rich>
              </c:tx>
              <c:txPr>
                <a:bodyPr/>
                <a:lstStyle/>
                <a:p>
                  <a:pPr>
                    <a:defRPr sz="1000"/>
                  </a:pPr>
                </a:p>
              </c:txPr>
              <c:dLblPos val="inEnd"/>
              <c:showLegendKey val="0"/>
              <c:showVal val="1"/>
              <c:showCatName val="0"/>
              <c:showSerName val="0"/>
              <c:showPercent val="0"/>
              <c:showBubbleSize val="0"/>
            </c:dLbl>
            <c:dLbl>
              <c:idx val="16"/>
              <c:tx>
                <c:rich>
                  <a:bodyPr/>
                  <a:lstStyle/>
                  <a:p>
                    <a:r>
                      <a:t>80.8%</a:t>
                    </a:r>
                  </a:p>
                </c:rich>
              </c:tx>
              <c:txPr>
                <a:bodyPr/>
                <a:lstStyle/>
                <a:p>
                  <a:pPr>
                    <a:defRPr sz="1000"/>
                  </a:pPr>
                </a:p>
              </c:txPr>
              <c:dLblPos val="inEnd"/>
              <c:showLegendKey val="0"/>
              <c:showVal val="1"/>
              <c:showCatName val="0"/>
              <c:showSerName val="0"/>
              <c:showPercent val="0"/>
              <c:showBubbleSize val="0"/>
            </c:dLbl>
            <c:dLbl>
              <c:idx val="17"/>
              <c:tx>
                <c:rich>
                  <a:bodyPr/>
                  <a:lstStyle/>
                  <a:p>
                    <a:r>
                      <a:t>77.0%</a:t>
                    </a:r>
                  </a:p>
                </c:rich>
              </c:tx>
              <c:txPr>
                <a:bodyPr/>
                <a:lstStyle/>
                <a:p>
                  <a:pPr>
                    <a:defRPr sz="1000"/>
                  </a:pPr>
                </a:p>
              </c:txPr>
              <c:dLblPos val="inEnd"/>
              <c:showLegendKey val="0"/>
              <c:showVal val="1"/>
              <c:showCatName val="0"/>
              <c:showSerName val="0"/>
              <c:showPercent val="0"/>
              <c:showBubbleSize val="0"/>
            </c:dLbl>
            <c:dLbl>
              <c:idx val="18"/>
              <c:tx>
                <c:rich>
                  <a:bodyPr/>
                  <a:lstStyle/>
                  <a:p>
                    <a:r>
                      <a:t>78.8%</a:t>
                    </a:r>
                  </a:p>
                </c:rich>
              </c:tx>
              <c:txPr>
                <a:bodyPr/>
                <a:lstStyle/>
                <a:p>
                  <a:pPr>
                    <a:defRPr sz="1000"/>
                  </a:pPr>
                </a:p>
              </c:txPr>
              <c:dLblPos val="inEnd"/>
              <c:showLegendKey val="0"/>
              <c:showVal val="1"/>
              <c:showCatName val="0"/>
              <c:showSerName val="0"/>
              <c:showPercent val="0"/>
              <c:showBubbleSize val="0"/>
            </c:dLbl>
            <c:dLbl>
              <c:idx val="19"/>
              <c:tx>
                <c:rich>
                  <a:bodyPr/>
                  <a:lstStyle/>
                  <a:p>
                    <a:r>
                      <a:t>88.4%</a:t>
                    </a:r>
                  </a:p>
                </c:rich>
              </c:tx>
              <c:txPr>
                <a:bodyPr/>
                <a:lstStyle/>
                <a:p>
                  <a:pPr>
                    <a:defRPr sz="1000"/>
                  </a:pPr>
                </a:p>
              </c:txPr>
              <c:dLblPos val="inEnd"/>
              <c:showLegendKey val="0"/>
              <c:showVal val="1"/>
              <c:showCatName val="0"/>
              <c:showSerName val="0"/>
              <c:showPercent val="0"/>
              <c:showBubbleSize val="0"/>
            </c:dLbl>
            <c:dLbl>
              <c:idx val="20"/>
              <c:tx>
                <c:rich>
                  <a:bodyPr/>
                  <a:lstStyle/>
                  <a:p>
                    <a:r>
                      <a:t>96.1%</a:t>
                    </a:r>
                  </a:p>
                </c:rich>
              </c:tx>
              <c:txPr>
                <a:bodyPr/>
                <a:lstStyle/>
                <a:p>
                  <a:pPr>
                    <a:defRPr sz="1000"/>
                  </a:pPr>
                </a:p>
              </c:txPr>
              <c:dLblPos val="inEnd"/>
              <c:showLegendKey val="0"/>
              <c:showVal val="1"/>
              <c:showCatName val="0"/>
              <c:showSerName val="0"/>
              <c:showPercent val="0"/>
              <c:showBubbleSize val="0"/>
            </c:dLbl>
            <c:dLbl>
              <c:idx val="21"/>
              <c:tx>
                <c:rich>
                  <a:bodyPr/>
                  <a:lstStyle/>
                  <a:p>
                    <a:r>
                      <a:t>74.2%</a:t>
                    </a:r>
                  </a:p>
                </c:rich>
              </c:tx>
              <c:txPr>
                <a:bodyPr/>
                <a:lstStyle/>
                <a:p>
                  <a:pPr>
                    <a:defRPr sz="1000"/>
                  </a:pPr>
                </a:p>
              </c:txPr>
              <c:dLblPos val="inEnd"/>
              <c:showLegendKey val="0"/>
              <c:showVal val="1"/>
              <c:showCatName val="0"/>
              <c:showSerName val="0"/>
              <c:showPercent val="0"/>
              <c:showBubbleSize val="0"/>
            </c:dLbl>
            <c:dLbl>
              <c:idx val="22"/>
              <c:tx>
                <c:rich>
                  <a:bodyPr/>
                  <a:lstStyle/>
                  <a:p>
                    <a:r>
                      <a:t>73.2%</a:t>
                    </a:r>
                  </a:p>
                </c:rich>
              </c:tx>
              <c:txPr>
                <a:bodyPr/>
                <a:lstStyle/>
                <a:p>
                  <a:pPr>
                    <a:defRPr sz="1000"/>
                  </a:pPr>
                </a:p>
              </c:txPr>
              <c:dLblPos val="inEnd"/>
              <c:showLegendKey val="0"/>
              <c:showVal val="1"/>
              <c:showCatName val="0"/>
              <c:showSerName val="0"/>
              <c:showPercent val="0"/>
              <c:showBubbleSize val="0"/>
            </c:dLbl>
            <c:dLbl>
              <c:idx val="23"/>
              <c:tx>
                <c:rich>
                  <a:bodyPr/>
                  <a:lstStyle/>
                  <a:p>
                    <a:r>
                      <a:t>75.2%</a:t>
                    </a:r>
                  </a:p>
                </c:rich>
              </c:tx>
              <c:txPr>
                <a:bodyPr/>
                <a:lstStyle/>
                <a:p>
                  <a:pPr>
                    <a:defRPr sz="1000"/>
                  </a:pPr>
                </a:p>
              </c:txPr>
              <c:dLblPos val="inEnd"/>
              <c:showLegendKey val="0"/>
              <c:showVal val="1"/>
              <c:showCatName val="0"/>
              <c:showSerName val="0"/>
              <c:showPercent val="0"/>
              <c:showBubbleSize val="0"/>
            </c:dLbl>
            <c:dLbl>
              <c:idx val="24"/>
              <c:tx>
                <c:rich>
                  <a:bodyPr/>
                  <a:lstStyle/>
                  <a:p>
                    <a:r>
                      <a:t>82.6%</a:t>
                    </a:r>
                  </a:p>
                </c:rich>
              </c:tx>
              <c:txPr>
                <a:bodyPr/>
                <a:lstStyle/>
                <a:p>
                  <a:pPr>
                    <a:defRPr sz="1000"/>
                  </a:pPr>
                </a:p>
              </c:txPr>
              <c:dLblPos val="inEnd"/>
              <c:showLegendKey val="0"/>
              <c:showVal val="1"/>
              <c:showCatName val="0"/>
              <c:showSerName val="0"/>
              <c:showPercent val="0"/>
              <c:showBubbleSize val="0"/>
            </c:dLbl>
            <c:dLbl>
              <c:idx val="25"/>
              <c:tx>
                <c:rich>
                  <a:bodyPr/>
                  <a:lstStyle/>
                  <a:p>
                    <a:r>
                      <a:t>83.9%</a:t>
                    </a:r>
                  </a:p>
                </c:rich>
              </c:tx>
              <c:txPr>
                <a:bodyPr/>
                <a:lstStyle/>
                <a:p>
                  <a:pPr>
                    <a:defRPr sz="1000"/>
                  </a:pPr>
                </a:p>
              </c:txPr>
              <c:dLblPos val="inEnd"/>
              <c:showLegendKey val="0"/>
              <c:showVal val="1"/>
              <c:showCatName val="0"/>
              <c:showSerName val="0"/>
              <c:showPercent val="0"/>
              <c:showBubbleSize val="0"/>
            </c:dLbl>
            <c:dLbl>
              <c:idx val="26"/>
              <c:tx>
                <c:rich>
                  <a:bodyPr/>
                  <a:lstStyle/>
                  <a:p>
                    <a:r>
                      <a:t>90.8%</a:t>
                    </a:r>
                  </a:p>
                </c:rich>
              </c:tx>
              <c:txPr>
                <a:bodyPr/>
                <a:lstStyle/>
                <a:p>
                  <a:pPr>
                    <a:defRPr sz="1000"/>
                  </a:pPr>
                </a:p>
              </c:txPr>
              <c:dLblPos val="inEnd"/>
              <c:showLegendKey val="0"/>
              <c:showVal val="1"/>
              <c:showCatName val="0"/>
              <c:showSerName val="0"/>
              <c:showPercent val="0"/>
              <c:showBubbleSize val="0"/>
            </c:dLbl>
            <c:dLbl>
              <c:idx val="27"/>
              <c:tx>
                <c:rich>
                  <a:bodyPr/>
                  <a:lstStyle/>
                  <a:p>
                    <a:r>
                      <a:t>90.5%</a:t>
                    </a:r>
                  </a:p>
                </c:rich>
              </c:tx>
              <c:txPr>
                <a:bodyPr/>
                <a:lstStyle/>
                <a:p>
                  <a:pPr>
                    <a:defRPr sz="1000"/>
                  </a:pPr>
                </a:p>
              </c:txPr>
              <c:dLblPos val="inEnd"/>
              <c:showLegendKey val="0"/>
              <c:showVal val="1"/>
              <c:showCatName val="0"/>
              <c:showSerName val="0"/>
              <c:showPercent val="0"/>
              <c:showBubbleSize val="0"/>
            </c:dLbl>
            <c:dLbl>
              <c:idx val="28"/>
              <c:tx>
                <c:rich>
                  <a:bodyPr/>
                  <a:lstStyle/>
                  <a:p>
                    <a:r>
                      <a:t>80.4%</a:t>
                    </a:r>
                  </a:p>
                </c:rich>
              </c:tx>
              <c:txPr>
                <a:bodyPr/>
                <a:lstStyle/>
                <a:p>
                  <a:pPr>
                    <a:defRPr sz="1000"/>
                  </a:pPr>
                </a:p>
              </c:txPr>
              <c:dLblPos val="inEnd"/>
              <c:showLegendKey val="0"/>
              <c:showVal val="1"/>
              <c:showCatName val="0"/>
              <c:showSerName val="0"/>
              <c:showPercent val="0"/>
              <c:showBubbleSize val="0"/>
            </c:dLbl>
            <c:dLbl>
              <c:idx val="29"/>
              <c:tx>
                <c:rich>
                  <a:bodyPr/>
                  <a:lstStyle/>
                  <a:p>
                    <a:r>
                      <a:t>80.6%</a:t>
                    </a:r>
                  </a:p>
                </c:rich>
              </c:tx>
              <c:txPr>
                <a:bodyPr/>
                <a:lstStyle/>
                <a:p>
                  <a:pPr>
                    <a:defRPr sz="1000"/>
                  </a:pPr>
                </a:p>
              </c:txPr>
              <c:dLblPos val="inEnd"/>
              <c:showLegendKey val="0"/>
              <c:showVal val="1"/>
              <c:showCatName val="0"/>
              <c:showSerName val="0"/>
              <c:showPercent val="0"/>
              <c:showBubbleSize val="0"/>
            </c:dLbl>
            <c:dLbl>
              <c:idx val="30"/>
              <c:tx>
                <c:rich>
                  <a:bodyPr/>
                  <a:lstStyle/>
                  <a:p>
                    <a:r>
                      <a:t>98.5%</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Sheet1!$A$2:$A$32</c:f>
              <c:strCache>
                <c:ptCount val="31"/>
                <c:pt idx="0">
                  <c:v>Industri</c:v>
                </c:pt>
                <c:pt idx="1">
                  <c:v>UOB Call Center</c:v>
                </c:pt>
                <c:pt idx="2">
                  <c:v>Phone Banking CIMB Niaga</c:v>
                </c:pt>
                <c:pt idx="3">
                  <c:v>PermataTel</c:v>
                </c:pt>
                <c:pt idx="4">
                  <c:v>Mega Call</c:v>
                </c:pt>
                <c:pt idx="5">
                  <c:v>Maybank Customer Care</c:v>
                </c:pt>
                <c:pt idx="6">
                  <c:v>Mandiri Call</c:v>
                </c:pt>
                <c:pt idx="7">
                  <c:v>Layanan Sahabat BTN</c:v>
                </c:pt>
                <c:pt idx="8">
                  <c:v>Info Bank Jatim</c:v>
                </c:pt>
                <c:pt idx="9">
                  <c:v>Hello Danamon</c:v>
                </c:pt>
                <c:pt idx="10">
                  <c:v>Halo Bukopin</c:v>
                </c:pt>
                <c:pt idx="11">
                  <c:v>Halo Bank Kalbar</c:v>
                </c:pt>
                <c:pt idx="12">
                  <c:v>Halo BCA</c:v>
                </c:pt>
                <c:pt idx="13">
                  <c:v>HSBC</c:v>
                </c:pt>
                <c:pt idx="14">
                  <c:v>Graha Call</c:v>
                </c:pt>
                <c:pt idx="15">
                  <c:v>DBSI Customer Centre</c:v>
                </c:pt>
                <c:pt idx="16">
                  <c:v>Contact BRI</c:v>
                </c:pt>
                <c:pt idx="17">
                  <c:v>CitiPhone Banking</c:v>
                </c:pt>
                <c:pt idx="18">
                  <c:v>Call OCBC NISP</c:v>
                </c:pt>
                <c:pt idx="19">
                  <c:v>Call KEB Hana</c:v>
                </c:pt>
                <c:pt idx="20">
                  <c:v>Call CommBank</c:v>
                </c:pt>
                <c:pt idx="21">
                  <c:v>Call Centre J TRUST Bank</c:v>
                </c:pt>
                <c:pt idx="22">
                  <c:v>Call Center Standard Chartered Bank</c:v>
                </c:pt>
                <c:pt idx="23">
                  <c:v>Call Center Panin</c:v>
                </c:pt>
                <c:pt idx="24">
                  <c:v>Bank Sinarmas Care</c:v>
                </c:pt>
                <c:pt idx="25">
                  <c:v>Bank Kaltim Cal Center</c:v>
                </c:pt>
                <c:pt idx="26">
                  <c:v>Bank Jateng Call Center </c:v>
                </c:pt>
                <c:pt idx="27">
                  <c:v>Bank DKI Call Center</c:v>
                </c:pt>
                <c:pt idx="28">
                  <c:v>BTPN Call</c:v>
                </c:pt>
                <c:pt idx="29">
                  <c:v>BNI Call</c:v>
                </c:pt>
                <c:pt idx="30">
                  <c:v>BJB Call</c:v>
                </c:pt>
              </c:strCache>
            </c:strRef>
          </c:cat>
          <c:val>
            <c:numRef>
              <c:f>Sheet1!$B$2:$B$32</c:f>
              <c:numCache>
                <c:formatCode>#,0"%"</c:formatCode>
                <c:ptCount val="31"/>
                <c:pt idx="0">
                  <c:v>82.4</c:v>
                </c:pt>
                <c:pt idx="1">
                  <c:v>83.3</c:v>
                </c:pt>
                <c:pt idx="2">
                  <c:v>69.8</c:v>
                </c:pt>
                <c:pt idx="3">
                  <c:v>91.2</c:v>
                </c:pt>
                <c:pt idx="4">
                  <c:v>78.7</c:v>
                </c:pt>
                <c:pt idx="5">
                  <c:v>79.9</c:v>
                </c:pt>
                <c:pt idx="6">
                  <c:v>79.8</c:v>
                </c:pt>
                <c:pt idx="7">
                  <c:v>88.8</c:v>
                </c:pt>
                <c:pt idx="8">
                  <c:v>84.7</c:v>
                </c:pt>
                <c:pt idx="9">
                  <c:v>88.7</c:v>
                </c:pt>
                <c:pt idx="10">
                  <c:v>83.1</c:v>
                </c:pt>
                <c:pt idx="11">
                  <c:v>82.3</c:v>
                </c:pt>
                <c:pt idx="12">
                  <c:v>83.5</c:v>
                </c:pt>
                <c:pt idx="13">
                  <c:v>75.9</c:v>
                </c:pt>
                <c:pt idx="14">
                  <c:v>72.4</c:v>
                </c:pt>
                <c:pt idx="15">
                  <c:v>79.0</c:v>
                </c:pt>
                <c:pt idx="16">
                  <c:v>80.8</c:v>
                </c:pt>
                <c:pt idx="17">
                  <c:v>77.0</c:v>
                </c:pt>
                <c:pt idx="18">
                  <c:v>78.8</c:v>
                </c:pt>
                <c:pt idx="19">
                  <c:v>88.4</c:v>
                </c:pt>
                <c:pt idx="20">
                  <c:v>96.1</c:v>
                </c:pt>
                <c:pt idx="21">
                  <c:v>74.2</c:v>
                </c:pt>
                <c:pt idx="22">
                  <c:v>73.2</c:v>
                </c:pt>
                <c:pt idx="23">
                  <c:v>75.2</c:v>
                </c:pt>
                <c:pt idx="24">
                  <c:v>82.6</c:v>
                </c:pt>
                <c:pt idx="25">
                  <c:v>83.9</c:v>
                </c:pt>
                <c:pt idx="26">
                  <c:v>90.8</c:v>
                </c:pt>
                <c:pt idx="27">
                  <c:v>90.5</c:v>
                </c:pt>
                <c:pt idx="28">
                  <c:v>80.4</c:v>
                </c:pt>
                <c:pt idx="29">
                  <c:v>80.6</c:v>
                </c:pt>
                <c:pt idx="30">
                  <c:v>98.5</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BFBFBF"/>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0070C0"/>
              </a:solidFill>
            </c:spPr>
          </c:dPt>
          <c:dLbls>
            <c:dLbl>
              <c:idx val="0"/>
              <c:tx>
                <c:rich>
                  <a:bodyPr/>
                  <a:lstStyle/>
                  <a:p>
                    <a:r>
                      <a:t>94.3%</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98.7%</a:t>
                    </a:r>
                  </a:p>
                </c:rich>
              </c:tx>
              <c:txPr>
                <a:bodyPr/>
                <a:lstStyle/>
                <a:p>
                  <a:pPr>
                    <a:defRPr sz="1000"/>
                  </a:pPr>
                </a:p>
              </c:txPr>
              <c:dLblPos val="inEnd"/>
              <c:showLegendKey val="0"/>
              <c:showVal val="1"/>
              <c:showCatName val="0"/>
              <c:showSerName val="0"/>
              <c:showPercent val="0"/>
              <c:showBubbleSize val="0"/>
            </c:dLbl>
            <c:dLbl>
              <c:idx val="2"/>
              <c:tx>
                <c:rich>
                  <a:bodyPr/>
                  <a:lstStyle/>
                  <a:p>
                    <a:r>
                      <a:t>96.1%</a:t>
                    </a:r>
                  </a:p>
                </c:rich>
              </c:tx>
              <c:txPr>
                <a:bodyPr/>
                <a:lstStyle/>
                <a:p>
                  <a:pPr>
                    <a:defRPr sz="1000"/>
                  </a:pPr>
                </a:p>
              </c:txPr>
              <c:dLblPos val="inEnd"/>
              <c:showLegendKey val="0"/>
              <c:showVal val="1"/>
              <c:showCatName val="0"/>
              <c:showSerName val="0"/>
              <c:showPercent val="0"/>
              <c:showBubbleSize val="0"/>
            </c:dLbl>
            <c:dLbl>
              <c:idx val="3"/>
              <c:tx>
                <c:rich>
                  <a:bodyPr/>
                  <a:lstStyle/>
                  <a:p>
                    <a:r>
                      <a:t>100.0%</a:t>
                    </a:r>
                  </a:p>
                </c:rich>
              </c:tx>
              <c:txPr>
                <a:bodyPr/>
                <a:lstStyle/>
                <a:p>
                  <a:pPr>
                    <a:defRPr sz="1000"/>
                  </a:pPr>
                </a:p>
              </c:txPr>
              <c:dLblPos val="inEnd"/>
              <c:showLegendKey val="0"/>
              <c:showVal val="1"/>
              <c:showCatName val="0"/>
              <c:showSerName val="0"/>
              <c:showPercent val="0"/>
              <c:showBubbleSize val="0"/>
            </c:dLbl>
            <c:dLbl>
              <c:idx val="4"/>
              <c:tx>
                <c:rich>
                  <a:bodyPr/>
                  <a:lstStyle/>
                  <a:p>
                    <a:r>
                      <a:t>87.4%</a:t>
                    </a:r>
                  </a:p>
                </c:rich>
              </c:tx>
              <c:txPr>
                <a:bodyPr/>
                <a:lstStyle/>
                <a:p>
                  <a:pPr>
                    <a:defRPr sz="1000"/>
                  </a:pPr>
                </a:p>
              </c:txPr>
              <c:dLblPos val="inEnd"/>
              <c:showLegendKey val="0"/>
              <c:showVal val="1"/>
              <c:showCatName val="0"/>
              <c:showSerName val="0"/>
              <c:showPercent val="0"/>
              <c:showBubbleSize val="0"/>
            </c:dLbl>
            <c:dLbl>
              <c:idx val="5"/>
              <c:tx>
                <c:rich>
                  <a:bodyPr/>
                  <a:lstStyle/>
                  <a:p>
                    <a:r>
                      <a:t>98.0%</a:t>
                    </a:r>
                  </a:p>
                </c:rich>
              </c:tx>
              <c:txPr>
                <a:bodyPr/>
                <a:lstStyle/>
                <a:p>
                  <a:pPr>
                    <a:defRPr sz="1000"/>
                  </a:pPr>
                </a:p>
              </c:txPr>
              <c:dLblPos val="inEnd"/>
              <c:showLegendKey val="0"/>
              <c:showVal val="1"/>
              <c:showCatName val="0"/>
              <c:showSerName val="0"/>
              <c:showPercent val="0"/>
              <c:showBubbleSize val="0"/>
            </c:dLbl>
            <c:dLbl>
              <c:idx val="6"/>
              <c:tx>
                <c:rich>
                  <a:bodyPr/>
                  <a:lstStyle/>
                  <a:p>
                    <a:r>
                      <a:t>100.0%</a:t>
                    </a:r>
                  </a:p>
                </c:rich>
              </c:tx>
              <c:txPr>
                <a:bodyPr/>
                <a:lstStyle/>
                <a:p>
                  <a:pPr>
                    <a:defRPr sz="1000"/>
                  </a:pPr>
                </a:p>
              </c:txPr>
              <c:dLblPos val="inEnd"/>
              <c:showLegendKey val="0"/>
              <c:showVal val="1"/>
              <c:showCatName val="0"/>
              <c:showSerName val="0"/>
              <c:showPercent val="0"/>
              <c:showBubbleSize val="0"/>
            </c:dLbl>
            <c:dLbl>
              <c:idx val="7"/>
              <c:tx>
                <c:rich>
                  <a:bodyPr/>
                  <a:lstStyle/>
                  <a:p>
                    <a:r>
                      <a:t>96.0%</a:t>
                    </a:r>
                  </a:p>
                </c:rich>
              </c:tx>
              <c:txPr>
                <a:bodyPr/>
                <a:lstStyle/>
                <a:p>
                  <a:pPr>
                    <a:defRPr sz="1000"/>
                  </a:pPr>
                </a:p>
              </c:txPr>
              <c:dLblPos val="inEnd"/>
              <c:showLegendKey val="0"/>
              <c:showVal val="1"/>
              <c:showCatName val="0"/>
              <c:showSerName val="0"/>
              <c:showPercent val="0"/>
              <c:showBubbleSize val="0"/>
            </c:dLbl>
            <c:dLbl>
              <c:idx val="8"/>
              <c:tx>
                <c:rich>
                  <a:bodyPr/>
                  <a:lstStyle/>
                  <a:p>
                    <a:r>
                      <a:t>103.2%</a:t>
                    </a:r>
                  </a:p>
                </c:rich>
              </c:tx>
              <c:txPr>
                <a:bodyPr/>
                <a:lstStyle/>
                <a:p>
                  <a:pPr>
                    <a:defRPr sz="1000"/>
                  </a:pPr>
                </a:p>
              </c:txPr>
              <c:dLblPos val="inEnd"/>
              <c:showLegendKey val="0"/>
              <c:showVal val="1"/>
              <c:showCatName val="0"/>
              <c:showSerName val="0"/>
              <c:showPercent val="0"/>
              <c:showBubbleSize val="0"/>
            </c:dLbl>
            <c:dLbl>
              <c:idx val="9"/>
              <c:tx>
                <c:rich>
                  <a:bodyPr/>
                  <a:lstStyle/>
                  <a:p>
                    <a:r>
                      <a:t>91.2%</a:t>
                    </a:r>
                  </a:p>
                </c:rich>
              </c:tx>
              <c:txPr>
                <a:bodyPr/>
                <a:lstStyle/>
                <a:p>
                  <a:pPr>
                    <a:defRPr sz="1000"/>
                  </a:pPr>
                </a:p>
              </c:txPr>
              <c:dLblPos val="inEnd"/>
              <c:showLegendKey val="0"/>
              <c:showVal val="1"/>
              <c:showCatName val="0"/>
              <c:showSerName val="0"/>
              <c:showPercent val="0"/>
              <c:showBubbleSize val="0"/>
            </c:dLbl>
            <c:dLbl>
              <c:idx val="10"/>
              <c:tx>
                <c:rich>
                  <a:bodyPr/>
                  <a:lstStyle/>
                  <a:p>
                    <a:r>
                      <a:t>92.3%</a:t>
                    </a:r>
                  </a:p>
                </c:rich>
              </c:tx>
              <c:txPr>
                <a:bodyPr/>
                <a:lstStyle/>
                <a:p>
                  <a:pPr>
                    <a:defRPr sz="1000"/>
                  </a:pPr>
                </a:p>
              </c:txPr>
              <c:dLblPos val="inEnd"/>
              <c:showLegendKey val="0"/>
              <c:showVal val="1"/>
              <c:showCatName val="0"/>
              <c:showSerName val="0"/>
              <c:showPercent val="0"/>
              <c:showBubbleSize val="0"/>
            </c:dLbl>
            <c:dLbl>
              <c:idx val="11"/>
              <c:tx>
                <c:rich>
                  <a:bodyPr/>
                  <a:lstStyle/>
                  <a:p>
                    <a:r>
                      <a:t>95.8%</a:t>
                    </a:r>
                  </a:p>
                </c:rich>
              </c:tx>
              <c:txPr>
                <a:bodyPr/>
                <a:lstStyle/>
                <a:p>
                  <a:pPr>
                    <a:defRPr sz="1000"/>
                  </a:pPr>
                </a:p>
              </c:txPr>
              <c:dLblPos val="inEnd"/>
              <c:showLegendKey val="0"/>
              <c:showVal val="1"/>
              <c:showCatName val="0"/>
              <c:showSerName val="0"/>
              <c:showPercent val="0"/>
              <c:showBubbleSize val="0"/>
            </c:dLbl>
            <c:dLbl>
              <c:idx val="12"/>
              <c:tx>
                <c:rich>
                  <a:bodyPr/>
                  <a:lstStyle/>
                  <a:p>
                    <a:r>
                      <a:t>92.6%</a:t>
                    </a:r>
                  </a:p>
                </c:rich>
              </c:tx>
              <c:txPr>
                <a:bodyPr/>
                <a:lstStyle/>
                <a:p>
                  <a:pPr>
                    <a:defRPr sz="1000"/>
                  </a:pPr>
                </a:p>
              </c:txPr>
              <c:dLblPos val="inEnd"/>
              <c:showLegendKey val="0"/>
              <c:showVal val="1"/>
              <c:showCatName val="0"/>
              <c:showSerName val="0"/>
              <c:showPercent val="0"/>
              <c:showBubbleSize val="0"/>
            </c:dLbl>
            <c:dLbl>
              <c:idx val="13"/>
              <c:tx>
                <c:rich>
                  <a:bodyPr/>
                  <a:lstStyle/>
                  <a:p>
                    <a:r>
                      <a:t>87.8%</a:t>
                    </a:r>
                  </a:p>
                </c:rich>
              </c:tx>
              <c:txPr>
                <a:bodyPr/>
                <a:lstStyle/>
                <a:p>
                  <a:pPr>
                    <a:defRPr sz="1000"/>
                  </a:pPr>
                </a:p>
              </c:txPr>
              <c:dLblPos val="inEnd"/>
              <c:showLegendKey val="0"/>
              <c:showVal val="1"/>
              <c:showCatName val="0"/>
              <c:showSerName val="0"/>
              <c:showPercent val="0"/>
              <c:showBubbleSize val="0"/>
            </c:dLbl>
            <c:dLbl>
              <c:idx val="14"/>
              <c:tx>
                <c:rich>
                  <a:bodyPr/>
                  <a:lstStyle/>
                  <a:p>
                    <a:r>
                      <a:t>77.9%</a:t>
                    </a:r>
                  </a:p>
                </c:rich>
              </c:tx>
              <c:txPr>
                <a:bodyPr/>
                <a:lstStyle/>
                <a:p>
                  <a:pPr>
                    <a:defRPr sz="1000"/>
                  </a:pPr>
                </a:p>
              </c:txPr>
              <c:dLblPos val="inEnd"/>
              <c:showLegendKey val="0"/>
              <c:showVal val="1"/>
              <c:showCatName val="0"/>
              <c:showSerName val="0"/>
              <c:showPercent val="0"/>
              <c:showBubbleSize val="0"/>
            </c:dLbl>
            <c:dLbl>
              <c:idx val="15"/>
              <c:tx>
                <c:rich>
                  <a:bodyPr/>
                  <a:lstStyle/>
                  <a:p>
                    <a:r>
                      <a:t>89.0%</a:t>
                    </a:r>
                  </a:p>
                </c:rich>
              </c:tx>
              <c:txPr>
                <a:bodyPr/>
                <a:lstStyle/>
                <a:p>
                  <a:pPr>
                    <a:defRPr sz="1000"/>
                  </a:pPr>
                </a:p>
              </c:txPr>
              <c:dLblPos val="inEnd"/>
              <c:showLegendKey val="0"/>
              <c:showVal val="1"/>
              <c:showCatName val="0"/>
              <c:showSerName val="0"/>
              <c:showPercent val="0"/>
              <c:showBubbleSize val="0"/>
            </c:dLbl>
            <c:dLbl>
              <c:idx val="16"/>
              <c:tx>
                <c:rich>
                  <a:bodyPr/>
                  <a:lstStyle/>
                  <a:p>
                    <a:r>
                      <a:t>98.7%</a:t>
                    </a:r>
                  </a:p>
                </c:rich>
              </c:tx>
              <c:txPr>
                <a:bodyPr/>
                <a:lstStyle/>
                <a:p>
                  <a:pPr>
                    <a:defRPr sz="1000"/>
                  </a:pPr>
                </a:p>
              </c:txPr>
              <c:dLblPos val="inEnd"/>
              <c:showLegendKey val="0"/>
              <c:showVal val="1"/>
              <c:showCatName val="0"/>
              <c:showSerName val="0"/>
              <c:showPercent val="0"/>
              <c:showBubbleSize val="0"/>
            </c:dLbl>
            <c:dLbl>
              <c:idx val="17"/>
              <c:tx>
                <c:rich>
                  <a:bodyPr/>
                  <a:lstStyle/>
                  <a:p>
                    <a:r>
                      <a:t>82.1%</a:t>
                    </a:r>
                  </a:p>
                </c:rich>
              </c:tx>
              <c:txPr>
                <a:bodyPr/>
                <a:lstStyle/>
                <a:p>
                  <a:pPr>
                    <a:defRPr sz="1000"/>
                  </a:pPr>
                </a:p>
              </c:txPr>
              <c:dLblPos val="inEnd"/>
              <c:showLegendKey val="0"/>
              <c:showVal val="1"/>
              <c:showCatName val="0"/>
              <c:showSerName val="0"/>
              <c:showPercent val="0"/>
              <c:showBubbleSize val="0"/>
            </c:dLbl>
            <c:dLbl>
              <c:idx val="18"/>
              <c:tx>
                <c:rich>
                  <a:bodyPr/>
                  <a:lstStyle/>
                  <a:p>
                    <a:r>
                      <a:t>97.9%</a:t>
                    </a:r>
                  </a:p>
                </c:rich>
              </c:tx>
              <c:txPr>
                <a:bodyPr/>
                <a:lstStyle/>
                <a:p>
                  <a:pPr>
                    <a:defRPr sz="1000"/>
                  </a:pPr>
                </a:p>
              </c:txPr>
              <c:dLblPos val="inEnd"/>
              <c:showLegendKey val="0"/>
              <c:showVal val="1"/>
              <c:showCatName val="0"/>
              <c:showSerName val="0"/>
              <c:showPercent val="0"/>
              <c:showBubbleSize val="0"/>
            </c:dLbl>
            <c:dLbl>
              <c:idx val="19"/>
              <c:tx>
                <c:rich>
                  <a:bodyPr/>
                  <a:lstStyle/>
                  <a:p>
                    <a:r>
                      <a:t>96.0%</a:t>
                    </a:r>
                  </a:p>
                </c:rich>
              </c:tx>
              <c:txPr>
                <a:bodyPr/>
                <a:lstStyle/>
                <a:p>
                  <a:pPr>
                    <a:defRPr sz="1000"/>
                  </a:pPr>
                </a:p>
              </c:txPr>
              <c:dLblPos val="inEnd"/>
              <c:showLegendKey val="0"/>
              <c:showVal val="1"/>
              <c:showCatName val="0"/>
              <c:showSerName val="0"/>
              <c:showPercent val="0"/>
              <c:showBubbleSize val="0"/>
            </c:dLbl>
            <c:dLbl>
              <c:idx val="20"/>
              <c:tx>
                <c:rich>
                  <a:bodyPr/>
                  <a:lstStyle/>
                  <a:p>
                    <a:r>
                      <a:t>100.0%</a:t>
                    </a:r>
                  </a:p>
                </c:rich>
              </c:tx>
              <c:txPr>
                <a:bodyPr/>
                <a:lstStyle/>
                <a:p>
                  <a:pPr>
                    <a:defRPr sz="1000"/>
                  </a:pPr>
                </a:p>
              </c:txPr>
              <c:dLblPos val="inEnd"/>
              <c:showLegendKey val="0"/>
              <c:showVal val="1"/>
              <c:showCatName val="0"/>
              <c:showSerName val="0"/>
              <c:showPercent val="0"/>
              <c:showBubbleSize val="0"/>
            </c:dLbl>
            <c:dLbl>
              <c:idx val="21"/>
              <c:tx>
                <c:rich>
                  <a:bodyPr/>
                  <a:lstStyle/>
                  <a:p>
                    <a:r>
                      <a:t>97.9%</a:t>
                    </a:r>
                  </a:p>
                </c:rich>
              </c:tx>
              <c:txPr>
                <a:bodyPr/>
                <a:lstStyle/>
                <a:p>
                  <a:pPr>
                    <a:defRPr sz="1000"/>
                  </a:pPr>
                </a:p>
              </c:txPr>
              <c:dLblPos val="inEnd"/>
              <c:showLegendKey val="0"/>
              <c:showVal val="1"/>
              <c:showCatName val="0"/>
              <c:showSerName val="0"/>
              <c:showPercent val="0"/>
              <c:showBubbleSize val="0"/>
            </c:dLbl>
            <c:dLbl>
              <c:idx val="22"/>
              <c:tx>
                <c:rich>
                  <a:bodyPr/>
                  <a:lstStyle/>
                  <a:p>
                    <a:r>
                      <a:t>95.0%</a:t>
                    </a:r>
                  </a:p>
                </c:rich>
              </c:tx>
              <c:txPr>
                <a:bodyPr/>
                <a:lstStyle/>
                <a:p>
                  <a:pPr>
                    <a:defRPr sz="1000"/>
                  </a:pPr>
                </a:p>
              </c:txPr>
              <c:dLblPos val="inEnd"/>
              <c:showLegendKey val="0"/>
              <c:showVal val="1"/>
              <c:showCatName val="0"/>
              <c:showSerName val="0"/>
              <c:showPercent val="0"/>
              <c:showBubbleSize val="0"/>
            </c:dLbl>
            <c:dLbl>
              <c:idx val="23"/>
              <c:tx>
                <c:rich>
                  <a:bodyPr/>
                  <a:lstStyle/>
                  <a:p>
                    <a:r>
                      <a:t>94.1%</a:t>
                    </a:r>
                  </a:p>
                </c:rich>
              </c:tx>
              <c:txPr>
                <a:bodyPr/>
                <a:lstStyle/>
                <a:p>
                  <a:pPr>
                    <a:defRPr sz="1000"/>
                  </a:pPr>
                </a:p>
              </c:txPr>
              <c:dLblPos val="inEnd"/>
              <c:showLegendKey val="0"/>
              <c:showVal val="1"/>
              <c:showCatName val="0"/>
              <c:showSerName val="0"/>
              <c:showPercent val="0"/>
              <c:showBubbleSize val="0"/>
            </c:dLbl>
            <c:dLbl>
              <c:idx val="24"/>
              <c:tx>
                <c:rich>
                  <a:bodyPr/>
                  <a:lstStyle/>
                  <a:p>
                    <a:r>
                      <a:t>87.2%</a:t>
                    </a:r>
                  </a:p>
                </c:rich>
              </c:tx>
              <c:txPr>
                <a:bodyPr/>
                <a:lstStyle/>
                <a:p>
                  <a:pPr>
                    <a:defRPr sz="1000"/>
                  </a:pPr>
                </a:p>
              </c:txPr>
              <c:dLblPos val="inEnd"/>
              <c:showLegendKey val="0"/>
              <c:showVal val="1"/>
              <c:showCatName val="0"/>
              <c:showSerName val="0"/>
              <c:showPercent val="0"/>
              <c:showBubbleSize val="0"/>
            </c:dLbl>
            <c:dLbl>
              <c:idx val="25"/>
              <c:tx>
                <c:rich>
                  <a:bodyPr/>
                  <a:lstStyle/>
                  <a:p>
                    <a:r>
                      <a:t>92.0%</a:t>
                    </a:r>
                  </a:p>
                </c:rich>
              </c:tx>
              <c:txPr>
                <a:bodyPr/>
                <a:lstStyle/>
                <a:p>
                  <a:pPr>
                    <a:defRPr sz="1000"/>
                  </a:pPr>
                </a:p>
              </c:txPr>
              <c:dLblPos val="inEnd"/>
              <c:showLegendKey val="0"/>
              <c:showVal val="1"/>
              <c:showCatName val="0"/>
              <c:showSerName val="0"/>
              <c:showPercent val="0"/>
              <c:showBubbleSize val="0"/>
            </c:dLbl>
            <c:dLbl>
              <c:idx val="26"/>
              <c:tx>
                <c:rich>
                  <a:bodyPr/>
                  <a:lstStyle/>
                  <a:p>
                    <a:r>
                      <a:t>94.5%</a:t>
                    </a:r>
                  </a:p>
                </c:rich>
              </c:tx>
              <c:txPr>
                <a:bodyPr/>
                <a:lstStyle/>
                <a:p>
                  <a:pPr>
                    <a:defRPr sz="1000"/>
                  </a:pPr>
                </a:p>
              </c:txPr>
              <c:dLblPos val="inEnd"/>
              <c:showLegendKey val="0"/>
              <c:showVal val="1"/>
              <c:showCatName val="0"/>
              <c:showSerName val="0"/>
              <c:showPercent val="0"/>
              <c:showBubbleSize val="0"/>
            </c:dLbl>
            <c:dLbl>
              <c:idx val="27"/>
              <c:tx>
                <c:rich>
                  <a:bodyPr/>
                  <a:lstStyle/>
                  <a:p>
                    <a:r>
                      <a:t>97.6%</a:t>
                    </a:r>
                  </a:p>
                </c:rich>
              </c:tx>
              <c:txPr>
                <a:bodyPr/>
                <a:lstStyle/>
                <a:p>
                  <a:pPr>
                    <a:defRPr sz="1000"/>
                  </a:pPr>
                </a:p>
              </c:txPr>
              <c:dLblPos val="inEnd"/>
              <c:showLegendKey val="0"/>
              <c:showVal val="1"/>
              <c:showCatName val="0"/>
              <c:showSerName val="0"/>
              <c:showPercent val="0"/>
              <c:showBubbleSize val="0"/>
            </c:dLbl>
            <c:dLbl>
              <c:idx val="28"/>
              <c:tx>
                <c:rich>
                  <a:bodyPr/>
                  <a:lstStyle/>
                  <a:p>
                    <a:r>
                      <a:t>90.5%</a:t>
                    </a:r>
                  </a:p>
                </c:rich>
              </c:tx>
              <c:txPr>
                <a:bodyPr/>
                <a:lstStyle/>
                <a:p>
                  <a:pPr>
                    <a:defRPr sz="1000"/>
                  </a:pPr>
                </a:p>
              </c:txPr>
              <c:dLblPos val="inEnd"/>
              <c:showLegendKey val="0"/>
              <c:showVal val="1"/>
              <c:showCatName val="0"/>
              <c:showSerName val="0"/>
              <c:showPercent val="0"/>
              <c:showBubbleSize val="0"/>
            </c:dLbl>
            <c:dLbl>
              <c:idx val="29"/>
              <c:tx>
                <c:rich>
                  <a:bodyPr/>
                  <a:lstStyle/>
                  <a:p>
                    <a:r>
                      <a:t>100.0%</a:t>
                    </a:r>
                  </a:p>
                </c:rich>
              </c:tx>
              <c:txPr>
                <a:bodyPr/>
                <a:lstStyle/>
                <a:p>
                  <a:pPr>
                    <a:defRPr sz="1000"/>
                  </a:pPr>
                </a:p>
              </c:txPr>
              <c:dLblPos val="inEnd"/>
              <c:showLegendKey val="0"/>
              <c:showVal val="1"/>
              <c:showCatName val="0"/>
              <c:showSerName val="0"/>
              <c:showPercent val="0"/>
              <c:showBubbleSize val="0"/>
            </c:dLbl>
            <c:dLbl>
              <c:idx val="30"/>
              <c:tx>
                <c:rich>
                  <a:bodyPr/>
                  <a:lstStyle/>
                  <a:p>
                    <a:r>
                      <a:t>100.0%</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Sheet1!$A$2:$A$32</c:f>
              <c:strCache>
                <c:ptCount val="31"/>
                <c:pt idx="0">
                  <c:v>Industri</c:v>
                </c:pt>
                <c:pt idx="1">
                  <c:v>UOB Call Center</c:v>
                </c:pt>
                <c:pt idx="2">
                  <c:v>Phone Banking CIMB Niaga</c:v>
                </c:pt>
                <c:pt idx="3">
                  <c:v>PermataTel</c:v>
                </c:pt>
                <c:pt idx="4">
                  <c:v>Mega Call</c:v>
                </c:pt>
                <c:pt idx="5">
                  <c:v>Maybank Customer Care</c:v>
                </c:pt>
                <c:pt idx="6">
                  <c:v>Mandiri Call</c:v>
                </c:pt>
                <c:pt idx="7">
                  <c:v>Layanan Sahabat BTN</c:v>
                </c:pt>
                <c:pt idx="8">
                  <c:v>Info Bank Jatim</c:v>
                </c:pt>
                <c:pt idx="9">
                  <c:v>Hello Danamon</c:v>
                </c:pt>
                <c:pt idx="10">
                  <c:v>Halo Bukopin</c:v>
                </c:pt>
                <c:pt idx="11">
                  <c:v>Halo Bank Kalbar</c:v>
                </c:pt>
                <c:pt idx="12">
                  <c:v>Halo BCA</c:v>
                </c:pt>
                <c:pt idx="13">
                  <c:v>HSBC</c:v>
                </c:pt>
                <c:pt idx="14">
                  <c:v>Graha Call</c:v>
                </c:pt>
                <c:pt idx="15">
                  <c:v>DBSI Customer Centre</c:v>
                </c:pt>
                <c:pt idx="16">
                  <c:v>Contact BRI</c:v>
                </c:pt>
                <c:pt idx="17">
                  <c:v>CitiPhone Banking</c:v>
                </c:pt>
                <c:pt idx="18">
                  <c:v>Call OCBC NISP</c:v>
                </c:pt>
                <c:pt idx="19">
                  <c:v>Call KEB Hana</c:v>
                </c:pt>
                <c:pt idx="20">
                  <c:v>Call CommBank</c:v>
                </c:pt>
                <c:pt idx="21">
                  <c:v>Call Centre J TRUST Bank</c:v>
                </c:pt>
                <c:pt idx="22">
                  <c:v>Call Center Standard Chartered Bank</c:v>
                </c:pt>
                <c:pt idx="23">
                  <c:v>Call Center Panin</c:v>
                </c:pt>
                <c:pt idx="24">
                  <c:v>Bank Sinarmas Care</c:v>
                </c:pt>
                <c:pt idx="25">
                  <c:v>Bank Kaltim Cal Center</c:v>
                </c:pt>
                <c:pt idx="26">
                  <c:v>Bank Jateng Call Center </c:v>
                </c:pt>
                <c:pt idx="27">
                  <c:v>Bank DKI Call Center</c:v>
                </c:pt>
                <c:pt idx="28">
                  <c:v>BTPN Call</c:v>
                </c:pt>
                <c:pt idx="29">
                  <c:v>BNI Call</c:v>
                </c:pt>
                <c:pt idx="30">
                  <c:v>BJB Call</c:v>
                </c:pt>
              </c:strCache>
            </c:strRef>
          </c:cat>
          <c:val>
            <c:numRef>
              <c:f>Sheet1!$B$2:$B$32</c:f>
              <c:numCache>
                <c:formatCode>#,0"%"</c:formatCode>
                <c:ptCount val="31"/>
                <c:pt idx="0">
                  <c:v>94.3</c:v>
                </c:pt>
                <c:pt idx="1">
                  <c:v>98.7</c:v>
                </c:pt>
                <c:pt idx="2">
                  <c:v>96.1</c:v>
                </c:pt>
                <c:pt idx="3">
                  <c:v>100.0</c:v>
                </c:pt>
                <c:pt idx="4">
                  <c:v>87.4</c:v>
                </c:pt>
                <c:pt idx="5">
                  <c:v>98.0</c:v>
                </c:pt>
                <c:pt idx="6">
                  <c:v>100.0</c:v>
                </c:pt>
                <c:pt idx="7">
                  <c:v>96.0</c:v>
                </c:pt>
                <c:pt idx="8">
                  <c:v>103.2</c:v>
                </c:pt>
                <c:pt idx="9">
                  <c:v>91.2</c:v>
                </c:pt>
                <c:pt idx="10">
                  <c:v>92.3</c:v>
                </c:pt>
                <c:pt idx="11">
                  <c:v>95.8</c:v>
                </c:pt>
                <c:pt idx="12">
                  <c:v>92.6</c:v>
                </c:pt>
                <c:pt idx="13">
                  <c:v>87.8</c:v>
                </c:pt>
                <c:pt idx="14">
                  <c:v>77.9</c:v>
                </c:pt>
                <c:pt idx="15">
                  <c:v>89.0</c:v>
                </c:pt>
                <c:pt idx="16">
                  <c:v>98.7</c:v>
                </c:pt>
                <c:pt idx="17">
                  <c:v>82.1</c:v>
                </c:pt>
                <c:pt idx="18">
                  <c:v>97.9</c:v>
                </c:pt>
                <c:pt idx="19">
                  <c:v>96.0</c:v>
                </c:pt>
                <c:pt idx="20">
                  <c:v>100.0</c:v>
                </c:pt>
                <c:pt idx="21">
                  <c:v>97.9</c:v>
                </c:pt>
                <c:pt idx="22">
                  <c:v>95.0</c:v>
                </c:pt>
                <c:pt idx="23">
                  <c:v>94.1</c:v>
                </c:pt>
                <c:pt idx="24">
                  <c:v>87.2</c:v>
                </c:pt>
                <c:pt idx="25">
                  <c:v>92.0</c:v>
                </c:pt>
                <c:pt idx="26">
                  <c:v>94.5</c:v>
                </c:pt>
                <c:pt idx="27">
                  <c:v>97.6</c:v>
                </c:pt>
                <c:pt idx="28">
                  <c:v>90.5</c:v>
                </c:pt>
                <c:pt idx="29">
                  <c:v>100.0</c:v>
                </c:pt>
                <c:pt idx="30">
                  <c:v>100.0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BFBFBF"/>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0070C0"/>
              </a:solidFill>
            </c:spPr>
          </c:dPt>
          <c:dLbls>
            <c:dLbl>
              <c:idx val="0"/>
              <c:tx>
                <c:rich>
                  <a:bodyPr/>
                  <a:lstStyle/>
                  <a:p>
                    <a:r>
                      <a:t>96.0%</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100.0%</a:t>
                    </a:r>
                  </a:p>
                </c:rich>
              </c:tx>
              <c:txPr>
                <a:bodyPr/>
                <a:lstStyle/>
                <a:p>
                  <a:pPr>
                    <a:defRPr sz="1000"/>
                  </a:pPr>
                </a:p>
              </c:txPr>
              <c:dLblPos val="inEnd"/>
              <c:showLegendKey val="0"/>
              <c:showVal val="1"/>
              <c:showCatName val="0"/>
              <c:showSerName val="0"/>
              <c:showPercent val="0"/>
              <c:showBubbleSize val="0"/>
            </c:dLbl>
            <c:dLbl>
              <c:idx val="2"/>
              <c:tx>
                <c:rich>
                  <a:bodyPr/>
                  <a:lstStyle/>
                  <a:p>
                    <a:r>
                      <a:t>100.0%</a:t>
                    </a:r>
                  </a:p>
                </c:rich>
              </c:tx>
              <c:txPr>
                <a:bodyPr/>
                <a:lstStyle/>
                <a:p>
                  <a:pPr>
                    <a:defRPr sz="1000"/>
                  </a:pPr>
                </a:p>
              </c:txPr>
              <c:dLblPos val="inEnd"/>
              <c:showLegendKey val="0"/>
              <c:showVal val="1"/>
              <c:showCatName val="0"/>
              <c:showSerName val="0"/>
              <c:showPercent val="0"/>
              <c:showBubbleSize val="0"/>
            </c:dLbl>
            <c:dLbl>
              <c:idx val="3"/>
              <c:tx>
                <c:rich>
                  <a:bodyPr/>
                  <a:lstStyle/>
                  <a:p>
                    <a:r>
                      <a:t>100.0%</a:t>
                    </a:r>
                  </a:p>
                </c:rich>
              </c:tx>
              <c:txPr>
                <a:bodyPr/>
                <a:lstStyle/>
                <a:p>
                  <a:pPr>
                    <a:defRPr sz="1000"/>
                  </a:pPr>
                </a:p>
              </c:txPr>
              <c:dLblPos val="inEnd"/>
              <c:showLegendKey val="0"/>
              <c:showVal val="1"/>
              <c:showCatName val="0"/>
              <c:showSerName val="0"/>
              <c:showPercent val="0"/>
              <c:showBubbleSize val="0"/>
            </c:dLbl>
            <c:dLbl>
              <c:idx val="4"/>
              <c:tx>
                <c:rich>
                  <a:bodyPr/>
                  <a:lstStyle/>
                  <a:p>
                    <a:r>
                      <a:t>92.5%</a:t>
                    </a:r>
                  </a:p>
                </c:rich>
              </c:tx>
              <c:txPr>
                <a:bodyPr/>
                <a:lstStyle/>
                <a:p>
                  <a:pPr>
                    <a:defRPr sz="1000"/>
                  </a:pPr>
                </a:p>
              </c:txPr>
              <c:dLblPos val="inEnd"/>
              <c:showLegendKey val="0"/>
              <c:showVal val="1"/>
              <c:showCatName val="0"/>
              <c:showSerName val="0"/>
              <c:showPercent val="0"/>
              <c:showBubbleSize val="0"/>
            </c:dLbl>
            <c:dLbl>
              <c:idx val="5"/>
              <c:tx>
                <c:rich>
                  <a:bodyPr/>
                  <a:lstStyle/>
                  <a:p>
                    <a:r>
                      <a:t>99.0%</a:t>
                    </a:r>
                  </a:p>
                </c:rich>
              </c:tx>
              <c:txPr>
                <a:bodyPr/>
                <a:lstStyle/>
                <a:p>
                  <a:pPr>
                    <a:defRPr sz="1000"/>
                  </a:pPr>
                </a:p>
              </c:txPr>
              <c:dLblPos val="inEnd"/>
              <c:showLegendKey val="0"/>
              <c:showVal val="1"/>
              <c:showCatName val="0"/>
              <c:showSerName val="0"/>
              <c:showPercent val="0"/>
              <c:showBubbleSize val="0"/>
            </c:dLbl>
            <c:dLbl>
              <c:idx val="6"/>
              <c:tx>
                <c:rich>
                  <a:bodyPr/>
                  <a:lstStyle/>
                  <a:p>
                    <a:r>
                      <a:t>98.0%</a:t>
                    </a:r>
                  </a:p>
                </c:rich>
              </c:tx>
              <c:txPr>
                <a:bodyPr/>
                <a:lstStyle/>
                <a:p>
                  <a:pPr>
                    <a:defRPr sz="1000"/>
                  </a:pPr>
                </a:p>
              </c:txPr>
              <c:dLblPos val="inEnd"/>
              <c:showLegendKey val="0"/>
              <c:showVal val="1"/>
              <c:showCatName val="0"/>
              <c:showSerName val="0"/>
              <c:showPercent val="0"/>
              <c:showBubbleSize val="0"/>
            </c:dLbl>
            <c:dLbl>
              <c:idx val="7"/>
              <c:tx>
                <c:rich>
                  <a:bodyPr/>
                  <a:lstStyle/>
                  <a:p>
                    <a:r>
                      <a:t>100.0%</a:t>
                    </a:r>
                  </a:p>
                </c:rich>
              </c:tx>
              <c:txPr>
                <a:bodyPr/>
                <a:lstStyle/>
                <a:p>
                  <a:pPr>
                    <a:defRPr sz="1000"/>
                  </a:pPr>
                </a:p>
              </c:txPr>
              <c:dLblPos val="inEnd"/>
              <c:showLegendKey val="0"/>
              <c:showVal val="1"/>
              <c:showCatName val="0"/>
              <c:showSerName val="0"/>
              <c:showPercent val="0"/>
              <c:showBubbleSize val="0"/>
            </c:dLbl>
            <c:dLbl>
              <c:idx val="8"/>
              <c:tx>
                <c:rich>
                  <a:bodyPr/>
                  <a:lstStyle/>
                  <a:p>
                    <a:r>
                      <a:t>94.0%</a:t>
                    </a:r>
                  </a:p>
                </c:rich>
              </c:tx>
              <c:txPr>
                <a:bodyPr/>
                <a:lstStyle/>
                <a:p>
                  <a:pPr>
                    <a:defRPr sz="1000"/>
                  </a:pPr>
                </a:p>
              </c:txPr>
              <c:dLblPos val="inEnd"/>
              <c:showLegendKey val="0"/>
              <c:showVal val="1"/>
              <c:showCatName val="0"/>
              <c:showSerName val="0"/>
              <c:showPercent val="0"/>
              <c:showBubbleSize val="0"/>
            </c:dLbl>
            <c:dLbl>
              <c:idx val="9"/>
              <c:tx>
                <c:rich>
                  <a:bodyPr/>
                  <a:lstStyle/>
                  <a:p>
                    <a:r>
                      <a:t>94.8%</a:t>
                    </a:r>
                  </a:p>
                </c:rich>
              </c:tx>
              <c:txPr>
                <a:bodyPr/>
                <a:lstStyle/>
                <a:p>
                  <a:pPr>
                    <a:defRPr sz="1000"/>
                  </a:pPr>
                </a:p>
              </c:txPr>
              <c:dLblPos val="inEnd"/>
              <c:showLegendKey val="0"/>
              <c:showVal val="1"/>
              <c:showCatName val="0"/>
              <c:showSerName val="0"/>
              <c:showPercent val="0"/>
              <c:showBubbleSize val="0"/>
            </c:dLbl>
            <c:dLbl>
              <c:idx val="10"/>
              <c:tx>
                <c:rich>
                  <a:bodyPr/>
                  <a:lstStyle/>
                  <a:p>
                    <a:r>
                      <a:t>98.8%</a:t>
                    </a:r>
                  </a:p>
                </c:rich>
              </c:tx>
              <c:txPr>
                <a:bodyPr/>
                <a:lstStyle/>
                <a:p>
                  <a:pPr>
                    <a:defRPr sz="1000"/>
                  </a:pPr>
                </a:p>
              </c:txPr>
              <c:dLblPos val="inEnd"/>
              <c:showLegendKey val="0"/>
              <c:showVal val="1"/>
              <c:showCatName val="0"/>
              <c:showSerName val="0"/>
              <c:showPercent val="0"/>
              <c:showBubbleSize val="0"/>
            </c:dLbl>
            <c:dLbl>
              <c:idx val="11"/>
              <c:tx>
                <c:rich>
                  <a:bodyPr/>
                  <a:lstStyle/>
                  <a:p>
                    <a:r>
                      <a:t>99.0%</a:t>
                    </a:r>
                  </a:p>
                </c:rich>
              </c:tx>
              <c:txPr>
                <a:bodyPr/>
                <a:lstStyle/>
                <a:p>
                  <a:pPr>
                    <a:defRPr sz="1000"/>
                  </a:pPr>
                </a:p>
              </c:txPr>
              <c:dLblPos val="inEnd"/>
              <c:showLegendKey val="0"/>
              <c:showVal val="1"/>
              <c:showCatName val="0"/>
              <c:showSerName val="0"/>
              <c:showPercent val="0"/>
              <c:showBubbleSize val="0"/>
            </c:dLbl>
            <c:dLbl>
              <c:idx val="12"/>
              <c:tx>
                <c:rich>
                  <a:bodyPr/>
                  <a:lstStyle/>
                  <a:p>
                    <a:r>
                      <a:t>89.2%</a:t>
                    </a:r>
                  </a:p>
                </c:rich>
              </c:tx>
              <c:txPr>
                <a:bodyPr/>
                <a:lstStyle/>
                <a:p>
                  <a:pPr>
                    <a:defRPr sz="1000"/>
                  </a:pPr>
                </a:p>
              </c:txPr>
              <c:dLblPos val="inEnd"/>
              <c:showLegendKey val="0"/>
              <c:showVal val="1"/>
              <c:showCatName val="0"/>
              <c:showSerName val="0"/>
              <c:showPercent val="0"/>
              <c:showBubbleSize val="0"/>
            </c:dLbl>
            <c:dLbl>
              <c:idx val="13"/>
              <c:tx>
                <c:rich>
                  <a:bodyPr/>
                  <a:lstStyle/>
                  <a:p>
                    <a:r>
                      <a:t>99.8%</a:t>
                    </a:r>
                  </a:p>
                </c:rich>
              </c:tx>
              <c:txPr>
                <a:bodyPr/>
                <a:lstStyle/>
                <a:p>
                  <a:pPr>
                    <a:defRPr sz="1000"/>
                  </a:pPr>
                </a:p>
              </c:txPr>
              <c:dLblPos val="inEnd"/>
              <c:showLegendKey val="0"/>
              <c:showVal val="1"/>
              <c:showCatName val="0"/>
              <c:showSerName val="0"/>
              <c:showPercent val="0"/>
              <c:showBubbleSize val="0"/>
            </c:dLbl>
            <c:dLbl>
              <c:idx val="14"/>
              <c:tx>
                <c:rich>
                  <a:bodyPr/>
                  <a:lstStyle/>
                  <a:p>
                    <a:r>
                      <a:t>49.3%</a:t>
                    </a:r>
                  </a:p>
                </c:rich>
              </c:tx>
              <c:txPr>
                <a:bodyPr/>
                <a:lstStyle/>
                <a:p>
                  <a:pPr>
                    <a:defRPr sz="1000"/>
                  </a:pPr>
                </a:p>
              </c:txPr>
              <c:dLblPos val="inEnd"/>
              <c:showLegendKey val="0"/>
              <c:showVal val="1"/>
              <c:showCatName val="0"/>
              <c:showSerName val="0"/>
              <c:showPercent val="0"/>
              <c:showBubbleSize val="0"/>
            </c:dLbl>
            <c:dLbl>
              <c:idx val="15"/>
              <c:tx>
                <c:rich>
                  <a:bodyPr/>
                  <a:lstStyle/>
                  <a:p>
                    <a:r>
                      <a:t>99.5%</a:t>
                    </a:r>
                  </a:p>
                </c:rich>
              </c:tx>
              <c:txPr>
                <a:bodyPr/>
                <a:lstStyle/>
                <a:p>
                  <a:pPr>
                    <a:defRPr sz="1000"/>
                  </a:pPr>
                </a:p>
              </c:txPr>
              <c:dLblPos val="inEnd"/>
              <c:showLegendKey val="0"/>
              <c:showVal val="1"/>
              <c:showCatName val="0"/>
              <c:showSerName val="0"/>
              <c:showPercent val="0"/>
              <c:showBubbleSize val="0"/>
            </c:dLbl>
            <c:dLbl>
              <c:idx val="16"/>
              <c:tx>
                <c:rich>
                  <a:bodyPr/>
                  <a:lstStyle/>
                  <a:p>
                    <a:r>
                      <a:t>98.5%</a:t>
                    </a:r>
                  </a:p>
                </c:rich>
              </c:tx>
              <c:txPr>
                <a:bodyPr/>
                <a:lstStyle/>
                <a:p>
                  <a:pPr>
                    <a:defRPr sz="1000"/>
                  </a:pPr>
                </a:p>
              </c:txPr>
              <c:dLblPos val="inEnd"/>
              <c:showLegendKey val="0"/>
              <c:showVal val="1"/>
              <c:showCatName val="0"/>
              <c:showSerName val="0"/>
              <c:showPercent val="0"/>
              <c:showBubbleSize val="0"/>
            </c:dLbl>
            <c:dLbl>
              <c:idx val="17"/>
              <c:tx>
                <c:rich>
                  <a:bodyPr/>
                  <a:lstStyle/>
                  <a:p>
                    <a:r>
                      <a:t>99.0%</a:t>
                    </a:r>
                  </a:p>
                </c:rich>
              </c:tx>
              <c:txPr>
                <a:bodyPr/>
                <a:lstStyle/>
                <a:p>
                  <a:pPr>
                    <a:defRPr sz="1000"/>
                  </a:pPr>
                </a:p>
              </c:txPr>
              <c:dLblPos val="inEnd"/>
              <c:showLegendKey val="0"/>
              <c:showVal val="1"/>
              <c:showCatName val="0"/>
              <c:showSerName val="0"/>
              <c:showPercent val="0"/>
              <c:showBubbleSize val="0"/>
            </c:dLbl>
            <c:dLbl>
              <c:idx val="18"/>
              <c:tx>
                <c:rich>
                  <a:bodyPr/>
                  <a:lstStyle/>
                  <a:p>
                    <a:r>
                      <a:t>99.0%</a:t>
                    </a:r>
                  </a:p>
                </c:rich>
              </c:tx>
              <c:txPr>
                <a:bodyPr/>
                <a:lstStyle/>
                <a:p>
                  <a:pPr>
                    <a:defRPr sz="1000"/>
                  </a:pPr>
                </a:p>
              </c:txPr>
              <c:dLblPos val="inEnd"/>
              <c:showLegendKey val="0"/>
              <c:showVal val="1"/>
              <c:showCatName val="0"/>
              <c:showSerName val="0"/>
              <c:showPercent val="0"/>
              <c:showBubbleSize val="0"/>
            </c:dLbl>
            <c:dLbl>
              <c:idx val="19"/>
              <c:tx>
                <c:rich>
                  <a:bodyPr/>
                  <a:lstStyle/>
                  <a:p>
                    <a:r>
                      <a:t>99.8%</a:t>
                    </a:r>
                  </a:p>
                </c:rich>
              </c:tx>
              <c:txPr>
                <a:bodyPr/>
                <a:lstStyle/>
                <a:p>
                  <a:pPr>
                    <a:defRPr sz="1000"/>
                  </a:pPr>
                </a:p>
              </c:txPr>
              <c:dLblPos val="inEnd"/>
              <c:showLegendKey val="0"/>
              <c:showVal val="1"/>
              <c:showCatName val="0"/>
              <c:showSerName val="0"/>
              <c:showPercent val="0"/>
              <c:showBubbleSize val="0"/>
            </c:dLbl>
            <c:dLbl>
              <c:idx val="20"/>
              <c:tx>
                <c:rich>
                  <a:bodyPr/>
                  <a:lstStyle/>
                  <a:p>
                    <a:r>
                      <a:t>100.0%</a:t>
                    </a:r>
                  </a:p>
                </c:rich>
              </c:tx>
              <c:txPr>
                <a:bodyPr/>
                <a:lstStyle/>
                <a:p>
                  <a:pPr>
                    <a:defRPr sz="1000"/>
                  </a:pPr>
                </a:p>
              </c:txPr>
              <c:dLblPos val="inEnd"/>
              <c:showLegendKey val="0"/>
              <c:showVal val="1"/>
              <c:showCatName val="0"/>
              <c:showSerName val="0"/>
              <c:showPercent val="0"/>
              <c:showBubbleSize val="0"/>
            </c:dLbl>
            <c:dLbl>
              <c:idx val="21"/>
              <c:tx>
                <c:rich>
                  <a:bodyPr/>
                  <a:lstStyle/>
                  <a:p>
                    <a:r>
                      <a:t>98.0%</a:t>
                    </a:r>
                  </a:p>
                </c:rich>
              </c:tx>
              <c:txPr>
                <a:bodyPr/>
                <a:lstStyle/>
                <a:p>
                  <a:pPr>
                    <a:defRPr sz="1000"/>
                  </a:pPr>
                </a:p>
              </c:txPr>
              <c:dLblPos val="inEnd"/>
              <c:showLegendKey val="0"/>
              <c:showVal val="1"/>
              <c:showCatName val="0"/>
              <c:showSerName val="0"/>
              <c:showPercent val="0"/>
              <c:showBubbleSize val="0"/>
            </c:dLbl>
            <c:dLbl>
              <c:idx val="22"/>
              <c:tx>
                <c:rich>
                  <a:bodyPr/>
                  <a:lstStyle/>
                  <a:p>
                    <a:r>
                      <a:t>92.0%</a:t>
                    </a:r>
                  </a:p>
                </c:rich>
              </c:tx>
              <c:txPr>
                <a:bodyPr/>
                <a:lstStyle/>
                <a:p>
                  <a:pPr>
                    <a:defRPr sz="1000"/>
                  </a:pPr>
                </a:p>
              </c:txPr>
              <c:dLblPos val="inEnd"/>
              <c:showLegendKey val="0"/>
              <c:showVal val="1"/>
              <c:showCatName val="0"/>
              <c:showSerName val="0"/>
              <c:showPercent val="0"/>
              <c:showBubbleSize val="0"/>
            </c:dLbl>
            <c:dLbl>
              <c:idx val="23"/>
              <c:tx>
                <c:rich>
                  <a:bodyPr/>
                  <a:lstStyle/>
                  <a:p>
                    <a:r>
                      <a:t>100.0%</a:t>
                    </a:r>
                  </a:p>
                </c:rich>
              </c:tx>
              <c:txPr>
                <a:bodyPr/>
                <a:lstStyle/>
                <a:p>
                  <a:pPr>
                    <a:defRPr sz="1000"/>
                  </a:pPr>
                </a:p>
              </c:txPr>
              <c:dLblPos val="inEnd"/>
              <c:showLegendKey val="0"/>
              <c:showVal val="1"/>
              <c:showCatName val="0"/>
              <c:showSerName val="0"/>
              <c:showPercent val="0"/>
              <c:showBubbleSize val="0"/>
            </c:dLbl>
            <c:dLbl>
              <c:idx val="24"/>
              <c:tx>
                <c:rich>
                  <a:bodyPr/>
                  <a:lstStyle/>
                  <a:p>
                    <a:r>
                      <a:t>97.0%</a:t>
                    </a:r>
                  </a:p>
                </c:rich>
              </c:tx>
              <c:txPr>
                <a:bodyPr/>
                <a:lstStyle/>
                <a:p>
                  <a:pPr>
                    <a:defRPr sz="1000"/>
                  </a:pPr>
                </a:p>
              </c:txPr>
              <c:dLblPos val="inEnd"/>
              <c:showLegendKey val="0"/>
              <c:showVal val="1"/>
              <c:showCatName val="0"/>
              <c:showSerName val="0"/>
              <c:showPercent val="0"/>
              <c:showBubbleSize val="0"/>
            </c:dLbl>
            <c:dLbl>
              <c:idx val="25"/>
              <c:tx>
                <c:rich>
                  <a:bodyPr/>
                  <a:lstStyle/>
                  <a:p>
                    <a:r>
                      <a:t>99.5%</a:t>
                    </a:r>
                  </a:p>
                </c:rich>
              </c:tx>
              <c:txPr>
                <a:bodyPr/>
                <a:lstStyle/>
                <a:p>
                  <a:pPr>
                    <a:defRPr sz="1000"/>
                  </a:pPr>
                </a:p>
              </c:txPr>
              <c:dLblPos val="inEnd"/>
              <c:showLegendKey val="0"/>
              <c:showVal val="1"/>
              <c:showCatName val="0"/>
              <c:showSerName val="0"/>
              <c:showPercent val="0"/>
              <c:showBubbleSize val="0"/>
            </c:dLbl>
            <c:dLbl>
              <c:idx val="26"/>
              <c:tx>
                <c:rich>
                  <a:bodyPr/>
                  <a:lstStyle/>
                  <a:p>
                    <a:r>
                      <a:t>99.8%</a:t>
                    </a:r>
                  </a:p>
                </c:rich>
              </c:tx>
              <c:txPr>
                <a:bodyPr/>
                <a:lstStyle/>
                <a:p>
                  <a:pPr>
                    <a:defRPr sz="1000"/>
                  </a:pPr>
                </a:p>
              </c:txPr>
              <c:dLblPos val="inEnd"/>
              <c:showLegendKey val="0"/>
              <c:showVal val="1"/>
              <c:showCatName val="0"/>
              <c:showSerName val="0"/>
              <c:showPercent val="0"/>
              <c:showBubbleSize val="0"/>
            </c:dLbl>
            <c:dLbl>
              <c:idx val="27"/>
              <c:tx>
                <c:rich>
                  <a:bodyPr/>
                  <a:lstStyle/>
                  <a:p>
                    <a:r>
                      <a:t>99.0%</a:t>
                    </a:r>
                  </a:p>
                </c:rich>
              </c:tx>
              <c:txPr>
                <a:bodyPr/>
                <a:lstStyle/>
                <a:p>
                  <a:pPr>
                    <a:defRPr sz="1000"/>
                  </a:pPr>
                </a:p>
              </c:txPr>
              <c:dLblPos val="inEnd"/>
              <c:showLegendKey val="0"/>
              <c:showVal val="1"/>
              <c:showCatName val="0"/>
              <c:showSerName val="0"/>
              <c:showPercent val="0"/>
              <c:showBubbleSize val="0"/>
            </c:dLbl>
            <c:dLbl>
              <c:idx val="28"/>
              <c:tx>
                <c:rich>
                  <a:bodyPr/>
                  <a:lstStyle/>
                  <a:p>
                    <a:r>
                      <a:t>92.0%</a:t>
                    </a:r>
                  </a:p>
                </c:rich>
              </c:tx>
              <c:txPr>
                <a:bodyPr/>
                <a:lstStyle/>
                <a:p>
                  <a:pPr>
                    <a:defRPr sz="1000"/>
                  </a:pPr>
                </a:p>
              </c:txPr>
              <c:dLblPos val="inEnd"/>
              <c:showLegendKey val="0"/>
              <c:showVal val="1"/>
              <c:showCatName val="0"/>
              <c:showSerName val="0"/>
              <c:showPercent val="0"/>
              <c:showBubbleSize val="0"/>
            </c:dLbl>
            <c:dLbl>
              <c:idx val="29"/>
              <c:tx>
                <c:rich>
                  <a:bodyPr/>
                  <a:lstStyle/>
                  <a:p>
                    <a:r>
                      <a:t>95.0%</a:t>
                    </a:r>
                  </a:p>
                </c:rich>
              </c:tx>
              <c:txPr>
                <a:bodyPr/>
                <a:lstStyle/>
                <a:p>
                  <a:pPr>
                    <a:defRPr sz="1000"/>
                  </a:pPr>
                </a:p>
              </c:txPr>
              <c:dLblPos val="inEnd"/>
              <c:showLegendKey val="0"/>
              <c:showVal val="1"/>
              <c:showCatName val="0"/>
              <c:showSerName val="0"/>
              <c:showPercent val="0"/>
              <c:showBubbleSize val="0"/>
            </c:dLbl>
            <c:dLbl>
              <c:idx val="30"/>
              <c:tx>
                <c:rich>
                  <a:bodyPr/>
                  <a:lstStyle/>
                  <a:p>
                    <a:r>
                      <a:t>99.5%</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Sheet1!$A$2:$A$32</c:f>
              <c:strCache>
                <c:ptCount val="31"/>
                <c:pt idx="0">
                  <c:v>Industri</c:v>
                </c:pt>
                <c:pt idx="1">
                  <c:v>UOB Call Center</c:v>
                </c:pt>
                <c:pt idx="2">
                  <c:v>Phone Banking CIMB Niaga</c:v>
                </c:pt>
                <c:pt idx="3">
                  <c:v>PermataTel</c:v>
                </c:pt>
                <c:pt idx="4">
                  <c:v>Mega Call</c:v>
                </c:pt>
                <c:pt idx="5">
                  <c:v>Maybank Customer Care</c:v>
                </c:pt>
                <c:pt idx="6">
                  <c:v>Mandiri Call</c:v>
                </c:pt>
                <c:pt idx="7">
                  <c:v>Layanan Sahabat BTN</c:v>
                </c:pt>
                <c:pt idx="8">
                  <c:v>Info Bank Jatim</c:v>
                </c:pt>
                <c:pt idx="9">
                  <c:v>Hello Danamon</c:v>
                </c:pt>
                <c:pt idx="10">
                  <c:v>Halo Bukopin</c:v>
                </c:pt>
                <c:pt idx="11">
                  <c:v>Halo Bank Kalbar</c:v>
                </c:pt>
                <c:pt idx="12">
                  <c:v>Halo BCA</c:v>
                </c:pt>
                <c:pt idx="13">
                  <c:v>HSBC</c:v>
                </c:pt>
                <c:pt idx="14">
                  <c:v>Graha Call</c:v>
                </c:pt>
                <c:pt idx="15">
                  <c:v>DBSI Customer Centre</c:v>
                </c:pt>
                <c:pt idx="16">
                  <c:v>Contact BRI</c:v>
                </c:pt>
                <c:pt idx="17">
                  <c:v>CitiPhone Banking</c:v>
                </c:pt>
                <c:pt idx="18">
                  <c:v>Call OCBC NISP</c:v>
                </c:pt>
                <c:pt idx="19">
                  <c:v>Call KEB Hana</c:v>
                </c:pt>
                <c:pt idx="20">
                  <c:v>Call CommBank</c:v>
                </c:pt>
                <c:pt idx="21">
                  <c:v>Call Centre J TRUST Bank</c:v>
                </c:pt>
                <c:pt idx="22">
                  <c:v>Call Center Standard Chartered Bank</c:v>
                </c:pt>
                <c:pt idx="23">
                  <c:v>Call Center Panin</c:v>
                </c:pt>
                <c:pt idx="24">
                  <c:v>Bank Sinarmas Care</c:v>
                </c:pt>
                <c:pt idx="25">
                  <c:v>Bank Kaltim Cal Center</c:v>
                </c:pt>
                <c:pt idx="26">
                  <c:v>Bank Jateng Call Center </c:v>
                </c:pt>
                <c:pt idx="27">
                  <c:v>Bank DKI Call Center</c:v>
                </c:pt>
                <c:pt idx="28">
                  <c:v>BTPN Call</c:v>
                </c:pt>
                <c:pt idx="29">
                  <c:v>BNI Call</c:v>
                </c:pt>
                <c:pt idx="30">
                  <c:v>BJB Call</c:v>
                </c:pt>
              </c:strCache>
            </c:strRef>
          </c:cat>
          <c:val>
            <c:numRef>
              <c:f>Sheet1!$B$2:$B$32</c:f>
              <c:numCache>
                <c:formatCode>#,0"%"</c:formatCode>
                <c:ptCount val="31"/>
                <c:pt idx="0">
                  <c:v>96.0</c:v>
                </c:pt>
                <c:pt idx="1">
                  <c:v>100.0</c:v>
                </c:pt>
                <c:pt idx="2">
                  <c:v>100.0</c:v>
                </c:pt>
                <c:pt idx="3">
                  <c:v>100.0</c:v>
                </c:pt>
                <c:pt idx="4">
                  <c:v>92.5</c:v>
                </c:pt>
                <c:pt idx="5">
                  <c:v>99.0</c:v>
                </c:pt>
                <c:pt idx="6">
                  <c:v>98.0</c:v>
                </c:pt>
                <c:pt idx="7">
                  <c:v>100.0</c:v>
                </c:pt>
                <c:pt idx="8">
                  <c:v>94.0</c:v>
                </c:pt>
                <c:pt idx="9">
                  <c:v>94.8</c:v>
                </c:pt>
                <c:pt idx="10">
                  <c:v>98.8</c:v>
                </c:pt>
                <c:pt idx="11">
                  <c:v>99.0</c:v>
                </c:pt>
                <c:pt idx="12">
                  <c:v>89.2</c:v>
                </c:pt>
                <c:pt idx="13">
                  <c:v>99.8</c:v>
                </c:pt>
                <c:pt idx="14">
                  <c:v>49.3</c:v>
                </c:pt>
                <c:pt idx="15">
                  <c:v>99.5</c:v>
                </c:pt>
                <c:pt idx="16">
                  <c:v>98.5</c:v>
                </c:pt>
                <c:pt idx="17">
                  <c:v>99.0</c:v>
                </c:pt>
                <c:pt idx="18">
                  <c:v>99.0</c:v>
                </c:pt>
                <c:pt idx="19">
                  <c:v>99.8</c:v>
                </c:pt>
                <c:pt idx="20">
                  <c:v>100.0</c:v>
                </c:pt>
                <c:pt idx="21">
                  <c:v>98.0</c:v>
                </c:pt>
                <c:pt idx="22">
                  <c:v>92.0</c:v>
                </c:pt>
                <c:pt idx="23">
                  <c:v>100.0</c:v>
                </c:pt>
                <c:pt idx="24">
                  <c:v>97.0</c:v>
                </c:pt>
                <c:pt idx="25">
                  <c:v>99.5</c:v>
                </c:pt>
                <c:pt idx="26">
                  <c:v>99.8</c:v>
                </c:pt>
                <c:pt idx="27">
                  <c:v>99.0</c:v>
                </c:pt>
                <c:pt idx="28">
                  <c:v>92.0</c:v>
                </c:pt>
                <c:pt idx="29">
                  <c:v>95.0</c:v>
                </c:pt>
                <c:pt idx="30">
                  <c:v>99.5</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chart>
    <c:autoTitleDeleted val="0"/>
    <c:plotArea>
      <c:lineChart>
        <c:grouping val="standard"/>
        <c:varyColors val="0"/>
        <c:ser>
          <c:idx val="0"/>
          <c:order val="0"/>
          <c:tx>
            <c:strRef>
              <c:f>Sheet1!$B$1</c:f>
              <c:strCache>
                <c:ptCount val="1"/>
                <c:pt idx="0">
                  <c:v>BJB Call</c:v>
                </c:pt>
              </c:strCache>
            </c:strRef>
          </c:tx>
          <c:spPr>
            <a:ln w="38100">
              <a:solidFill>
                <a:srgbClr val="FF0000"/>
              </a:solidFill>
            </a:ln>
          </c:spPr>
          <c:marker>
            <c:symbol val="circle"/>
            <c:spPr>
              <a:solidFill>
                <a:srgbClr val="000000"/>
              </a:solidFill>
            </c:spPr>
          </c:marker>
          <c:dLbls>
            <c:dLbl>
              <c:idx val="0"/>
              <c:tx>
                <c:rich>
                  <a:bodyPr/>
                  <a:lstStyle/>
                  <a:p>
                    <a:r>
                      <a:t>82.5%</a:t>
                    </a:r>
                  </a:p>
                </c:rich>
              </c:tx>
              <c:txPr>
                <a:bodyPr/>
                <a:lstStyle/>
                <a:p>
                  <a:pPr>
                    <a:defRPr sz="1200"/>
                  </a:pPr>
                </a:p>
              </c:txPr>
              <c:dLblPos val="b"/>
              <c:showLegendKey val="0"/>
              <c:showVal val="1"/>
              <c:showCatName val="0"/>
              <c:showSerName val="0"/>
              <c:showPercent val="0"/>
              <c:showBubbleSize val="0"/>
            </c:dLbl>
            <c:dLbl>
              <c:idx val="1"/>
              <c:tx>
                <c:rich>
                  <a:bodyPr/>
                  <a:lstStyle/>
                  <a:p>
                    <a:r>
                      <a:t>85.0%</a:t>
                    </a:r>
                  </a:p>
                </c:rich>
              </c:tx>
              <c:txPr>
                <a:bodyPr/>
                <a:lstStyle/>
                <a:p>
                  <a:pPr>
                    <a:defRPr sz="1200"/>
                  </a:pPr>
                </a:p>
              </c:txPr>
              <c:dLblPos val="b"/>
              <c:showLegendKey val="0"/>
              <c:showVal val="1"/>
              <c:showCatName val="0"/>
              <c:showSerName val="0"/>
              <c:showPercent val="0"/>
              <c:showBubbleSize val="0"/>
            </c:dLbl>
            <c:dLbl>
              <c:idx val="2"/>
              <c:tx>
                <c:rich>
                  <a:bodyPr/>
                  <a:lstStyle/>
                  <a:p>
                    <a:r>
                      <a:t>80.0%</a:t>
                    </a:r>
                  </a:p>
                </c:rich>
              </c:tx>
              <c:txPr>
                <a:bodyPr/>
                <a:lstStyle/>
                <a:p>
                  <a:pPr>
                    <a:defRPr sz="1200"/>
                  </a:pPr>
                </a:p>
              </c:txPr>
              <c:dLblPos val="b"/>
              <c:showLegendKey val="0"/>
              <c:showVal val="1"/>
              <c:showCatName val="0"/>
              <c:showSerName val="0"/>
              <c:showPercent val="0"/>
              <c:showBubbleSize val="0"/>
            </c:dLbl>
            <c:dLbl>
              <c:idx val="3"/>
              <c:tx>
                <c:rich>
                  <a:bodyPr/>
                  <a:lstStyle/>
                  <a:p>
                    <a:r>
                      <a:t>83.8%</a:t>
                    </a:r>
                  </a:p>
                </c:rich>
              </c:tx>
              <c:txPr>
                <a:bodyPr/>
                <a:lstStyle/>
                <a:p>
                  <a:pPr>
                    <a:defRPr sz="1200"/>
                  </a:pPr>
                </a:p>
              </c:txPr>
              <c:dLblPos val="b"/>
              <c:showLegendKey val="0"/>
              <c:showVal val="1"/>
              <c:showCatName val="0"/>
              <c:showSerName val="0"/>
              <c:showPercent val="0"/>
              <c:showBubbleSize val="0"/>
            </c:dLbl>
            <c:dLbl>
              <c:idx val="4"/>
              <c:tx>
                <c:rich>
                  <a:bodyPr/>
                  <a:lstStyle/>
                  <a:p>
                    <a:r>
                      <a:t>90.0%</a:t>
                    </a:r>
                  </a:p>
                </c:rich>
              </c:tx>
              <c:txPr>
                <a:bodyPr/>
                <a:lstStyle/>
                <a:p>
                  <a:pPr>
                    <a:defRPr sz="1200"/>
                  </a:pPr>
                </a:p>
              </c:txPr>
              <c:dLblPos val="b"/>
              <c:showLegendKey val="0"/>
              <c:showVal val="1"/>
              <c:showCatName val="0"/>
              <c:showSerName val="0"/>
              <c:showPercent val="0"/>
              <c:showBubbleSize val="0"/>
            </c:dLbl>
            <c:showLegendKey val="0"/>
            <c:showVal val="0"/>
            <c:showCatName val="0"/>
            <c:showSerName val="0"/>
            <c:showPercent val="0"/>
            <c:showBubbleSize val="0"/>
            <c:showLeaderLines val="1"/>
          </c:dLbls>
          <c:cat>
            <c:strRef>
              <c:f>Sheet1!$A$2:$A$6</c:f>
              <c:strCache>
                <c:ptCount val="5"/>
                <c:pt idx="0">
                  <c:v>Januari</c:v>
                </c:pt>
                <c:pt idx="1">
                  <c:v>Februari</c:v>
                </c:pt>
                <c:pt idx="2">
                  <c:v>Maret</c:v>
                </c:pt>
                <c:pt idx="3">
                  <c:v>April</c:v>
                </c:pt>
                <c:pt idx="4">
                  <c:v>Mei</c:v>
                </c:pt>
              </c:strCache>
            </c:strRef>
          </c:cat>
          <c:val>
            <c:numRef>
              <c:f>Sheet1!$B$2:$B$13</c:f>
              <c:numCache>
                <c:formatCode>General</c:formatCode>
                <c:ptCount val="12"/>
                <c:pt idx="0">
                  <c:v>82.5</c:v>
                </c:pt>
                <c:pt idx="1">
                  <c:v>85.0</c:v>
                </c:pt>
                <c:pt idx="2">
                  <c:v>80.0</c:v>
                </c:pt>
                <c:pt idx="3">
                  <c:v>83.8</c:v>
                </c:pt>
                <c:pt idx="4">
                  <c:v>90.0</c:v>
                </c:pt>
              </c:numCache>
            </c:numRef>
          </c:val>
          <c:smooth val="0"/>
        </c:ser>
        <c:marker val="1"/>
        <c:smooth val="0"/>
        <c:axId val="2118791784"/>
        <c:axId val="2140495176"/>
      </c:lineChart>
      <c:catAx>
        <c:axId val="2118791784"/>
        <c:scaling>
          <c:orientation val="minMax"/>
        </c:scaling>
        <c:delete val="0"/>
        <c:axPos val="b"/>
        <c:majorTickMark val="out"/>
        <c:minorTickMark val="none"/>
        <c:tickLblPos val="low"/>
        <c:txPr>
          <a:bodyPr/>
          <a:lstStyle/>
          <a:p>
            <a:pPr>
              <a:defRPr sz="1200"/>
            </a:pPr>
          </a:p>
        </c:txPr>
        <c:crossAx val="2140495176"/>
        <c:crosses val="autoZero"/>
        <c:auto val="1"/>
        <c:lblAlgn val="ctr"/>
        <c:lblOffset val="100"/>
        <c:noMultiLvlLbl val="0"/>
      </c:catAx>
      <c:valAx>
        <c:axId val="2140495176"/>
        <c:scaling>
          <c:max val="100.0"/>
          <c:min val="50.0"/>
        </c:scaling>
        <c:delete val="0"/>
        <c:axPos val="l"/>
        <c:majorGridlines/>
        <c:numFmt formatCode="#&quot;%&quot;" sourceLinked="0"/>
        <c:majorTickMark val="out"/>
        <c:minorTickMark val="none"/>
        <c:tickLblPos val="nextTo"/>
        <c:txPr>
          <a:bodyPr/>
          <a:lstStyle/>
          <a:p>
            <a:pPr>
              <a:defRPr sz="1200"/>
            </a:pPr>
          </a:p>
        </c:txPr>
        <c:crossAx val="2118791784"/>
        <c:crosses val="autoZero"/>
        <c:majorUnit val="10.0"/>
      </c:valAx>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BFBFBF"/>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0070C0"/>
              </a:solidFill>
            </c:spPr>
          </c:dPt>
          <c:dLbls>
            <c:dLbl>
              <c:idx val="0"/>
              <c:tx>
                <c:rich>
                  <a:bodyPr/>
                  <a:lstStyle/>
                  <a:p>
                    <a:r>
                      <a:t>78.7%</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77.8%</a:t>
                    </a:r>
                  </a:p>
                </c:rich>
              </c:tx>
              <c:txPr>
                <a:bodyPr/>
                <a:lstStyle/>
                <a:p>
                  <a:pPr>
                    <a:defRPr sz="1000"/>
                  </a:pPr>
                </a:p>
              </c:txPr>
              <c:dLblPos val="inEnd"/>
              <c:showLegendKey val="0"/>
              <c:showVal val="1"/>
              <c:showCatName val="0"/>
              <c:showSerName val="0"/>
              <c:showPercent val="0"/>
              <c:showBubbleSize val="0"/>
            </c:dLbl>
            <c:dLbl>
              <c:idx val="2"/>
              <c:tx>
                <c:rich>
                  <a:bodyPr/>
                  <a:lstStyle/>
                  <a:p>
                    <a:r>
                      <a:t>85.5%</a:t>
                    </a:r>
                  </a:p>
                </c:rich>
              </c:tx>
              <c:txPr>
                <a:bodyPr/>
                <a:lstStyle/>
                <a:p>
                  <a:pPr>
                    <a:defRPr sz="1000"/>
                  </a:pPr>
                </a:p>
              </c:txPr>
              <c:dLblPos val="inEnd"/>
              <c:showLegendKey val="0"/>
              <c:showVal val="1"/>
              <c:showCatName val="0"/>
              <c:showSerName val="0"/>
              <c:showPercent val="0"/>
              <c:showBubbleSize val="0"/>
            </c:dLbl>
            <c:dLbl>
              <c:idx val="3"/>
              <c:tx>
                <c:rich>
                  <a:bodyPr/>
                  <a:lstStyle/>
                  <a:p>
                    <a:r>
                      <a:t>87.0%</a:t>
                    </a:r>
                  </a:p>
                </c:rich>
              </c:tx>
              <c:txPr>
                <a:bodyPr/>
                <a:lstStyle/>
                <a:p>
                  <a:pPr>
                    <a:defRPr sz="1000"/>
                  </a:pPr>
                </a:p>
              </c:txPr>
              <c:dLblPos val="inEnd"/>
              <c:showLegendKey val="0"/>
              <c:showVal val="1"/>
              <c:showCatName val="0"/>
              <c:showSerName val="0"/>
              <c:showPercent val="0"/>
              <c:showBubbleSize val="0"/>
            </c:dLbl>
            <c:dLbl>
              <c:idx val="4"/>
              <c:tx>
                <c:rich>
                  <a:bodyPr/>
                  <a:lstStyle/>
                  <a:p>
                    <a:r>
                      <a:t>80.8%</a:t>
                    </a:r>
                  </a:p>
                </c:rich>
              </c:tx>
              <c:txPr>
                <a:bodyPr/>
                <a:lstStyle/>
                <a:p>
                  <a:pPr>
                    <a:defRPr sz="1000"/>
                  </a:pPr>
                </a:p>
              </c:txPr>
              <c:dLblPos val="inEnd"/>
              <c:showLegendKey val="0"/>
              <c:showVal val="1"/>
              <c:showCatName val="0"/>
              <c:showSerName val="0"/>
              <c:showPercent val="0"/>
              <c:showBubbleSize val="0"/>
            </c:dLbl>
            <c:dLbl>
              <c:idx val="5"/>
              <c:tx>
                <c:rich>
                  <a:bodyPr/>
                  <a:lstStyle/>
                  <a:p>
                    <a:r>
                      <a:t>79.0%</a:t>
                    </a:r>
                  </a:p>
                </c:rich>
              </c:tx>
              <c:txPr>
                <a:bodyPr/>
                <a:lstStyle/>
                <a:p>
                  <a:pPr>
                    <a:defRPr sz="1000"/>
                  </a:pPr>
                </a:p>
              </c:txPr>
              <c:dLblPos val="inEnd"/>
              <c:showLegendKey val="0"/>
              <c:showVal val="1"/>
              <c:showCatName val="0"/>
              <c:showSerName val="0"/>
              <c:showPercent val="0"/>
              <c:showBubbleSize val="0"/>
            </c:dLbl>
            <c:dLbl>
              <c:idx val="6"/>
              <c:tx>
                <c:rich>
                  <a:bodyPr/>
                  <a:lstStyle/>
                  <a:p>
                    <a:r>
                      <a:t>79.0%</a:t>
                    </a:r>
                  </a:p>
                </c:rich>
              </c:tx>
              <c:txPr>
                <a:bodyPr/>
                <a:lstStyle/>
                <a:p>
                  <a:pPr>
                    <a:defRPr sz="1000"/>
                  </a:pPr>
                </a:p>
              </c:txPr>
              <c:dLblPos val="inEnd"/>
              <c:showLegendKey val="0"/>
              <c:showVal val="1"/>
              <c:showCatName val="0"/>
              <c:showSerName val="0"/>
              <c:showPercent val="0"/>
              <c:showBubbleSize val="0"/>
            </c:dLbl>
            <c:dLbl>
              <c:idx val="7"/>
              <c:tx>
                <c:rich>
                  <a:bodyPr/>
                  <a:lstStyle/>
                  <a:p>
                    <a:r>
                      <a:t>77.0%</a:t>
                    </a:r>
                  </a:p>
                </c:rich>
              </c:tx>
              <c:txPr>
                <a:bodyPr/>
                <a:lstStyle/>
                <a:p>
                  <a:pPr>
                    <a:defRPr sz="1000"/>
                  </a:pPr>
                </a:p>
              </c:txPr>
              <c:dLblPos val="inEnd"/>
              <c:showLegendKey val="0"/>
              <c:showVal val="1"/>
              <c:showCatName val="0"/>
              <c:showSerName val="0"/>
              <c:showPercent val="0"/>
              <c:showBubbleSize val="0"/>
            </c:dLbl>
            <c:dLbl>
              <c:idx val="8"/>
              <c:tx>
                <c:rich>
                  <a:bodyPr/>
                  <a:lstStyle/>
                  <a:p>
                    <a:r>
                      <a:t>77.0%</a:t>
                    </a:r>
                  </a:p>
                </c:rich>
              </c:tx>
              <c:txPr>
                <a:bodyPr/>
                <a:lstStyle/>
                <a:p>
                  <a:pPr>
                    <a:defRPr sz="1000"/>
                  </a:pPr>
                </a:p>
              </c:txPr>
              <c:dLblPos val="inEnd"/>
              <c:showLegendKey val="0"/>
              <c:showVal val="1"/>
              <c:showCatName val="0"/>
              <c:showSerName val="0"/>
              <c:showPercent val="0"/>
              <c:showBubbleSize val="0"/>
            </c:dLbl>
            <c:dLbl>
              <c:idx val="9"/>
              <c:tx>
                <c:rich>
                  <a:bodyPr/>
                  <a:lstStyle/>
                  <a:p>
                    <a:r>
                      <a:t>75.8%</a:t>
                    </a:r>
                  </a:p>
                </c:rich>
              </c:tx>
              <c:txPr>
                <a:bodyPr/>
                <a:lstStyle/>
                <a:p>
                  <a:pPr>
                    <a:defRPr sz="1000"/>
                  </a:pPr>
                </a:p>
              </c:txPr>
              <c:dLblPos val="inEnd"/>
              <c:showLegendKey val="0"/>
              <c:showVal val="1"/>
              <c:showCatName val="0"/>
              <c:showSerName val="0"/>
              <c:showPercent val="0"/>
              <c:showBubbleSize val="0"/>
            </c:dLbl>
            <c:dLbl>
              <c:idx val="10"/>
              <c:tx>
                <c:rich>
                  <a:bodyPr/>
                  <a:lstStyle/>
                  <a:p>
                    <a:r>
                      <a:t>81.8%</a:t>
                    </a:r>
                  </a:p>
                </c:rich>
              </c:tx>
              <c:txPr>
                <a:bodyPr/>
                <a:lstStyle/>
                <a:p>
                  <a:pPr>
                    <a:defRPr sz="1000"/>
                  </a:pPr>
                </a:p>
              </c:txPr>
              <c:dLblPos val="inEnd"/>
              <c:showLegendKey val="0"/>
              <c:showVal val="1"/>
              <c:showCatName val="0"/>
              <c:showSerName val="0"/>
              <c:showPercent val="0"/>
              <c:showBubbleSize val="0"/>
            </c:dLbl>
            <c:dLbl>
              <c:idx val="11"/>
              <c:tx>
                <c:rich>
                  <a:bodyPr/>
                  <a:lstStyle/>
                  <a:p>
                    <a:r>
                      <a:t>77.3%</a:t>
                    </a:r>
                  </a:p>
                </c:rich>
              </c:tx>
              <c:txPr>
                <a:bodyPr/>
                <a:lstStyle/>
                <a:p>
                  <a:pPr>
                    <a:defRPr sz="1000"/>
                  </a:pPr>
                </a:p>
              </c:txPr>
              <c:dLblPos val="inEnd"/>
              <c:showLegendKey val="0"/>
              <c:showVal val="1"/>
              <c:showCatName val="0"/>
              <c:showSerName val="0"/>
              <c:showPercent val="0"/>
              <c:showBubbleSize val="0"/>
            </c:dLbl>
            <c:dLbl>
              <c:idx val="12"/>
              <c:tx>
                <c:rich>
                  <a:bodyPr/>
                  <a:lstStyle/>
                  <a:p>
                    <a:r>
                      <a:t>73.0%</a:t>
                    </a:r>
                  </a:p>
                </c:rich>
              </c:tx>
              <c:txPr>
                <a:bodyPr/>
                <a:lstStyle/>
                <a:p>
                  <a:pPr>
                    <a:defRPr sz="1000"/>
                  </a:pPr>
                </a:p>
              </c:txPr>
              <c:dLblPos val="inEnd"/>
              <c:showLegendKey val="0"/>
              <c:showVal val="1"/>
              <c:showCatName val="0"/>
              <c:showSerName val="0"/>
              <c:showPercent val="0"/>
              <c:showBubbleSize val="0"/>
            </c:dLbl>
            <c:dLbl>
              <c:idx val="13"/>
              <c:tx>
                <c:rich>
                  <a:bodyPr/>
                  <a:lstStyle/>
                  <a:p>
                    <a:r>
                      <a:t>74.5%</a:t>
                    </a:r>
                  </a:p>
                </c:rich>
              </c:tx>
              <c:txPr>
                <a:bodyPr/>
                <a:lstStyle/>
                <a:p>
                  <a:pPr>
                    <a:defRPr sz="1000"/>
                  </a:pPr>
                </a:p>
              </c:txPr>
              <c:dLblPos val="inEnd"/>
              <c:showLegendKey val="0"/>
              <c:showVal val="1"/>
              <c:showCatName val="0"/>
              <c:showSerName val="0"/>
              <c:showPercent val="0"/>
              <c:showBubbleSize val="0"/>
            </c:dLbl>
            <c:dLbl>
              <c:idx val="14"/>
              <c:tx>
                <c:rich>
                  <a:bodyPr/>
                  <a:lstStyle/>
                  <a:p>
                    <a:r>
                      <a:t>58.5%</a:t>
                    </a:r>
                  </a:p>
                </c:rich>
              </c:tx>
              <c:txPr>
                <a:bodyPr/>
                <a:lstStyle/>
                <a:p>
                  <a:pPr>
                    <a:defRPr sz="1000"/>
                  </a:pPr>
                </a:p>
              </c:txPr>
              <c:dLblPos val="inEnd"/>
              <c:showLegendKey val="0"/>
              <c:showVal val="1"/>
              <c:showCatName val="0"/>
              <c:showSerName val="0"/>
              <c:showPercent val="0"/>
              <c:showBubbleSize val="0"/>
            </c:dLbl>
            <c:dLbl>
              <c:idx val="15"/>
              <c:tx>
                <c:rich>
                  <a:bodyPr/>
                  <a:lstStyle/>
                  <a:p>
                    <a:r>
                      <a:t>82.2%</a:t>
                    </a:r>
                  </a:p>
                </c:rich>
              </c:tx>
              <c:txPr>
                <a:bodyPr/>
                <a:lstStyle/>
                <a:p>
                  <a:pPr>
                    <a:defRPr sz="1000"/>
                  </a:pPr>
                </a:p>
              </c:txPr>
              <c:dLblPos val="inEnd"/>
              <c:showLegendKey val="0"/>
              <c:showVal val="1"/>
              <c:showCatName val="0"/>
              <c:showSerName val="0"/>
              <c:showPercent val="0"/>
              <c:showBubbleSize val="0"/>
            </c:dLbl>
            <c:dLbl>
              <c:idx val="16"/>
              <c:tx>
                <c:rich>
                  <a:bodyPr/>
                  <a:lstStyle/>
                  <a:p>
                    <a:r>
                      <a:t>80.0%</a:t>
                    </a:r>
                  </a:p>
                </c:rich>
              </c:tx>
              <c:txPr>
                <a:bodyPr/>
                <a:lstStyle/>
                <a:p>
                  <a:pPr>
                    <a:defRPr sz="1000"/>
                  </a:pPr>
                </a:p>
              </c:txPr>
              <c:dLblPos val="inEnd"/>
              <c:showLegendKey val="0"/>
              <c:showVal val="1"/>
              <c:showCatName val="0"/>
              <c:showSerName val="0"/>
              <c:showPercent val="0"/>
              <c:showBubbleSize val="0"/>
            </c:dLbl>
            <c:dLbl>
              <c:idx val="17"/>
              <c:tx>
                <c:rich>
                  <a:bodyPr/>
                  <a:lstStyle/>
                  <a:p>
                    <a:r>
                      <a:t>71.5%</a:t>
                    </a:r>
                  </a:p>
                </c:rich>
              </c:tx>
              <c:txPr>
                <a:bodyPr/>
                <a:lstStyle/>
                <a:p>
                  <a:pPr>
                    <a:defRPr sz="1000"/>
                  </a:pPr>
                </a:p>
              </c:txPr>
              <c:dLblPos val="inEnd"/>
              <c:showLegendKey val="0"/>
              <c:showVal val="1"/>
              <c:showCatName val="0"/>
              <c:showSerName val="0"/>
              <c:showPercent val="0"/>
              <c:showBubbleSize val="0"/>
            </c:dLbl>
            <c:dLbl>
              <c:idx val="18"/>
              <c:tx>
                <c:rich>
                  <a:bodyPr/>
                  <a:lstStyle/>
                  <a:p>
                    <a:r>
                      <a:t>84.3%</a:t>
                    </a:r>
                  </a:p>
                </c:rich>
              </c:tx>
              <c:txPr>
                <a:bodyPr/>
                <a:lstStyle/>
                <a:p>
                  <a:pPr>
                    <a:defRPr sz="1000"/>
                  </a:pPr>
                </a:p>
              </c:txPr>
              <c:dLblPos val="inEnd"/>
              <c:showLegendKey val="0"/>
              <c:showVal val="1"/>
              <c:showCatName val="0"/>
              <c:showSerName val="0"/>
              <c:showPercent val="0"/>
              <c:showBubbleSize val="0"/>
            </c:dLbl>
            <c:dLbl>
              <c:idx val="19"/>
              <c:tx>
                <c:rich>
                  <a:bodyPr/>
                  <a:lstStyle/>
                  <a:p>
                    <a:r>
                      <a:t>89.8%</a:t>
                    </a:r>
                  </a:p>
                </c:rich>
              </c:tx>
              <c:txPr>
                <a:bodyPr/>
                <a:lstStyle/>
                <a:p>
                  <a:pPr>
                    <a:defRPr sz="1000"/>
                  </a:pPr>
                </a:p>
              </c:txPr>
              <c:dLblPos val="inEnd"/>
              <c:showLegendKey val="0"/>
              <c:showVal val="1"/>
              <c:showCatName val="0"/>
              <c:showSerName val="0"/>
              <c:showPercent val="0"/>
              <c:showBubbleSize val="0"/>
            </c:dLbl>
            <c:dLbl>
              <c:idx val="20"/>
              <c:tx>
                <c:rich>
                  <a:bodyPr/>
                  <a:lstStyle/>
                  <a:p>
                    <a:r>
                      <a:t>92.0%</a:t>
                    </a:r>
                  </a:p>
                </c:rich>
              </c:tx>
              <c:txPr>
                <a:bodyPr/>
                <a:lstStyle/>
                <a:p>
                  <a:pPr>
                    <a:defRPr sz="1000"/>
                  </a:pPr>
                </a:p>
              </c:txPr>
              <c:dLblPos val="inEnd"/>
              <c:showLegendKey val="0"/>
              <c:showVal val="1"/>
              <c:showCatName val="0"/>
              <c:showSerName val="0"/>
              <c:showPercent val="0"/>
              <c:showBubbleSize val="0"/>
            </c:dLbl>
            <c:dLbl>
              <c:idx val="21"/>
              <c:tx>
                <c:rich>
                  <a:bodyPr/>
                  <a:lstStyle/>
                  <a:p>
                    <a:r>
                      <a:t>69.5%</a:t>
                    </a:r>
                  </a:p>
                </c:rich>
              </c:tx>
              <c:txPr>
                <a:bodyPr/>
                <a:lstStyle/>
                <a:p>
                  <a:pPr>
                    <a:defRPr sz="1000"/>
                  </a:pPr>
                </a:p>
              </c:txPr>
              <c:dLblPos val="inEnd"/>
              <c:showLegendKey val="0"/>
              <c:showVal val="1"/>
              <c:showCatName val="0"/>
              <c:showSerName val="0"/>
              <c:showPercent val="0"/>
              <c:showBubbleSize val="0"/>
            </c:dLbl>
            <c:dLbl>
              <c:idx val="22"/>
              <c:tx>
                <c:rich>
                  <a:bodyPr/>
                  <a:lstStyle/>
                  <a:p>
                    <a:r>
                      <a:t>77.0%</a:t>
                    </a:r>
                  </a:p>
                </c:rich>
              </c:tx>
              <c:txPr>
                <a:bodyPr/>
                <a:lstStyle/>
                <a:p>
                  <a:pPr>
                    <a:defRPr sz="1000"/>
                  </a:pPr>
                </a:p>
              </c:txPr>
              <c:dLblPos val="inEnd"/>
              <c:showLegendKey val="0"/>
              <c:showVal val="1"/>
              <c:showCatName val="0"/>
              <c:showSerName val="0"/>
              <c:showPercent val="0"/>
              <c:showBubbleSize val="0"/>
            </c:dLbl>
            <c:dLbl>
              <c:idx val="23"/>
              <c:tx>
                <c:rich>
                  <a:bodyPr/>
                  <a:lstStyle/>
                  <a:p>
                    <a:r>
                      <a:t>82.0%</a:t>
                    </a:r>
                  </a:p>
                </c:rich>
              </c:tx>
              <c:txPr>
                <a:bodyPr/>
                <a:lstStyle/>
                <a:p>
                  <a:pPr>
                    <a:defRPr sz="1000"/>
                  </a:pPr>
                </a:p>
              </c:txPr>
              <c:dLblPos val="inEnd"/>
              <c:showLegendKey val="0"/>
              <c:showVal val="1"/>
              <c:showCatName val="0"/>
              <c:showSerName val="0"/>
              <c:showPercent val="0"/>
              <c:showBubbleSize val="0"/>
            </c:dLbl>
            <c:dLbl>
              <c:idx val="24"/>
              <c:tx>
                <c:rich>
                  <a:bodyPr/>
                  <a:lstStyle/>
                  <a:p>
                    <a:r>
                      <a:t>77.3%</a:t>
                    </a:r>
                  </a:p>
                </c:rich>
              </c:tx>
              <c:txPr>
                <a:bodyPr/>
                <a:lstStyle/>
                <a:p>
                  <a:pPr>
                    <a:defRPr sz="1000"/>
                  </a:pPr>
                </a:p>
              </c:txPr>
              <c:dLblPos val="inEnd"/>
              <c:showLegendKey val="0"/>
              <c:showVal val="1"/>
              <c:showCatName val="0"/>
              <c:showSerName val="0"/>
              <c:showPercent val="0"/>
              <c:showBubbleSize val="0"/>
            </c:dLbl>
            <c:dLbl>
              <c:idx val="25"/>
              <c:tx>
                <c:rich>
                  <a:bodyPr/>
                  <a:lstStyle/>
                  <a:p>
                    <a:r>
                      <a:t>79.8%</a:t>
                    </a:r>
                  </a:p>
                </c:rich>
              </c:tx>
              <c:txPr>
                <a:bodyPr/>
                <a:lstStyle/>
                <a:p>
                  <a:pPr>
                    <a:defRPr sz="1000"/>
                  </a:pPr>
                </a:p>
              </c:txPr>
              <c:dLblPos val="inEnd"/>
              <c:showLegendKey val="0"/>
              <c:showVal val="1"/>
              <c:showCatName val="0"/>
              <c:showSerName val="0"/>
              <c:showPercent val="0"/>
              <c:showBubbleSize val="0"/>
            </c:dLbl>
            <c:dLbl>
              <c:idx val="26"/>
              <c:tx>
                <c:rich>
                  <a:bodyPr/>
                  <a:lstStyle/>
                  <a:p>
                    <a:r>
                      <a:t>80.5%</a:t>
                    </a:r>
                  </a:p>
                </c:rich>
              </c:tx>
              <c:txPr>
                <a:bodyPr/>
                <a:lstStyle/>
                <a:p>
                  <a:pPr>
                    <a:defRPr sz="1000"/>
                  </a:pPr>
                </a:p>
              </c:txPr>
              <c:dLblPos val="inEnd"/>
              <c:showLegendKey val="0"/>
              <c:showVal val="1"/>
              <c:showCatName val="0"/>
              <c:showSerName val="0"/>
              <c:showPercent val="0"/>
              <c:showBubbleSize val="0"/>
            </c:dLbl>
            <c:dLbl>
              <c:idx val="27"/>
              <c:tx>
                <c:rich>
                  <a:bodyPr/>
                  <a:lstStyle/>
                  <a:p>
                    <a:r>
                      <a:t>78.8%</a:t>
                    </a:r>
                  </a:p>
                </c:rich>
              </c:tx>
              <c:txPr>
                <a:bodyPr/>
                <a:lstStyle/>
                <a:p>
                  <a:pPr>
                    <a:defRPr sz="1000"/>
                  </a:pPr>
                </a:p>
              </c:txPr>
              <c:dLblPos val="inEnd"/>
              <c:showLegendKey val="0"/>
              <c:showVal val="1"/>
              <c:showCatName val="0"/>
              <c:showSerName val="0"/>
              <c:showPercent val="0"/>
              <c:showBubbleSize val="0"/>
            </c:dLbl>
            <c:dLbl>
              <c:idx val="28"/>
              <c:tx>
                <c:rich>
                  <a:bodyPr/>
                  <a:lstStyle/>
                  <a:p>
                    <a:r>
                      <a:t>74.0%</a:t>
                    </a:r>
                  </a:p>
                </c:rich>
              </c:tx>
              <c:txPr>
                <a:bodyPr/>
                <a:lstStyle/>
                <a:p>
                  <a:pPr>
                    <a:defRPr sz="1000"/>
                  </a:pPr>
                </a:p>
              </c:txPr>
              <c:dLblPos val="inEnd"/>
              <c:showLegendKey val="0"/>
              <c:showVal val="1"/>
              <c:showCatName val="0"/>
              <c:showSerName val="0"/>
              <c:showPercent val="0"/>
              <c:showBubbleSize val="0"/>
            </c:dLbl>
            <c:dLbl>
              <c:idx val="29"/>
              <c:tx>
                <c:rich>
                  <a:bodyPr/>
                  <a:lstStyle/>
                  <a:p>
                    <a:r>
                      <a:t>75.0%</a:t>
                    </a:r>
                  </a:p>
                </c:rich>
              </c:tx>
              <c:txPr>
                <a:bodyPr/>
                <a:lstStyle/>
                <a:p>
                  <a:pPr>
                    <a:defRPr sz="1000"/>
                  </a:pPr>
                </a:p>
              </c:txPr>
              <c:dLblPos val="inEnd"/>
              <c:showLegendKey val="0"/>
              <c:showVal val="1"/>
              <c:showCatName val="0"/>
              <c:showSerName val="0"/>
              <c:showPercent val="0"/>
              <c:showBubbleSize val="0"/>
            </c:dLbl>
            <c:dLbl>
              <c:idx val="30"/>
              <c:tx>
                <c:rich>
                  <a:bodyPr/>
                  <a:lstStyle/>
                  <a:p>
                    <a:r>
                      <a:t>84.3%</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Sheet1!$A$2:$A$32</c:f>
              <c:strCache>
                <c:ptCount val="31"/>
                <c:pt idx="0">
                  <c:v>Industri</c:v>
                </c:pt>
                <c:pt idx="1">
                  <c:v>UOB Call Center</c:v>
                </c:pt>
                <c:pt idx="2">
                  <c:v>Phone Banking CIMB Niaga</c:v>
                </c:pt>
                <c:pt idx="3">
                  <c:v>PermataTel</c:v>
                </c:pt>
                <c:pt idx="4">
                  <c:v>Mega Call</c:v>
                </c:pt>
                <c:pt idx="5">
                  <c:v>Maybank Customer Care</c:v>
                </c:pt>
                <c:pt idx="6">
                  <c:v>Mandiri Call</c:v>
                </c:pt>
                <c:pt idx="7">
                  <c:v>Layanan Sahabat BTN</c:v>
                </c:pt>
                <c:pt idx="8">
                  <c:v>Info Bank Jatim</c:v>
                </c:pt>
                <c:pt idx="9">
                  <c:v>Hello Danamon</c:v>
                </c:pt>
                <c:pt idx="10">
                  <c:v>Halo Bukopin</c:v>
                </c:pt>
                <c:pt idx="11">
                  <c:v>Halo Bank Kalbar</c:v>
                </c:pt>
                <c:pt idx="12">
                  <c:v>Halo BCA</c:v>
                </c:pt>
                <c:pt idx="13">
                  <c:v>HSBC</c:v>
                </c:pt>
                <c:pt idx="14">
                  <c:v>Graha Call</c:v>
                </c:pt>
                <c:pt idx="15">
                  <c:v>DBSI Customer Centre</c:v>
                </c:pt>
                <c:pt idx="16">
                  <c:v>Contact BRI</c:v>
                </c:pt>
                <c:pt idx="17">
                  <c:v>CitiPhone Banking</c:v>
                </c:pt>
                <c:pt idx="18">
                  <c:v>Call OCBC NISP</c:v>
                </c:pt>
                <c:pt idx="19">
                  <c:v>Call KEB Hana</c:v>
                </c:pt>
                <c:pt idx="20">
                  <c:v>Call CommBank</c:v>
                </c:pt>
                <c:pt idx="21">
                  <c:v>Call Centre J TRUST Bank</c:v>
                </c:pt>
                <c:pt idx="22">
                  <c:v>Call Center Standard Chartered Bank</c:v>
                </c:pt>
                <c:pt idx="23">
                  <c:v>Call Center Panin</c:v>
                </c:pt>
                <c:pt idx="24">
                  <c:v>Bank Sinarmas Care</c:v>
                </c:pt>
                <c:pt idx="25">
                  <c:v>Bank Kaltim Cal Center</c:v>
                </c:pt>
                <c:pt idx="26">
                  <c:v>Bank Jateng Call Center </c:v>
                </c:pt>
                <c:pt idx="27">
                  <c:v>Bank DKI Call Center</c:v>
                </c:pt>
                <c:pt idx="28">
                  <c:v>BTPN Call</c:v>
                </c:pt>
                <c:pt idx="29">
                  <c:v>BNI Call</c:v>
                </c:pt>
                <c:pt idx="30">
                  <c:v>BJB Call</c:v>
                </c:pt>
              </c:strCache>
            </c:strRef>
          </c:cat>
          <c:val>
            <c:numRef>
              <c:f>Sheet1!$B$2:$B$32</c:f>
              <c:numCache>
                <c:formatCode>#,0"%"</c:formatCode>
                <c:ptCount val="31"/>
                <c:pt idx="0">
                  <c:v>78.7</c:v>
                </c:pt>
                <c:pt idx="1">
                  <c:v>77.8</c:v>
                </c:pt>
                <c:pt idx="2">
                  <c:v>85.5</c:v>
                </c:pt>
                <c:pt idx="3">
                  <c:v>87.0</c:v>
                </c:pt>
                <c:pt idx="4">
                  <c:v>80.8</c:v>
                </c:pt>
                <c:pt idx="5">
                  <c:v>79.0</c:v>
                </c:pt>
                <c:pt idx="6">
                  <c:v>79.0</c:v>
                </c:pt>
                <c:pt idx="7">
                  <c:v>77.0</c:v>
                </c:pt>
                <c:pt idx="8">
                  <c:v>77.0</c:v>
                </c:pt>
                <c:pt idx="9">
                  <c:v>75.8</c:v>
                </c:pt>
                <c:pt idx="10">
                  <c:v>81.8</c:v>
                </c:pt>
                <c:pt idx="11">
                  <c:v>77.3</c:v>
                </c:pt>
                <c:pt idx="12">
                  <c:v>73.0</c:v>
                </c:pt>
                <c:pt idx="13">
                  <c:v>74.5</c:v>
                </c:pt>
                <c:pt idx="14">
                  <c:v>58.5</c:v>
                </c:pt>
                <c:pt idx="15">
                  <c:v>82.2</c:v>
                </c:pt>
                <c:pt idx="16">
                  <c:v>80.0</c:v>
                </c:pt>
                <c:pt idx="17">
                  <c:v>71.5</c:v>
                </c:pt>
                <c:pt idx="18">
                  <c:v>84.3</c:v>
                </c:pt>
                <c:pt idx="19">
                  <c:v>89.8</c:v>
                </c:pt>
                <c:pt idx="20">
                  <c:v>92.0</c:v>
                </c:pt>
                <c:pt idx="21">
                  <c:v>69.5</c:v>
                </c:pt>
                <c:pt idx="22">
                  <c:v>77.0</c:v>
                </c:pt>
                <c:pt idx="23">
                  <c:v>82.0</c:v>
                </c:pt>
                <c:pt idx="24">
                  <c:v>77.3</c:v>
                </c:pt>
                <c:pt idx="25">
                  <c:v>79.8</c:v>
                </c:pt>
                <c:pt idx="26">
                  <c:v>80.5</c:v>
                </c:pt>
                <c:pt idx="27">
                  <c:v>78.8</c:v>
                </c:pt>
                <c:pt idx="28">
                  <c:v>74.0</c:v>
                </c:pt>
                <c:pt idx="29">
                  <c:v>75.0</c:v>
                </c:pt>
                <c:pt idx="30">
                  <c:v>84.3</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chart>
    <c:autoTitleDeleted val="0"/>
    <c:plotArea>
      <c:lineChart>
        <c:grouping val="standard"/>
        <c:varyColors val="0"/>
        <c:ser>
          <c:idx val="0"/>
          <c:order val="0"/>
          <c:tx>
            <c:strRef>
              <c:f>Sheet1!$B$1</c:f>
              <c:strCache>
                <c:ptCount val="1"/>
                <c:pt idx="0">
                  <c:v>BJB Call</c:v>
                </c:pt>
              </c:strCache>
            </c:strRef>
          </c:tx>
          <c:spPr>
            <a:ln w="38100">
              <a:solidFill>
                <a:srgbClr val="FF0000"/>
              </a:solidFill>
            </a:ln>
          </c:spPr>
          <c:marker>
            <c:symbol val="circle"/>
            <c:spPr>
              <a:solidFill>
                <a:srgbClr val="000000"/>
              </a:solidFill>
            </c:spPr>
          </c:marker>
          <c:dLbls>
            <c:dLbl>
              <c:idx val="0"/>
              <c:tx>
                <c:rich>
                  <a:bodyPr/>
                  <a:lstStyle/>
                  <a:p>
                    <a:r>
                      <a:t>100.0%</a:t>
                    </a:r>
                  </a:p>
                </c:rich>
              </c:tx>
              <c:txPr>
                <a:bodyPr/>
                <a:lstStyle/>
                <a:p>
                  <a:pPr>
                    <a:defRPr sz="1200"/>
                  </a:pPr>
                </a:p>
              </c:txPr>
              <c:dLblPos val="b"/>
              <c:showLegendKey val="0"/>
              <c:showVal val="1"/>
              <c:showCatName val="0"/>
              <c:showSerName val="0"/>
              <c:showPercent val="0"/>
              <c:showBubbleSize val="0"/>
            </c:dLbl>
            <c:dLbl>
              <c:idx val="1"/>
              <c:tx>
                <c:rich>
                  <a:bodyPr/>
                  <a:lstStyle/>
                  <a:p>
                    <a:r>
                      <a:t>100.0%</a:t>
                    </a:r>
                  </a:p>
                </c:rich>
              </c:tx>
              <c:txPr>
                <a:bodyPr/>
                <a:lstStyle/>
                <a:p>
                  <a:pPr>
                    <a:defRPr sz="1200"/>
                  </a:pPr>
                </a:p>
              </c:txPr>
              <c:dLblPos val="b"/>
              <c:showLegendKey val="0"/>
              <c:showVal val="1"/>
              <c:showCatName val="0"/>
              <c:showSerName val="0"/>
              <c:showPercent val="0"/>
              <c:showBubbleSize val="0"/>
            </c:dLbl>
            <c:dLbl>
              <c:idx val="2"/>
              <c:tx>
                <c:rich>
                  <a:bodyPr/>
                  <a:lstStyle/>
                  <a:p>
                    <a:r>
                      <a:t>100.0%</a:t>
                    </a:r>
                  </a:p>
                </c:rich>
              </c:tx>
              <c:txPr>
                <a:bodyPr/>
                <a:lstStyle/>
                <a:p>
                  <a:pPr>
                    <a:defRPr sz="1200"/>
                  </a:pPr>
                </a:p>
              </c:txPr>
              <c:dLblPos val="b"/>
              <c:showLegendKey val="0"/>
              <c:showVal val="1"/>
              <c:showCatName val="0"/>
              <c:showSerName val="0"/>
              <c:showPercent val="0"/>
              <c:showBubbleSize val="0"/>
            </c:dLbl>
            <c:dLbl>
              <c:idx val="3"/>
              <c:tx>
                <c:rich>
                  <a:bodyPr/>
                  <a:lstStyle/>
                  <a:p>
                    <a:r>
                      <a:t>100.0%</a:t>
                    </a:r>
                  </a:p>
                </c:rich>
              </c:tx>
              <c:txPr>
                <a:bodyPr/>
                <a:lstStyle/>
                <a:p>
                  <a:pPr>
                    <a:defRPr sz="1200"/>
                  </a:pPr>
                </a:p>
              </c:txPr>
              <c:dLblPos val="b"/>
              <c:showLegendKey val="0"/>
              <c:showVal val="1"/>
              <c:showCatName val="0"/>
              <c:showSerName val="0"/>
              <c:showPercent val="0"/>
              <c:showBubbleSize val="0"/>
            </c:dLbl>
            <c:dLbl>
              <c:idx val="4"/>
              <c:tx>
                <c:rich>
                  <a:bodyPr/>
                  <a:lstStyle/>
                  <a:p>
                    <a:r>
                      <a:t>100.0%</a:t>
                    </a:r>
                  </a:p>
                </c:rich>
              </c:tx>
              <c:txPr>
                <a:bodyPr/>
                <a:lstStyle/>
                <a:p>
                  <a:pPr>
                    <a:defRPr sz="1200"/>
                  </a:pPr>
                </a:p>
              </c:txPr>
              <c:dLblPos val="b"/>
              <c:showLegendKey val="0"/>
              <c:showVal val="1"/>
              <c:showCatName val="0"/>
              <c:showSerName val="0"/>
              <c:showPercent val="0"/>
              <c:showBubbleSize val="0"/>
            </c:dLbl>
            <c:showLegendKey val="0"/>
            <c:showVal val="0"/>
            <c:showCatName val="0"/>
            <c:showSerName val="0"/>
            <c:showPercent val="0"/>
            <c:showBubbleSize val="0"/>
            <c:showLeaderLines val="1"/>
          </c:dLbls>
          <c:cat>
            <c:strRef>
              <c:f>Sheet1!$A$2:$A$6</c:f>
              <c:strCache>
                <c:ptCount val="5"/>
                <c:pt idx="0">
                  <c:v>Januari</c:v>
                </c:pt>
                <c:pt idx="1">
                  <c:v>Februari</c:v>
                </c:pt>
                <c:pt idx="2">
                  <c:v>Maret</c:v>
                </c:pt>
                <c:pt idx="3">
                  <c:v>April</c:v>
                </c:pt>
                <c:pt idx="4">
                  <c:v>Mei</c:v>
                </c:pt>
              </c:strCache>
            </c:strRef>
          </c:cat>
          <c:val>
            <c:numRef>
              <c:f>Sheet1!$B$2:$B$13</c:f>
              <c:numCache>
                <c:formatCode>General</c:formatCode>
                <c:ptCount val="12"/>
                <c:pt idx="0">
                  <c:v>100.0</c:v>
                </c:pt>
                <c:pt idx="1">
                  <c:v>100.0</c:v>
                </c:pt>
                <c:pt idx="2">
                  <c:v>100.0</c:v>
                </c:pt>
                <c:pt idx="3">
                  <c:v>100.0</c:v>
                </c:pt>
                <c:pt idx="4">
                  <c:v>100.0</c:v>
                </c:pt>
              </c:numCache>
            </c:numRef>
          </c:val>
          <c:smooth val="0"/>
        </c:ser>
        <c:marker val="1"/>
        <c:smooth val="0"/>
        <c:axId val="2118791784"/>
        <c:axId val="2140495176"/>
      </c:lineChart>
      <c:catAx>
        <c:axId val="2118791784"/>
        <c:scaling>
          <c:orientation val="minMax"/>
        </c:scaling>
        <c:delete val="0"/>
        <c:axPos val="b"/>
        <c:majorTickMark val="out"/>
        <c:minorTickMark val="none"/>
        <c:tickLblPos val="low"/>
        <c:txPr>
          <a:bodyPr/>
          <a:lstStyle/>
          <a:p>
            <a:pPr>
              <a:defRPr sz="1200"/>
            </a:pPr>
          </a:p>
        </c:txPr>
        <c:crossAx val="2140495176"/>
        <c:crosses val="autoZero"/>
        <c:auto val="1"/>
        <c:lblAlgn val="ctr"/>
        <c:lblOffset val="100"/>
        <c:noMultiLvlLbl val="0"/>
      </c:catAx>
      <c:valAx>
        <c:axId val="2140495176"/>
        <c:scaling>
          <c:max val="100.0"/>
          <c:min val="50.0"/>
        </c:scaling>
        <c:delete val="0"/>
        <c:axPos val="l"/>
        <c:majorGridlines/>
        <c:numFmt formatCode="#&quot;%&quot;" sourceLinked="0"/>
        <c:majorTickMark val="out"/>
        <c:minorTickMark val="none"/>
        <c:tickLblPos val="nextTo"/>
        <c:txPr>
          <a:bodyPr/>
          <a:lstStyle/>
          <a:p>
            <a:pPr>
              <a:defRPr sz="1200"/>
            </a:pPr>
          </a:p>
        </c:txPr>
        <c:crossAx val="2118791784"/>
        <c:crosses val="autoZero"/>
        <c:majorUnit val="10.0"/>
      </c:valAx>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BFBFBF"/>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0070C0"/>
              </a:solidFill>
            </c:spPr>
          </c:dPt>
          <c:dLbls>
            <c:dLbl>
              <c:idx val="0"/>
              <c:tx>
                <c:rich>
                  <a:bodyPr/>
                  <a:lstStyle/>
                  <a:p>
                    <a:r>
                      <a:t>98.2%</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100.0%</a:t>
                    </a:r>
                  </a:p>
                </c:rich>
              </c:tx>
              <c:txPr>
                <a:bodyPr/>
                <a:lstStyle/>
                <a:p>
                  <a:pPr>
                    <a:defRPr sz="1000"/>
                  </a:pPr>
                </a:p>
              </c:txPr>
              <c:dLblPos val="inEnd"/>
              <c:showLegendKey val="0"/>
              <c:showVal val="1"/>
              <c:showCatName val="0"/>
              <c:showSerName val="0"/>
              <c:showPercent val="0"/>
              <c:showBubbleSize val="0"/>
            </c:dLbl>
            <c:dLbl>
              <c:idx val="2"/>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3"/>
              <c:tx>
                <c:rich>
                  <a:bodyPr/>
                  <a:lstStyle/>
                  <a:p>
                    <a:r>
                      <a:t>100.0%</a:t>
                    </a:r>
                  </a:p>
                </c:rich>
              </c:tx>
              <c:txPr>
                <a:bodyPr/>
                <a:lstStyle/>
                <a:p>
                  <a:pPr>
                    <a:defRPr sz="1000"/>
                  </a:pPr>
                </a:p>
              </c:txPr>
              <c:dLblPos val="inEnd"/>
              <c:showLegendKey val="0"/>
              <c:showVal val="1"/>
              <c:showCatName val="0"/>
              <c:showSerName val="0"/>
              <c:showPercent val="0"/>
              <c:showBubbleSize val="0"/>
            </c:dLbl>
            <c:dLbl>
              <c:idx val="4"/>
              <c:tx>
                <c:rich>
                  <a:bodyPr/>
                  <a:lstStyle/>
                  <a:p>
                    <a:r>
                      <a:t>90.0%</a:t>
                    </a:r>
                  </a:p>
                </c:rich>
              </c:tx>
              <c:txPr>
                <a:bodyPr/>
                <a:lstStyle/>
                <a:p>
                  <a:pPr>
                    <a:defRPr sz="1000"/>
                  </a:pPr>
                </a:p>
              </c:txPr>
              <c:dLblPos val="inEnd"/>
              <c:showLegendKey val="0"/>
              <c:showVal val="1"/>
              <c:showCatName val="0"/>
              <c:showSerName val="0"/>
              <c:showPercent val="0"/>
              <c:showBubbleSize val="0"/>
            </c:dLbl>
            <c:dLbl>
              <c:idx val="5"/>
              <c:tx>
                <c:rich>
                  <a:bodyPr/>
                  <a:lstStyle/>
                  <a:p>
                    <a:r>
                      <a:t>100.0%</a:t>
                    </a:r>
                  </a:p>
                </c:rich>
              </c:tx>
              <c:txPr>
                <a:bodyPr/>
                <a:lstStyle/>
                <a:p>
                  <a:pPr>
                    <a:defRPr sz="1000"/>
                  </a:pPr>
                </a:p>
              </c:txPr>
              <c:dLblPos val="inEnd"/>
              <c:showLegendKey val="0"/>
              <c:showVal val="1"/>
              <c:showCatName val="0"/>
              <c:showSerName val="0"/>
              <c:showPercent val="0"/>
              <c:showBubbleSize val="0"/>
            </c:dLbl>
            <c:dLbl>
              <c:idx val="6"/>
              <c:tx>
                <c:rich>
                  <a:bodyPr/>
                  <a:lstStyle/>
                  <a:p>
                    <a:r>
                      <a:t>100.0%</a:t>
                    </a:r>
                  </a:p>
                </c:rich>
              </c:tx>
              <c:txPr>
                <a:bodyPr/>
                <a:lstStyle/>
                <a:p>
                  <a:pPr>
                    <a:defRPr sz="1000"/>
                  </a:pPr>
                </a:p>
              </c:txPr>
              <c:dLblPos val="inEnd"/>
              <c:showLegendKey val="0"/>
              <c:showVal val="1"/>
              <c:showCatName val="0"/>
              <c:showSerName val="0"/>
              <c:showPercent val="0"/>
              <c:showBubbleSize val="0"/>
            </c:dLbl>
            <c:dLbl>
              <c:idx val="7"/>
              <c:tx>
                <c:rich>
                  <a:bodyPr/>
                  <a:lstStyle/>
                  <a:p>
                    <a:r>
                      <a:t>90.0%</a:t>
                    </a:r>
                  </a:p>
                </c:rich>
              </c:tx>
              <c:txPr>
                <a:bodyPr/>
                <a:lstStyle/>
                <a:p>
                  <a:pPr>
                    <a:defRPr sz="1000"/>
                  </a:pPr>
                </a:p>
              </c:txPr>
              <c:dLblPos val="inEnd"/>
              <c:showLegendKey val="0"/>
              <c:showVal val="1"/>
              <c:showCatName val="0"/>
              <c:showSerName val="0"/>
              <c:showPercent val="0"/>
              <c:showBubbleSize val="0"/>
            </c:dLbl>
            <c:dLbl>
              <c:idx val="8"/>
              <c:tx>
                <c:rich>
                  <a:bodyPr/>
                  <a:lstStyle/>
                  <a:p>
                    <a:r>
                      <a:t>100.0%</a:t>
                    </a:r>
                  </a:p>
                </c:rich>
              </c:tx>
              <c:txPr>
                <a:bodyPr/>
                <a:lstStyle/>
                <a:p>
                  <a:pPr>
                    <a:defRPr sz="1000"/>
                  </a:pPr>
                </a:p>
              </c:txPr>
              <c:dLblPos val="inEnd"/>
              <c:showLegendKey val="0"/>
              <c:showVal val="1"/>
              <c:showCatName val="0"/>
              <c:showSerName val="0"/>
              <c:showPercent val="0"/>
              <c:showBubbleSize val="0"/>
            </c:dLbl>
            <c:dLbl>
              <c:idx val="9"/>
              <c:tx>
                <c:rich>
                  <a:bodyPr/>
                  <a:lstStyle/>
                  <a:p>
                    <a:r>
                      <a:t>100.0%</a:t>
                    </a:r>
                  </a:p>
                </c:rich>
              </c:tx>
              <c:txPr>
                <a:bodyPr/>
                <a:lstStyle/>
                <a:p>
                  <a:pPr>
                    <a:defRPr sz="1000"/>
                  </a:pPr>
                </a:p>
              </c:txPr>
              <c:dLblPos val="inEnd"/>
              <c:showLegendKey val="0"/>
              <c:showVal val="1"/>
              <c:showCatName val="0"/>
              <c:showSerName val="0"/>
              <c:showPercent val="0"/>
              <c:showBubbleSize val="0"/>
            </c:dLbl>
            <c:dLbl>
              <c:idx val="10"/>
              <c:tx>
                <c:rich>
                  <a:bodyPr/>
                  <a:lstStyle/>
                  <a:p>
                    <a:r>
                      <a:t>100.0%</a:t>
                    </a:r>
                  </a:p>
                </c:rich>
              </c:tx>
              <c:txPr>
                <a:bodyPr/>
                <a:lstStyle/>
                <a:p>
                  <a:pPr>
                    <a:defRPr sz="1000"/>
                  </a:pPr>
                </a:p>
              </c:txPr>
              <c:dLblPos val="inEnd"/>
              <c:showLegendKey val="0"/>
              <c:showVal val="1"/>
              <c:showCatName val="0"/>
              <c:showSerName val="0"/>
              <c:showPercent val="0"/>
              <c:showBubbleSize val="0"/>
            </c:dLbl>
            <c:dLbl>
              <c:idx val="11"/>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12"/>
              <c:tx>
                <c:rich>
                  <a:bodyPr/>
                  <a:lstStyle/>
                  <a:p>
                    <a:r>
                      <a:t>100.0%</a:t>
                    </a:r>
                  </a:p>
                </c:rich>
              </c:tx>
              <c:txPr>
                <a:bodyPr/>
                <a:lstStyle/>
                <a:p>
                  <a:pPr>
                    <a:defRPr sz="1000"/>
                  </a:pPr>
                </a:p>
              </c:txPr>
              <c:dLblPos val="inEnd"/>
              <c:showLegendKey val="0"/>
              <c:showVal val="1"/>
              <c:showCatName val="0"/>
              <c:showSerName val="0"/>
              <c:showPercent val="0"/>
              <c:showBubbleSize val="0"/>
            </c:dLbl>
            <c:dLbl>
              <c:idx val="13"/>
              <c:tx>
                <c:rich>
                  <a:bodyPr/>
                  <a:lstStyle/>
                  <a:p>
                    <a:r>
                      <a:t>100.0%</a:t>
                    </a:r>
                  </a:p>
                </c:rich>
              </c:tx>
              <c:txPr>
                <a:bodyPr/>
                <a:lstStyle/>
                <a:p>
                  <a:pPr>
                    <a:defRPr sz="1000"/>
                  </a:pPr>
                </a:p>
              </c:txPr>
              <c:dLblPos val="inEnd"/>
              <c:showLegendKey val="0"/>
              <c:showVal val="1"/>
              <c:showCatName val="0"/>
              <c:showSerName val="0"/>
              <c:showPercent val="0"/>
              <c:showBubbleSize val="0"/>
            </c:dLbl>
            <c:dLbl>
              <c:idx val="14"/>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15"/>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16"/>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17"/>
              <c:tx>
                <c:rich>
                  <a:bodyPr/>
                  <a:lstStyle/>
                  <a:p>
                    <a:r>
                      <a:t>100.0%</a:t>
                    </a:r>
                  </a:p>
                </c:rich>
              </c:tx>
              <c:txPr>
                <a:bodyPr/>
                <a:lstStyle/>
                <a:p>
                  <a:pPr>
                    <a:defRPr sz="1000"/>
                  </a:pPr>
                </a:p>
              </c:txPr>
              <c:dLblPos val="inEnd"/>
              <c:showLegendKey val="0"/>
              <c:showVal val="1"/>
              <c:showCatName val="0"/>
              <c:showSerName val="0"/>
              <c:showPercent val="0"/>
              <c:showBubbleSize val="0"/>
            </c:dLbl>
            <c:dLbl>
              <c:idx val="18"/>
              <c:tx>
                <c:rich>
                  <a:bodyPr/>
                  <a:lstStyle/>
                  <a:p>
                    <a:r>
                      <a:t>100.0%</a:t>
                    </a:r>
                  </a:p>
                </c:rich>
              </c:tx>
              <c:txPr>
                <a:bodyPr/>
                <a:lstStyle/>
                <a:p>
                  <a:pPr>
                    <a:defRPr sz="1000"/>
                  </a:pPr>
                </a:p>
              </c:txPr>
              <c:dLblPos val="inEnd"/>
              <c:showLegendKey val="0"/>
              <c:showVal val="1"/>
              <c:showCatName val="0"/>
              <c:showSerName val="0"/>
              <c:showPercent val="0"/>
              <c:showBubbleSize val="0"/>
            </c:dLbl>
            <c:dLbl>
              <c:idx val="19"/>
              <c:tx>
                <c:rich>
                  <a:bodyPr/>
                  <a:lstStyle/>
                  <a:p>
                    <a:r>
                      <a:t>85.0%</a:t>
                    </a:r>
                  </a:p>
                </c:rich>
              </c:tx>
              <c:txPr>
                <a:bodyPr/>
                <a:lstStyle/>
                <a:p>
                  <a:pPr>
                    <a:defRPr sz="1000"/>
                  </a:pPr>
                </a:p>
              </c:txPr>
              <c:dLblPos val="inEnd"/>
              <c:showLegendKey val="0"/>
              <c:showVal val="1"/>
              <c:showCatName val="0"/>
              <c:showSerName val="0"/>
              <c:showPercent val="0"/>
              <c:showBubbleSize val="0"/>
            </c:dLbl>
            <c:dLbl>
              <c:idx val="20"/>
              <c:tx>
                <c:rich>
                  <a:bodyPr/>
                  <a:lstStyle/>
                  <a:p>
                    <a:r>
                      <a:t>100.0%</a:t>
                    </a:r>
                  </a:p>
                </c:rich>
              </c:tx>
              <c:txPr>
                <a:bodyPr/>
                <a:lstStyle/>
                <a:p>
                  <a:pPr>
                    <a:defRPr sz="1000"/>
                  </a:pPr>
                </a:p>
              </c:txPr>
              <c:dLblPos val="inEnd"/>
              <c:showLegendKey val="0"/>
              <c:showVal val="1"/>
              <c:showCatName val="0"/>
              <c:showSerName val="0"/>
              <c:showPercent val="0"/>
              <c:showBubbleSize val="0"/>
            </c:dLbl>
            <c:dLbl>
              <c:idx val="21"/>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22"/>
              <c:tx>
                <c:rich>
                  <a:bodyPr/>
                  <a:lstStyle/>
                  <a:p>
                    <a:r>
                      <a:t>100.0%</a:t>
                    </a:r>
                  </a:p>
                </c:rich>
              </c:tx>
              <c:txPr>
                <a:bodyPr/>
                <a:lstStyle/>
                <a:p>
                  <a:pPr>
                    <a:defRPr sz="1000"/>
                  </a:pPr>
                </a:p>
              </c:txPr>
              <c:dLblPos val="inEnd"/>
              <c:showLegendKey val="0"/>
              <c:showVal val="1"/>
              <c:showCatName val="0"/>
              <c:showSerName val="0"/>
              <c:showPercent val="0"/>
              <c:showBubbleSize val="0"/>
            </c:dLbl>
            <c:dLbl>
              <c:idx val="23"/>
              <c:tx>
                <c:rich>
                  <a:bodyPr/>
                  <a:lstStyle/>
                  <a:p>
                    <a:r>
                      <a:t>100.0%</a:t>
                    </a:r>
                  </a:p>
                </c:rich>
              </c:tx>
              <c:txPr>
                <a:bodyPr/>
                <a:lstStyle/>
                <a:p>
                  <a:pPr>
                    <a:defRPr sz="1000"/>
                  </a:pPr>
                </a:p>
              </c:txPr>
              <c:dLblPos val="inEnd"/>
              <c:showLegendKey val="0"/>
              <c:showVal val="1"/>
              <c:showCatName val="0"/>
              <c:showSerName val="0"/>
              <c:showPercent val="0"/>
              <c:showBubbleSize val="0"/>
            </c:dLbl>
            <c:dLbl>
              <c:idx val="24"/>
              <c:tx>
                <c:rich>
                  <a:bodyPr/>
                  <a:lstStyle/>
                  <a:p>
                    <a:r>
                      <a:t>100.0%</a:t>
                    </a:r>
                  </a:p>
                </c:rich>
              </c:tx>
              <c:txPr>
                <a:bodyPr/>
                <a:lstStyle/>
                <a:p>
                  <a:pPr>
                    <a:defRPr sz="1000"/>
                  </a:pPr>
                </a:p>
              </c:txPr>
              <c:dLblPos val="inEnd"/>
              <c:showLegendKey val="0"/>
              <c:showVal val="1"/>
              <c:showCatName val="0"/>
              <c:showSerName val="0"/>
              <c:showPercent val="0"/>
              <c:showBubbleSize val="0"/>
            </c:dLbl>
            <c:dLbl>
              <c:idx val="25"/>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26"/>
              <c:tx>
                <c:rich>
                  <a:bodyPr/>
                  <a:lstStyle/>
                  <a:p>
                    <a:r>
                      <a:t>98.5%</a:t>
                    </a:r>
                  </a:p>
                </c:rich>
              </c:tx>
              <c:txPr>
                <a:bodyPr/>
                <a:lstStyle/>
                <a:p>
                  <a:pPr>
                    <a:defRPr sz="1000"/>
                  </a:pPr>
                </a:p>
              </c:txPr>
              <c:dLblPos val="inEnd"/>
              <c:showLegendKey val="0"/>
              <c:showVal val="1"/>
              <c:showCatName val="0"/>
              <c:showSerName val="0"/>
              <c:showPercent val="0"/>
              <c:showBubbleSize val="0"/>
            </c:dLbl>
            <c:dLbl>
              <c:idx val="27"/>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28"/>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29"/>
              <c:tx>
                <c:rich>
                  <a:bodyPr/>
                  <a:lstStyle/>
                  <a:p>
                    <a:r>
                      <a:t>100.0%</a:t>
                    </a:r>
                  </a:p>
                </c:rich>
              </c:tx>
              <c:txPr>
                <a:bodyPr/>
                <a:lstStyle/>
                <a:p>
                  <a:pPr>
                    <a:defRPr sz="1000"/>
                  </a:pPr>
                </a:p>
              </c:txPr>
              <c:dLblPos val="inEnd"/>
              <c:showLegendKey val="0"/>
              <c:showVal val="1"/>
              <c:showCatName val="0"/>
              <c:showSerName val="0"/>
              <c:showPercent val="0"/>
              <c:showBubbleSize val="0"/>
            </c:dLbl>
            <c:dLbl>
              <c:idx val="30"/>
              <c:tx>
                <c:rich>
                  <a:bodyPr/>
                  <a:lstStyle/>
                  <a:p>
                    <a:r>
                      <a:t>100.0%</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Sheet1!$A$2:$A$32</c:f>
              <c:strCache>
                <c:ptCount val="31"/>
                <c:pt idx="0">
                  <c:v>Industri</c:v>
                </c:pt>
                <c:pt idx="1">
                  <c:v>UOB Call Center</c:v>
                </c:pt>
                <c:pt idx="2">
                  <c:v>Phone Banking CIMB Niaga</c:v>
                </c:pt>
                <c:pt idx="3">
                  <c:v>PermataTel</c:v>
                </c:pt>
                <c:pt idx="4">
                  <c:v>Mega Call</c:v>
                </c:pt>
                <c:pt idx="5">
                  <c:v>Maybank Customer Care</c:v>
                </c:pt>
                <c:pt idx="6">
                  <c:v>Mandiri Call</c:v>
                </c:pt>
                <c:pt idx="7">
                  <c:v>Layanan Sahabat BTN</c:v>
                </c:pt>
                <c:pt idx="8">
                  <c:v>Info Bank Jatim</c:v>
                </c:pt>
                <c:pt idx="9">
                  <c:v>Hello Danamon</c:v>
                </c:pt>
                <c:pt idx="10">
                  <c:v>Halo Bukopin</c:v>
                </c:pt>
                <c:pt idx="11">
                  <c:v>Halo Bank Kalbar</c:v>
                </c:pt>
                <c:pt idx="12">
                  <c:v>Halo BCA</c:v>
                </c:pt>
                <c:pt idx="13">
                  <c:v>HSBC</c:v>
                </c:pt>
                <c:pt idx="14">
                  <c:v>Graha Call</c:v>
                </c:pt>
                <c:pt idx="15">
                  <c:v>DBSI Customer Centre</c:v>
                </c:pt>
                <c:pt idx="16">
                  <c:v>Contact BRI</c:v>
                </c:pt>
                <c:pt idx="17">
                  <c:v>CitiPhone Banking</c:v>
                </c:pt>
                <c:pt idx="18">
                  <c:v>Call OCBC NISP</c:v>
                </c:pt>
                <c:pt idx="19">
                  <c:v>Call KEB Hana</c:v>
                </c:pt>
                <c:pt idx="20">
                  <c:v>Call CommBank</c:v>
                </c:pt>
                <c:pt idx="21">
                  <c:v>Call Centre J TRUST Bank</c:v>
                </c:pt>
                <c:pt idx="22">
                  <c:v>Call Center Standard Chartered Bank</c:v>
                </c:pt>
                <c:pt idx="23">
                  <c:v>Call Center Panin</c:v>
                </c:pt>
                <c:pt idx="24">
                  <c:v>Bank Sinarmas Care</c:v>
                </c:pt>
                <c:pt idx="25">
                  <c:v>Bank Kaltim Cal Center</c:v>
                </c:pt>
                <c:pt idx="26">
                  <c:v>Bank Jateng Call Center </c:v>
                </c:pt>
                <c:pt idx="27">
                  <c:v>Bank DKI Call Center</c:v>
                </c:pt>
                <c:pt idx="28">
                  <c:v>BTPN Call</c:v>
                </c:pt>
                <c:pt idx="29">
                  <c:v>BNI Call</c:v>
                </c:pt>
                <c:pt idx="30">
                  <c:v>BJB Call</c:v>
                </c:pt>
              </c:strCache>
            </c:strRef>
          </c:cat>
          <c:val>
            <c:numRef>
              <c:f>Sheet1!$B$2:$B$32</c:f>
              <c:numCache>
                <c:formatCode>#,0"%"</c:formatCode>
                <c:ptCount val="31"/>
                <c:pt idx="0">
                  <c:v>98.2</c:v>
                </c:pt>
                <c:pt idx="1">
                  <c:v>100.0</c:v>
                </c:pt>
                <c:pt idx="2">
                  <c:v>#N/A</c:v>
                </c:pt>
                <c:pt idx="3">
                  <c:v>100.0</c:v>
                </c:pt>
                <c:pt idx="4">
                  <c:v>90.0</c:v>
                </c:pt>
                <c:pt idx="5">
                  <c:v>100.0</c:v>
                </c:pt>
                <c:pt idx="6">
                  <c:v>100.0</c:v>
                </c:pt>
                <c:pt idx="7">
                  <c:v>90.0</c:v>
                </c:pt>
                <c:pt idx="8">
                  <c:v>100.0</c:v>
                </c:pt>
                <c:pt idx="9">
                  <c:v>100.0</c:v>
                </c:pt>
                <c:pt idx="10">
                  <c:v>100.0</c:v>
                </c:pt>
                <c:pt idx="11">
                  <c:v>#N/A</c:v>
                </c:pt>
                <c:pt idx="12">
                  <c:v>100.0</c:v>
                </c:pt>
                <c:pt idx="13">
                  <c:v>100.0</c:v>
                </c:pt>
                <c:pt idx="14">
                  <c:v>#N/A</c:v>
                </c:pt>
                <c:pt idx="15">
                  <c:v>#N/A</c:v>
                </c:pt>
                <c:pt idx="16">
                  <c:v>#N/A</c:v>
                </c:pt>
                <c:pt idx="17">
                  <c:v>100.0</c:v>
                </c:pt>
                <c:pt idx="18">
                  <c:v>100.0</c:v>
                </c:pt>
                <c:pt idx="19">
                  <c:v>85.0</c:v>
                </c:pt>
                <c:pt idx="20">
                  <c:v>100.0</c:v>
                </c:pt>
                <c:pt idx="21">
                  <c:v>#N/A</c:v>
                </c:pt>
                <c:pt idx="22">
                  <c:v>100.0</c:v>
                </c:pt>
                <c:pt idx="23">
                  <c:v>100.0</c:v>
                </c:pt>
                <c:pt idx="24">
                  <c:v>100.0</c:v>
                </c:pt>
                <c:pt idx="25">
                  <c:v>#N/A</c:v>
                </c:pt>
                <c:pt idx="26">
                  <c:v>98.5</c:v>
                </c:pt>
                <c:pt idx="27">
                  <c:v>#N/A</c:v>
                </c:pt>
                <c:pt idx="28">
                  <c:v>#N/A</c:v>
                </c:pt>
                <c:pt idx="29">
                  <c:v>100.0</c:v>
                </c:pt>
                <c:pt idx="30">
                  <c:v>100.0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BFBFBF"/>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0070C0"/>
              </a:solidFill>
            </c:spPr>
          </c:dPt>
          <c:dLbls>
            <c:dLbl>
              <c:idx val="0"/>
              <c:tx>
                <c:rich>
                  <a:bodyPr/>
                  <a:lstStyle/>
                  <a:p>
                    <a:r>
                      <a:t>100.0%</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100.0%</a:t>
                    </a:r>
                  </a:p>
                </c:rich>
              </c:tx>
              <c:txPr>
                <a:bodyPr/>
                <a:lstStyle/>
                <a:p>
                  <a:pPr>
                    <a:defRPr sz="1000"/>
                  </a:pPr>
                </a:p>
              </c:txPr>
              <c:dLblPos val="inEnd"/>
              <c:showLegendKey val="0"/>
              <c:showVal val="1"/>
              <c:showCatName val="0"/>
              <c:showSerName val="0"/>
              <c:showPercent val="0"/>
              <c:showBubbleSize val="0"/>
            </c:dLbl>
            <c:dLbl>
              <c:idx val="2"/>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3"/>
              <c:tx>
                <c:rich>
                  <a:bodyPr/>
                  <a:lstStyle/>
                  <a:p>
                    <a:r>
                      <a:t>100.0%</a:t>
                    </a:r>
                  </a:p>
                </c:rich>
              </c:tx>
              <c:txPr>
                <a:bodyPr/>
                <a:lstStyle/>
                <a:p>
                  <a:pPr>
                    <a:defRPr sz="1000"/>
                  </a:pPr>
                </a:p>
              </c:txPr>
              <c:dLblPos val="inEnd"/>
              <c:showLegendKey val="0"/>
              <c:showVal val="1"/>
              <c:showCatName val="0"/>
              <c:showSerName val="0"/>
              <c:showPercent val="0"/>
              <c:showBubbleSize val="0"/>
            </c:dLbl>
            <c:dLbl>
              <c:idx val="4"/>
              <c:tx>
                <c:rich>
                  <a:bodyPr/>
                  <a:lstStyle/>
                  <a:p>
                    <a:r>
                      <a:t>100.0%</a:t>
                    </a:r>
                  </a:p>
                </c:rich>
              </c:tx>
              <c:txPr>
                <a:bodyPr/>
                <a:lstStyle/>
                <a:p>
                  <a:pPr>
                    <a:defRPr sz="1000"/>
                  </a:pPr>
                </a:p>
              </c:txPr>
              <c:dLblPos val="inEnd"/>
              <c:showLegendKey val="0"/>
              <c:showVal val="1"/>
              <c:showCatName val="0"/>
              <c:showSerName val="0"/>
              <c:showPercent val="0"/>
              <c:showBubbleSize val="0"/>
            </c:dLbl>
            <c:dLbl>
              <c:idx val="5"/>
              <c:tx>
                <c:rich>
                  <a:bodyPr/>
                  <a:lstStyle/>
                  <a:p>
                    <a:r>
                      <a:t>100.0%</a:t>
                    </a:r>
                  </a:p>
                </c:rich>
              </c:tx>
              <c:txPr>
                <a:bodyPr/>
                <a:lstStyle/>
                <a:p>
                  <a:pPr>
                    <a:defRPr sz="1000"/>
                  </a:pPr>
                </a:p>
              </c:txPr>
              <c:dLblPos val="inEnd"/>
              <c:showLegendKey val="0"/>
              <c:showVal val="1"/>
              <c:showCatName val="0"/>
              <c:showSerName val="0"/>
              <c:showPercent val="0"/>
              <c:showBubbleSize val="0"/>
            </c:dLbl>
            <c:dLbl>
              <c:idx val="6"/>
              <c:tx>
                <c:rich>
                  <a:bodyPr/>
                  <a:lstStyle/>
                  <a:p>
                    <a:r>
                      <a:t>100.0%</a:t>
                    </a:r>
                  </a:p>
                </c:rich>
              </c:tx>
              <c:txPr>
                <a:bodyPr/>
                <a:lstStyle/>
                <a:p>
                  <a:pPr>
                    <a:defRPr sz="1000"/>
                  </a:pPr>
                </a:p>
              </c:txPr>
              <c:dLblPos val="inEnd"/>
              <c:showLegendKey val="0"/>
              <c:showVal val="1"/>
              <c:showCatName val="0"/>
              <c:showSerName val="0"/>
              <c:showPercent val="0"/>
              <c:showBubbleSize val="0"/>
            </c:dLbl>
            <c:dLbl>
              <c:idx val="7"/>
              <c:tx>
                <c:rich>
                  <a:bodyPr/>
                  <a:lstStyle/>
                  <a:p>
                    <a:r>
                      <a:t>100.0%</a:t>
                    </a:r>
                  </a:p>
                </c:rich>
              </c:tx>
              <c:txPr>
                <a:bodyPr/>
                <a:lstStyle/>
                <a:p>
                  <a:pPr>
                    <a:defRPr sz="1000"/>
                  </a:pPr>
                </a:p>
              </c:txPr>
              <c:dLblPos val="inEnd"/>
              <c:showLegendKey val="0"/>
              <c:showVal val="1"/>
              <c:showCatName val="0"/>
              <c:showSerName val="0"/>
              <c:showPercent val="0"/>
              <c:showBubbleSize val="0"/>
            </c:dLbl>
            <c:dLbl>
              <c:idx val="8"/>
              <c:tx>
                <c:rich>
                  <a:bodyPr/>
                  <a:lstStyle/>
                  <a:p>
                    <a:r>
                      <a:t>100.0%</a:t>
                    </a:r>
                  </a:p>
                </c:rich>
              </c:tx>
              <c:txPr>
                <a:bodyPr/>
                <a:lstStyle/>
                <a:p>
                  <a:pPr>
                    <a:defRPr sz="1000"/>
                  </a:pPr>
                </a:p>
              </c:txPr>
              <c:dLblPos val="inEnd"/>
              <c:showLegendKey val="0"/>
              <c:showVal val="1"/>
              <c:showCatName val="0"/>
              <c:showSerName val="0"/>
              <c:showPercent val="0"/>
              <c:showBubbleSize val="0"/>
            </c:dLbl>
            <c:dLbl>
              <c:idx val="9"/>
              <c:tx>
                <c:rich>
                  <a:bodyPr/>
                  <a:lstStyle/>
                  <a:p>
                    <a:r>
                      <a:t>100.0%</a:t>
                    </a:r>
                  </a:p>
                </c:rich>
              </c:tx>
              <c:txPr>
                <a:bodyPr/>
                <a:lstStyle/>
                <a:p>
                  <a:pPr>
                    <a:defRPr sz="1000"/>
                  </a:pPr>
                </a:p>
              </c:txPr>
              <c:dLblPos val="inEnd"/>
              <c:showLegendKey val="0"/>
              <c:showVal val="1"/>
              <c:showCatName val="0"/>
              <c:showSerName val="0"/>
              <c:showPercent val="0"/>
              <c:showBubbleSize val="0"/>
            </c:dLbl>
            <c:dLbl>
              <c:idx val="10"/>
              <c:tx>
                <c:rich>
                  <a:bodyPr/>
                  <a:lstStyle/>
                  <a:p>
                    <a:r>
                      <a:t>100.0%</a:t>
                    </a:r>
                  </a:p>
                </c:rich>
              </c:tx>
              <c:txPr>
                <a:bodyPr/>
                <a:lstStyle/>
                <a:p>
                  <a:pPr>
                    <a:defRPr sz="1000"/>
                  </a:pPr>
                </a:p>
              </c:txPr>
              <c:dLblPos val="inEnd"/>
              <c:showLegendKey val="0"/>
              <c:showVal val="1"/>
              <c:showCatName val="0"/>
              <c:showSerName val="0"/>
              <c:showPercent val="0"/>
              <c:showBubbleSize val="0"/>
            </c:dLbl>
            <c:dLbl>
              <c:idx val="11"/>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12"/>
              <c:tx>
                <c:rich>
                  <a:bodyPr/>
                  <a:lstStyle/>
                  <a:p>
                    <a:r>
                      <a:t>100.0%</a:t>
                    </a:r>
                  </a:p>
                </c:rich>
              </c:tx>
              <c:txPr>
                <a:bodyPr/>
                <a:lstStyle/>
                <a:p>
                  <a:pPr>
                    <a:defRPr sz="1000"/>
                  </a:pPr>
                </a:p>
              </c:txPr>
              <c:dLblPos val="inEnd"/>
              <c:showLegendKey val="0"/>
              <c:showVal val="1"/>
              <c:showCatName val="0"/>
              <c:showSerName val="0"/>
              <c:showPercent val="0"/>
              <c:showBubbleSize val="0"/>
            </c:dLbl>
            <c:dLbl>
              <c:idx val="13"/>
              <c:tx>
                <c:rich>
                  <a:bodyPr/>
                  <a:lstStyle/>
                  <a:p>
                    <a:r>
                      <a:t>100.0%</a:t>
                    </a:r>
                  </a:p>
                </c:rich>
              </c:tx>
              <c:txPr>
                <a:bodyPr/>
                <a:lstStyle/>
                <a:p>
                  <a:pPr>
                    <a:defRPr sz="1000"/>
                  </a:pPr>
                </a:p>
              </c:txPr>
              <c:dLblPos val="inEnd"/>
              <c:showLegendKey val="0"/>
              <c:showVal val="1"/>
              <c:showCatName val="0"/>
              <c:showSerName val="0"/>
              <c:showPercent val="0"/>
              <c:showBubbleSize val="0"/>
            </c:dLbl>
            <c:dLbl>
              <c:idx val="14"/>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15"/>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16"/>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17"/>
              <c:tx>
                <c:rich>
                  <a:bodyPr/>
                  <a:lstStyle/>
                  <a:p>
                    <a:r>
                      <a:t>100.0%</a:t>
                    </a:r>
                  </a:p>
                </c:rich>
              </c:tx>
              <c:txPr>
                <a:bodyPr/>
                <a:lstStyle/>
                <a:p>
                  <a:pPr>
                    <a:defRPr sz="1000"/>
                  </a:pPr>
                </a:p>
              </c:txPr>
              <c:dLblPos val="inEnd"/>
              <c:showLegendKey val="0"/>
              <c:showVal val="1"/>
              <c:showCatName val="0"/>
              <c:showSerName val="0"/>
              <c:showPercent val="0"/>
              <c:showBubbleSize val="0"/>
            </c:dLbl>
            <c:dLbl>
              <c:idx val="18"/>
              <c:tx>
                <c:rich>
                  <a:bodyPr/>
                  <a:lstStyle/>
                  <a:p>
                    <a:r>
                      <a:t>100.0%</a:t>
                    </a:r>
                  </a:p>
                </c:rich>
              </c:tx>
              <c:txPr>
                <a:bodyPr/>
                <a:lstStyle/>
                <a:p>
                  <a:pPr>
                    <a:defRPr sz="1000"/>
                  </a:pPr>
                </a:p>
              </c:txPr>
              <c:dLblPos val="inEnd"/>
              <c:showLegendKey val="0"/>
              <c:showVal val="1"/>
              <c:showCatName val="0"/>
              <c:showSerName val="0"/>
              <c:showPercent val="0"/>
              <c:showBubbleSize val="0"/>
            </c:dLbl>
            <c:dLbl>
              <c:idx val="19"/>
              <c:tx>
                <c:rich>
                  <a:bodyPr/>
                  <a:lstStyle/>
                  <a:p>
                    <a:r>
                      <a:t>100.0%</a:t>
                    </a:r>
                  </a:p>
                </c:rich>
              </c:tx>
              <c:txPr>
                <a:bodyPr/>
                <a:lstStyle/>
                <a:p>
                  <a:pPr>
                    <a:defRPr sz="1000"/>
                  </a:pPr>
                </a:p>
              </c:txPr>
              <c:dLblPos val="inEnd"/>
              <c:showLegendKey val="0"/>
              <c:showVal val="1"/>
              <c:showCatName val="0"/>
              <c:showSerName val="0"/>
              <c:showPercent val="0"/>
              <c:showBubbleSize val="0"/>
            </c:dLbl>
            <c:dLbl>
              <c:idx val="20"/>
              <c:tx>
                <c:rich>
                  <a:bodyPr/>
                  <a:lstStyle/>
                  <a:p>
                    <a:r>
                      <a:t>100.0%</a:t>
                    </a:r>
                  </a:p>
                </c:rich>
              </c:tx>
              <c:txPr>
                <a:bodyPr/>
                <a:lstStyle/>
                <a:p>
                  <a:pPr>
                    <a:defRPr sz="1000"/>
                  </a:pPr>
                </a:p>
              </c:txPr>
              <c:dLblPos val="inEnd"/>
              <c:showLegendKey val="0"/>
              <c:showVal val="1"/>
              <c:showCatName val="0"/>
              <c:showSerName val="0"/>
              <c:showPercent val="0"/>
              <c:showBubbleSize val="0"/>
            </c:dLbl>
            <c:dLbl>
              <c:idx val="21"/>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22"/>
              <c:tx>
                <c:rich>
                  <a:bodyPr/>
                  <a:lstStyle/>
                  <a:p>
                    <a:r>
                      <a:t>100.0%</a:t>
                    </a:r>
                  </a:p>
                </c:rich>
              </c:tx>
              <c:txPr>
                <a:bodyPr/>
                <a:lstStyle/>
                <a:p>
                  <a:pPr>
                    <a:defRPr sz="1000"/>
                  </a:pPr>
                </a:p>
              </c:txPr>
              <c:dLblPos val="inEnd"/>
              <c:showLegendKey val="0"/>
              <c:showVal val="1"/>
              <c:showCatName val="0"/>
              <c:showSerName val="0"/>
              <c:showPercent val="0"/>
              <c:showBubbleSize val="0"/>
            </c:dLbl>
            <c:dLbl>
              <c:idx val="23"/>
              <c:tx>
                <c:rich>
                  <a:bodyPr/>
                  <a:lstStyle/>
                  <a:p>
                    <a:r>
                      <a:t>100.0%</a:t>
                    </a:r>
                  </a:p>
                </c:rich>
              </c:tx>
              <c:txPr>
                <a:bodyPr/>
                <a:lstStyle/>
                <a:p>
                  <a:pPr>
                    <a:defRPr sz="1000"/>
                  </a:pPr>
                </a:p>
              </c:txPr>
              <c:dLblPos val="inEnd"/>
              <c:showLegendKey val="0"/>
              <c:showVal val="1"/>
              <c:showCatName val="0"/>
              <c:showSerName val="0"/>
              <c:showPercent val="0"/>
              <c:showBubbleSize val="0"/>
            </c:dLbl>
            <c:dLbl>
              <c:idx val="24"/>
              <c:tx>
                <c:rich>
                  <a:bodyPr/>
                  <a:lstStyle/>
                  <a:p>
                    <a:r>
                      <a:t>100.0%</a:t>
                    </a:r>
                  </a:p>
                </c:rich>
              </c:tx>
              <c:txPr>
                <a:bodyPr/>
                <a:lstStyle/>
                <a:p>
                  <a:pPr>
                    <a:defRPr sz="1000"/>
                  </a:pPr>
                </a:p>
              </c:txPr>
              <c:dLblPos val="inEnd"/>
              <c:showLegendKey val="0"/>
              <c:showVal val="1"/>
              <c:showCatName val="0"/>
              <c:showSerName val="0"/>
              <c:showPercent val="0"/>
              <c:showBubbleSize val="0"/>
            </c:dLbl>
            <c:dLbl>
              <c:idx val="25"/>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26"/>
              <c:tx>
                <c:rich>
                  <a:bodyPr/>
                  <a:lstStyle/>
                  <a:p>
                    <a:r>
                      <a:t>100.0%</a:t>
                    </a:r>
                  </a:p>
                </c:rich>
              </c:tx>
              <c:txPr>
                <a:bodyPr/>
                <a:lstStyle/>
                <a:p>
                  <a:pPr>
                    <a:defRPr sz="1000"/>
                  </a:pPr>
                </a:p>
              </c:txPr>
              <c:dLblPos val="inEnd"/>
              <c:showLegendKey val="0"/>
              <c:showVal val="1"/>
              <c:showCatName val="0"/>
              <c:showSerName val="0"/>
              <c:showPercent val="0"/>
              <c:showBubbleSize val="0"/>
            </c:dLbl>
            <c:dLbl>
              <c:idx val="27"/>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28"/>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29"/>
              <c:tx>
                <c:rich>
                  <a:bodyPr/>
                  <a:lstStyle/>
                  <a:p>
                    <a:r>
                      <a:t>100.0%</a:t>
                    </a:r>
                  </a:p>
                </c:rich>
              </c:tx>
              <c:txPr>
                <a:bodyPr/>
                <a:lstStyle/>
                <a:p>
                  <a:pPr>
                    <a:defRPr sz="1000"/>
                  </a:pPr>
                </a:p>
              </c:txPr>
              <c:dLblPos val="inEnd"/>
              <c:showLegendKey val="0"/>
              <c:showVal val="1"/>
              <c:showCatName val="0"/>
              <c:showSerName val="0"/>
              <c:showPercent val="0"/>
              <c:showBubbleSize val="0"/>
            </c:dLbl>
            <c:dLbl>
              <c:idx val="30"/>
              <c:tx>
                <c:rich>
                  <a:bodyPr/>
                  <a:lstStyle/>
                  <a:p>
                    <a:r>
                      <a:t>100.0%</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Sheet1!$A$2:$A$32</c:f>
              <c:strCache>
                <c:ptCount val="31"/>
                <c:pt idx="0">
                  <c:v>Industri</c:v>
                </c:pt>
                <c:pt idx="1">
                  <c:v>UOB Call Center</c:v>
                </c:pt>
                <c:pt idx="2">
                  <c:v>Phone Banking CIMB Niaga</c:v>
                </c:pt>
                <c:pt idx="3">
                  <c:v>PermataTel</c:v>
                </c:pt>
                <c:pt idx="4">
                  <c:v>Mega Call</c:v>
                </c:pt>
                <c:pt idx="5">
                  <c:v>Maybank Customer Care</c:v>
                </c:pt>
                <c:pt idx="6">
                  <c:v>Mandiri Call</c:v>
                </c:pt>
                <c:pt idx="7">
                  <c:v>Layanan Sahabat BTN</c:v>
                </c:pt>
                <c:pt idx="8">
                  <c:v>Info Bank Jatim</c:v>
                </c:pt>
                <c:pt idx="9">
                  <c:v>Hello Danamon</c:v>
                </c:pt>
                <c:pt idx="10">
                  <c:v>Halo Bukopin</c:v>
                </c:pt>
                <c:pt idx="11">
                  <c:v>Halo Bank Kalbar</c:v>
                </c:pt>
                <c:pt idx="12">
                  <c:v>Halo BCA</c:v>
                </c:pt>
                <c:pt idx="13">
                  <c:v>HSBC</c:v>
                </c:pt>
                <c:pt idx="14">
                  <c:v>Graha Call</c:v>
                </c:pt>
                <c:pt idx="15">
                  <c:v>DBSI Customer Centre</c:v>
                </c:pt>
                <c:pt idx="16">
                  <c:v>Contact BRI</c:v>
                </c:pt>
                <c:pt idx="17">
                  <c:v>CitiPhone Banking</c:v>
                </c:pt>
                <c:pt idx="18">
                  <c:v>Call OCBC NISP</c:v>
                </c:pt>
                <c:pt idx="19">
                  <c:v>Call KEB Hana</c:v>
                </c:pt>
                <c:pt idx="20">
                  <c:v>Call CommBank</c:v>
                </c:pt>
                <c:pt idx="21">
                  <c:v>Call Centre J TRUST Bank</c:v>
                </c:pt>
                <c:pt idx="22">
                  <c:v>Call Center Standard Chartered Bank</c:v>
                </c:pt>
                <c:pt idx="23">
                  <c:v>Call Center Panin</c:v>
                </c:pt>
                <c:pt idx="24">
                  <c:v>Bank Sinarmas Care</c:v>
                </c:pt>
                <c:pt idx="25">
                  <c:v>Bank Kaltim Cal Center</c:v>
                </c:pt>
                <c:pt idx="26">
                  <c:v>Bank Jateng Call Center </c:v>
                </c:pt>
                <c:pt idx="27">
                  <c:v>Bank DKI Call Center</c:v>
                </c:pt>
                <c:pt idx="28">
                  <c:v>BTPN Call</c:v>
                </c:pt>
                <c:pt idx="29">
                  <c:v>BNI Call</c:v>
                </c:pt>
                <c:pt idx="30">
                  <c:v>BJB Call</c:v>
                </c:pt>
              </c:strCache>
            </c:strRef>
          </c:cat>
          <c:val>
            <c:numRef>
              <c:f>Sheet1!$B$2:$B$32</c:f>
              <c:numCache>
                <c:formatCode>#,0"%"</c:formatCode>
                <c:ptCount val="31"/>
                <c:pt idx="0">
                  <c:v>100.0</c:v>
                </c:pt>
                <c:pt idx="1">
                  <c:v>100.0</c:v>
                </c:pt>
                <c:pt idx="2">
                  <c:v>#N/A</c:v>
                </c:pt>
                <c:pt idx="3">
                  <c:v>100.0</c:v>
                </c:pt>
                <c:pt idx="4">
                  <c:v>100.0</c:v>
                </c:pt>
                <c:pt idx="5">
                  <c:v>100.0</c:v>
                </c:pt>
                <c:pt idx="6">
                  <c:v>100.0</c:v>
                </c:pt>
                <c:pt idx="7">
                  <c:v>100.0</c:v>
                </c:pt>
                <c:pt idx="8">
                  <c:v>100.0</c:v>
                </c:pt>
                <c:pt idx="9">
                  <c:v>100.0</c:v>
                </c:pt>
                <c:pt idx="10">
                  <c:v>100.0</c:v>
                </c:pt>
                <c:pt idx="11">
                  <c:v>#N/A</c:v>
                </c:pt>
                <c:pt idx="12">
                  <c:v>100.0</c:v>
                </c:pt>
                <c:pt idx="13">
                  <c:v>100.0</c:v>
                </c:pt>
                <c:pt idx="14">
                  <c:v>#N/A</c:v>
                </c:pt>
                <c:pt idx="15">
                  <c:v>#N/A</c:v>
                </c:pt>
                <c:pt idx="16">
                  <c:v>#N/A</c:v>
                </c:pt>
                <c:pt idx="17">
                  <c:v>100.0</c:v>
                </c:pt>
                <c:pt idx="18">
                  <c:v>100.0</c:v>
                </c:pt>
                <c:pt idx="19">
                  <c:v>100.0</c:v>
                </c:pt>
                <c:pt idx="20">
                  <c:v>100.0</c:v>
                </c:pt>
                <c:pt idx="21">
                  <c:v>#N/A</c:v>
                </c:pt>
                <c:pt idx="22">
                  <c:v>100.0</c:v>
                </c:pt>
                <c:pt idx="23">
                  <c:v>100.0</c:v>
                </c:pt>
                <c:pt idx="24">
                  <c:v>100.0</c:v>
                </c:pt>
                <c:pt idx="25">
                  <c:v>#N/A</c:v>
                </c:pt>
                <c:pt idx="26">
                  <c:v>100.0</c:v>
                </c:pt>
                <c:pt idx="27">
                  <c:v>#N/A</c:v>
                </c:pt>
                <c:pt idx="28">
                  <c:v>#N/A</c:v>
                </c:pt>
                <c:pt idx="29">
                  <c:v>100.0</c:v>
                </c:pt>
                <c:pt idx="30">
                  <c:v>100.0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xml"/><Relationship Id="rId3"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3.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4.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5.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6.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7.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8.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0.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1.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2.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3.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4.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5.xml"/><Relationship Id="rId3"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6.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7.xml"/><Relationship Id="rId3"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8.xml"/><Relationship Id="rId3"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9.xml"/><Relationship Id="rId3"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0.xml"/><Relationship Id="rId3"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1.xml"/><Relationship Id="rId3"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2.xml"/><Relationship Id="rId3" Type="http://schemas.openxmlformats.org/officeDocument/2006/relationships/image" Target="../media/image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3.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4.xml"/><Relationship Id="rId3" Type="http://schemas.openxmlformats.org/officeDocument/2006/relationships/image" Target="../media/image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5.xml"/><Relationship Id="rId3" Type="http://schemas.openxmlformats.org/officeDocument/2006/relationships/image" Target="../media/image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6.xml"/><Relationship Id="rId3" Type="http://schemas.openxmlformats.org/officeDocument/2006/relationships/image" Target="../media/image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7.xml"/><Relationship Id="rId3" Type="http://schemas.openxmlformats.org/officeDocument/2006/relationships/image" Target="../media/image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8.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9.xml"/><Relationship Id="rId3" Type="http://schemas.openxmlformats.org/officeDocument/2006/relationships/image" Target="../media/image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30.xml"/><Relationship Id="rId3" Type="http://schemas.openxmlformats.org/officeDocument/2006/relationships/image" Target="../media/image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31.xml"/><Relationship Id="rId3" Type="http://schemas.openxmlformats.org/officeDocument/2006/relationships/image" Target="../media/image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32.xml"/><Relationship Id="rId3" Type="http://schemas.openxmlformats.org/officeDocument/2006/relationships/image" Target="../media/image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33.xml"/><Relationship Id="rId3" Type="http://schemas.openxmlformats.org/officeDocument/2006/relationships/image" Target="../media/image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34.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35.xml"/><Relationship Id="rId3" Type="http://schemas.openxmlformats.org/officeDocument/2006/relationships/image" Target="../media/image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logo.png"/>
          <p:cNvPicPr>
            <a:picLocks noChangeAspect="1"/>
          </p:cNvPicPr>
          <p:nvPr/>
        </p:nvPicPr>
        <p:blipFill>
          <a:blip r:embed="rId2"/>
          <a:stretch>
            <a:fillRect/>
          </a:stretch>
        </p:blipFill>
        <p:spPr>
          <a:xfrm>
            <a:off x="228600" y="228600"/>
            <a:ext cx="2286000" cy="2057400"/>
          </a:xfrm>
          <a:prstGeom prst="rect">
            <a:avLst/>
          </a:prstGeom>
        </p:spPr>
      </p:pic>
      <p:sp>
        <p:nvSpPr>
          <p:cNvPr id="3" name="Rectangle 2"/>
          <p:cNvSpPr/>
          <p:nvPr/>
        </p:nvSpPr>
        <p:spPr>
          <a:xfrm>
            <a:off x="2971800" y="228600"/>
            <a:ext cx="5943600" cy="2057400"/>
          </a:xfrm>
          <a:prstGeom prst="rect">
            <a:avLst/>
          </a:prstGeom>
          <a:solidFill>
            <a:srgbClr val="CC69FF"/>
          </a:solidFill>
          <a:ln w="38100">
            <a:solidFill>
              <a:srgbClr val="E46C0A"/>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2000" b="1">
                <a:solidFill>
                  <a:srgbClr val="000000"/>
                </a:solidFill>
              </a:defRPr>
            </a:pPr>
            <a:r>
              <a:t>LAPORAN AKHIR</a:t>
            </a:r>
            <a:br/>
            <a:r>
              <a:t>CALL CENTER SERVICE EXCELENCE INDEX 2021</a:t>
            </a:r>
            <a:br/>
            <a:r>
              <a:t>PERIODE PEMANTAUAN</a:t>
            </a:r>
            <a:br/>
            <a:r>
              <a:t>JANUARI - MEI 2021</a:t>
            </a:r>
          </a:p>
        </p:txBody>
      </p:sp>
      <p:graphicFrame>
        <p:nvGraphicFramePr>
          <p:cNvPr id="4" name="Table 3"/>
          <p:cNvGraphicFramePr>
            <a:graphicFrameLocks noGrp="1"/>
          </p:cNvGraphicFramePr>
          <p:nvPr/>
        </p:nvGraphicFramePr>
        <p:xfrm>
          <a:off x="228600" y="2514600"/>
          <a:ext cx="8686800" cy="1828800"/>
        </p:xfrm>
        <a:graphic>
          <a:graphicData uri="http://schemas.openxmlformats.org/drawingml/2006/table">
            <a:tbl>
              <a:tblPr firstRow="1" bandRow="1">
                <a:tableStyleId>{0505E3EF-67EA-436B-97B2-0124C06EBD24}</a:tableStyleId>
              </a:tblPr>
              <a:tblGrid>
                <a:gridCol w="1828800"/>
                <a:gridCol w="457200"/>
                <a:gridCol w="6400800"/>
              </a:tblGrid>
              <a:tr h="457200">
                <a:tc>
                  <a:txBody>
                    <a:bodyPr/>
                    <a:lstStyle/>
                    <a:p>
                      <a:pPr algn="l">
                        <a:defRPr sz="2000" b="1">
                          <a:solidFill>
                            <a:srgbClr val="000000"/>
                          </a:solidFill>
                        </a:defRPr>
                      </a:pPr>
                      <a:r>
                        <a:t>No. Laporan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E7E7E7"/>
                    </a:solidFill>
                  </a:tcPr>
                </a:tc>
                <a:tc>
                  <a:txBody>
                    <a:bodyPr/>
                    <a:lstStyle/>
                    <a:p>
                      <a:pPr algn="ctr">
                        <a:defRPr sz="2000" b="1">
                          <a:solidFill>
                            <a:srgbClr val="000000"/>
                          </a:solidFill>
                        </a:defRPr>
                      </a:pPr>
                      <a:r>
                        <a: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E7E7E7"/>
                    </a:solidFill>
                  </a:tcPr>
                </a:tc>
                <a:tc>
                  <a:txBody>
                    <a:bodyPr/>
                    <a:lstStyle/>
                    <a:p>
                      <a:pPr algn="l">
                        <a:defRPr sz="2000" b="1">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E7E7E7"/>
                    </a:solidFill>
                  </a:tcPr>
                </a:tc>
              </a:tr>
              <a:tr h="457200">
                <a:tc>
                  <a:txBody>
                    <a:bodyPr/>
                    <a:lstStyle/>
                    <a:p>
                      <a:pPr>
                        <a:defRPr sz="2000" b="1">
                          <a:solidFill>
                            <a:srgbClr val="000000"/>
                          </a:solidFill>
                        </a:defRPr>
                      </a:pPr>
                      <a:r>
                        <a:t>Tipe Laporan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CBCBCB"/>
                    </a:solidFill>
                  </a:tcPr>
                </a:tc>
                <a:tc>
                  <a:txBody>
                    <a:bodyPr/>
                    <a:lstStyle/>
                    <a:p>
                      <a:pPr algn="ctr">
                        <a:defRPr sz="2000" b="1">
                          <a:solidFill>
                            <a:srgbClr val="000000"/>
                          </a:solidFill>
                        </a:defRPr>
                      </a:pPr>
                      <a:r>
                        <a: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CBCBCB"/>
                    </a:solidFill>
                  </a:tcPr>
                </a:tc>
                <a:tc>
                  <a:txBody>
                    <a:bodyPr/>
                    <a:lstStyle/>
                    <a:p>
                      <a:pPr>
                        <a:defRPr sz="2000" b="1">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CBCBCB"/>
                    </a:solidFill>
                  </a:tcPr>
                </a:tc>
              </a:tr>
              <a:tr h="457200">
                <a:tc>
                  <a:txBody>
                    <a:bodyPr/>
                    <a:lstStyle/>
                    <a:p>
                      <a:pPr algn="l">
                        <a:defRPr sz="2000" b="1">
                          <a:solidFill>
                            <a:srgbClr val="000000"/>
                          </a:solidFill>
                        </a:defRPr>
                      </a:pPr>
                      <a:r>
                        <a:t>Nama Client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E7E7E7"/>
                    </a:solidFill>
                  </a:tcPr>
                </a:tc>
                <a:tc>
                  <a:txBody>
                    <a:bodyPr/>
                    <a:lstStyle/>
                    <a:p>
                      <a:pPr algn="ctr">
                        <a:defRPr sz="2000" b="1">
                          <a:solidFill>
                            <a:srgbClr val="000000"/>
                          </a:solidFill>
                        </a:defRPr>
                      </a:pPr>
                      <a:r>
                        <a: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E7E7E7"/>
                    </a:solidFill>
                  </a:tcPr>
                </a:tc>
                <a:tc>
                  <a:txBody>
                    <a:bodyPr/>
                    <a:lstStyle/>
                    <a:p>
                      <a:pPr algn="l">
                        <a:defRPr sz="2000" b="1">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E7E7E7"/>
                    </a:solidFill>
                  </a:tcPr>
                </a:tc>
              </a:tr>
              <a:tr h="457200">
                <a:tc>
                  <a:txBody>
                    <a:bodyPr/>
                    <a:lstStyle/>
                    <a:p>
                      <a:pPr>
                        <a:defRPr sz="2000" b="1">
                          <a:solidFill>
                            <a:srgbClr val="000000"/>
                          </a:solidFill>
                        </a:defRPr>
                      </a:pPr>
                      <a:r>
                        <a:t>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CBCBCB"/>
                    </a:solidFill>
                  </a:tcPr>
                </a:tc>
                <a:tc>
                  <a:txBody>
                    <a:bodyPr/>
                    <a:lstStyle/>
                    <a:p>
                      <a:pPr algn="ctr">
                        <a:defRPr sz="2000" b="1">
                          <a:solidFill>
                            <a:srgbClr val="000000"/>
                          </a:solidFill>
                        </a:defRPr>
                      </a:pPr>
                      <a:r>
                        <a: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CBCBCB"/>
                    </a:solidFill>
                  </a:tcPr>
                </a:tc>
                <a:tc>
                  <a:txBody>
                    <a:bodyPr/>
                    <a:lstStyle/>
                    <a:p>
                      <a:pPr>
                        <a:defRPr sz="2000" b="1">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CBCBCB"/>
                    </a:solidFill>
                  </a:tcPr>
                </a:tc>
              </a:tr>
            </a:tbl>
          </a:graphicData>
        </a:graphic>
      </p:graphicFrame>
      <p:sp>
        <p:nvSpPr>
          <p:cNvPr id="5" name="TextBox 4"/>
          <p:cNvSpPr txBox="1"/>
          <p:nvPr/>
        </p:nvSpPr>
        <p:spPr>
          <a:xfrm>
            <a:off x="3794760" y="4572000"/>
            <a:ext cx="2743200" cy="914400"/>
          </a:xfrm>
          <a:prstGeom prst="rect">
            <a:avLst/>
          </a:prstGeom>
          <a:noFill/>
        </p:spPr>
        <p:txBody>
          <a:bodyPr wrap="none">
            <a:spAutoFit/>
          </a:bodyPr>
          <a:lstStyle/>
          <a:p>
            <a:pPr>
              <a:defRPr b="1" sz="1800"/>
            </a:pPr>
            <a:r>
              <a:t>Dilaporkan olah:</a:t>
            </a:r>
          </a:p>
        </p:txBody>
      </p:sp>
      <p:pic>
        <p:nvPicPr>
          <p:cNvPr id="6" name="Picture 5" descr="halaman awal.png"/>
          <p:cNvPicPr>
            <a:picLocks noChangeAspect="1"/>
          </p:cNvPicPr>
          <p:nvPr/>
        </p:nvPicPr>
        <p:blipFill>
          <a:blip r:embed="rId3"/>
          <a:stretch>
            <a:fillRect/>
          </a:stretch>
        </p:blipFill>
        <p:spPr>
          <a:xfrm>
            <a:off x="3429000" y="4800600"/>
            <a:ext cx="2514600" cy="1143000"/>
          </a:xfrm>
          <a:prstGeom prst="rect">
            <a:avLst/>
          </a:prstGeom>
        </p:spPr>
      </p:pic>
      <p:sp>
        <p:nvSpPr>
          <p:cNvPr id="7" name="TextBox 6"/>
          <p:cNvSpPr txBox="1"/>
          <p:nvPr/>
        </p:nvSpPr>
        <p:spPr>
          <a:xfrm>
            <a:off x="228600" y="6172200"/>
            <a:ext cx="8686800" cy="457200"/>
          </a:xfrm>
          <a:prstGeom prst="rect">
            <a:avLst/>
          </a:prstGeom>
          <a:noFill/>
        </p:spPr>
        <p:txBody>
          <a:bodyPr wrap="none">
            <a:spAutoFit/>
          </a:bodyPr>
          <a:lstStyle/>
          <a:p>
            <a:pPr algn="ctr">
              <a:defRPr b="1" sz="1000"/>
            </a:pPr>
            <a:r>
              <a:t>All rights reserved.  No part of this publication may be reproduced, stored in a retrieval system, or transmitted in any form </a:t>
            </a:r>
            <a:br/>
            <a:r>
              <a:t>or by anymeans, electronic, mechanical, photocopying, recording, or otherwise, </a:t>
            </a:r>
            <a:br/>
            <a:r>
              <a:t>without prior written permission of The CARRE - Center for Customer Satisfaction and Loyalty.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28600"/>
            <a:ext cx="5486400" cy="2286000"/>
          </a:xfrm>
          <a:prstGeom prst="rect">
            <a:avLst/>
          </a:prstGeom>
          <a:noFill/>
        </p:spPr>
        <p:txBody>
          <a:bodyPr wrap="none">
            <a:spAutoFit/>
          </a:bodyPr>
          <a:lstStyle/>
          <a:p>
            <a:pPr algn="ctr">
              <a:defRPr b="1" sz="1600"/>
            </a:pPr>
            <a:r>
              <a:t>Grafik Kinerja Bulanan Dimensi ACCESS</a:t>
            </a:r>
            <a:br/>
            <a:r>
              <a:t>KPI Accessibility</a:t>
            </a:r>
            <a:br/>
            <a:r>
              <a:t>BJB Call</a:t>
            </a:r>
          </a:p>
        </p:txBody>
      </p:sp>
      <p:sp>
        <p:nvSpPr>
          <p:cNvPr id="3" name="Rectangle 2"/>
          <p:cNvSpPr/>
          <p:nvPr/>
        </p:nvSpPr>
        <p:spPr>
          <a:xfrm>
            <a:off x="457200" y="1371600"/>
            <a:ext cx="8229600" cy="4343400"/>
          </a:xfrm>
          <a:prstGeom prst="rect">
            <a:avLst/>
          </a:prstGeom>
          <a:solidFill>
            <a:srgbClr val="9BBB59"/>
          </a:solidFill>
          <a:ln w="635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1234440" y="1755648"/>
            <a:ext cx="6611112" cy="33375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5" name="Chart 4"/>
          <p:cNvGraphicFramePr>
            <a:graphicFrameLocks noGrp="1"/>
          </p:cNvGraphicFramePr>
          <p:nvPr/>
        </p:nvGraphicFramePr>
        <p:xfrm>
          <a:off x="685800" y="1600200"/>
          <a:ext cx="7315200" cy="3886200"/>
        </p:xfrm>
        <a:graphic>
          <a:graphicData uri="http://schemas.openxmlformats.org/drawingml/2006/chart">
            <c:chart xmlns:c="http://schemas.openxmlformats.org/drawingml/2006/chart" r:id="rId2"/>
          </a:graphicData>
        </a:graphic>
      </p:graphicFrame>
      <p:pic>
        <p:nvPicPr>
          <p:cNvPr id="6" name="Picture 5" descr="bank bjb.png"/>
          <p:cNvPicPr>
            <a:picLocks noChangeAspect="1"/>
          </p:cNvPicPr>
          <p:nvPr/>
        </p:nvPicPr>
        <p:blipFill>
          <a:blip r:embed="rId3"/>
          <a:stretch>
            <a:fillRect/>
          </a:stretch>
        </p:blipFill>
        <p:spPr>
          <a:xfrm>
            <a:off x="4023360" y="6492240"/>
            <a:ext cx="1143000" cy="320040"/>
          </a:xfrm>
          <a:prstGeom prst="rect">
            <a:avLst/>
          </a:prstGeom>
        </p:spPr>
      </p:pic>
      <p:sp>
        <p:nvSpPr>
          <p:cNvPr id="7" name="TextBox 6"/>
          <p:cNvSpPr txBox="1"/>
          <p:nvPr/>
        </p:nvSpPr>
        <p:spPr>
          <a:xfrm>
            <a:off x="7543800" y="6492240"/>
            <a:ext cx="1371600" cy="228600"/>
          </a:xfrm>
          <a:prstGeom prst="rect">
            <a:avLst/>
          </a:prstGeom>
          <a:noFill/>
        </p:spPr>
        <p:txBody>
          <a:bodyPr wrap="none">
            <a:spAutoFit/>
          </a:bodyPr>
          <a:lstStyle/>
          <a:p>
            <a:pPr algn="ctr">
              <a:defRPr b="1" sz="1000"/>
            </a:pPr>
            <a:r>
              <a:t>Halaman 9 dari 102</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Mei 2021</a:t>
            </a:r>
          </a:p>
        </p:txBody>
      </p:sp>
      <p:graphicFrame>
        <p:nvGraphicFramePr>
          <p:cNvPr id="3" name="Table 2"/>
          <p:cNvGraphicFramePr>
            <a:graphicFrameLocks noGrp="1"/>
          </p:cNvGraphicFramePr>
          <p:nvPr/>
        </p:nvGraphicFramePr>
        <p:xfrm>
          <a:off x="228600" y="1143000"/>
          <a:ext cx="8732520" cy="137160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KEHANDALAN MENU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4572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Isi menu IVR sesuai dengan nama menu.</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4572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Penjelasan menu informasi produk/jasa yang dilakukan oleh IVR sesuai dengan informasi dari sumber lainnya.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0.027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99 dari 102</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Mei 2021</a:t>
            </a:r>
          </a:p>
        </p:txBody>
      </p:sp>
      <p:graphicFrame>
        <p:nvGraphicFramePr>
          <p:cNvPr id="3" name="Table 2"/>
          <p:cNvGraphicFramePr>
            <a:graphicFrameLocks noGrp="1"/>
          </p:cNvGraphicFramePr>
          <p:nvPr/>
        </p:nvGraphicFramePr>
        <p:xfrm>
          <a:off x="228600" y="1143000"/>
          <a:ext cx="8732520" cy="155448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KELENGKAPAN MENU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menyediakan minimal 2 pilihan bahasa.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Menu IVR dapat diakses oleh siapa saja.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Keseluruhan menu IVR pada semua layer dapat diakses</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Penjelasan isi menu IVR tentang informasi produk  dan layanan dilakukan oleh mesin (rekaman suara)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100 dari 102</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Mei 2021</a:t>
            </a:r>
          </a:p>
        </p:txBody>
      </p:sp>
      <p:graphicFrame>
        <p:nvGraphicFramePr>
          <p:cNvPr id="3" name="Table 2"/>
          <p:cNvGraphicFramePr>
            <a:graphicFrameLocks noGrp="1"/>
          </p:cNvGraphicFramePr>
          <p:nvPr/>
        </p:nvGraphicFramePr>
        <p:xfrm>
          <a:off x="228600" y="1143000"/>
          <a:ext cx="8732520" cy="165735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KEMUDAHAN DALAM MENGGUNAKAN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7145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Menu – menu IVR disusun berdasarkan kebutuhan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Setelah menu pilihan bahasa, IVR memiliki menu untuk berbicara dengan Customer Service Officer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Setelah menu bahasa dan layer 1  (pilihan – pilihan layanan) IVR  memiliki menu untuk kembali ke menu utama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Setelah menu bahasa dan layer 1  (pilihan – pilihan layanan)  IVR memiliki menu untuk kembali ke menu sebelumnya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Setelah menu bahasa dan layer 1  (pilihan – pilihan layanan)  IVR memiliki menu untuk mengulang informasi dari menu yang sedang dipilih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Pada layer yang berisi penjelasan produk/layanan IVR memiliki menu untuk menyudahi pembicaraan apabila pelanggan merasa telah cukup.</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Penjelasan IVR tentang pilihan menu dapat di-by pass sebelum selesai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101 dari 102</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Mei 2021</a:t>
            </a:r>
          </a:p>
        </p:txBody>
      </p:sp>
      <p:graphicFrame>
        <p:nvGraphicFramePr>
          <p:cNvPr id="3" name="Table 2"/>
          <p:cNvGraphicFramePr>
            <a:graphicFrameLocks noGrp="1"/>
          </p:cNvGraphicFramePr>
          <p:nvPr/>
        </p:nvGraphicFramePr>
        <p:xfrm>
          <a:off x="228600" y="1143000"/>
          <a:ext cx="8732520" cy="137160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KETANGGAPAN MENU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4572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menginformasikan/ mengkonfirmasikan menu yang dipilih (selain menu pilihan bahasa)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4572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memberikan respon pada saat pelanggan belum memilih menu</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0.018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102 dari 102</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ACCESS</a:t>
            </a:r>
            <a:br/>
            <a:r>
              <a:t>BJB Call</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342900">
                <a:tc gridSpan="2">
                  <a:txBody>
                    <a:bodyPr/>
                    <a:lstStyle/>
                    <a:p>
                      <a:pPr algn="ctr">
                        <a:defRPr sz="1100">
                          <a:solidFill>
                            <a:srgbClr val="000000"/>
                          </a:solidFill>
                        </a:defRPr>
                      </a:pPr>
                      <a:r>
                        <a:t>ATRIBUT ACCESSIBILITY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Banyaknya mencoba hingga mendapatkan nada sambung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3429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10 dari 102</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ACCESS</a:t>
            </a:r>
            <a:br/>
            <a:r>
              <a:t>BJB Call</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342900">
                <a:tc gridSpan="2">
                  <a:txBody>
                    <a:bodyPr/>
                    <a:lstStyle/>
                    <a:p>
                      <a:pPr algn="ctr">
                        <a:defRPr sz="1100">
                          <a:solidFill>
                            <a:srgbClr val="000000"/>
                          </a:solidFill>
                        </a:defRPr>
                      </a:pPr>
                      <a:r>
                        <a:t>ATRIBUT ACCESSIBILITY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Banyaknya mencoba hingga mendapatkan nada sambung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3429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11 dari 102</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BJB Call &amp; Brand Lainnya</a:t>
            </a:r>
            <a:br/>
            <a:r>
              <a:t>Hasil Pemantauan Januari - Mei 2021</a:t>
            </a:r>
            <a:br/>
            <a:r>
              <a:t>Untuk KPI dan Atribut Accessibility</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342900">
                <a:tc gridSpan="2">
                  <a:txBody>
                    <a:bodyPr/>
                    <a:lstStyle/>
                    <a:p>
                      <a:pPr algn="ctr">
                        <a:defRPr sz="1100">
                          <a:solidFill>
                            <a:srgbClr val="000000"/>
                          </a:solidFill>
                        </a:defRPr>
                      </a:pPr>
                      <a:r>
                        <a:t>ATRIBUT ACCESSIBILITY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BJB Call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Banyaknya mencoba hingga mendapatkan nada sambung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97.7%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97.7%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3429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40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1200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bank bjb.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12 dari 102</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28600"/>
            <a:ext cx="5486400" cy="2286000"/>
          </a:xfrm>
          <a:prstGeom prst="rect">
            <a:avLst/>
          </a:prstGeom>
          <a:noFill/>
        </p:spPr>
        <p:txBody>
          <a:bodyPr wrap="none">
            <a:spAutoFit/>
          </a:bodyPr>
          <a:lstStyle/>
          <a:p>
            <a:pPr algn="ctr">
              <a:defRPr b="1" sz="1600"/>
            </a:pPr>
            <a:r>
              <a:t>Grafik Kinerja Bulanan Dimensi ACCESS</a:t>
            </a:r>
            <a:br/>
            <a:r>
              <a:t>KPI Availability</a:t>
            </a:r>
            <a:br/>
            <a:r>
              <a:t>BJB Call</a:t>
            </a:r>
          </a:p>
        </p:txBody>
      </p:sp>
      <p:sp>
        <p:nvSpPr>
          <p:cNvPr id="3" name="Rectangle 2"/>
          <p:cNvSpPr/>
          <p:nvPr/>
        </p:nvSpPr>
        <p:spPr>
          <a:xfrm>
            <a:off x="457200" y="1371600"/>
            <a:ext cx="8229600" cy="4343400"/>
          </a:xfrm>
          <a:prstGeom prst="rect">
            <a:avLst/>
          </a:prstGeom>
          <a:solidFill>
            <a:srgbClr val="9BBB59"/>
          </a:solidFill>
          <a:ln w="635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1234440" y="1755648"/>
            <a:ext cx="6611112" cy="33375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5" name="Chart 4"/>
          <p:cNvGraphicFramePr>
            <a:graphicFrameLocks noGrp="1"/>
          </p:cNvGraphicFramePr>
          <p:nvPr/>
        </p:nvGraphicFramePr>
        <p:xfrm>
          <a:off x="685800" y="1600200"/>
          <a:ext cx="7315200" cy="3886200"/>
        </p:xfrm>
        <a:graphic>
          <a:graphicData uri="http://schemas.openxmlformats.org/drawingml/2006/chart">
            <c:chart xmlns:c="http://schemas.openxmlformats.org/drawingml/2006/chart" r:id="rId2"/>
          </a:graphicData>
        </a:graphic>
      </p:graphicFrame>
      <p:pic>
        <p:nvPicPr>
          <p:cNvPr id="6" name="Picture 5" descr="bank bjb.png"/>
          <p:cNvPicPr>
            <a:picLocks noChangeAspect="1"/>
          </p:cNvPicPr>
          <p:nvPr/>
        </p:nvPicPr>
        <p:blipFill>
          <a:blip r:embed="rId3"/>
          <a:stretch>
            <a:fillRect/>
          </a:stretch>
        </p:blipFill>
        <p:spPr>
          <a:xfrm>
            <a:off x="4023360" y="6492240"/>
            <a:ext cx="1143000" cy="320040"/>
          </a:xfrm>
          <a:prstGeom prst="rect">
            <a:avLst/>
          </a:prstGeom>
        </p:spPr>
      </p:pic>
      <p:sp>
        <p:nvSpPr>
          <p:cNvPr id="7" name="TextBox 6"/>
          <p:cNvSpPr txBox="1"/>
          <p:nvPr/>
        </p:nvSpPr>
        <p:spPr>
          <a:xfrm>
            <a:off x="7543800" y="6492240"/>
            <a:ext cx="1371600" cy="228600"/>
          </a:xfrm>
          <a:prstGeom prst="rect">
            <a:avLst/>
          </a:prstGeom>
          <a:noFill/>
        </p:spPr>
        <p:txBody>
          <a:bodyPr wrap="none">
            <a:spAutoFit/>
          </a:bodyPr>
          <a:lstStyle/>
          <a:p>
            <a:pPr algn="ctr">
              <a:defRPr b="1" sz="1000"/>
            </a:pPr>
            <a:r>
              <a:t>Halaman 13 dari 102</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ACCESS</a:t>
            </a:r>
            <a:br/>
            <a:r>
              <a:t>BJB Call</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74320">
                <a:tc gridSpan="2">
                  <a:txBody>
                    <a:bodyPr/>
                    <a:lstStyle/>
                    <a:p>
                      <a:pPr algn="ctr">
                        <a:defRPr sz="1100">
                          <a:solidFill>
                            <a:srgbClr val="000000"/>
                          </a:solidFill>
                        </a:defRPr>
                      </a:pPr>
                      <a:r>
                        <a:t>ATRIBUT AVAILABILITY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Banyaknya mencoba hingga dapat terhubung ke mesin penjawab/IVR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Banyaknya mencoba hingga dapat terhubung ke Customer Service Officer (CSO) dari mesin penjawab/IVR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95.0%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14 dari 102</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ACCESS</a:t>
            </a:r>
            <a:br/>
            <a:r>
              <a:t>BJB Call</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74320">
                <a:tc gridSpan="2">
                  <a:txBody>
                    <a:bodyPr/>
                    <a:lstStyle/>
                    <a:p>
                      <a:pPr algn="ctr">
                        <a:defRPr sz="1100">
                          <a:solidFill>
                            <a:srgbClr val="000000"/>
                          </a:solidFill>
                        </a:defRPr>
                      </a:pPr>
                      <a:r>
                        <a:t>ATRIBUT AVAILABILITY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Banyaknya mencoba hingga dapat terhubung ke mesin penjawab/IVR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Banyaknya mencoba hingga dapat terhubung ke Customer Service Officer (CSO) dari mesin penjawab/IVR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15 dari 102</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BJB Call &amp; Brand Lainnya</a:t>
            </a:r>
            <a:br/>
            <a:r>
              <a:t>Hasil Pemantauan Januari - Mei 2021</a:t>
            </a:r>
            <a:br/>
            <a:r>
              <a:t>Untuk KPI dan Atribut Availability</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74320">
                <a:tc gridSpan="2">
                  <a:txBody>
                    <a:bodyPr/>
                    <a:lstStyle/>
                    <a:p>
                      <a:pPr algn="ctr">
                        <a:defRPr sz="1100">
                          <a:solidFill>
                            <a:srgbClr val="000000"/>
                          </a:solidFill>
                        </a:defRPr>
                      </a:pPr>
                      <a:r>
                        <a:t>ATRIBUT AVAILABILITY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BJB Call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Banyaknya mencoba hingga dapat terhubung ke mesin penjawab/IVR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96.9%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Banyaknya mencoba hingga dapat terhubung ke Customer Service Officer (CSO) dari mesin penjawab/IVR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99.0%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95.3%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99.5%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96.0%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40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1200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bank bjb.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16 dari 102</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28600"/>
            <a:ext cx="5486400" cy="2286000"/>
          </a:xfrm>
          <a:prstGeom prst="rect">
            <a:avLst/>
          </a:prstGeom>
          <a:noFill/>
        </p:spPr>
        <p:txBody>
          <a:bodyPr wrap="none">
            <a:spAutoFit/>
          </a:bodyPr>
          <a:lstStyle/>
          <a:p>
            <a:pPr algn="ctr">
              <a:defRPr b="1" sz="1600"/>
            </a:pPr>
            <a:r>
              <a:t>Grafik Kinerja Bulanan Dimensi ACCESS</a:t>
            </a:r>
            <a:br/>
            <a:r>
              <a:t>KPI Connection Speed</a:t>
            </a:r>
            <a:br/>
            <a:r>
              <a:t>BJB Call</a:t>
            </a:r>
          </a:p>
        </p:txBody>
      </p:sp>
      <p:sp>
        <p:nvSpPr>
          <p:cNvPr id="3" name="Rectangle 2"/>
          <p:cNvSpPr/>
          <p:nvPr/>
        </p:nvSpPr>
        <p:spPr>
          <a:xfrm>
            <a:off x="457200" y="1371600"/>
            <a:ext cx="8229600" cy="4343400"/>
          </a:xfrm>
          <a:prstGeom prst="rect">
            <a:avLst/>
          </a:prstGeom>
          <a:solidFill>
            <a:srgbClr val="9BBB59"/>
          </a:solidFill>
          <a:ln w="635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1234440" y="1755648"/>
            <a:ext cx="6611112" cy="33375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5" name="Chart 4"/>
          <p:cNvGraphicFramePr>
            <a:graphicFrameLocks noGrp="1"/>
          </p:cNvGraphicFramePr>
          <p:nvPr/>
        </p:nvGraphicFramePr>
        <p:xfrm>
          <a:off x="685800" y="1600200"/>
          <a:ext cx="7315200" cy="3886200"/>
        </p:xfrm>
        <a:graphic>
          <a:graphicData uri="http://schemas.openxmlformats.org/drawingml/2006/chart">
            <c:chart xmlns:c="http://schemas.openxmlformats.org/drawingml/2006/chart" r:id="rId2"/>
          </a:graphicData>
        </a:graphic>
      </p:graphicFrame>
      <p:pic>
        <p:nvPicPr>
          <p:cNvPr id="6" name="Picture 5" descr="bank bjb.png"/>
          <p:cNvPicPr>
            <a:picLocks noChangeAspect="1"/>
          </p:cNvPicPr>
          <p:nvPr/>
        </p:nvPicPr>
        <p:blipFill>
          <a:blip r:embed="rId3"/>
          <a:stretch>
            <a:fillRect/>
          </a:stretch>
        </p:blipFill>
        <p:spPr>
          <a:xfrm>
            <a:off x="4023360" y="6492240"/>
            <a:ext cx="1143000" cy="320040"/>
          </a:xfrm>
          <a:prstGeom prst="rect">
            <a:avLst/>
          </a:prstGeom>
        </p:spPr>
      </p:pic>
      <p:sp>
        <p:nvSpPr>
          <p:cNvPr id="7" name="TextBox 6"/>
          <p:cNvSpPr txBox="1"/>
          <p:nvPr/>
        </p:nvSpPr>
        <p:spPr>
          <a:xfrm>
            <a:off x="7543800" y="6492240"/>
            <a:ext cx="1371600" cy="228600"/>
          </a:xfrm>
          <a:prstGeom prst="rect">
            <a:avLst/>
          </a:prstGeom>
          <a:noFill/>
        </p:spPr>
        <p:txBody>
          <a:bodyPr wrap="none">
            <a:spAutoFit/>
          </a:bodyPr>
          <a:lstStyle/>
          <a:p>
            <a:pPr algn="ctr">
              <a:defRPr b="1" sz="1000"/>
            </a:pPr>
            <a:r>
              <a:t>Halaman 17 dari 102</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ACCESS</a:t>
            </a:r>
            <a:br/>
            <a:r>
              <a:t>BJB Call</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74320">
                <a:tc gridSpan="2">
                  <a:txBody>
                    <a:bodyPr/>
                    <a:lstStyle/>
                    <a:p>
                      <a:pPr algn="ctr">
                        <a:defRPr sz="1100">
                          <a:solidFill>
                            <a:srgbClr val="000000"/>
                          </a:solidFill>
                        </a:defRPr>
                      </a:pPr>
                      <a:r>
                        <a:t>ATRIBUT CONNECTION SPEED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Lamanya menunggu sampai dengan terdengarnya Salam Pembuka dari mesin penjawab/IVR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85.0%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Lamanya menunggu sampai dengan terdengarnya Salam Pembuka dari CSO</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80.0%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80.0%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70.0%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80.0%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80.0%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85.0%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83.8%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18 dari 102</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926080" y="1828800"/>
            <a:ext cx="2743200" cy="2743200"/>
          </a:xfrm>
          <a:prstGeom prst="rect">
            <a:avLst/>
          </a:prstGeom>
          <a:noFill/>
        </p:spPr>
        <p:txBody>
          <a:bodyPr wrap="none">
            <a:spAutoFit/>
          </a:bodyPr>
          <a:lstStyle/>
          <a:p>
            <a:pPr>
              <a:defRPr b="1" sz="2400"/>
            </a:pPr>
            <a:r>
              <a:t>Monitoring dikelola olah:</a:t>
            </a:r>
          </a:p>
        </p:txBody>
      </p:sp>
      <p:pic>
        <p:nvPicPr>
          <p:cNvPr id="3" name="Picture 2" descr="halaman awal.png"/>
          <p:cNvPicPr>
            <a:picLocks noChangeAspect="1"/>
          </p:cNvPicPr>
          <p:nvPr/>
        </p:nvPicPr>
        <p:blipFill>
          <a:blip r:embed="rId2"/>
          <a:stretch>
            <a:fillRect/>
          </a:stretch>
        </p:blipFill>
        <p:spPr>
          <a:xfrm>
            <a:off x="2057400" y="2286000"/>
            <a:ext cx="5029200" cy="2423160"/>
          </a:xfrm>
          <a:prstGeom prst="rect">
            <a:avLst/>
          </a:prstGeom>
        </p:spPr>
      </p:pic>
      <p:pic>
        <p:nvPicPr>
          <p:cNvPr id="4" name="Picture 3" descr="bank bjb.png"/>
          <p:cNvPicPr>
            <a:picLocks noChangeAspect="1"/>
          </p:cNvPicPr>
          <p:nvPr/>
        </p:nvPicPr>
        <p:blipFill>
          <a:blip r:embed="rId3"/>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 dari 102</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ACCESS</a:t>
            </a:r>
            <a:br/>
            <a:r>
              <a:t>BJB Call</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74320">
                <a:tc gridSpan="2">
                  <a:txBody>
                    <a:bodyPr/>
                    <a:lstStyle/>
                    <a:p>
                      <a:pPr algn="ctr">
                        <a:defRPr sz="1100">
                          <a:solidFill>
                            <a:srgbClr val="000000"/>
                          </a:solidFill>
                        </a:defRPr>
                      </a:pPr>
                      <a:r>
                        <a:t>ATRIBUT CONNECTION SPEED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Lamanya menunggu sampai dengan terdengarnya Salam Pembuka dari mesin penjawab/IVR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Lamanya menunggu sampai dengan terdengarnya Salam Pembuka dari CSO</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19 dari 102</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BJB Call &amp; Brand Lainnya</a:t>
            </a:r>
            <a:br/>
            <a:r>
              <a:t>Hasil Pemantauan Januari - Mei 2021</a:t>
            </a:r>
            <a:br/>
            <a:r>
              <a:t>Untuk KPI dan Atribut Connection Speed</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74320">
                <a:tc gridSpan="2">
                  <a:txBody>
                    <a:bodyPr/>
                    <a:lstStyle/>
                    <a:p>
                      <a:pPr algn="ctr">
                        <a:defRPr sz="1100">
                          <a:solidFill>
                            <a:srgbClr val="000000"/>
                          </a:solidFill>
                        </a:defRPr>
                      </a:pPr>
                      <a:r>
                        <a:t>ATRIBUT CONNECTION SPEED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BJB Call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Lamanya menunggu sampai dengan terdengarnya Salam Pembuka dari mesin penjawab/IVR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90.5%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85.1%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Lamanya menunggu sampai dengan terdengarnya Salam Pembuka dari CSO</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78.0%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72.4%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84.3%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78.7%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40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1200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bank bjb.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20 dari 102</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2514600"/>
            <a:ext cx="8229600" cy="1828800"/>
          </a:xfrm>
          <a:prstGeom prst="roundRect">
            <a:avLst/>
          </a:prstGeom>
          <a:solidFill>
            <a:srgbClr val="7F7F7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3108960"/>
            <a:ext cx="8229600" cy="1828800"/>
          </a:xfrm>
          <a:prstGeom prst="rect">
            <a:avLst/>
          </a:prstGeom>
          <a:noFill/>
        </p:spPr>
        <p:txBody>
          <a:bodyPr wrap="none">
            <a:spAutoFit/>
          </a:bodyPr>
          <a:lstStyle/>
          <a:p>
            <a:pPr algn="ctr">
              <a:defRPr b="1" sz="3000"/>
            </a:pPr>
            <a:r>
              <a:t>KINERJA DIMENSI SYSTEM &amp; PROCEDURE</a:t>
            </a:r>
          </a:p>
        </p:txBody>
      </p:sp>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21 dari 102</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28600"/>
            <a:ext cx="5486400" cy="2286000"/>
          </a:xfrm>
          <a:prstGeom prst="rect">
            <a:avLst/>
          </a:prstGeom>
          <a:noFill/>
        </p:spPr>
        <p:txBody>
          <a:bodyPr wrap="none">
            <a:spAutoFit/>
          </a:bodyPr>
          <a:lstStyle/>
          <a:p>
            <a:pPr algn="ctr">
              <a:defRPr b="1" sz="1600"/>
            </a:pPr>
            <a:r>
              <a:t>Grafik Kinerja Bulanan Dimensi SYSTEM &amp; PROCEDURE</a:t>
            </a:r>
            <a:br/>
            <a:r>
              <a:t>KPI System</a:t>
            </a:r>
            <a:br/>
            <a:r>
              <a:t>BJB Call</a:t>
            </a:r>
          </a:p>
        </p:txBody>
      </p:sp>
      <p:sp>
        <p:nvSpPr>
          <p:cNvPr id="3" name="Rectangle 2"/>
          <p:cNvSpPr/>
          <p:nvPr/>
        </p:nvSpPr>
        <p:spPr>
          <a:xfrm>
            <a:off x="457200" y="1371600"/>
            <a:ext cx="8229600" cy="4343400"/>
          </a:xfrm>
          <a:prstGeom prst="rect">
            <a:avLst/>
          </a:prstGeom>
          <a:solidFill>
            <a:srgbClr val="9BBB59"/>
          </a:solidFill>
          <a:ln w="635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1234440" y="1755648"/>
            <a:ext cx="6611112" cy="33375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5" name="Chart 4"/>
          <p:cNvGraphicFramePr>
            <a:graphicFrameLocks noGrp="1"/>
          </p:cNvGraphicFramePr>
          <p:nvPr/>
        </p:nvGraphicFramePr>
        <p:xfrm>
          <a:off x="685800" y="1600200"/>
          <a:ext cx="7315200" cy="3886200"/>
        </p:xfrm>
        <a:graphic>
          <a:graphicData uri="http://schemas.openxmlformats.org/drawingml/2006/chart">
            <c:chart xmlns:c="http://schemas.openxmlformats.org/drawingml/2006/chart" r:id="rId2"/>
          </a:graphicData>
        </a:graphic>
      </p:graphicFrame>
      <p:pic>
        <p:nvPicPr>
          <p:cNvPr id="6" name="Picture 5" descr="bank bjb.png"/>
          <p:cNvPicPr>
            <a:picLocks noChangeAspect="1"/>
          </p:cNvPicPr>
          <p:nvPr/>
        </p:nvPicPr>
        <p:blipFill>
          <a:blip r:embed="rId3"/>
          <a:stretch>
            <a:fillRect/>
          </a:stretch>
        </p:blipFill>
        <p:spPr>
          <a:xfrm>
            <a:off x="4023360" y="6492240"/>
            <a:ext cx="1143000" cy="320040"/>
          </a:xfrm>
          <a:prstGeom prst="rect">
            <a:avLst/>
          </a:prstGeom>
        </p:spPr>
      </p:pic>
      <p:sp>
        <p:nvSpPr>
          <p:cNvPr id="7" name="TextBox 6"/>
          <p:cNvSpPr txBox="1"/>
          <p:nvPr/>
        </p:nvSpPr>
        <p:spPr>
          <a:xfrm>
            <a:off x="7543800" y="6492240"/>
            <a:ext cx="1371600" cy="228600"/>
          </a:xfrm>
          <a:prstGeom prst="rect">
            <a:avLst/>
          </a:prstGeom>
          <a:noFill/>
        </p:spPr>
        <p:txBody>
          <a:bodyPr wrap="none">
            <a:spAutoFit/>
          </a:bodyPr>
          <a:lstStyle/>
          <a:p>
            <a:pPr algn="ctr">
              <a:defRPr b="1" sz="1000"/>
            </a:pPr>
            <a:r>
              <a:t>Halaman 22 dari 102</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BJB Call</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95942">
                <a:tc gridSpan="2">
                  <a:txBody>
                    <a:bodyPr/>
                    <a:lstStyle/>
                    <a:p>
                      <a:pPr algn="ctr">
                        <a:defRPr sz="1100">
                          <a:solidFill>
                            <a:srgbClr val="000000"/>
                          </a:solidFill>
                        </a:defRPr>
                      </a:pPr>
                      <a:r>
                        <a:t>ATRIBUT KELENGKAPAN MENU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menyediakan minimal 2 pilihan bahasa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Menu IVR dapat diakses oleh siapa saja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Keseluruhan menu IVR pada semua layer dapat diakses</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Penjelasan isi menu IVR tentang informasi produk  dan layanan dilakukan oleh mesin (rekaman suara)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95948">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23 dari 102</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BJB Call</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95942">
                <a:tc gridSpan="2">
                  <a:txBody>
                    <a:bodyPr/>
                    <a:lstStyle/>
                    <a:p>
                      <a:pPr algn="ctr">
                        <a:defRPr sz="1100">
                          <a:solidFill>
                            <a:srgbClr val="000000"/>
                          </a:solidFill>
                        </a:defRPr>
                      </a:pPr>
                      <a:r>
                        <a:t>ATRIBUT KELENGKAPAN MENU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menyediakan minimal 2 pilihan bahasa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Menu IVR dapat diakses oleh siapa saja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Keseluruhan menu IVR pada semua layer dapat diakses</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Penjelasan isi menu IVR tentang informasi produk  dan layanan dilakukan oleh mesin (rekaman suara)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95948">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24 dari 102</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BJB Call &amp; Brand Lainnya</a:t>
            </a:r>
            <a:br/>
            <a:r>
              <a:t>Hasil Pemantauan Januari - Mei 2021</a:t>
            </a:r>
            <a:br/>
            <a:r>
              <a:t>Untuk KPI dan Atribut Kelengkapan Menu IVR</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195942">
                <a:tc gridSpan="2">
                  <a:txBody>
                    <a:bodyPr/>
                    <a:lstStyle/>
                    <a:p>
                      <a:pPr algn="ctr">
                        <a:defRPr sz="1100">
                          <a:solidFill>
                            <a:srgbClr val="000000"/>
                          </a:solidFill>
                        </a:defRPr>
                      </a:pPr>
                      <a:r>
                        <a:t>ATRIBUT KELENGKAPAN MENU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BJB Call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menyediakan minimal 2 pilihan bahasa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94.8%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Menu IVR dapat diakses oleh siapa saja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97.6%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Keseluruhan menu IVR pada semua layer dapat diakses</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Penjelasan isi menu IVR tentang informasi produk  dan layanan dilakukan oleh mesin (rekaman suara)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98.2%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95948">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40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1120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bank bjb.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25 dari 102</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BJB Call</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74320">
                <a:tc gridSpan="2">
                  <a:txBody>
                    <a:bodyPr/>
                    <a:lstStyle/>
                    <a:p>
                      <a:pPr algn="ctr">
                        <a:defRPr sz="1100">
                          <a:solidFill>
                            <a:srgbClr val="000000"/>
                          </a:solidFill>
                        </a:defRPr>
                      </a:pPr>
                      <a:r>
                        <a:t>ATRIBUT KEHANDALAN MENU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Isi menu IVR sesuai dengan nama menu</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Penjelasan menu informasi produk/jasa yang dilakukan oleh IVR sesuai dengan informasi dari sumber lainnya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26 dari 102</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BJB Call</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74320">
                <a:tc gridSpan="2">
                  <a:txBody>
                    <a:bodyPr/>
                    <a:lstStyle/>
                    <a:p>
                      <a:pPr algn="ctr">
                        <a:defRPr sz="1100">
                          <a:solidFill>
                            <a:srgbClr val="000000"/>
                          </a:solidFill>
                        </a:defRPr>
                      </a:pPr>
                      <a:r>
                        <a:t>ATRIBUT KEHANDALAN MENU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Isi menu IVR sesuai dengan nama menu</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Penjelasan menu informasi produk/jasa yang dilakukan oleh IVR sesuai dengan informasi dari sumber lainnya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27 dari 102</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BJB Call &amp; Brand Lainnya</a:t>
            </a:r>
            <a:br/>
            <a:r>
              <a:t>Hasil Pemantauan Januari - Mei 2021</a:t>
            </a:r>
            <a:br/>
            <a:r>
              <a:t>Untuk KPI dan Atribut Kehandalan Menu IVR</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74320">
                <a:tc gridSpan="2">
                  <a:txBody>
                    <a:bodyPr/>
                    <a:lstStyle/>
                    <a:p>
                      <a:pPr algn="ctr">
                        <a:defRPr sz="1100">
                          <a:solidFill>
                            <a:srgbClr val="000000"/>
                          </a:solidFill>
                        </a:defRPr>
                      </a:pPr>
                      <a:r>
                        <a:t>ATRIBUT KEHANDALAN MENU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BJB Call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Isi menu IVR sesuai dengan nama menu</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Penjelasan menu informasi produk/jasa yang dilakukan oleh IVR sesuai dengan informasi dari sumber lainnya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40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1120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bank bjb.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28 dari 102</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defRPr b="1" sz="2500"/>
            </a:pPr>
            <a:r>
              <a:t>DAFTAR ISI</a:t>
            </a:r>
          </a:p>
        </p:txBody>
      </p:sp>
      <p:graphicFrame>
        <p:nvGraphicFramePr>
          <p:cNvPr id="3" name="Table 2"/>
          <p:cNvGraphicFramePr>
            <a:graphicFrameLocks noGrp="1"/>
          </p:cNvGraphicFramePr>
          <p:nvPr/>
        </p:nvGraphicFramePr>
        <p:xfrm>
          <a:off x="457200" y="685800"/>
          <a:ext cx="8229600" cy="4572000"/>
        </p:xfrm>
        <a:graphic>
          <a:graphicData uri="http://schemas.openxmlformats.org/drawingml/2006/table">
            <a:tbl>
              <a:tblPr firstRow="1" bandRow="1">
                <a:tableStyleId>{5C22544A-7EE6-4342-B048-85BDC9FD1C3A}</a:tableStyleId>
              </a:tblPr>
              <a:tblGrid>
                <a:gridCol w="914400"/>
                <a:gridCol w="7315200"/>
              </a:tblGrid>
              <a:tr h="571500">
                <a:tc>
                  <a:txBody>
                    <a:bodyPr/>
                    <a:lstStyle/>
                    <a:p>
                      <a:pPr algn="ctr">
                        <a:defRPr sz="2000">
                          <a:solidFill>
                            <a:srgbClr val="000000"/>
                          </a:solidFill>
                        </a:defRPr>
                      </a:pPr>
                      <a:r>
                        <a:t>No</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2000">
                          <a:solidFill>
                            <a:srgbClr val="000000"/>
                          </a:solidFill>
                        </a:defRPr>
                      </a:pPr>
                      <a:r>
                        <a:t>Bagian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571500">
                <a:tc>
                  <a:txBody>
                    <a:bodyPr/>
                    <a:lstStyle/>
                    <a:p>
                      <a:pPr algn="ctr">
                        <a:defRPr>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c>
                  <a:txBody>
                    <a:bodyPr/>
                    <a:lstStyle/>
                    <a:p>
                      <a:pPr>
                        <a:defRPr>
                          <a:solidFill>
                            <a:srgbClr val="000000"/>
                          </a:solidFill>
                        </a:defRPr>
                      </a:pPr>
                      <a:r>
                        <a:t>Frame Work dan Definisi Dimensi dan KPI CCSEI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571500">
                <a:tc>
                  <a:txBody>
                    <a:bodyPr/>
                    <a:lstStyle/>
                    <a:p>
                      <a:pPr algn="ctr">
                        <a:defRPr>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defRPr>
                          <a:solidFill>
                            <a:srgbClr val="000000"/>
                          </a:solidFill>
                        </a:defRPr>
                      </a:pPr>
                      <a:r>
                        <a:t>Definisi Dimensi dan KPI CCSEI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571500">
                <a:tc>
                  <a:txBody>
                    <a:bodyPr/>
                    <a:lstStyle/>
                    <a:p>
                      <a:pPr algn="ctr">
                        <a:defRPr>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c>
                  <a:txBody>
                    <a:bodyPr/>
                    <a:lstStyle/>
                    <a:p>
                      <a:pPr>
                        <a:defRPr>
                          <a:solidFill>
                            <a:srgbClr val="000000"/>
                          </a:solidFill>
                        </a:defRPr>
                      </a:pPr>
                      <a:r>
                        <a:t>Kinerja Dimensi Access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571500">
                <a:tc>
                  <a:txBody>
                    <a:bodyPr/>
                    <a:lstStyle/>
                    <a:p>
                      <a:pPr algn="ctr">
                        <a:defRPr>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defRPr>
                          <a:solidFill>
                            <a:srgbClr val="000000"/>
                          </a:solidFill>
                        </a:defRPr>
                      </a:pPr>
                      <a:r>
                        <a:t>Kinerja Dimensi System &amp; Procedure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571500">
                <a:tc>
                  <a:txBody>
                    <a:bodyPr/>
                    <a:lstStyle/>
                    <a:p>
                      <a:pPr algn="ctr">
                        <a:defRPr>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c>
                  <a:txBody>
                    <a:bodyPr/>
                    <a:lstStyle/>
                    <a:p>
                      <a:pPr>
                        <a:defRPr>
                          <a:solidFill>
                            <a:srgbClr val="000000"/>
                          </a:solidFill>
                        </a:defRPr>
                      </a:pPr>
                      <a:r>
                        <a:t>Kinerja Dimensi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571500">
                <a:tc>
                  <a:txBody>
                    <a:bodyPr/>
                    <a:lstStyle/>
                    <a:p>
                      <a:pPr algn="ctr">
                        <a:defRPr>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defRPr>
                          <a:solidFill>
                            <a:srgbClr val="000000"/>
                          </a:solidFill>
                        </a:defRPr>
                      </a:pPr>
                      <a:r>
                        <a:t>Engagement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571500">
                <a:tc>
                  <a:txBody>
                    <a:bodyPr/>
                    <a:lstStyle/>
                    <a:p>
                      <a:pPr algn="ctr">
                        <a:defRPr>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c>
                  <a:txBody>
                    <a:bodyPr/>
                    <a:lstStyle/>
                    <a:p>
                      <a:pPr>
                        <a:defRPr>
                          <a:solidFill>
                            <a:srgbClr val="000000"/>
                          </a:solidFill>
                        </a:defRPr>
                      </a:pPr>
                      <a:r>
                        <a:t>Area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2 dari 102</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BJB Call</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74320">
                <a:tc gridSpan="2">
                  <a:txBody>
                    <a:bodyPr/>
                    <a:lstStyle/>
                    <a:p>
                      <a:pPr algn="ctr">
                        <a:defRPr sz="1100">
                          <a:solidFill>
                            <a:srgbClr val="000000"/>
                          </a:solidFill>
                        </a:defRPr>
                      </a:pPr>
                      <a:r>
                        <a:t>ATRIBUT KETANGGAPAN MENU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menginformasikan/ mengkonfirmasikan menu yang dipilih (selain menu pilihan bahasa)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memberikan respon pada saat pelanggan belum memilih menu</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29 dari 102</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BJB Call</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74320">
                <a:tc gridSpan="2">
                  <a:txBody>
                    <a:bodyPr/>
                    <a:lstStyle/>
                    <a:p>
                      <a:pPr algn="ctr">
                        <a:defRPr sz="1100">
                          <a:solidFill>
                            <a:srgbClr val="000000"/>
                          </a:solidFill>
                        </a:defRPr>
                      </a:pPr>
                      <a:r>
                        <a:t>ATRIBUT KETANGGAPAN MENU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menginformasikan/ mengkonfirmasikan menu yang dipilih (selain menu pilihan bahasa)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memberikan respon pada saat pelanggan belum memilih menu</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30 dari 102</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BJB Call &amp; Brand Lainnya</a:t>
            </a:r>
            <a:br/>
            <a:r>
              <a:t>Hasil Pemantauan Januari - Mei 2021</a:t>
            </a:r>
            <a:br/>
            <a:r>
              <a:t>Untuk KPI dan Atribut Ketanggapan Menu IVR</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74320">
                <a:tc gridSpan="2">
                  <a:txBody>
                    <a:bodyPr/>
                    <a:lstStyle/>
                    <a:p>
                      <a:pPr algn="ctr">
                        <a:defRPr sz="1100">
                          <a:solidFill>
                            <a:srgbClr val="000000"/>
                          </a:solidFill>
                        </a:defRPr>
                      </a:pPr>
                      <a:r>
                        <a:t>ATRIBUT KETANGGAPAN MENU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BJB Call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menginformasikan/ mengkonfirmasikan menu yang dipilih (selain menu pilihan bahasa)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32.4%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memberikan respon pada saat pelanggan belum memilih menu</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61.9%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47.1%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40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1120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bank bjb.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31 dari 102</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BJB Call</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37160">
                <a:tc gridSpan="2">
                  <a:txBody>
                    <a:bodyPr/>
                    <a:lstStyle/>
                    <a:p>
                      <a:pPr algn="ctr">
                        <a:defRPr sz="1100">
                          <a:solidFill>
                            <a:srgbClr val="000000"/>
                          </a:solidFill>
                        </a:defRPr>
                      </a:pPr>
                      <a:r>
                        <a:t>ATRIBUT KEMUDAHAN DALAM MENGGUNAKAN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3716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Menu – menu IVR disusun berdasarkan kebutuhan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Setelah menu pilihan bahasa, IVR memiliki menu untuk berbicara dengan Customer Service Officer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Setelah menu bahasa dan layer 1  (pilihan – pilihan layanan) IVR  memiliki menu untuk kembali ke menu utama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Setelah menu bahasa dan layer 1  (pilihan – pilihan layanan)  IVR memiliki menu untuk kembali ke menu sebelumnya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Setelah menu bahasa dan layer 1  (pilihan – pilihan layanan)  IVR memiliki menu untuk mengulang informasi dari menu yang sedang dipilih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Pada layer yang berisi penjelasan produk/layanan IVR memiliki menu untuk menyudahi pembicaraan apabila pelanggan merasa telah cukup</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Penjelasan IVR tentang pilihan menu dapat di-by pass sebelum selesai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3716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32 dari 102</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BJB Call</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37160">
                <a:tc gridSpan="2">
                  <a:txBody>
                    <a:bodyPr/>
                    <a:lstStyle/>
                    <a:p>
                      <a:pPr algn="ctr">
                        <a:defRPr sz="1100">
                          <a:solidFill>
                            <a:srgbClr val="000000"/>
                          </a:solidFill>
                        </a:defRPr>
                      </a:pPr>
                      <a:r>
                        <a:t>ATRIBUT KEMUDAHAN DALAM MENGGUNAKAN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3716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Menu – menu IVR disusun berdasarkan kebutuhan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Setelah menu pilihan bahasa, IVR memiliki menu untuk berbicara dengan Customer Service Officer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Setelah menu bahasa dan layer 1  (pilihan – pilihan layanan) IVR  memiliki menu untuk kembali ke menu utama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Setelah menu bahasa dan layer 1  (pilihan – pilihan layanan)  IVR memiliki menu untuk kembali ke menu sebelumnya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Setelah menu bahasa dan layer 1  (pilihan – pilihan layanan)  IVR memiliki menu untuk mengulang informasi dari menu yang sedang dipilih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Pada layer yang berisi penjelasan produk/layanan IVR memiliki menu untuk menyudahi pembicaraan apabila pelanggan merasa telah cukup</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Penjelasan IVR tentang pilihan menu dapat di-by pass sebelum selesai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3716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33 dari 102</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BJB Call &amp; Brand Lainnya</a:t>
            </a:r>
            <a:br/>
            <a:r>
              <a:t>Hasil Pemantauan Januari - Mei 2021</a:t>
            </a:r>
            <a:br/>
            <a:r>
              <a:t>Untuk KPI dan Atribut Kemudahan Dalam Menggunakan IVR</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KEMUDAHAN DALAM MENGGUNAKAN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BJB Call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Menu – menu IVR disusun berdasarkan kebutuhan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Setelah menu pilihan bahasa, IVR memiliki menu untuk berbicara dengan Customer Service Officer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93.3%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Setelah menu bahasa dan layer 1  (pilihan – pilihan layanan) IVR  memiliki menu untuk kembali ke menu utama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89.5%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Setelah menu bahasa dan layer 1  (pilihan – pilihan layanan)  IVR memiliki menu untuk kembali ke menu sebelumnya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78.1%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bank bjb.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34 dari 102</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BJB Call &amp; Brand Lainnya</a:t>
            </a:r>
            <a:br/>
            <a:r>
              <a:t>Hasil Pemantauan Januari - Mei 2021</a:t>
            </a:r>
            <a:br/>
            <a:r>
              <a:t>Untuk KPI dan Atribut Kemudahan Dalam Menggunakan IVR</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KEMUDAHAN DALAM MENGGUNAKAN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BJB Call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Setelah menu bahasa dan layer 1  (pilihan – pilihan layanan)  IVR memiliki menu untuk mengulang informasi dari menu yang sedang dipilih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73.3%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Pada layer yang berisi penjelasan produk/layanan IVR memiliki menu untuk menyudahi pembicaraan apabila pelanggan merasa telah cukup</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42.9%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Penjelasan IVR tentang pilihan menu dapat di-by pass sebelum selesai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81.8%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286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40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1120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bank bjb.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35 dari 102</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28600"/>
            <a:ext cx="5486400" cy="2286000"/>
          </a:xfrm>
          <a:prstGeom prst="rect">
            <a:avLst/>
          </a:prstGeom>
          <a:noFill/>
        </p:spPr>
        <p:txBody>
          <a:bodyPr wrap="none">
            <a:spAutoFit/>
          </a:bodyPr>
          <a:lstStyle/>
          <a:p>
            <a:pPr algn="ctr">
              <a:defRPr b="1" sz="1600"/>
            </a:pPr>
            <a:r>
              <a:t>Grafik Kinerja Bulanan Dimensi SYSTEM &amp; PROCEDURE</a:t>
            </a:r>
            <a:br/>
            <a:r>
              <a:t>KPI Service Standard Consistency</a:t>
            </a:r>
            <a:br/>
            <a:r>
              <a:t>BJB Call</a:t>
            </a:r>
          </a:p>
        </p:txBody>
      </p:sp>
      <p:sp>
        <p:nvSpPr>
          <p:cNvPr id="3" name="Rectangle 2"/>
          <p:cNvSpPr/>
          <p:nvPr/>
        </p:nvSpPr>
        <p:spPr>
          <a:xfrm>
            <a:off x="457200" y="1371600"/>
            <a:ext cx="8229600" cy="4343400"/>
          </a:xfrm>
          <a:prstGeom prst="rect">
            <a:avLst/>
          </a:prstGeom>
          <a:solidFill>
            <a:srgbClr val="9BBB59"/>
          </a:solidFill>
          <a:ln w="635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1234440" y="1755648"/>
            <a:ext cx="6611112" cy="33375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5" name="Chart 4"/>
          <p:cNvGraphicFramePr>
            <a:graphicFrameLocks noGrp="1"/>
          </p:cNvGraphicFramePr>
          <p:nvPr/>
        </p:nvGraphicFramePr>
        <p:xfrm>
          <a:off x="685800" y="1600200"/>
          <a:ext cx="7315200" cy="3886200"/>
        </p:xfrm>
        <a:graphic>
          <a:graphicData uri="http://schemas.openxmlformats.org/drawingml/2006/chart">
            <c:chart xmlns:c="http://schemas.openxmlformats.org/drawingml/2006/chart" r:id="rId2"/>
          </a:graphicData>
        </a:graphic>
      </p:graphicFrame>
      <p:pic>
        <p:nvPicPr>
          <p:cNvPr id="6" name="Picture 5" descr="bank bjb.png"/>
          <p:cNvPicPr>
            <a:picLocks noChangeAspect="1"/>
          </p:cNvPicPr>
          <p:nvPr/>
        </p:nvPicPr>
        <p:blipFill>
          <a:blip r:embed="rId3"/>
          <a:stretch>
            <a:fillRect/>
          </a:stretch>
        </p:blipFill>
        <p:spPr>
          <a:xfrm>
            <a:off x="4023360" y="6492240"/>
            <a:ext cx="1143000" cy="320040"/>
          </a:xfrm>
          <a:prstGeom prst="rect">
            <a:avLst/>
          </a:prstGeom>
        </p:spPr>
      </p:pic>
      <p:sp>
        <p:nvSpPr>
          <p:cNvPr id="7" name="TextBox 6"/>
          <p:cNvSpPr txBox="1"/>
          <p:nvPr/>
        </p:nvSpPr>
        <p:spPr>
          <a:xfrm>
            <a:off x="7543800" y="6492240"/>
            <a:ext cx="1371600" cy="228600"/>
          </a:xfrm>
          <a:prstGeom prst="rect">
            <a:avLst/>
          </a:prstGeom>
          <a:noFill/>
        </p:spPr>
        <p:txBody>
          <a:bodyPr wrap="none">
            <a:spAutoFit/>
          </a:bodyPr>
          <a:lstStyle/>
          <a:p>
            <a:pPr algn="ctr">
              <a:defRPr b="1" sz="1000"/>
            </a:pPr>
            <a:r>
              <a:t>Halaman 36 dari 102</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BJB Call</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52400">
                <a:tc gridSpan="2">
                  <a:txBody>
                    <a:bodyPr/>
                    <a:lstStyle/>
                    <a:p>
                      <a:pPr algn="ctr">
                        <a:defRPr sz="1100">
                          <a:solidFill>
                            <a:srgbClr val="000000"/>
                          </a:solidFill>
                        </a:defRPr>
                      </a:pPr>
                      <a:r>
                        <a:t>ATRIBUT SALAM PEMBUKA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524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75.0%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diri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menawarkan bantuan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yang melayani saya menanyakan nama saya pada saat awal berinteraksi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terkesan ramah dan hangat diawal percakapan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95.8%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97.9%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524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37 dari 102</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BJB Call</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52400">
                <a:tc gridSpan="2">
                  <a:txBody>
                    <a:bodyPr/>
                    <a:lstStyle/>
                    <a:p>
                      <a:pPr algn="ctr">
                        <a:defRPr sz="1100">
                          <a:solidFill>
                            <a:srgbClr val="000000"/>
                          </a:solidFill>
                        </a:defRPr>
                      </a:pPr>
                      <a:r>
                        <a:t>ATRIBUT SALAM PEMBUKA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524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diri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menawarkan bantuan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yang melayani saya menanyakan nama saya pada saat awal berinteraksi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terkesan ramah dan hangat diawal percakapan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524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38 dari 102</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2514600"/>
            <a:ext cx="8229600" cy="1828800"/>
          </a:xfrm>
          <a:prstGeom prst="roundRect">
            <a:avLst/>
          </a:prstGeom>
          <a:solidFill>
            <a:srgbClr val="7F7F7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2857500"/>
            <a:ext cx="8229600" cy="1828800"/>
          </a:xfrm>
          <a:prstGeom prst="rect">
            <a:avLst/>
          </a:prstGeom>
          <a:noFill/>
        </p:spPr>
        <p:txBody>
          <a:bodyPr wrap="none">
            <a:spAutoFit/>
          </a:bodyPr>
          <a:lstStyle/>
          <a:p>
            <a:pPr algn="ctr">
              <a:defRPr b="1" sz="3000"/>
            </a:pPr>
            <a:r>
              <a:t>FRAME WORK DAN</a:t>
            </a:r>
            <a:br/>
            <a:r>
              <a:t>DEFINISI DIMENSI DAN KPI</a:t>
            </a:r>
          </a:p>
        </p:txBody>
      </p:sp>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3 dari 102</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BJB Call &amp; Brand Lainnya</a:t>
            </a:r>
            <a:br/>
            <a:r>
              <a:t>Hasil Pemantauan Januari - Mei 2021</a:t>
            </a:r>
            <a:br/>
            <a:r>
              <a:t>Untuk KPI dan Atribut Salam Pembuka People</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SALAM PEMBUKA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BJB Call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95.0%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94.7%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diri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95.0%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menawarkan bantuan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98.2%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bank bjb.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39 dari 102</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BJB Call &amp; Brand Lainnya</a:t>
            </a:r>
            <a:br/>
            <a:r>
              <a:t>Hasil Pemantauan Januari - Mei 2021</a:t>
            </a:r>
            <a:br/>
            <a:r>
              <a:t>Untuk KPI dan Atribut Salam Pembuka People</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74320">
                <a:tc gridSpan="2">
                  <a:txBody>
                    <a:bodyPr/>
                    <a:lstStyle/>
                    <a:p>
                      <a:pPr algn="ctr">
                        <a:defRPr sz="1100">
                          <a:solidFill>
                            <a:srgbClr val="000000"/>
                          </a:solidFill>
                        </a:defRPr>
                      </a:pPr>
                      <a:r>
                        <a:t>ATRIBUT SALAM PEMBUKA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BJB Call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yang melayani saya menanyakan nama saya pada saat awal berinteraksi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93.9%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terkesan ramah dan hangat diawal percakapan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98.8%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98.5%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96.2%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40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1200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bank bjb.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40 dari 102</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BJB Call</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52400">
                <a:tc gridSpan="2">
                  <a:txBody>
                    <a:bodyPr/>
                    <a:lstStyle/>
                    <a:p>
                      <a:pPr algn="ctr">
                        <a:defRPr sz="1100">
                          <a:solidFill>
                            <a:srgbClr val="000000"/>
                          </a:solidFill>
                        </a:defRPr>
                      </a:pPr>
                      <a:r>
                        <a:t>ATRIBUT SALAM PENUTUP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524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mengkonfirmasi kecukupan pelayanan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memanggil nama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mengucapkan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mengundang gunakan call center diwaktu mendatang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50.0%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91.7%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81.2%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83.3%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83.3%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524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41 dari 102</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BJB Call</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52400">
                <a:tc gridSpan="2">
                  <a:txBody>
                    <a:bodyPr/>
                    <a:lstStyle/>
                    <a:p>
                      <a:pPr algn="ctr">
                        <a:defRPr sz="1100">
                          <a:solidFill>
                            <a:srgbClr val="000000"/>
                          </a:solidFill>
                        </a:defRPr>
                      </a:pPr>
                      <a:r>
                        <a:t>ATRIBUT SALAM PENUTUP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524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mengkonfirmasi kecukupan pelayanan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memanggil nama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mengucapkan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mengundang gunakan call center diwaktu mendatang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524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42 dari 102</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BJB Call &amp; Brand Lainnya</a:t>
            </a:r>
            <a:br/>
            <a:r>
              <a:t>Hasil Pemantauan Januari - Mei 2021</a:t>
            </a:r>
            <a:br/>
            <a:r>
              <a:t>Untuk KPI dan Atribut Salam Penutup People</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SALAM PENUTUP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BJB Call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mengkonfirmasi kecukupan pelayanan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84.9%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memanggil nama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81.3%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87.3%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bank bjb.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43 dari 102</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BJB Call &amp; Brand Lainnya</a:t>
            </a:r>
            <a:br/>
            <a:r>
              <a:t>Hasil Pemantauan Januari - Mei 2021</a:t>
            </a:r>
            <a:br/>
            <a:r>
              <a:t>Untuk KPI dan Atribut Salam Penutup People</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74320">
                <a:tc gridSpan="2">
                  <a:txBody>
                    <a:bodyPr/>
                    <a:lstStyle/>
                    <a:p>
                      <a:pPr algn="ctr">
                        <a:defRPr sz="1100">
                          <a:solidFill>
                            <a:srgbClr val="000000"/>
                          </a:solidFill>
                        </a:defRPr>
                      </a:pPr>
                      <a:r>
                        <a:t>ATRIBUT SALAM PENUTUP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BJB Call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mengucapkan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95.1%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mengundang gunakan call center diwaktu mendatang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30.0%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34.6%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85.5%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76.9%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40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1200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bank bjb.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44 dari 102</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BJB Call</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95942">
                <a:tc gridSpan="2">
                  <a:txBody>
                    <a:bodyPr/>
                    <a:lstStyle/>
                    <a:p>
                      <a:pPr algn="ctr">
                        <a:defRPr sz="1100">
                          <a:solidFill>
                            <a:srgbClr val="000000"/>
                          </a:solidFill>
                        </a:defRPr>
                      </a:pPr>
                      <a:r>
                        <a:t>ATRIBUT SALAM PEMBUKA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pembuka menyebutkan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Salam pembuka menyebutkan selamat datang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pembuka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Salam pembuka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95948">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45 dari 102</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BJB Call</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95942">
                <a:tc gridSpan="2">
                  <a:txBody>
                    <a:bodyPr/>
                    <a:lstStyle/>
                    <a:p>
                      <a:pPr algn="ctr">
                        <a:defRPr sz="1100">
                          <a:solidFill>
                            <a:srgbClr val="000000"/>
                          </a:solidFill>
                        </a:defRPr>
                      </a:pPr>
                      <a:r>
                        <a:t>ATRIBUT SALAM PEMBUKA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pembuka menyebutkan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Salam pembuka menyebutkan selamat datang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pembuka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Salam pembuka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95948">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46 dari 102</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BJB Call &amp; Brand Lainnya</a:t>
            </a:r>
            <a:br/>
            <a:r>
              <a:t>Hasil Pemantauan Januari - Mei 2021</a:t>
            </a:r>
            <a:br/>
            <a:r>
              <a:t>Untuk KPI dan Atribut Salam Pembuka IVR</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195942">
                <a:tc gridSpan="2">
                  <a:txBody>
                    <a:bodyPr/>
                    <a:lstStyle/>
                    <a:p>
                      <a:pPr algn="ctr">
                        <a:defRPr sz="1100">
                          <a:solidFill>
                            <a:srgbClr val="000000"/>
                          </a:solidFill>
                        </a:defRPr>
                      </a:pPr>
                      <a:r>
                        <a:t>ATRIBUT SALAM PEMBUKA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BJB Call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pembuka menyebutkan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74.8%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Salam pembuka menyebutkan selamat datang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85.6%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pembuka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99.3%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Salam pembuka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51.7%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77.8%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95948">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40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1120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bank bjb.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47 dari 102</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BJB Call</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28600">
                <a:tc gridSpan="2">
                  <a:txBody>
                    <a:bodyPr/>
                    <a:lstStyle/>
                    <a:p>
                      <a:pPr algn="ctr">
                        <a:defRPr sz="1100">
                          <a:solidFill>
                            <a:srgbClr val="000000"/>
                          </a:solidFill>
                        </a:defRPr>
                      </a:pPr>
                      <a:r>
                        <a:t>ATRIBUT SALAM PENUTUP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penutup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Salam penutup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penutup menyebutkan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66.7%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66.7%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66.7%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66.7%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66.7%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286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48 dari 102</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defRPr b="1" sz="2500"/>
            </a:pPr>
            <a:r>
              <a:t>FRAME WORK CCSEI</a:t>
            </a:r>
          </a:p>
        </p:txBody>
      </p:sp>
      <p:pic>
        <p:nvPicPr>
          <p:cNvPr id="3" name="Picture 2" descr="framework call center.png"/>
          <p:cNvPicPr>
            <a:picLocks noChangeAspect="1"/>
          </p:cNvPicPr>
          <p:nvPr/>
        </p:nvPicPr>
        <p:blipFill>
          <a:blip r:embed="rId2"/>
          <a:stretch>
            <a:fillRect/>
          </a:stretch>
        </p:blipFill>
        <p:spPr>
          <a:xfrm>
            <a:off x="457200" y="777240"/>
            <a:ext cx="8229600" cy="5257800"/>
          </a:xfrm>
          <a:prstGeom prst="rect">
            <a:avLst/>
          </a:prstGeom>
        </p:spPr>
      </p:pic>
      <p:pic>
        <p:nvPicPr>
          <p:cNvPr id="4" name="Picture 3" descr="bank bjb.png"/>
          <p:cNvPicPr>
            <a:picLocks noChangeAspect="1"/>
          </p:cNvPicPr>
          <p:nvPr/>
        </p:nvPicPr>
        <p:blipFill>
          <a:blip r:embed="rId3"/>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4 dari 102</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BJB Call</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28600">
                <a:tc gridSpan="2">
                  <a:txBody>
                    <a:bodyPr/>
                    <a:lstStyle/>
                    <a:p>
                      <a:pPr algn="ctr">
                        <a:defRPr sz="1100">
                          <a:solidFill>
                            <a:srgbClr val="000000"/>
                          </a:solidFill>
                        </a:defRPr>
                      </a:pPr>
                      <a:r>
                        <a:t>ATRIBUT SALAM PENUTUP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penutup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Salam penutup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penutup menyebutkan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286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49 dari 102</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BJB Call &amp; Brand Lainnya</a:t>
            </a:r>
            <a:br/>
            <a:r>
              <a:t>Hasil Pemantauan Januari - Mei 2021</a:t>
            </a:r>
            <a:br/>
            <a:r>
              <a:t>Untuk KPI dan Atribut Salam Penutup IVR</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SALAM PENUTUP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BJB Call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penutup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40.2%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Salam penutup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40.2%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penutup menyebutkan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11.8%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70.0%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31.7%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286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40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1120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bank bjb.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50 dari 102</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28600"/>
            <a:ext cx="5486400" cy="2286000"/>
          </a:xfrm>
          <a:prstGeom prst="rect">
            <a:avLst/>
          </a:prstGeom>
          <a:noFill/>
        </p:spPr>
        <p:txBody>
          <a:bodyPr wrap="none">
            <a:spAutoFit/>
          </a:bodyPr>
          <a:lstStyle/>
          <a:p>
            <a:pPr algn="ctr">
              <a:defRPr b="1" sz="1600"/>
            </a:pPr>
            <a:r>
              <a:t>Grafik Kinerja Bulanan Dimensi SYSTEM &amp; PROCEDURE</a:t>
            </a:r>
            <a:br/>
            <a:r>
              <a:t>KPI Enjoying</a:t>
            </a:r>
            <a:br/>
            <a:r>
              <a:t>BJB Call</a:t>
            </a:r>
          </a:p>
        </p:txBody>
      </p:sp>
      <p:sp>
        <p:nvSpPr>
          <p:cNvPr id="3" name="Rectangle 2"/>
          <p:cNvSpPr/>
          <p:nvPr/>
        </p:nvSpPr>
        <p:spPr>
          <a:xfrm>
            <a:off x="457200" y="1371600"/>
            <a:ext cx="8229600" cy="4343400"/>
          </a:xfrm>
          <a:prstGeom prst="rect">
            <a:avLst/>
          </a:prstGeom>
          <a:solidFill>
            <a:srgbClr val="9BBB59"/>
          </a:solidFill>
          <a:ln w="635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1234440" y="1755648"/>
            <a:ext cx="6611112" cy="33375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5" name="Chart 4"/>
          <p:cNvGraphicFramePr>
            <a:graphicFrameLocks noGrp="1"/>
          </p:cNvGraphicFramePr>
          <p:nvPr/>
        </p:nvGraphicFramePr>
        <p:xfrm>
          <a:off x="685800" y="1600200"/>
          <a:ext cx="7315200" cy="3886200"/>
        </p:xfrm>
        <a:graphic>
          <a:graphicData uri="http://schemas.openxmlformats.org/drawingml/2006/chart">
            <c:chart xmlns:c="http://schemas.openxmlformats.org/drawingml/2006/chart" r:id="rId2"/>
          </a:graphicData>
        </a:graphic>
      </p:graphicFrame>
      <p:pic>
        <p:nvPicPr>
          <p:cNvPr id="6" name="Picture 5" descr="bank bjb.png"/>
          <p:cNvPicPr>
            <a:picLocks noChangeAspect="1"/>
          </p:cNvPicPr>
          <p:nvPr/>
        </p:nvPicPr>
        <p:blipFill>
          <a:blip r:embed="rId3"/>
          <a:stretch>
            <a:fillRect/>
          </a:stretch>
        </p:blipFill>
        <p:spPr>
          <a:xfrm>
            <a:off x="4023360" y="6492240"/>
            <a:ext cx="1143000" cy="320040"/>
          </a:xfrm>
          <a:prstGeom prst="rect">
            <a:avLst/>
          </a:prstGeom>
        </p:spPr>
      </p:pic>
      <p:sp>
        <p:nvSpPr>
          <p:cNvPr id="7" name="TextBox 6"/>
          <p:cNvSpPr txBox="1"/>
          <p:nvPr/>
        </p:nvSpPr>
        <p:spPr>
          <a:xfrm>
            <a:off x="7543800" y="6492240"/>
            <a:ext cx="1371600" cy="228600"/>
          </a:xfrm>
          <a:prstGeom prst="rect">
            <a:avLst/>
          </a:prstGeom>
          <a:noFill/>
        </p:spPr>
        <p:txBody>
          <a:bodyPr wrap="none">
            <a:spAutoFit/>
          </a:bodyPr>
          <a:lstStyle/>
          <a:p>
            <a:pPr algn="ctr">
              <a:defRPr b="1" sz="1000"/>
            </a:pPr>
            <a:r>
              <a:t>Halaman 51 dari 102</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BJB Call</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28600">
                <a:tc gridSpan="2">
                  <a:txBody>
                    <a:bodyPr/>
                    <a:lstStyle/>
                    <a:p>
                      <a:pPr algn="ctr">
                        <a:defRPr sz="1100">
                          <a:solidFill>
                            <a:srgbClr val="000000"/>
                          </a:solidFill>
                        </a:defRPr>
                      </a:pPr>
                      <a:r>
                        <a:t>ATRIBUT KENYAMANAN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Suara CSO terdengar dengan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Tidak terdengar suara CSO lain sedang melayani pelanggan lainnya (Suara CSO melayani)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75.0%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62.5%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75.0%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50.0%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Tidak terdengar suara lainnya sebagai suara latar (Suara music, TV, dll)</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91.7%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91.7%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83.3%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286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52 dari 102</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BJB Call</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28600">
                <a:tc gridSpan="2">
                  <a:txBody>
                    <a:bodyPr/>
                    <a:lstStyle/>
                    <a:p>
                      <a:pPr algn="ctr">
                        <a:defRPr sz="1100">
                          <a:solidFill>
                            <a:srgbClr val="000000"/>
                          </a:solidFill>
                        </a:defRPr>
                      </a:pPr>
                      <a:r>
                        <a:t>ATRIBUT KENYAMANAN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Suara CSO terdengar dengan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Tidak terdengar suara CSO lain sedang melayani pelanggan lainnya (Suara CSO melayani)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Tidak terdengar suara lainnya sebagai suara latar (Suara music, TV, dll)</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286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53 dari 102</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BJB Call &amp; Brand Lainnya</a:t>
            </a:r>
            <a:br/>
            <a:r>
              <a:t>Hasil Pemantauan Januari - Mei 2021</a:t>
            </a:r>
            <a:br/>
            <a:r>
              <a:t>Untuk KPI dan Atribut Kenyamanan People</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KENYAMANAN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BJB Call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Suara CSO terdengar dengan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97.3%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Tidak terdengar suara CSO lain sedang melayani pelanggan lainnya (Suara CSO melayani)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72.5%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76.5%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Tidak terdengar suara lainnya sebagai suara latar (Suara music, TV, dll)</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91.4%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89.0%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86.6%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286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40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1200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bank bjb.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54 dari 102</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BJB Call</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14300">
                <a:tc gridSpan="2">
                  <a:txBody>
                    <a:bodyPr/>
                    <a:lstStyle/>
                    <a:p>
                      <a:pPr algn="ctr">
                        <a:defRPr sz="1100">
                          <a:solidFill>
                            <a:srgbClr val="000000"/>
                          </a:solidFill>
                        </a:defRPr>
                      </a:pPr>
                      <a:r>
                        <a:t>ATRIBUT KENYAMANAN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143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Suara IVR tidak lapping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Suara IVR terdengar dengan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143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memiliki intonasi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memiliki kecepatan berbicara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143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memiliki volume suara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memiliki artikulasi suara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1430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memiliki pelafalan kata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menggunakan bahasa verbal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14300">
                <a:tc>
                  <a:txBody>
                    <a:bodyPr/>
                    <a:lstStyle/>
                    <a:p>
                      <a:pPr algn="ctr">
                        <a:defRPr sz="1000">
                          <a:solidFill>
                            <a:srgbClr val="000000"/>
                          </a:solidFill>
                        </a:defRPr>
                      </a:pPr>
                      <a:r>
                        <a:t>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Tidak ada iklan yang harus pelanggan dengarkan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143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55 dari 102</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BJB Call</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14300">
                <a:tc gridSpan="2">
                  <a:txBody>
                    <a:bodyPr/>
                    <a:lstStyle/>
                    <a:p>
                      <a:pPr algn="ctr">
                        <a:defRPr sz="1100">
                          <a:solidFill>
                            <a:srgbClr val="000000"/>
                          </a:solidFill>
                        </a:defRPr>
                      </a:pPr>
                      <a:r>
                        <a:t>ATRIBUT KENYAMANAN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143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Suara IVR tidak lapping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Suara IVR terdengar dengan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143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memiliki intonasi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memiliki kecepatan berbicara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143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memiliki volume suara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memiliki artikulasi suara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1430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memiliki pelafalan kata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menggunakan bahasa verbal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14300">
                <a:tc>
                  <a:txBody>
                    <a:bodyPr/>
                    <a:lstStyle/>
                    <a:p>
                      <a:pPr algn="ctr">
                        <a:defRPr sz="1000">
                          <a:solidFill>
                            <a:srgbClr val="000000"/>
                          </a:solidFill>
                        </a:defRPr>
                      </a:pPr>
                      <a:r>
                        <a:t>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Tidak ada iklan yang harus pelanggan dengarkan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143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56 dari 102</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BJB Call &amp; Brand Lainnya</a:t>
            </a:r>
            <a:br/>
            <a:r>
              <a:t>Hasil Pemantauan Januari - Mei 2021</a:t>
            </a:r>
            <a:br/>
            <a:r>
              <a:t>Untuk KPI dan Atribut Kenyamanan IVR</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KENYAMANAN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BJB Call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Suara IVR tidak lapping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99.3%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Suara IVR terdengar dengan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99.3%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memiliki intonasi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99.3%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memiliki kecepatan berbicara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99.3%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bank bjb.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57 dari 102</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BJB Call &amp; Brand Lainnya</a:t>
            </a:r>
            <a:br/>
            <a:r>
              <a:t>Hasil Pemantauan Januari - Mei 2021</a:t>
            </a:r>
            <a:br/>
            <a:r>
              <a:t>Untuk KPI dan Atribut Kenyamanan IVR</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KENYAMANAN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BJB Call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memiliki volume suara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99.3%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memiliki artikulasi suara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99.3%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memiliki pelafalan kata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99.3%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menggunakan bahasa verbal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99.3%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bank bjb.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58 dari 102</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defRPr b="1" sz="2500"/>
            </a:pPr>
            <a:r>
              <a:t>DEFINISI DIMENSI DAN KPI CCSEI</a:t>
            </a:r>
          </a:p>
        </p:txBody>
      </p:sp>
      <p:graphicFrame>
        <p:nvGraphicFramePr>
          <p:cNvPr id="3" name="Table 2"/>
          <p:cNvGraphicFramePr>
            <a:graphicFrameLocks noGrp="1"/>
          </p:cNvGraphicFramePr>
          <p:nvPr/>
        </p:nvGraphicFramePr>
        <p:xfrm>
          <a:off x="457200" y="68580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DIMENSI : ACCESS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685800">
                <a:tc>
                  <a:txBody>
                    <a:bodyPr/>
                    <a:lstStyle/>
                    <a:p>
                      <a:pPr algn="just">
                        <a:defRPr sz="1600">
                          <a:solidFill>
                            <a:srgbClr val="000000"/>
                          </a:solidFill>
                        </a:defRPr>
                      </a:pPr>
                      <a:r>
                        <a:t>Mengukur kinerja call center dari segi kemudahan yang dialami pelanggan saat menghubungi call center berdasarkan 3 kpi yaitu : ACCESSIBILITY, AVAILIBILITY, DAN CONNECTION SPEED.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graphicFrame>
        <p:nvGraphicFramePr>
          <p:cNvPr id="4" name="Table 3"/>
          <p:cNvGraphicFramePr>
            <a:graphicFrameLocks noGrp="1"/>
          </p:cNvGraphicFramePr>
          <p:nvPr/>
        </p:nvGraphicFramePr>
        <p:xfrm>
          <a:off x="457200" y="196596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KPI : ACCESSIBILITY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685800">
                <a:tc>
                  <a:txBody>
                    <a:bodyPr/>
                    <a:lstStyle/>
                    <a:p>
                      <a:pPr algn="just">
                        <a:defRPr sz="1600">
                          <a:solidFill>
                            <a:srgbClr val="000000"/>
                          </a:solidFill>
                        </a:defRPr>
                      </a:pPr>
                      <a:r>
                        <a:t>Mengukur tingkat kecepatan yang dialami pelanggan untuk mendapatkan nada sambung pada saat menghubungi call center.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graphicFrame>
        <p:nvGraphicFramePr>
          <p:cNvPr id="5" name="Table 4"/>
          <p:cNvGraphicFramePr>
            <a:graphicFrameLocks noGrp="1"/>
          </p:cNvGraphicFramePr>
          <p:nvPr/>
        </p:nvGraphicFramePr>
        <p:xfrm>
          <a:off x="457200" y="310896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KPI : AVAILIBILITY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685800">
                <a:tc>
                  <a:txBody>
                    <a:bodyPr/>
                    <a:lstStyle/>
                    <a:p>
                      <a:pPr algn="just">
                        <a:defRPr sz="1600">
                          <a:solidFill>
                            <a:srgbClr val="000000"/>
                          </a:solidFill>
                        </a:defRPr>
                      </a:pPr>
                      <a:r>
                        <a:t>Mengukur tingkat keberhasilan yang dialami pelanggan untuk terhubung dengan mesin penjawab atau mesin Interactive Voice Response (IVR) atau Call Center Officer (CCO) setelah menekan nomor call center.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graphicFrame>
        <p:nvGraphicFramePr>
          <p:cNvPr id="6" name="Table 5"/>
          <p:cNvGraphicFramePr>
            <a:graphicFrameLocks noGrp="1"/>
          </p:cNvGraphicFramePr>
          <p:nvPr/>
        </p:nvGraphicFramePr>
        <p:xfrm>
          <a:off x="457200" y="438912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KPI : CONNECTION SPEED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685800">
                <a:tc>
                  <a:txBody>
                    <a:bodyPr/>
                    <a:lstStyle/>
                    <a:p>
                      <a:pPr algn="just">
                        <a:defRPr sz="1600">
                          <a:solidFill>
                            <a:srgbClr val="000000"/>
                          </a:solidFill>
                        </a:defRPr>
                      </a:pPr>
                      <a:r>
                        <a:t>Mengukur tingkat kecepatan yang dialami pelanggan untuk menerima salam pembuka (mulai dilayani) dari mesin penjawab atau IVR setelah terhubung dengan call center atau dari CCO setelah menekan menu "berbicara dengan CCO".</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7" name="Picture 6" descr="bank bjb.png"/>
          <p:cNvPicPr>
            <a:picLocks noChangeAspect="1"/>
          </p:cNvPicPr>
          <p:nvPr/>
        </p:nvPicPr>
        <p:blipFill>
          <a:blip r:embed="rId2"/>
          <a:stretch>
            <a:fillRect/>
          </a:stretch>
        </p:blipFill>
        <p:spPr>
          <a:xfrm>
            <a:off x="4023360" y="6492240"/>
            <a:ext cx="1143000" cy="320040"/>
          </a:xfrm>
          <a:prstGeom prst="rect">
            <a:avLst/>
          </a:prstGeom>
        </p:spPr>
      </p:pic>
      <p:sp>
        <p:nvSpPr>
          <p:cNvPr id="8" name="TextBox 7"/>
          <p:cNvSpPr txBox="1"/>
          <p:nvPr/>
        </p:nvSpPr>
        <p:spPr>
          <a:xfrm>
            <a:off x="7543800" y="6492240"/>
            <a:ext cx="1371600" cy="228600"/>
          </a:xfrm>
          <a:prstGeom prst="rect">
            <a:avLst/>
          </a:prstGeom>
          <a:noFill/>
        </p:spPr>
        <p:txBody>
          <a:bodyPr wrap="none">
            <a:spAutoFit/>
          </a:bodyPr>
          <a:lstStyle/>
          <a:p>
            <a:pPr algn="ctr">
              <a:defRPr b="1" sz="1000"/>
            </a:pPr>
            <a:r>
              <a:t>Halaman 5 dari 102</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BJB Call &amp; Brand Lainnya</a:t>
            </a:r>
            <a:br/>
            <a:r>
              <a:t>Hasil Pemantauan Januari - Mei 2021</a:t>
            </a:r>
            <a:br/>
            <a:r>
              <a:t>Untuk KPI dan Atribut Kenyamanan IVR</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342900">
                <a:tc gridSpan="2">
                  <a:txBody>
                    <a:bodyPr/>
                    <a:lstStyle/>
                    <a:p>
                      <a:pPr algn="ctr">
                        <a:defRPr sz="1100">
                          <a:solidFill>
                            <a:srgbClr val="000000"/>
                          </a:solidFill>
                        </a:defRPr>
                      </a:pPr>
                      <a:r>
                        <a:t>ATRIBUT KENYAMANAN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BJB Call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Tidak ada iklan yang harus pelanggan dengarkan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92.0%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98.6%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3429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40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1120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bank bjb.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59 dari 102</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2514600"/>
            <a:ext cx="8229600" cy="1828800"/>
          </a:xfrm>
          <a:prstGeom prst="roundRect">
            <a:avLst/>
          </a:prstGeom>
          <a:solidFill>
            <a:srgbClr val="7F7F7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3108960"/>
            <a:ext cx="8229600" cy="1828800"/>
          </a:xfrm>
          <a:prstGeom prst="rect">
            <a:avLst/>
          </a:prstGeom>
          <a:noFill/>
        </p:spPr>
        <p:txBody>
          <a:bodyPr wrap="none">
            <a:spAutoFit/>
          </a:bodyPr>
          <a:lstStyle/>
          <a:p>
            <a:pPr algn="ctr">
              <a:defRPr b="1" sz="3000"/>
            </a:pPr>
            <a:r>
              <a:t>KINERJA DIMENSI PEOPLE</a:t>
            </a:r>
          </a:p>
        </p:txBody>
      </p:sp>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60 dari 102</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28600"/>
            <a:ext cx="5486400" cy="2286000"/>
          </a:xfrm>
          <a:prstGeom prst="rect">
            <a:avLst/>
          </a:prstGeom>
          <a:noFill/>
        </p:spPr>
        <p:txBody>
          <a:bodyPr wrap="none">
            <a:spAutoFit/>
          </a:bodyPr>
          <a:lstStyle/>
          <a:p>
            <a:pPr algn="ctr">
              <a:defRPr b="1" sz="1600"/>
            </a:pPr>
            <a:r>
              <a:t>Grafik Kinerja Bulanan Dimensi PEOPLE</a:t>
            </a:r>
            <a:br/>
            <a:r>
              <a:t>KPI Soft Skill</a:t>
            </a:r>
            <a:br/>
            <a:r>
              <a:t>BJB Call</a:t>
            </a:r>
          </a:p>
        </p:txBody>
      </p:sp>
      <p:sp>
        <p:nvSpPr>
          <p:cNvPr id="3" name="Rectangle 2"/>
          <p:cNvSpPr/>
          <p:nvPr/>
        </p:nvSpPr>
        <p:spPr>
          <a:xfrm>
            <a:off x="457200" y="1371600"/>
            <a:ext cx="8229600" cy="4343400"/>
          </a:xfrm>
          <a:prstGeom prst="rect">
            <a:avLst/>
          </a:prstGeom>
          <a:solidFill>
            <a:srgbClr val="9BBB59"/>
          </a:solidFill>
          <a:ln w="635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1234440" y="1755648"/>
            <a:ext cx="6611112" cy="33375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5" name="Chart 4"/>
          <p:cNvGraphicFramePr>
            <a:graphicFrameLocks noGrp="1"/>
          </p:cNvGraphicFramePr>
          <p:nvPr/>
        </p:nvGraphicFramePr>
        <p:xfrm>
          <a:off x="685800" y="1600200"/>
          <a:ext cx="7315200" cy="3886200"/>
        </p:xfrm>
        <a:graphic>
          <a:graphicData uri="http://schemas.openxmlformats.org/drawingml/2006/chart">
            <c:chart xmlns:c="http://schemas.openxmlformats.org/drawingml/2006/chart" r:id="rId2"/>
          </a:graphicData>
        </a:graphic>
      </p:graphicFrame>
      <p:pic>
        <p:nvPicPr>
          <p:cNvPr id="6" name="Picture 5" descr="bank bjb.png"/>
          <p:cNvPicPr>
            <a:picLocks noChangeAspect="1"/>
          </p:cNvPicPr>
          <p:nvPr/>
        </p:nvPicPr>
        <p:blipFill>
          <a:blip r:embed="rId3"/>
          <a:stretch>
            <a:fillRect/>
          </a:stretch>
        </p:blipFill>
        <p:spPr>
          <a:xfrm>
            <a:off x="4023360" y="6492240"/>
            <a:ext cx="1143000" cy="320040"/>
          </a:xfrm>
          <a:prstGeom prst="rect">
            <a:avLst/>
          </a:prstGeom>
        </p:spPr>
      </p:pic>
      <p:sp>
        <p:nvSpPr>
          <p:cNvPr id="7" name="TextBox 6"/>
          <p:cNvSpPr txBox="1"/>
          <p:nvPr/>
        </p:nvSpPr>
        <p:spPr>
          <a:xfrm>
            <a:off x="7543800" y="6492240"/>
            <a:ext cx="1371600" cy="228600"/>
          </a:xfrm>
          <a:prstGeom prst="rect">
            <a:avLst/>
          </a:prstGeom>
          <a:noFill/>
        </p:spPr>
        <p:txBody>
          <a:bodyPr wrap="none">
            <a:spAutoFit/>
          </a:bodyPr>
          <a:lstStyle/>
          <a:p>
            <a:pPr algn="ctr">
              <a:defRPr b="1" sz="1000"/>
            </a:pPr>
            <a:r>
              <a:t>Halaman 61 dari 102</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PEOPLE</a:t>
            </a:r>
            <a:br/>
            <a:r>
              <a:t>BJB Call</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52400">
                <a:tc gridSpan="2">
                  <a:txBody>
                    <a:bodyPr/>
                    <a:lstStyle/>
                    <a:p>
                      <a:pPr algn="ctr">
                        <a:defRPr sz="1100">
                          <a:solidFill>
                            <a:srgbClr val="000000"/>
                          </a:solidFill>
                        </a:defRPr>
                      </a:pPr>
                      <a:r>
                        <a:t>ATRIBUT VERBAL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524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nada bicara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memiliki intonasi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kecepatan berbicara yang baik (tidak terlalu cepat/lambat)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memiliki volume suara yang baik (tidak terlalu keras/pelan)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artikulasi suara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memiliki pelafalan kata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524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62 dari 102</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PEOPLE</a:t>
            </a:r>
            <a:br/>
            <a:r>
              <a:t>BJB Call</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52400">
                <a:tc gridSpan="2">
                  <a:txBody>
                    <a:bodyPr/>
                    <a:lstStyle/>
                    <a:p>
                      <a:pPr algn="ctr">
                        <a:defRPr sz="1100">
                          <a:solidFill>
                            <a:srgbClr val="000000"/>
                          </a:solidFill>
                        </a:defRPr>
                      </a:pPr>
                      <a:r>
                        <a:t>ATRIBUT VERBAL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524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nada bicara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memiliki intonasi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kecepatan berbicara yang baik (tidak terlalu cepat/lambat)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memiliki volume suara yang baik (tidak terlalu keras/pelan)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artikulasi suara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memiliki pelafalan kata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524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63 dari 102</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BJB Call &amp; Brand Lainnya</a:t>
            </a:r>
            <a:br/>
            <a:r>
              <a:t>Hasil Pemantauan Januari - Mei 2021</a:t>
            </a:r>
            <a:br/>
            <a:r>
              <a:t>Untuk KPI dan Atribut Verbal Skill</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VERBAL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BJB Call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nada bicara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98.6%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memiliki intonasi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99.4%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kecepatan berbicara yang baik (tidak terlalu cepat/lambat)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98.3%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memiliki volume suara yang baik (tidak terlalu keras/pelan)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98.5%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bank bjb.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64 dari 102</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BJB Call &amp; Brand Lainnya</a:t>
            </a:r>
            <a:br/>
            <a:r>
              <a:t>Hasil Pemantauan Januari - Mei 2021</a:t>
            </a:r>
            <a:br/>
            <a:r>
              <a:t>Untuk KPI dan Atribut Verbal Skill</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74320">
                <a:tc gridSpan="2">
                  <a:txBody>
                    <a:bodyPr/>
                    <a:lstStyle/>
                    <a:p>
                      <a:pPr algn="ctr">
                        <a:defRPr sz="1100">
                          <a:solidFill>
                            <a:srgbClr val="000000"/>
                          </a:solidFill>
                        </a:defRPr>
                      </a:pPr>
                      <a:r>
                        <a:t>ATRIBUT VERBAL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BJB Call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artikulasi suara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99.5%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memiliki pelafalan kata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99.5%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98.9%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40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1200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bank bjb.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65 dari 102</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PEOPLE</a:t>
            </a:r>
            <a:br/>
            <a:r>
              <a:t>BJB Call</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24690">
                <a:tc gridSpan="2">
                  <a:txBody>
                    <a:bodyPr/>
                    <a:lstStyle/>
                    <a:p>
                      <a:pPr algn="ctr">
                        <a:defRPr sz="1100">
                          <a:solidFill>
                            <a:srgbClr val="000000"/>
                          </a:solidFill>
                        </a:defRPr>
                      </a:pPr>
                      <a:r>
                        <a:t>ATRIBUT NON VERBAL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2469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pelanggan pada beberapa kesempatan (min 3 kali)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2469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memanggil dengan sebutan Bapak/Ibu</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2469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tidak menggunakan kata-kata: “tidak bisa/tidak mungkin/tidak ada/tidak tersedia”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50.0%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2469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menggunakan magic word (Terima Kasih, Tolong/Mohon, Maaf) pada beberapa kesempatan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75.0%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50.0%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50.0%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62.5%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2469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menggunakan bahasa yang dimengerti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2469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menggunakan jargon (Bahasa teknis)</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2469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berpikir terlebih dahulu sebelum berbicara (tidak bergumam: mmmm……, eee…)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24690">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menggunakan bahasa service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2469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96.9%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92.2%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95.3%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247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66 dari 102</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PEOPLE</a:t>
            </a:r>
            <a:br/>
            <a:r>
              <a:t>BJB Call</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24690">
                <a:tc gridSpan="2">
                  <a:txBody>
                    <a:bodyPr/>
                    <a:lstStyle/>
                    <a:p>
                      <a:pPr algn="ctr">
                        <a:defRPr sz="1100">
                          <a:solidFill>
                            <a:srgbClr val="000000"/>
                          </a:solidFill>
                        </a:defRPr>
                      </a:pPr>
                      <a:r>
                        <a:t>ATRIBUT NON VERBAL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2469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pelanggan pada beberapa kesempatan (min 3 kali)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2469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memanggil dengan sebutan Bapak/Ibu</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2469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tidak menggunakan kata-kata: “tidak bisa/tidak mungkin/tidak ada/tidak tersedia”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2469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menggunakan magic word (Terima Kasih, Tolong/Mohon, Maaf) pada beberapa kesempatan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2469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menggunakan bahasa yang dimengerti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2469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menggunakan jargon (Bahasa teknis)</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2469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berpikir terlebih dahulu sebelum berbicara (tidak bergumam: mmmm……, eee…)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24690">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menggunakan bahasa service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2469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247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67 dari 102</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BJB Call &amp; Brand Lainnya</a:t>
            </a:r>
            <a:br/>
            <a:r>
              <a:t>Hasil Pemantauan Januari - Mei 2021</a:t>
            </a:r>
            <a:br/>
            <a:r>
              <a:t>Untuk KPI dan Atribut Non Verbal Skill</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NON VERBAL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BJB Call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pelanggan pada beberapa kesempatan (min 3 kali)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67.9%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memanggil dengan sebutan Bapak/Ibu</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99.3%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tidak menggunakan kata-kata: “tidak bisa/tidak mungkin/tidak ada/tidak tersedia”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97.7%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menggunakan magic word (Terima Kasih, Tolong/Mohon, Maaf) pada beberapa kesempatan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67.5%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56.3%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bank bjb.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68 dari 102</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defRPr b="1" sz="2500"/>
            </a:pPr>
            <a:r>
              <a:t>DEFINISI DIMENSI DAN KPI CCSEI</a:t>
            </a:r>
          </a:p>
        </p:txBody>
      </p:sp>
      <p:graphicFrame>
        <p:nvGraphicFramePr>
          <p:cNvPr id="3" name="Table 2"/>
          <p:cNvGraphicFramePr>
            <a:graphicFrameLocks noGrp="1"/>
          </p:cNvGraphicFramePr>
          <p:nvPr/>
        </p:nvGraphicFramePr>
        <p:xfrm>
          <a:off x="457200" y="68580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DIMENSI : SYSTEM &amp; PROCEDURE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685800">
                <a:tc>
                  <a:txBody>
                    <a:bodyPr/>
                    <a:lstStyle/>
                    <a:p>
                      <a:pPr algn="just">
                        <a:defRPr sz="1600">
                          <a:solidFill>
                            <a:srgbClr val="000000"/>
                          </a:solidFill>
                        </a:defRPr>
                      </a:pPr>
                      <a:r>
                        <a:t>Mengukur kinerja call center dari segi kemudahan dan kenyamanan yang dialami pelanggan selama menggunakan call center berdasarkan 3 KPI yaitu : SERVICE STANDARD, ENJOYING, dan SYSTEM.</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graphicFrame>
        <p:nvGraphicFramePr>
          <p:cNvPr id="4" name="Table 3"/>
          <p:cNvGraphicFramePr>
            <a:graphicFrameLocks noGrp="1"/>
          </p:cNvGraphicFramePr>
          <p:nvPr/>
        </p:nvGraphicFramePr>
        <p:xfrm>
          <a:off x="457200" y="196596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KPI : SERVICE STANDARD CONSISTENCY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685800">
                <a:tc>
                  <a:txBody>
                    <a:bodyPr/>
                    <a:lstStyle/>
                    <a:p>
                      <a:pPr algn="just">
                        <a:defRPr sz="1600">
                          <a:solidFill>
                            <a:srgbClr val="000000"/>
                          </a:solidFill>
                        </a:defRPr>
                      </a:pPr>
                      <a:r>
                        <a:t>Mengukur tingkat profesionalisme pelayanan yang dialami pelanggan sehubungan dengan konsistensi penerapan standar pelayanan saat pelanggan berinteraksi dengan mesin IVR atau CCO.</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graphicFrame>
        <p:nvGraphicFramePr>
          <p:cNvPr id="5" name="Table 4"/>
          <p:cNvGraphicFramePr>
            <a:graphicFrameLocks noGrp="1"/>
          </p:cNvGraphicFramePr>
          <p:nvPr/>
        </p:nvGraphicFramePr>
        <p:xfrm>
          <a:off x="457200" y="324612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KPI : ENJOYING</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685800">
                <a:tc>
                  <a:txBody>
                    <a:bodyPr/>
                    <a:lstStyle/>
                    <a:p>
                      <a:pPr algn="just">
                        <a:defRPr sz="1600">
                          <a:solidFill>
                            <a:srgbClr val="000000"/>
                          </a:solidFill>
                        </a:defRPr>
                      </a:pPr>
                      <a:r>
                        <a:t>Mengukur tingkat kenyamanan yang dialami pelanggan saat menggunakan mesin IVR atau berbicara dengan CCO.</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graphicFrame>
        <p:nvGraphicFramePr>
          <p:cNvPr id="6" name="Table 5"/>
          <p:cNvGraphicFramePr>
            <a:graphicFrameLocks noGrp="1"/>
          </p:cNvGraphicFramePr>
          <p:nvPr/>
        </p:nvGraphicFramePr>
        <p:xfrm>
          <a:off x="457200" y="438912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KPI : SYSTEM</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685800">
                <a:tc>
                  <a:txBody>
                    <a:bodyPr/>
                    <a:lstStyle/>
                    <a:p>
                      <a:pPr algn="just">
                        <a:defRPr sz="1600">
                          <a:solidFill>
                            <a:srgbClr val="000000"/>
                          </a:solidFill>
                        </a:defRPr>
                      </a:pPr>
                      <a:r>
                        <a:t>Mengukur tingkat kemudahan yang dialami pelanggan untuk mengikuti aliran proses pelayanan dari mesin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7" name="Picture 6" descr="bank bjb.png"/>
          <p:cNvPicPr>
            <a:picLocks noChangeAspect="1"/>
          </p:cNvPicPr>
          <p:nvPr/>
        </p:nvPicPr>
        <p:blipFill>
          <a:blip r:embed="rId2"/>
          <a:stretch>
            <a:fillRect/>
          </a:stretch>
        </p:blipFill>
        <p:spPr>
          <a:xfrm>
            <a:off x="4023360" y="6492240"/>
            <a:ext cx="1143000" cy="320040"/>
          </a:xfrm>
          <a:prstGeom prst="rect">
            <a:avLst/>
          </a:prstGeom>
        </p:spPr>
      </p:pic>
      <p:sp>
        <p:nvSpPr>
          <p:cNvPr id="8" name="TextBox 7"/>
          <p:cNvSpPr txBox="1"/>
          <p:nvPr/>
        </p:nvSpPr>
        <p:spPr>
          <a:xfrm>
            <a:off x="7543800" y="6492240"/>
            <a:ext cx="1371600" cy="228600"/>
          </a:xfrm>
          <a:prstGeom prst="rect">
            <a:avLst/>
          </a:prstGeom>
          <a:noFill/>
        </p:spPr>
        <p:txBody>
          <a:bodyPr wrap="none">
            <a:spAutoFit/>
          </a:bodyPr>
          <a:lstStyle/>
          <a:p>
            <a:pPr algn="ctr">
              <a:defRPr b="1" sz="1000"/>
            </a:pPr>
            <a:r>
              <a:t>Halaman 6 dari 102</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BJB Call &amp; Brand Lainnya</a:t>
            </a:r>
            <a:br/>
            <a:r>
              <a:t>Hasil Pemantauan Januari - Mei 2021</a:t>
            </a:r>
            <a:br/>
            <a:r>
              <a:t>Untuk KPI dan Atribut Non Verbal Skill</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195942">
                <a:tc gridSpan="2">
                  <a:txBody>
                    <a:bodyPr/>
                    <a:lstStyle/>
                    <a:p>
                      <a:pPr algn="ctr">
                        <a:defRPr sz="1100">
                          <a:solidFill>
                            <a:srgbClr val="000000"/>
                          </a:solidFill>
                        </a:defRPr>
                      </a:pPr>
                      <a:r>
                        <a:t>ATRIBUT NON VERBAL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BJB Call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menggunakan bahasa yang dimengerti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99.3%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menggunakan jargon (Bahasa teknis)</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99.1%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berpikir terlebih dahulu sebelum berbicara (tidak bergumam: mmmm……, eee…)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94.4%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menggunakan bahasa service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99.2%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94.4%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89.4%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95948">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40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1200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bank bjb.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69 dari 102</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PEOPLE</a:t>
            </a:r>
            <a:br/>
            <a:r>
              <a:t>BJB Call</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37160">
                <a:tc gridSpan="2">
                  <a:txBody>
                    <a:bodyPr/>
                    <a:lstStyle/>
                    <a:p>
                      <a:pPr algn="ctr">
                        <a:defRPr sz="1100">
                          <a:solidFill>
                            <a:srgbClr val="000000"/>
                          </a:solidFill>
                        </a:defRPr>
                      </a:pPr>
                      <a:r>
                        <a:t>ATRIBUT LISTENING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3716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saya dengan benar pada kesempatan pertama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62.5%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memotong pembicaraan saat saya berbicara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memberikan pernyataan pendek positif saat saya berbicara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bertanya kembali mengenai sesuatu hal yang telah saya sebutkan (CSO tidak mendengarkan dengan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25.0%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50.0%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50.0%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37.5%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pengertian/pemahaman yang benar tentang hal – hal yang saya sampaikan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bersikap tegas namun tetapi tetap sopan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menjawab pertanyaan tidak bertele-tele (new)</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89.3%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92.9%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92.9%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85.7%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3716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70 dari 102</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PEOPLE</a:t>
            </a:r>
            <a:br/>
            <a:r>
              <a:t>BJB Call</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37160">
                <a:tc gridSpan="2">
                  <a:txBody>
                    <a:bodyPr/>
                    <a:lstStyle/>
                    <a:p>
                      <a:pPr algn="ctr">
                        <a:defRPr sz="1100">
                          <a:solidFill>
                            <a:srgbClr val="000000"/>
                          </a:solidFill>
                        </a:defRPr>
                      </a:pPr>
                      <a:r>
                        <a:t>ATRIBUT LISTENING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3716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saya dengan benar pada kesempatan pertama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memotong pembicaraan saat saya berbicara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memberikan pernyataan pendek positif saat saya berbicara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bertanya kembali mengenai sesuatu hal yang telah saya sebutkan (CSO tidak mendengarkan dengan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pengertian/pemahaman yang benar tentang hal – hal yang saya sampaikan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bersikap tegas namun tetapi tetap sopan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menjawab pertanyaan tidak bertele-tele (new)</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3716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71 dari 102</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BJB Call &amp; Brand Lainnya</a:t>
            </a:r>
            <a:br/>
            <a:r>
              <a:t>Hasil Pemantauan Januari - Mei 2021</a:t>
            </a:r>
            <a:br/>
            <a:r>
              <a:t>Untuk KPI dan Atribut Listening Skill</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LISTENING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BJB Call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saya dengan benar pada kesempatan pertama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83.4%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memotong pembicaraan saat saya berbicara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97.7%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memberikan pernyataan pendek positif saat saya berbicara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98.8%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bertanya kembali mengenai sesuatu hal yang telah saya sebutkan (CSO tidak mendengarkan dengan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52.5%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58.0%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bank bjb.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72 dari 102</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BJB Call &amp; Brand Lainnya</a:t>
            </a:r>
            <a:br/>
            <a:r>
              <a:t>Hasil Pemantauan Januari - Mei 2021</a:t>
            </a:r>
            <a:br/>
            <a:r>
              <a:t>Untuk KPI dan Atribut Listening Skill</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LISTENING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BJB Call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pengertian/pemahaman yang benar tentang hal – hal yang saya sampaikan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98.8%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bersikap tegas namun tetapi tetap sopan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99.5%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menjawab pertanyaan tidak bertele-tele (new)</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98.7%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93.7%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91.6%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286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40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1200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bank bjb.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73 dari 102</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28600"/>
            <a:ext cx="5486400" cy="2286000"/>
          </a:xfrm>
          <a:prstGeom prst="rect">
            <a:avLst/>
          </a:prstGeom>
          <a:noFill/>
        </p:spPr>
        <p:txBody>
          <a:bodyPr wrap="none">
            <a:spAutoFit/>
          </a:bodyPr>
          <a:lstStyle/>
          <a:p>
            <a:pPr algn="ctr">
              <a:defRPr b="1" sz="1600"/>
            </a:pPr>
            <a:r>
              <a:t>Grafik Kinerja Bulanan Dimensi PEOPLE</a:t>
            </a:r>
            <a:br/>
            <a:r>
              <a:t>KPI Hard Skill</a:t>
            </a:r>
            <a:br/>
            <a:r>
              <a:t>BJB Call</a:t>
            </a:r>
          </a:p>
        </p:txBody>
      </p:sp>
      <p:sp>
        <p:nvSpPr>
          <p:cNvPr id="3" name="Rectangle 2"/>
          <p:cNvSpPr/>
          <p:nvPr/>
        </p:nvSpPr>
        <p:spPr>
          <a:xfrm>
            <a:off x="457200" y="1371600"/>
            <a:ext cx="8229600" cy="4343400"/>
          </a:xfrm>
          <a:prstGeom prst="rect">
            <a:avLst/>
          </a:prstGeom>
          <a:solidFill>
            <a:srgbClr val="9BBB59"/>
          </a:solidFill>
          <a:ln w="635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1234440" y="1755648"/>
            <a:ext cx="6611112" cy="33375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5" name="Chart 4"/>
          <p:cNvGraphicFramePr>
            <a:graphicFrameLocks noGrp="1"/>
          </p:cNvGraphicFramePr>
          <p:nvPr/>
        </p:nvGraphicFramePr>
        <p:xfrm>
          <a:off x="685800" y="1600200"/>
          <a:ext cx="7315200" cy="3886200"/>
        </p:xfrm>
        <a:graphic>
          <a:graphicData uri="http://schemas.openxmlformats.org/drawingml/2006/chart">
            <c:chart xmlns:c="http://schemas.openxmlformats.org/drawingml/2006/chart" r:id="rId2"/>
          </a:graphicData>
        </a:graphic>
      </p:graphicFrame>
      <p:pic>
        <p:nvPicPr>
          <p:cNvPr id="6" name="Picture 5" descr="bank bjb.png"/>
          <p:cNvPicPr>
            <a:picLocks noChangeAspect="1"/>
          </p:cNvPicPr>
          <p:nvPr/>
        </p:nvPicPr>
        <p:blipFill>
          <a:blip r:embed="rId3"/>
          <a:stretch>
            <a:fillRect/>
          </a:stretch>
        </p:blipFill>
        <p:spPr>
          <a:xfrm>
            <a:off x="4023360" y="6492240"/>
            <a:ext cx="1143000" cy="320040"/>
          </a:xfrm>
          <a:prstGeom prst="rect">
            <a:avLst/>
          </a:prstGeom>
        </p:spPr>
      </p:pic>
      <p:sp>
        <p:nvSpPr>
          <p:cNvPr id="7" name="TextBox 6"/>
          <p:cNvSpPr txBox="1"/>
          <p:nvPr/>
        </p:nvSpPr>
        <p:spPr>
          <a:xfrm>
            <a:off x="7543800" y="6492240"/>
            <a:ext cx="1371600" cy="228600"/>
          </a:xfrm>
          <a:prstGeom prst="rect">
            <a:avLst/>
          </a:prstGeom>
          <a:noFill/>
        </p:spPr>
        <p:txBody>
          <a:bodyPr wrap="none">
            <a:spAutoFit/>
          </a:bodyPr>
          <a:lstStyle/>
          <a:p>
            <a:pPr algn="ctr">
              <a:defRPr b="1" sz="1000"/>
            </a:pPr>
            <a:r>
              <a:t>Halaman 74 dari 102</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PEOPLE</a:t>
            </a:r>
            <a:br/>
            <a:r>
              <a:t>BJB Call</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52400">
                <a:tc gridSpan="2">
                  <a:txBody>
                    <a:bodyPr/>
                    <a:lstStyle/>
                    <a:p>
                      <a:pPr algn="ctr">
                        <a:defRPr sz="1100">
                          <a:solidFill>
                            <a:srgbClr val="000000"/>
                          </a:solidFill>
                        </a:defRPr>
                      </a:pPr>
                      <a:r>
                        <a:t>ATRIBUT PRODUCT KNOWLEDGE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524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yang melayani saya menanyakan produk/jasa yang saya butuhkan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melakukan konfirmasi secara benar pada kesempatan pertama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yang melayani saya menggali kebutuhan saya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menggali seperti menginterogasi (membacakan pertanyaan yang sepertinya sudah standar tanpa “mendengarkan”, hanya satu arah)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mengalihkan telepon kepada petugas lainnya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hold line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97.9%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97.9%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97.9%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97.9%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524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75 dari 102</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PEOPLE</a:t>
            </a:r>
            <a:br/>
            <a:r>
              <a:t>BJB Call</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52400">
                <a:tc gridSpan="2">
                  <a:txBody>
                    <a:bodyPr/>
                    <a:lstStyle/>
                    <a:p>
                      <a:pPr algn="ctr">
                        <a:defRPr sz="1100">
                          <a:solidFill>
                            <a:srgbClr val="000000"/>
                          </a:solidFill>
                        </a:defRPr>
                      </a:pPr>
                      <a:r>
                        <a:t>ATRIBUT PRODUCT KNOWLEDGE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524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yang melayani saya menanyakan produk/jasa yang saya butuhkan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melakukan konfirmasi secara benar pada kesempatan pertama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yang melayani saya menggali kebutuhan saya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menggali seperti menginterogasi (membacakan pertanyaan yang sepertinya sudah standar tanpa “mendengarkan”, hanya satu arah)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mengalihkan telepon kepada petugas lainnya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hold line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524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76 dari 102</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BJB Call &amp; Brand Lainnya</a:t>
            </a:r>
            <a:br/>
            <a:r>
              <a:t>Hasil Pemantauan Januari - Mei 2021</a:t>
            </a:r>
            <a:br/>
            <a:r>
              <a:t>Untuk KPI dan Atribut Product Knowledge</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PRODUCT KNOWLEDGE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BJB Call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yang melayani saya menanyakan produk/jasa yang saya butuhkan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86.2%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melakukan konfirmasi secara benar pada kesempatan pertama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90.2%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yang melayani saya menggali kebutuhan saya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35.4%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menggali seperti menginterogasi (membacakan pertanyaan yang sepertinya sudah standar tanpa “mendengarkan”, hanya satu arah)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97.3%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bank bjb.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77 dari 102</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BJB Call &amp; Brand Lainnya</a:t>
            </a:r>
            <a:br/>
            <a:r>
              <a:t>Hasil Pemantauan Januari - Mei 2021</a:t>
            </a:r>
            <a:br/>
            <a:r>
              <a:t>Untuk KPI dan Atribut Product Knowledge</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74320">
                <a:tc gridSpan="2">
                  <a:txBody>
                    <a:bodyPr/>
                    <a:lstStyle/>
                    <a:p>
                      <a:pPr algn="ctr">
                        <a:defRPr sz="1100">
                          <a:solidFill>
                            <a:srgbClr val="000000"/>
                          </a:solidFill>
                        </a:defRPr>
                      </a:pPr>
                      <a:r>
                        <a:t>ATRIBUT PRODUCT KNOWLEDGE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BJB Call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mengalihkan telepon kepada petugas lainnya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97.2%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hold line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85.9%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98.5%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40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1200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bank bjb.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78 dari 102</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defRPr b="1" sz="2500"/>
            </a:pPr>
            <a:r>
              <a:t>DEFINISI DIMENSI DAN KPI CCSEI</a:t>
            </a:r>
          </a:p>
        </p:txBody>
      </p:sp>
      <p:graphicFrame>
        <p:nvGraphicFramePr>
          <p:cNvPr id="3" name="Table 2"/>
          <p:cNvGraphicFramePr>
            <a:graphicFrameLocks noGrp="1"/>
          </p:cNvGraphicFramePr>
          <p:nvPr/>
        </p:nvGraphicFramePr>
        <p:xfrm>
          <a:off x="457200" y="68580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DIMENSI :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685800">
                <a:tc>
                  <a:txBody>
                    <a:bodyPr/>
                    <a:lstStyle/>
                    <a:p>
                      <a:pPr algn="just">
                        <a:defRPr sz="1600">
                          <a:solidFill>
                            <a:srgbClr val="000000"/>
                          </a:solidFill>
                        </a:defRPr>
                      </a:pPr>
                      <a:r>
                        <a:t>Mengukur kinerja call center dari segi keramahtamahan dan kualitas solusi yang dialami pelanggan saat dilayani oleh CCO berdasarkan 2 KPI yaitu : SOFT SKILL dan HARD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graphicFrame>
        <p:nvGraphicFramePr>
          <p:cNvPr id="4" name="Table 3"/>
          <p:cNvGraphicFramePr>
            <a:graphicFrameLocks noGrp="1"/>
          </p:cNvGraphicFramePr>
          <p:nvPr/>
        </p:nvGraphicFramePr>
        <p:xfrm>
          <a:off x="457200" y="182880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KPI : SOFT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685800">
                <a:tc>
                  <a:txBody>
                    <a:bodyPr/>
                    <a:lstStyle/>
                    <a:p>
                      <a:pPr algn="just">
                        <a:defRPr sz="1600">
                          <a:solidFill>
                            <a:srgbClr val="000000"/>
                          </a:solidFill>
                        </a:defRPr>
                      </a:pPr>
                      <a:r>
                        <a:t>Mengukur tingkat keramahtamahan yang dialami pelanggan saat dilayani CCO.</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graphicFrame>
        <p:nvGraphicFramePr>
          <p:cNvPr id="5" name="Table 4"/>
          <p:cNvGraphicFramePr>
            <a:graphicFrameLocks noGrp="1"/>
          </p:cNvGraphicFramePr>
          <p:nvPr/>
        </p:nvGraphicFramePr>
        <p:xfrm>
          <a:off x="457200" y="297180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KPI : HARD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685800">
                <a:tc>
                  <a:txBody>
                    <a:bodyPr/>
                    <a:lstStyle/>
                    <a:p>
                      <a:pPr algn="just">
                        <a:defRPr sz="1600">
                          <a:solidFill>
                            <a:srgbClr val="000000"/>
                          </a:solidFill>
                        </a:defRPr>
                      </a:pPr>
                      <a:r>
                        <a:t>Mengukur tingkat kualitas solusi yang didapatkan pelangan atas kebutuhan informasi produk/jasa yang diberikan oleh CCO.</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6" name="Picture 5" descr="bank bjb.png"/>
          <p:cNvPicPr>
            <a:picLocks noChangeAspect="1"/>
          </p:cNvPicPr>
          <p:nvPr/>
        </p:nvPicPr>
        <p:blipFill>
          <a:blip r:embed="rId2"/>
          <a:stretch>
            <a:fillRect/>
          </a:stretch>
        </p:blipFill>
        <p:spPr>
          <a:xfrm>
            <a:off x="4023360" y="6492240"/>
            <a:ext cx="1143000" cy="320040"/>
          </a:xfrm>
          <a:prstGeom prst="rect">
            <a:avLst/>
          </a:prstGeom>
        </p:spPr>
      </p:pic>
      <p:sp>
        <p:nvSpPr>
          <p:cNvPr id="7" name="TextBox 6"/>
          <p:cNvSpPr txBox="1"/>
          <p:nvPr/>
        </p:nvSpPr>
        <p:spPr>
          <a:xfrm>
            <a:off x="7543800" y="6492240"/>
            <a:ext cx="1371600" cy="228600"/>
          </a:xfrm>
          <a:prstGeom prst="rect">
            <a:avLst/>
          </a:prstGeom>
          <a:noFill/>
        </p:spPr>
        <p:txBody>
          <a:bodyPr wrap="none">
            <a:spAutoFit/>
          </a:bodyPr>
          <a:lstStyle/>
          <a:p>
            <a:pPr algn="ctr">
              <a:defRPr b="1" sz="1000"/>
            </a:pPr>
            <a:r>
              <a:t>Halaman 7 dari 102</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PEOPLE</a:t>
            </a:r>
            <a:br/>
            <a:r>
              <a:t>BJB Call</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95942">
                <a:tc gridSpan="2">
                  <a:txBody>
                    <a:bodyPr/>
                    <a:lstStyle/>
                    <a:p>
                      <a:pPr algn="ctr">
                        <a:defRPr sz="1100">
                          <a:solidFill>
                            <a:srgbClr val="000000"/>
                          </a:solidFill>
                        </a:defRPr>
                      </a:pPr>
                      <a:r>
                        <a:t>ATRIBUT SOLUTION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Bagaimanakah kualitas CSO dalam menjelaskan produk/jasa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Bagaimanakah kualitas CSO dalam meyakinkan bahwa produk/jasa yang ditawarkan sesuai dengan kebutuhan/ kondisi saya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Menyediakan solusi sesuai kebutuhan anda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memberikan solusi tuntas atas permasalahan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95948">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79 dari 102</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PEOPLE</a:t>
            </a:r>
            <a:br/>
            <a:r>
              <a:t>BJB Call</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95942">
                <a:tc gridSpan="2">
                  <a:txBody>
                    <a:bodyPr/>
                    <a:lstStyle/>
                    <a:p>
                      <a:pPr algn="ctr">
                        <a:defRPr sz="1100">
                          <a:solidFill>
                            <a:srgbClr val="000000"/>
                          </a:solidFill>
                        </a:defRPr>
                      </a:pPr>
                      <a:r>
                        <a:t>ATRIBUT SOLUTION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Bagaimanakah kualitas CSO dalam menjelaskan produk/jasa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Bagaimanakah kualitas CSO dalam meyakinkan bahwa produk/jasa yang ditawarkan sesuai dengan kebutuhan/ kondisi saya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Menyediakan solusi sesuai kebutuhan anda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memberikan solusi tuntas atas permasalahan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95948">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80 dari 102</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BJB Call &amp; Brand Lainnya</a:t>
            </a:r>
            <a:br/>
            <a:r>
              <a:t>Hasil Pemantauan Januari - Mei 2021</a:t>
            </a:r>
            <a:br/>
            <a:r>
              <a:t>Untuk KPI dan Atribut Solution</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195942">
                <a:tc gridSpan="2">
                  <a:txBody>
                    <a:bodyPr/>
                    <a:lstStyle/>
                    <a:p>
                      <a:pPr algn="ctr">
                        <a:defRPr sz="1100">
                          <a:solidFill>
                            <a:srgbClr val="000000"/>
                          </a:solidFill>
                        </a:defRPr>
                      </a:pPr>
                      <a:r>
                        <a:t>ATRIBUT SOLUTION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BJB Call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Bagaimanakah kualitas CSO dalam menjelaskan produk/jasa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Bagaimanakah kualitas CSO dalam meyakinkan bahwa produk/jasa yang ditawarkan sesuai dengan kebutuhan/ kondisi saya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94.0%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Menyediakan solusi sesuai kebutuhan anda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98.9%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memberikan solusi tuntas atas permasalahan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93.1%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94.3%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95948">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40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1200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bank bjb.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81 dari 102</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2514600"/>
            <a:ext cx="8229600" cy="1828800"/>
          </a:xfrm>
          <a:prstGeom prst="roundRect">
            <a:avLst/>
          </a:prstGeom>
          <a:solidFill>
            <a:srgbClr val="7F7F7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3108960"/>
            <a:ext cx="8229600" cy="1828800"/>
          </a:xfrm>
          <a:prstGeom prst="rect">
            <a:avLst/>
          </a:prstGeom>
          <a:noFill/>
        </p:spPr>
        <p:txBody>
          <a:bodyPr wrap="none">
            <a:spAutoFit/>
          </a:bodyPr>
          <a:lstStyle/>
          <a:p>
            <a:pPr algn="ctr">
              <a:defRPr b="1" sz="3000"/>
            </a:pPr>
            <a:r>
              <a:t>ENGAGEMENT INDEX</a:t>
            </a:r>
          </a:p>
        </p:txBody>
      </p:sp>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82 dari 102</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ENGAGEMENT INDEX</a:t>
            </a:r>
            <a:br/>
            <a:r>
              <a:t>Hasil Pemantauan Januari - Mei 2021</a:t>
            </a:r>
          </a:p>
        </p:txBody>
      </p:sp>
      <p:graphicFrame>
        <p:nvGraphicFramePr>
          <p:cNvPr id="3" name="Table 2"/>
          <p:cNvGraphicFramePr>
            <a:graphicFrameLocks noGrp="1"/>
          </p:cNvGraphicFramePr>
          <p:nvPr/>
        </p:nvGraphicFramePr>
        <p:xfrm>
          <a:off x="228600" y="1143000"/>
          <a:ext cx="8686800" cy="4572000"/>
        </p:xfrm>
        <a:graphic>
          <a:graphicData uri="http://schemas.openxmlformats.org/drawingml/2006/table">
            <a:tbl>
              <a:tblPr firstRow="1" bandRow="1">
                <a:tableStyleId>{5C22544A-7EE6-4342-B048-85BDC9FD1C3A}</a:tableStyleId>
              </a:tblPr>
              <a:tblGrid>
                <a:gridCol w="457200"/>
                <a:gridCol w="6858000"/>
                <a:gridCol w="1371600"/>
              </a:tblGrid>
              <a:tr h="240631">
                <a:tc gridSpan="2">
                  <a:txBody>
                    <a:bodyPr/>
                    <a:lstStyle/>
                    <a:p>
                      <a:pPr algn="ctr">
                        <a:defRPr sz="1100">
                          <a:solidFill>
                            <a:srgbClr val="000000"/>
                          </a:solidFill>
                        </a:defRPr>
                      </a:pPr>
                      <a:r>
                        <a:t>ATRIBUT ENGAGEMENT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BJB Call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40631">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Lamanya menunggu sampai dengan terdengarnya Salam Pembuka dari CSO</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78.0%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40631">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menyediakan minimal 2 pilihan bahasa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40631">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memberikan respon pada saat pelanggan belum memilih menu</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40631">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yang melayani saya menanyakan nama saya pada saat awal berinteraksi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40631">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memanggil nama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40631">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mengundang gunakan call center diwaktu mendatang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30.0%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40631">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Suara CSO terdengar dengan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40631">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Tidak ada iklan yang harus pelanggan dengarkan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40631">
                <a:tc>
                  <a:txBody>
                    <a:bodyPr/>
                    <a:lstStyle/>
                    <a:p>
                      <a:pPr algn="ctr">
                        <a:defRPr sz="1000">
                          <a:solidFill>
                            <a:srgbClr val="000000"/>
                          </a:solidFill>
                        </a:defRPr>
                      </a:pPr>
                      <a:r>
                        <a:t>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pelanggan pada beberapa kesempatan (min 3 kali)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40631">
                <a:tc>
                  <a:txBody>
                    <a:bodyPr/>
                    <a:lstStyle/>
                    <a:p>
                      <a:pPr algn="ctr">
                        <a:defRPr sz="1000">
                          <a:solidFill>
                            <a:srgbClr val="000000"/>
                          </a:solidFill>
                        </a:defRPr>
                      </a:pPr>
                      <a:r>
                        <a:t>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memanggil dengan sebutan Bapak/Ibu</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40631">
                <a:tc>
                  <a:txBody>
                    <a:bodyPr/>
                    <a:lstStyle/>
                    <a:p>
                      <a:pPr algn="ctr">
                        <a:defRPr sz="1000">
                          <a:solidFill>
                            <a:srgbClr val="000000"/>
                          </a:solidFill>
                        </a:defRPr>
                      </a:pPr>
                      <a:r>
                        <a:t>11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menggunakan magic word (Terima Kasih, Tolong/Mohon, Maaf) pada beberapa kesempatan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67.5%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40631">
                <a:tc>
                  <a:txBody>
                    <a:bodyPr/>
                    <a:lstStyle/>
                    <a:p>
                      <a:pPr algn="ctr">
                        <a:defRPr sz="1000">
                          <a:solidFill>
                            <a:srgbClr val="000000"/>
                          </a:solidFill>
                        </a:defRPr>
                      </a:pPr>
                      <a:r>
                        <a:t>12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menyebutkan nama saya dengan benar pada kesempatan pertama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40631">
                <a:tc>
                  <a:txBody>
                    <a:bodyPr/>
                    <a:lstStyle/>
                    <a:p>
                      <a:pPr algn="ctr">
                        <a:defRPr sz="1000">
                          <a:solidFill>
                            <a:srgbClr val="000000"/>
                          </a:solidFill>
                        </a:defRPr>
                      </a:pPr>
                      <a:r>
                        <a:t>13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pengertian/pemahaman yang benar tentang hal – hal yang saya sampaikan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40631">
                <a:tc>
                  <a:txBody>
                    <a:bodyPr/>
                    <a:lstStyle/>
                    <a:p>
                      <a:pPr algn="ctr">
                        <a:defRPr sz="1000">
                          <a:solidFill>
                            <a:srgbClr val="000000"/>
                          </a:solidFill>
                        </a:defRPr>
                      </a:pPr>
                      <a:r>
                        <a:t>14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yang melayani saya menanyakan produk/jasa yang saya butuhkan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40631">
                <a:tc>
                  <a:txBody>
                    <a:bodyPr/>
                    <a:lstStyle/>
                    <a:p>
                      <a:pPr algn="ctr">
                        <a:defRPr sz="1000">
                          <a:solidFill>
                            <a:srgbClr val="000000"/>
                          </a:solidFill>
                        </a:defRPr>
                      </a:pPr>
                      <a:r>
                        <a:t>15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yang melayani saya menggali kebutuhan saya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40631">
                <a:tc>
                  <a:txBody>
                    <a:bodyPr/>
                    <a:lstStyle/>
                    <a:p>
                      <a:pPr algn="ctr">
                        <a:defRPr sz="1000">
                          <a:solidFill>
                            <a:srgbClr val="000000"/>
                          </a:solidFill>
                        </a:defRPr>
                      </a:pPr>
                      <a:r>
                        <a:t>16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Menyediakan solusi sesuai kebutuhan anda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40631">
                <a:tc>
                  <a:txBody>
                    <a:bodyPr/>
                    <a:lstStyle/>
                    <a:p>
                      <a:pPr algn="ctr">
                        <a:defRPr sz="1000">
                          <a:solidFill>
                            <a:srgbClr val="000000"/>
                          </a:solidFill>
                        </a:defRPr>
                      </a:pPr>
                      <a:r>
                        <a:t>17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memberikan solusi tuntas atas permasalahan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406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89.8%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bl>
          </a:graphicData>
        </a:graphic>
      </p:graphicFrame>
      <p:sp>
        <p:nvSpPr>
          <p:cNvPr id="4" name="TextBox 3"/>
          <p:cNvSpPr txBox="1"/>
          <p:nvPr/>
        </p:nvSpPr>
        <p:spPr>
          <a:xfrm>
            <a:off x="7543800" y="6492240"/>
            <a:ext cx="1371600" cy="228600"/>
          </a:xfrm>
          <a:prstGeom prst="rect">
            <a:avLst/>
          </a:prstGeom>
          <a:noFill/>
        </p:spPr>
        <p:txBody>
          <a:bodyPr wrap="none">
            <a:spAutoFit/>
          </a:bodyPr>
          <a:lstStyle/>
          <a:p>
            <a:pPr algn="ctr">
              <a:defRPr b="1" sz="1000"/>
            </a:pPr>
            <a:r>
              <a:t>Halaman 83 dari 102</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2514600"/>
            <a:ext cx="8229600" cy="1828800"/>
          </a:xfrm>
          <a:prstGeom prst="roundRect">
            <a:avLst/>
          </a:prstGeom>
          <a:solidFill>
            <a:srgbClr val="7F7F7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3108960"/>
            <a:ext cx="8229600" cy="1828800"/>
          </a:xfrm>
          <a:prstGeom prst="rect">
            <a:avLst/>
          </a:prstGeom>
          <a:noFill/>
        </p:spPr>
        <p:txBody>
          <a:bodyPr wrap="none">
            <a:spAutoFit/>
          </a:bodyPr>
          <a:lstStyle/>
          <a:p>
            <a:pPr algn="ctr">
              <a:defRPr b="1" sz="3000"/>
            </a:pPr>
            <a:r>
              <a:t>AREA PERBAIKAN</a:t>
            </a:r>
          </a:p>
        </p:txBody>
      </p:sp>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84 dari 102</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Mei 2021</a:t>
            </a:r>
          </a:p>
        </p:txBody>
      </p:sp>
      <p:graphicFrame>
        <p:nvGraphicFramePr>
          <p:cNvPr id="3" name="Table 2"/>
          <p:cNvGraphicFramePr>
            <a:graphicFrameLocks noGrp="1"/>
          </p:cNvGraphicFramePr>
          <p:nvPr/>
        </p:nvGraphicFramePr>
        <p:xfrm>
          <a:off x="228600" y="1143000"/>
          <a:ext cx="8732520" cy="114300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ACCESSIBILITY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6858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Banyaknya mencoba hingga mendapatkan nada sambung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0.020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85 dari 102</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Mei 2021</a:t>
            </a:r>
          </a:p>
        </p:txBody>
      </p:sp>
      <p:graphicFrame>
        <p:nvGraphicFramePr>
          <p:cNvPr id="3" name="Table 2"/>
          <p:cNvGraphicFramePr>
            <a:graphicFrameLocks noGrp="1"/>
          </p:cNvGraphicFramePr>
          <p:nvPr/>
        </p:nvGraphicFramePr>
        <p:xfrm>
          <a:off x="228600" y="1143000"/>
          <a:ext cx="8732520" cy="137160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AVAILABILITY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4572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Banyaknya mencoba hingga dapat terhubung ke mesin penjawab/IVR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0.020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4572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Banyaknya mencoba hingga dapat terhubung ke Customer Service Officer (CSO) dari mesin penjawab/IVR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0.020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0.040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86 dari 102</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Mei 2021</a:t>
            </a:r>
          </a:p>
        </p:txBody>
      </p:sp>
      <p:graphicFrame>
        <p:nvGraphicFramePr>
          <p:cNvPr id="3" name="Table 2"/>
          <p:cNvGraphicFramePr>
            <a:graphicFrameLocks noGrp="1"/>
          </p:cNvGraphicFramePr>
          <p:nvPr/>
        </p:nvGraphicFramePr>
        <p:xfrm>
          <a:off x="228600" y="1143000"/>
          <a:ext cx="8732520" cy="137160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CONNECTION SPEED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4572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Lamanya menunggu sampai dengan terdengarnya Salam Pembuka dari mesin penjawab/IVR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0.020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0.380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4572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Lamanya menunggu sampai dengan terdengarnya Salam Pembuka dari CSO</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40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0.020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0.800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87 dari 102</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Mei 2021</a:t>
            </a:r>
          </a:p>
        </p:txBody>
      </p:sp>
      <p:graphicFrame>
        <p:nvGraphicFramePr>
          <p:cNvPr id="3" name="Table 2"/>
          <p:cNvGraphicFramePr>
            <a:graphicFrameLocks noGrp="1"/>
          </p:cNvGraphicFramePr>
          <p:nvPr/>
        </p:nvGraphicFramePr>
        <p:xfrm>
          <a:off x="228600" y="1143000"/>
          <a:ext cx="8732520" cy="1632858"/>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PRODUCT KNOWLEDGE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yang melayani saya menanyakan produk/jasa yang saya butuhkan.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0.022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melakukan konfirmasi secara benar pada kesempatan pertama.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0.022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yang melayani saya menggali kebutuhan saya.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0.022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0.086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menggali seperti menginterogasi (membacakan pertanyaan yang sepertinya sudah standar tanpa “mendengarkan”, hanya satu arah)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40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0.022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0.864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mengalihkan telepon kepada petugas lainnya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40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0.022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0.864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8">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dapat memberikan informasi mengenai produk/jasa yang saya butuhkan tanpa melakukan hold line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0.036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88 dari 102</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2514600"/>
            <a:ext cx="8229600" cy="1828800"/>
          </a:xfrm>
          <a:prstGeom prst="roundRect">
            <a:avLst/>
          </a:prstGeom>
          <a:solidFill>
            <a:srgbClr val="7F7F7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3108960"/>
            <a:ext cx="8229600" cy="1828800"/>
          </a:xfrm>
          <a:prstGeom prst="rect">
            <a:avLst/>
          </a:prstGeom>
          <a:noFill/>
        </p:spPr>
        <p:txBody>
          <a:bodyPr wrap="none">
            <a:spAutoFit/>
          </a:bodyPr>
          <a:lstStyle/>
          <a:p>
            <a:pPr algn="ctr">
              <a:defRPr b="1" sz="3000"/>
            </a:pPr>
            <a:r>
              <a:t>KINERJA DIMENSI ACCESS</a:t>
            </a:r>
          </a:p>
        </p:txBody>
      </p:sp>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8 dari 102</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Mei 2021</a:t>
            </a:r>
          </a:p>
        </p:txBody>
      </p:sp>
      <p:graphicFrame>
        <p:nvGraphicFramePr>
          <p:cNvPr id="3" name="Table 2"/>
          <p:cNvGraphicFramePr>
            <a:graphicFrameLocks noGrp="1"/>
          </p:cNvGraphicFramePr>
          <p:nvPr/>
        </p:nvGraphicFramePr>
        <p:xfrm>
          <a:off x="228600" y="1143000"/>
          <a:ext cx="8732520" cy="155448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SOLUTION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Bagaimanakah kualitas CSO dalam menjelaskan produk/jasa ?</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0.043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Bagaimanakah kualitas CSO dalam meyakinkan bahwa produk/jasa yang ditawarkan sesuai dengan kebutuhan/ kondisi saya?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0.043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Menyediakan solusi sesuai kebutuhan anda?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0.043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memberikan solusi tuntas atas permasalahan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40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0.086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3.456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89 dari 102</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Mei 2021</a:t>
            </a:r>
          </a:p>
        </p:txBody>
      </p:sp>
      <p:graphicFrame>
        <p:nvGraphicFramePr>
          <p:cNvPr id="3" name="Table 2"/>
          <p:cNvGraphicFramePr>
            <a:graphicFrameLocks noGrp="1"/>
          </p:cNvGraphicFramePr>
          <p:nvPr/>
        </p:nvGraphicFramePr>
        <p:xfrm>
          <a:off x="228600" y="1143000"/>
          <a:ext cx="8732520" cy="165735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LISTENING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7145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saya dengan benar pada kesempatan pertama.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0.058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memotong pembicaraan saat saya berbicara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memberikan pernyataan pendek positif saat saya berbicara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bertanya kembali mengenai sesuatu hal yang telah saya sebutkan (CSO tidak mendengarkan dengan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0.182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pengertian/pemahaman yang benar tentang hal – hal yang saya sampaikan.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bersikap tegas namun tetapi tetap sopan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menjawab pertanyaan tidak bertele-tele (new)</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90 dari 102</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Mei 2021</a:t>
            </a:r>
          </a:p>
        </p:txBody>
      </p:sp>
      <p:graphicFrame>
        <p:nvGraphicFramePr>
          <p:cNvPr id="3" name="Table 2"/>
          <p:cNvGraphicFramePr>
            <a:graphicFrameLocks noGrp="1"/>
          </p:cNvGraphicFramePr>
          <p:nvPr/>
        </p:nvGraphicFramePr>
        <p:xfrm>
          <a:off x="228600" y="1143000"/>
          <a:ext cx="8732520" cy="167640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NON VERBAL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524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pelanggan pada beberapa kesempatan (min 3 kali)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memanggil dengan sebutan Bapak/Ibu</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tidak menggunakan kata-kata: “tidak bisa/tidak mungkin/tidak ada/tidak tersedia”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0.038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menggunakan magic word (Terima Kasih, Tolong/Mohon, Maaf) pada beberapa kesempatan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0.062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menggunakan bahasa yang dimengerti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menggunakan jargon (Bahasa teknis)</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berpikir terlebih dahulu sebelum berbicara (tidak bergumam mis: mmmm……, eee…)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menggunakan bahasa service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91 dari 102</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Mei 2021</a:t>
            </a:r>
          </a:p>
        </p:txBody>
      </p:sp>
      <p:graphicFrame>
        <p:nvGraphicFramePr>
          <p:cNvPr id="3" name="Table 2"/>
          <p:cNvGraphicFramePr>
            <a:graphicFrameLocks noGrp="1"/>
          </p:cNvGraphicFramePr>
          <p:nvPr/>
        </p:nvGraphicFramePr>
        <p:xfrm>
          <a:off x="228600" y="1143000"/>
          <a:ext cx="8732520" cy="1632858"/>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VERBAL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nada bicara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memiliki intonasi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0.014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kecepatan berbicara yang baik (tidak terlalu cepat/lambat)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memiliki volume suara yang baik (tidak terlalu keras/pelan)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0.014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artikulasi suara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8">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memiliki pelafalan kata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0.014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92 dari 102</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Mei 2021</a:t>
            </a:r>
          </a:p>
        </p:txBody>
      </p:sp>
      <p:graphicFrame>
        <p:nvGraphicFramePr>
          <p:cNvPr id="3" name="Table 2"/>
          <p:cNvGraphicFramePr>
            <a:graphicFrameLocks noGrp="1"/>
          </p:cNvGraphicFramePr>
          <p:nvPr/>
        </p:nvGraphicFramePr>
        <p:xfrm>
          <a:off x="228600" y="1143000"/>
          <a:ext cx="8732520" cy="169164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KENYAMANAN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3716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Suara IVR tidak lapping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Suara IVR terdengar dengan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memiliki intonasi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memiliki kecepatan berbicara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memiliki volume suara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memiliki artikulasi suara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memiliki pelafalan kata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menggunakan bahasa verbal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Tidak ada iklan yang harus pelanggan dengarkan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93 dari 102</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Mei 2021</a:t>
            </a:r>
          </a:p>
        </p:txBody>
      </p:sp>
      <p:graphicFrame>
        <p:nvGraphicFramePr>
          <p:cNvPr id="3" name="Table 2"/>
          <p:cNvGraphicFramePr>
            <a:graphicFrameLocks noGrp="1"/>
          </p:cNvGraphicFramePr>
          <p:nvPr/>
        </p:nvGraphicFramePr>
        <p:xfrm>
          <a:off x="228600" y="1143000"/>
          <a:ext cx="8732520" cy="148590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KENYAMANAN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Suara CSO terdengar dengan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Tidak terdengar suara CSO lain sedang melayani pelanggan lainnya (Suara CSO melayani)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0.012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0.132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3429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Tidak terdengar suara lainnya sebagai suara latar (Suara music, TV, dll)</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94 dari 102</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Mei 2021</a:t>
            </a:r>
          </a:p>
        </p:txBody>
      </p:sp>
      <p:graphicFrame>
        <p:nvGraphicFramePr>
          <p:cNvPr id="3" name="Table 2"/>
          <p:cNvGraphicFramePr>
            <a:graphicFrameLocks noGrp="1"/>
          </p:cNvGraphicFramePr>
          <p:nvPr/>
        </p:nvGraphicFramePr>
        <p:xfrm>
          <a:off x="228600" y="1143000"/>
          <a:ext cx="8732520" cy="155448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SALAM PEMBUKA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pembuka menyebutkan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Salam pembuka menyebutkan selamat datang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pembuka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Salam pembuka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95 dari 102</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Mei 2021</a:t>
            </a:r>
          </a:p>
        </p:txBody>
      </p:sp>
      <p:graphicFrame>
        <p:nvGraphicFramePr>
          <p:cNvPr id="3" name="Table 2"/>
          <p:cNvGraphicFramePr>
            <a:graphicFrameLocks noGrp="1"/>
          </p:cNvGraphicFramePr>
          <p:nvPr/>
        </p:nvGraphicFramePr>
        <p:xfrm>
          <a:off x="228600" y="1143000"/>
          <a:ext cx="8732520" cy="1632858"/>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SALAM PEMBUKA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0.019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diri (Nama CSO ……………………….)</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menawarkan bantuan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yang melayani saya menanyakan nama saya pada saat awal berinteraksi. (Nama anda ……………………….)</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8">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terkesan ramah dan hangat diawal percakapan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96 dari 102</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Mei 2021</a:t>
            </a:r>
          </a:p>
        </p:txBody>
      </p:sp>
      <p:graphicFrame>
        <p:nvGraphicFramePr>
          <p:cNvPr id="3" name="Table 2"/>
          <p:cNvGraphicFramePr>
            <a:graphicFrameLocks noGrp="1"/>
          </p:cNvGraphicFramePr>
          <p:nvPr/>
        </p:nvGraphicFramePr>
        <p:xfrm>
          <a:off x="228600" y="1143000"/>
          <a:ext cx="8732520" cy="148590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SALAM PENUTUP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penutup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Salam penutup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3429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penutup menyebutkan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40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0.144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97 dari 102</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Mei 2021</a:t>
            </a:r>
          </a:p>
        </p:txBody>
      </p:sp>
      <p:graphicFrame>
        <p:nvGraphicFramePr>
          <p:cNvPr id="3" name="Table 2"/>
          <p:cNvGraphicFramePr>
            <a:graphicFrameLocks noGrp="1"/>
          </p:cNvGraphicFramePr>
          <p:nvPr/>
        </p:nvGraphicFramePr>
        <p:xfrm>
          <a:off x="228600" y="1143000"/>
          <a:ext cx="8732520" cy="1632858"/>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SALAM PENUTUP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mengkonfirmasi kecukupan pelayanan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memanggil nama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mengucapkan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8">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mengundang gunakan call center diwaktu mendatang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0.269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bank bjb.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98 dari 102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