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BNI Online Chat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82.0%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82.0%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82.0%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Sheet1!$A$2:$A$10</c:f>
              <c:strCache>
                <c:ptCount val="9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  <c:pt idx="3">
                  <c:v>April</c:v>
                </c:pt>
                <c:pt idx="4">
                  <c:v>Mei</c:v>
                </c:pt>
                <c:pt idx="5">
                  <c:v>Juni</c:v>
                </c:pt>
                <c:pt idx="6">
                  <c:v>Juli</c:v>
                </c:pt>
                <c:pt idx="7">
                  <c:v>Agustus</c:v>
                </c:pt>
                <c:pt idx="8">
                  <c:v>September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82.0</c:v>
                </c:pt>
                <c:pt idx="7">
                  <c:v>82.0</c:v>
                </c:pt>
                <c:pt idx="8">
                  <c:v>82.0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BNI Online Chat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96.2%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98.1%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64.0%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Sheet1!$A$2:$A$10</c:f>
              <c:strCache>
                <c:ptCount val="9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  <c:pt idx="3">
                  <c:v>April</c:v>
                </c:pt>
                <c:pt idx="4">
                  <c:v>Mei</c:v>
                </c:pt>
                <c:pt idx="5">
                  <c:v>Juni</c:v>
                </c:pt>
                <c:pt idx="6">
                  <c:v>Juli</c:v>
                </c:pt>
                <c:pt idx="7">
                  <c:v>Agustus</c:v>
                </c:pt>
                <c:pt idx="8">
                  <c:v>September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96.2</c:v>
                </c:pt>
                <c:pt idx="7">
                  <c:v>98.1</c:v>
                </c:pt>
                <c:pt idx="8">
                  <c:v>64.0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79.1%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86.7%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84.2%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92.5%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81.7%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76.7%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60.0%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90.0%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79.1</c:v>
                </c:pt>
                <c:pt idx="1">
                  <c:v>86.7</c:v>
                </c:pt>
                <c:pt idx="2">
                  <c:v>40.0</c:v>
                </c:pt>
                <c:pt idx="3">
                  <c:v>84.2</c:v>
                </c:pt>
                <c:pt idx="4">
                  <c:v>92.5</c:v>
                </c:pt>
                <c:pt idx="5">
                  <c:v>81.7</c:v>
                </c:pt>
                <c:pt idx="6">
                  <c:v>100.0</c:v>
                </c:pt>
                <c:pt idx="7">
                  <c:v>76.7</c:v>
                </c:pt>
                <c:pt idx="8">
                  <c:v>60.0</c:v>
                </c:pt>
                <c:pt idx="9">
                  <c:v>90.0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79.1%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86.7%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84.2%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92.5%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81.7%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76.7%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60.0%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90.0%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79.1</c:v>
                </c:pt>
                <c:pt idx="1">
                  <c:v>86.7</c:v>
                </c:pt>
                <c:pt idx="2">
                  <c:v>40.0</c:v>
                </c:pt>
                <c:pt idx="3">
                  <c:v>84.2</c:v>
                </c:pt>
                <c:pt idx="4">
                  <c:v>92.5</c:v>
                </c:pt>
                <c:pt idx="5">
                  <c:v>81.7</c:v>
                </c:pt>
                <c:pt idx="6">
                  <c:v>100.0</c:v>
                </c:pt>
                <c:pt idx="7">
                  <c:v>76.7</c:v>
                </c:pt>
                <c:pt idx="8">
                  <c:v>60.0</c:v>
                </c:pt>
                <c:pt idx="9">
                  <c:v>90.0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94.4%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83.3%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94.4</c:v>
                </c:pt>
                <c:pt idx="1">
                  <c:v>100.0</c:v>
                </c:pt>
                <c:pt idx="2">
                  <c:v>66.7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83.3</c:v>
                </c:pt>
                <c:pt idx="9">
                  <c:v>100.0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57.4%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73.3%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69.2%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56.7%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20.0%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73.3%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57.5%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67.1%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57.4</c:v>
                </c:pt>
                <c:pt idx="1">
                  <c:v>73.3</c:v>
                </c:pt>
                <c:pt idx="2">
                  <c:v>0.0</c:v>
                </c:pt>
                <c:pt idx="3">
                  <c:v>69.2</c:v>
                </c:pt>
                <c:pt idx="4">
                  <c:v>56.7</c:v>
                </c:pt>
                <c:pt idx="5">
                  <c:v>20.0</c:v>
                </c:pt>
                <c:pt idx="6">
                  <c:v>100.0</c:v>
                </c:pt>
                <c:pt idx="7">
                  <c:v>73.3</c:v>
                </c:pt>
                <c:pt idx="8">
                  <c:v>57.5</c:v>
                </c:pt>
                <c:pt idx="9">
                  <c:v>67.1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BNI Online Chat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96.9%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98.4%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Sheet1!$A$2:$A$10</c:f>
              <c:strCache>
                <c:ptCount val="9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  <c:pt idx="3">
                  <c:v>April</c:v>
                </c:pt>
                <c:pt idx="4">
                  <c:v>Mei</c:v>
                </c:pt>
                <c:pt idx="5">
                  <c:v>Juni</c:v>
                </c:pt>
                <c:pt idx="6">
                  <c:v>Juli</c:v>
                </c:pt>
                <c:pt idx="7">
                  <c:v>Agustus</c:v>
                </c:pt>
                <c:pt idx="8">
                  <c:v>September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96.9</c:v>
                </c:pt>
                <c:pt idx="7">
                  <c:v>98.4</c:v>
                </c:pt>
                <c:pt idx="8">
                  <c:v>87.5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73.9%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69.8%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86.5%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77.1%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60.4%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88.6%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73.9</c:v>
                </c:pt>
                <c:pt idx="1">
                  <c:v>91.7</c:v>
                </c:pt>
                <c:pt idx="2">
                  <c:v>16.7</c:v>
                </c:pt>
                <c:pt idx="3">
                  <c:v>69.8</c:v>
                </c:pt>
                <c:pt idx="4">
                  <c:v>86.5</c:v>
                </c:pt>
                <c:pt idx="5">
                  <c:v>75.0</c:v>
                </c:pt>
                <c:pt idx="6">
                  <c:v>100.0</c:v>
                </c:pt>
                <c:pt idx="7">
                  <c:v>77.1</c:v>
                </c:pt>
                <c:pt idx="8">
                  <c:v>60.4</c:v>
                </c:pt>
                <c:pt idx="9">
                  <c:v>88.6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89.1%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89.6%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83.3%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62.5%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89.1</c:v>
                </c:pt>
                <c:pt idx="1">
                  <c:v>100.0</c:v>
                </c:pt>
                <c:pt idx="2">
                  <c:v>66.7</c:v>
                </c:pt>
                <c:pt idx="3">
                  <c:v>89.6</c:v>
                </c:pt>
                <c:pt idx="4">
                  <c:v>100.0</c:v>
                </c:pt>
                <c:pt idx="5">
                  <c:v>83.3</c:v>
                </c:pt>
                <c:pt idx="6">
                  <c:v>100.0</c:v>
                </c:pt>
                <c:pt idx="7">
                  <c:v>100.0</c:v>
                </c:pt>
                <c:pt idx="8">
                  <c:v>62.5</c:v>
                </c:pt>
                <c:pt idx="9">
                  <c:v>100.0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BNI Online Chat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Sheet1!$A$2:$A$10</c:f>
              <c:strCache>
                <c:ptCount val="9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  <c:pt idx="3">
                  <c:v>April</c:v>
                </c:pt>
                <c:pt idx="4">
                  <c:v>Mei</c:v>
                </c:pt>
                <c:pt idx="5">
                  <c:v>Juni</c:v>
                </c:pt>
                <c:pt idx="6">
                  <c:v>Juli</c:v>
                </c:pt>
                <c:pt idx="7">
                  <c:v>Agustus</c:v>
                </c:pt>
                <c:pt idx="8">
                  <c:v>September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100.0</c:v>
                </c:pt>
                <c:pt idx="7">
                  <c:v>100.0</c:v>
                </c:pt>
                <c:pt idx="8">
                  <c:v>75.0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62.9%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33.3%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54.2%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86.5%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31.3%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88.5%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59.4%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45.9%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62.9</c:v>
                </c:pt>
                <c:pt idx="1">
                  <c:v>75.0</c:v>
                </c:pt>
                <c:pt idx="2">
                  <c:v>33.3</c:v>
                </c:pt>
                <c:pt idx="3">
                  <c:v>54.2</c:v>
                </c:pt>
                <c:pt idx="4">
                  <c:v>86.5</c:v>
                </c:pt>
                <c:pt idx="5">
                  <c:v>31.3</c:v>
                </c:pt>
                <c:pt idx="6">
                  <c:v>88.5</c:v>
                </c:pt>
                <c:pt idx="7">
                  <c:v>59.4</c:v>
                </c:pt>
                <c:pt idx="8">
                  <c:v>45.9</c:v>
                </c:pt>
                <c:pt idx="9">
                  <c:v>91.7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BNI Online Chat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60.0%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Sheet1!$A$2:$A$10</c:f>
              <c:strCache>
                <c:ptCount val="9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  <c:pt idx="3">
                  <c:v>April</c:v>
                </c:pt>
                <c:pt idx="4">
                  <c:v>Mei</c:v>
                </c:pt>
                <c:pt idx="5">
                  <c:v>Juni</c:v>
                </c:pt>
                <c:pt idx="6">
                  <c:v>Juli</c:v>
                </c:pt>
                <c:pt idx="7">
                  <c:v>Agustus</c:v>
                </c:pt>
                <c:pt idx="8">
                  <c:v>September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100.0</c:v>
                </c:pt>
                <c:pt idx="7">
                  <c:v>100.0</c:v>
                </c:pt>
                <c:pt idx="8">
                  <c:v>60.0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78.4%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86.7%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86.7%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86.7%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59.2%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74.2%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59.1%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86.7%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78.4</c:v>
                </c:pt>
                <c:pt idx="1">
                  <c:v>86.7</c:v>
                </c:pt>
                <c:pt idx="2">
                  <c:v>66.7</c:v>
                </c:pt>
                <c:pt idx="3">
                  <c:v>86.7</c:v>
                </c:pt>
                <c:pt idx="4">
                  <c:v>86.7</c:v>
                </c:pt>
                <c:pt idx="5">
                  <c:v>59.2</c:v>
                </c:pt>
                <c:pt idx="6">
                  <c:v>100.0</c:v>
                </c:pt>
                <c:pt idx="7">
                  <c:v>74.2</c:v>
                </c:pt>
                <c:pt idx="8">
                  <c:v>59.1</c:v>
                </c:pt>
                <c:pt idx="9">
                  <c:v>86.7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BNI Online Chat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Sheet1!$A$2:$A$10</c:f>
              <c:strCache>
                <c:ptCount val="9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  <c:pt idx="3">
                  <c:v>April</c:v>
                </c:pt>
                <c:pt idx="4">
                  <c:v>Mei</c:v>
                </c:pt>
                <c:pt idx="5">
                  <c:v>Juni</c:v>
                </c:pt>
                <c:pt idx="6">
                  <c:v>Juli</c:v>
                </c:pt>
                <c:pt idx="7">
                  <c:v>Agustus</c:v>
                </c:pt>
                <c:pt idx="8">
                  <c:v>September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100.0</c:v>
                </c:pt>
                <c:pt idx="7">
                  <c:v>100.0</c:v>
                </c:pt>
                <c:pt idx="8">
                  <c:v>75.0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60.2%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48.9%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83.4%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99.0%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58.3%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35.4%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60.2</c:v>
                </c:pt>
                <c:pt idx="1">
                  <c:v>75.0</c:v>
                </c:pt>
                <c:pt idx="2">
                  <c:v>0.0</c:v>
                </c:pt>
                <c:pt idx="3">
                  <c:v>48.9</c:v>
                </c:pt>
                <c:pt idx="4">
                  <c:v>83.4</c:v>
                </c:pt>
                <c:pt idx="5">
                  <c:v>50.0</c:v>
                </c:pt>
                <c:pt idx="6">
                  <c:v>99.0</c:v>
                </c:pt>
                <c:pt idx="7">
                  <c:v>58.3</c:v>
                </c:pt>
                <c:pt idx="8">
                  <c:v>35.4</c:v>
                </c:pt>
                <c:pt idx="9">
                  <c:v>91.7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98.6%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98.6</c:v>
                </c:pt>
                <c:pt idx="1">
                  <c:v>100.0</c:v>
                </c:pt>
                <c:pt idx="2">
                  <c:v>100.0</c:v>
                </c:pt>
                <c:pt idx="3">
                  <c:v>87.5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94.4%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83.3%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94.4</c:v>
                </c:pt>
                <c:pt idx="1">
                  <c:v>100.0</c:v>
                </c:pt>
                <c:pt idx="2">
                  <c:v>66.7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83.3</c:v>
                </c:pt>
                <c:pt idx="9">
                  <c:v>100.0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54.2%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85.0%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26.7%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92.5%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60.0%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53.3%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54.2</c:v>
                </c:pt>
                <c:pt idx="1">
                  <c:v>85.0</c:v>
                </c:pt>
                <c:pt idx="2">
                  <c:v>26.7</c:v>
                </c:pt>
                <c:pt idx="3">
                  <c:v>50.0</c:v>
                </c:pt>
                <c:pt idx="4">
                  <c:v>40.0</c:v>
                </c:pt>
                <c:pt idx="5">
                  <c:v>40.0</c:v>
                </c:pt>
                <c:pt idx="6">
                  <c:v>92.5</c:v>
                </c:pt>
                <c:pt idx="7">
                  <c:v>60.0</c:v>
                </c:pt>
                <c:pt idx="8">
                  <c:v>53.3</c:v>
                </c:pt>
                <c:pt idx="9">
                  <c:v>40.0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BNI Online Chat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#N/A%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Sheet1!$A$2:$A$10</c:f>
              <c:strCache>
                <c:ptCount val="9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  <c:pt idx="3">
                  <c:v>April</c:v>
                </c:pt>
                <c:pt idx="4">
                  <c:v>Mei</c:v>
                </c:pt>
                <c:pt idx="5">
                  <c:v>Juni</c:v>
                </c:pt>
                <c:pt idx="6">
                  <c:v>Juli</c:v>
                </c:pt>
                <c:pt idx="7">
                  <c:v>Agustus</c:v>
                </c:pt>
                <c:pt idx="8">
                  <c:v>September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90.4%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93.3%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83.3%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70.0%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90.4</c:v>
                </c:pt>
                <c:pt idx="1">
                  <c:v>100.0</c:v>
                </c:pt>
                <c:pt idx="2">
                  <c:v>66.7</c:v>
                </c:pt>
                <c:pt idx="3">
                  <c:v>93.3</c:v>
                </c:pt>
                <c:pt idx="4">
                  <c:v>100.0</c:v>
                </c:pt>
                <c:pt idx="5">
                  <c:v>83.3</c:v>
                </c:pt>
                <c:pt idx="6">
                  <c:v>100.0</c:v>
                </c:pt>
                <c:pt idx="7">
                  <c:v>100.0</c:v>
                </c:pt>
                <c:pt idx="8">
                  <c:v>70.0</c:v>
                </c:pt>
                <c:pt idx="9">
                  <c:v>100.0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90.7%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83.3%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90.7</c:v>
                </c:pt>
                <c:pt idx="1">
                  <c:v>100.0</c:v>
                </c:pt>
                <c:pt idx="2">
                  <c:v>66.7</c:v>
                </c:pt>
                <c:pt idx="3">
                  <c:v>100.0</c:v>
                </c:pt>
                <c:pt idx="4">
                  <c:v>100.0</c:v>
                </c:pt>
                <c:pt idx="5">
                  <c:v>83.3</c:v>
                </c:pt>
                <c:pt idx="6">
                  <c:v>100.0</c:v>
                </c:pt>
                <c:pt idx="7">
                  <c:v>100.0</c:v>
                </c:pt>
                <c:pt idx="8">
                  <c:v>66.7</c:v>
                </c:pt>
                <c:pt idx="9">
                  <c:v>100.0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90.0%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26.7%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85.0%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67.5%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51.3%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Industri</c:v>
                </c:pt>
                <c:pt idx="1">
                  <c:v>Sequis Wbbchat</c:v>
                </c:pt>
                <c:pt idx="2">
                  <c:v>Online Chat MNC Life</c:v>
                </c:pt>
                <c:pt idx="3">
                  <c:v>Mandiri Chat</c:v>
                </c:pt>
                <c:pt idx="4">
                  <c:v>Livechat Bank Sinarmas Care</c:v>
                </c:pt>
                <c:pt idx="5">
                  <c:v>Live chat AXA Mandiri</c:v>
                </c:pt>
                <c:pt idx="6">
                  <c:v>Halo BCA Chat</c:v>
                </c:pt>
                <c:pt idx="7">
                  <c:v>Chat Kontak ACC</c:v>
                </c:pt>
                <c:pt idx="8">
                  <c:v>Chat AVA</c:v>
                </c:pt>
                <c:pt idx="9">
                  <c:v>BNI Online Chat</c:v>
                </c:pt>
              </c:strCache>
            </c:strRef>
          </c:cat>
          <c:val>
            <c:numRef>
              <c:f>Sheet1!$B$2:$B$11</c:f>
              <c:numCache>
                <c:formatCode>#,0"%"</c:formatCode>
                <c:ptCount val="10"/>
                <c:pt idx="0">
                  <c:v>66.7</c:v>
                </c:pt>
                <c:pt idx="1">
                  <c:v>90.0</c:v>
                </c:pt>
                <c:pt idx="2">
                  <c:v>26.7</c:v>
                </c:pt>
                <c:pt idx="3">
                  <c:v>85.0</c:v>
                </c:pt>
                <c:pt idx="4">
                  <c:v>40.0</c:v>
                </c:pt>
                <c:pt idx="5">
                  <c:v>40.0</c:v>
                </c:pt>
                <c:pt idx="6">
                  <c:v>100.0</c:v>
                </c:pt>
                <c:pt idx="7">
                  <c:v>67.5</c:v>
                </c:pt>
                <c:pt idx="8">
                  <c:v>51.3</c:v>
                </c:pt>
                <c:pt idx="9">
                  <c:v>100.0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3" Type="http://schemas.openxmlformats.org/officeDocument/2006/relationships/image" Target="../media/image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3" Type="http://schemas.openxmlformats.org/officeDocument/2006/relationships/image" Target="../media/image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image" Target="../media/image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Relationship Id="rId3" Type="http://schemas.openxmlformats.org/officeDocument/2006/relationships/image" Target="../media/image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Relationship Id="rId3" Type="http://schemas.openxmlformats.org/officeDocument/2006/relationships/image" Target="../media/image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Relationship Id="rId3" Type="http://schemas.openxmlformats.org/officeDocument/2006/relationships/image" Target="../media/image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Relationship Id="rId3" Type="http://schemas.openxmlformats.org/officeDocument/2006/relationships/image" Target="../media/image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Relationship Id="rId3" Type="http://schemas.openxmlformats.org/officeDocument/2006/relationships/image" Target="../media/image3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Relationship Id="rId3" Type="http://schemas.openxmlformats.org/officeDocument/2006/relationships/image" Target="../media/image3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Relationship Id="rId3" Type="http://schemas.openxmlformats.org/officeDocument/2006/relationships/image" Target="../media/image3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Relationship Id="rId3" Type="http://schemas.openxmlformats.org/officeDocument/2006/relationships/image" Target="../media/image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Relationship Id="rId3" Type="http://schemas.openxmlformats.org/officeDocument/2006/relationships/image" Target="../media/image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Relationship Id="rId3" Type="http://schemas.openxmlformats.org/officeDocument/2006/relationships/image" Target="../media/image3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Relationship Id="rId3" Type="http://schemas.openxmlformats.org/officeDocument/2006/relationships/image" Target="../media/image3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Relationship Id="rId3" Type="http://schemas.openxmlformats.org/officeDocument/2006/relationships/image" Target="../media/image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Relationship Id="rId3" Type="http://schemas.openxmlformats.org/officeDocument/2006/relationships/image" Target="../media/image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0.xml"/><Relationship Id="rId3" Type="http://schemas.openxmlformats.org/officeDocument/2006/relationships/image" Target="../media/image3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1.xml"/><Relationship Id="rId3" Type="http://schemas.openxmlformats.org/officeDocument/2006/relationships/image" Target="../media/image3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2.xml"/><Relationship Id="rId3" Type="http://schemas.openxmlformats.org/officeDocument/2006/relationships/image" Target="../media/image3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3.xml"/><Relationship Id="rId3" Type="http://schemas.openxmlformats.org/officeDocument/2006/relationships/image" Target="../media/image3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2286000" cy="2057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71800" y="228600"/>
            <a:ext cx="5943600" cy="2057400"/>
          </a:xfrm>
          <a:prstGeom prst="rect">
            <a:avLst/>
          </a:prstGeom>
          <a:solidFill>
            <a:srgbClr val="CC69FF"/>
          </a:solidFill>
          <a:ln w="38100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000000"/>
                </a:solidFill>
              </a:defRPr>
            </a:pPr>
            <a:r>
              <a:t>LAPORAN AKHIR</a:t>
            </a:r>
            <a:br/>
            <a:r>
              <a:t>ONLINE CHAT SERVICE EXCELENCE INDEX 2021</a:t>
            </a:r>
            <a:br/>
            <a:r>
              <a:t>PERIODE PEMANTAUAN</a:t>
            </a:r>
            <a:br/>
            <a:r>
              <a:t>JANUARI - SEPTEMBER 2021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514600"/>
          <a:ext cx="8686800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28800"/>
                <a:gridCol w="457200"/>
                <a:gridCol w="6400800"/>
              </a:tblGrid>
              <a:tr h="457200">
                <a:tc>
                  <a:txBody>
                    <a:bodyPr/>
                    <a:lstStyle/>
                    <a:p>
                      <a:pPr algn="l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No. Laporan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000" b="1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Tipe Laporan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Nama Client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000" b="1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476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/>
            </a:pPr>
            <a:r>
              <a:t>Dilaporkan olah:</a:t>
            </a:r>
          </a:p>
        </p:txBody>
      </p:sp>
      <p:pic>
        <p:nvPicPr>
          <p:cNvPr id="6" name="Picture 5" descr="halaman aw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800600"/>
            <a:ext cx="25146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6172200"/>
            <a:ext cx="8686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All rights reserved.  No part of this publication may be reproduced, stored in a retrieval system, or transmitted in any form </a:t>
            </a:r>
            <a:br/>
            <a:r>
              <a:t>or by anymeans, electronic, mechanical, photocopying, recording, or otherwise, </a:t>
            </a:r>
            <a:br/>
            <a:r>
              <a:t>without prior written permission of The CARRE - Center for Customer Satisfaction and Loyalty.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ENGAGING</a:t>
            </a:r>
            <a:br/>
            <a:r>
              <a:t>KPI Access</a:t>
            </a:r>
            <a:br/>
            <a:r>
              <a:t>BNI Online Chat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9 dari 81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dikomunikasikan kepada pelanggan di Website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dikomunikasikan kepada pelanggan di Brosur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dikomunikasikan kepada pelanggan di Kantor Cabang (WIC)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dikomunikasikan kepada pelanggan di Call Center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10 dari 81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dikomunikasikan kepada pelanggan di Website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dikomunikasikan kepada pelanggan di Brosur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dikomunikasikan kepada pelanggan di Kantor Cabang (WIC)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dikomunikasikan kepada pelanggan di Call Center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11 dari 81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mudah diingat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12 dari 81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mudah diingat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13 dari 81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Feasibility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dikomunikasikan kepada pelanggan di Website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dikomunikasikan kepada pelanggan di Brosur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dikomunikasikan kepada pelanggan di Kantor Cabang (WIC)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dikomunikasikan kepada pelanggan di Call Center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14 dari 81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Feasibility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mudah diingat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98.6%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98.6%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15 dari 81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ACCESSIBILITY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Chat balasan yang dikirimkan dalam waktu kurang dari 1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16 dari 81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ACCESSIBILITY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Chat balasan yang dikirimkan dalam waktu kurang dari 1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17 dari 81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Accessibility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ACCESSIBILITY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Chat balasan yang dikirimkan dalam waktu kurang dari 1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94.4%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94.4%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18 dari 81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926080" y="18288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/>
            </a:pPr>
            <a:r>
              <a:t>Monitoring dikelola olah:</a:t>
            </a:r>
          </a:p>
        </p:txBody>
      </p:sp>
      <p:pic>
        <p:nvPicPr>
          <p:cNvPr id="3" name="Picture 2" descr="halaman aw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5029200" cy="2423160"/>
          </a:xfrm>
          <a:prstGeom prst="rect">
            <a:avLst/>
          </a:prstGeom>
        </p:spPr>
      </p:pic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 dari 81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Chat yang dikirim masuk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Chat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19 dari 81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Chat yang dikirim masuk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Chat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20 dari 81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Availability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Chat yang dikirim masuk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94.4%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Chat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27.3%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40.0%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54.2%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21 dari 81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ENGAGING</a:t>
            </a:r>
            <a:br/>
            <a:r>
              <a:t>KPI System</a:t>
            </a:r>
            <a:br/>
            <a:r>
              <a:t>BNI Online Chat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22 dari 81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PRACTICABILITY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atas pertanyaan anda tuntas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masalah anda tidak di-pingpong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Penjelasan oleh petugas langsung ke pokok permasalahan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23 dari 81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PRACTICABILITY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atas pertanyaan anda tuntas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masalah anda tidak di-pingpong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Penjelasan oleh petugas langsung ke pokok permasalahan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24 dari 81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Practicability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PRACTICABILITY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atas pertanyaan anda tuntas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89.8%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masalah anda tidak di-pingpong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92.6%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Penjelasan oleh petugas langsung ke pokok permasalahan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89.8%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90.4%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25 dari 81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RESOURCEFUL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menjawab informasi yang anda minta secara lengkap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anda mengerti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26 dari 81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RESOURCEFUL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menjawab informasi yang anda minta secara lengkap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anda mengerti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27 dari 81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Resourceful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RESOURCEFUL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90.7%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menjawab informasi yang anda minta secara lengkap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90.7%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anda mengerti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90.7%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90.7%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28 dari 81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DAFTAR ISI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685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0"/>
              </a:tblGrid>
              <a:tr h="571500">
                <a:tc>
                  <a:txBody>
                    <a:bodyPr/>
                    <a:lstStyle/>
                    <a:p>
                      <a:pPr algn="ctr"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No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Bagian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1.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Frame Work OCSEI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2.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Definisi Dimensi dan KPI OCSEI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3.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Kinerja Dimensi Engaging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4.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Kinerja Dimensi Human Touching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5.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Kinerja Dimensi Navigating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6.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Engagement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7.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Area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 dari 81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ENCOURAGING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responsif menjawab pertanyaan atau permintaan dalam jangka waktu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Online Chat jika ada masalah lain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29 dari 81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ENCOURAGING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responsif menjawab pertanyaan atau permintaan dalam jangka waktu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Online Chat jika ada masalah lain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30 dari 81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Encouraging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ENCOURAGING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responsif menjawab pertanyaan atau permintaan dalam jangka waktu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93.9%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Online Chat jika ada masalah lain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31 dari 81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KINERJA DIMENSI HUMAN TOUCHING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32 dari 81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HUMAN TOUCHING</a:t>
            </a:r>
            <a:br/>
            <a:r>
              <a:t>KPI Communication</a:t>
            </a:r>
            <a:br/>
            <a:r>
              <a:t>BNI Online Chat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33 dari 81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7145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menggunakan bahasa Indonesia formal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tidak menggunakan bahasa teknis yang membingungkan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 dapat mengerti oleh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Chat secara sopan dan bertatakrama (memanggil sebutan Bapak/Ibu)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34 dari 81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7145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menggunakan bahasa Indonesia formal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tidak menggunakan bahasa teknis yang membingungkan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 dapat mengerti oleh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Chat secara sopan dan bertatakrama (memanggil sebutan Bapak/Ibu)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35 dari 81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Verbal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menggunakan bahasa Indonesia formal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92.6%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tidak menggunakan bahasa teknis yang membingungkan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 dapat mengerti oleh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90.7%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Chat secara sopan dan bertatakrama (memanggil sebutan Bapak/Ibu)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...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36 dari 81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Verbal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83.3%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60.2%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79.1%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37 dari 81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NON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menggunakan tanda-tanda tulisan yang kasar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ada salah ketik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dengan berpikir, tidak asal-asalan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38 dari 81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8575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FRAME WORK DAN</a:t>
            </a:r>
            <a:br/>
            <a:r>
              <a:t>DEFINISI DIMENSI DAN KPI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 dari 81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NON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menggunakan tanda-tanda tulisan yang kasar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ada salah ketik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dengan berpikir, tidak asal-asalan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39 dari 81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Non Verbal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NON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menggunakan tanda-tanda tulisan yang kasar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94.4%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ada salah ketik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94.4%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94.4%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dengan berpikir, tidak asal-asalan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94.4%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94.4%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40 dari 81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VISUAL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menggunakan emotikon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Foto profil bersifat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Foto profil berkaitan dengan brand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41 dari 81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VISUAL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menggunakan emotikon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Foto profil bersifat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Foto profil berkaitan dengan brand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91.7%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33.3%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42 dari 81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Visual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VISUAL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menggunakan emotikon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54.2%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50.9%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Foto profil bersifat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Foto profil berkaitan dengan brand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67.1%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57.4%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43 dari 81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HUMAN TOUCHING</a:t>
            </a:r>
            <a:br/>
            <a:r>
              <a:t>KPI Attitude</a:t>
            </a:r>
            <a:br/>
            <a:r>
              <a:t>BNI Online Chat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44 dari 81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EMPATHY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menggunakan magic words (terima kasih, tolong, maaf)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Emotikon dipilih untuk menunjukkan rasa empati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balasan Chat tidak menyalahkan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45 dari 81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EMPATHY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menggunakan magic words (terima kasih, tolong, maaf)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Emotikon dipilih untuk menunjukkan rasa empati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balasan Chat tidak menyalahkan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91.7%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46 dari 81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Empathy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EMPATHY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menggunakan magic words (terima kasih, tolong, maaf)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77.3%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Emotikon dipilih untuk menunjukkan rasa empati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54.2%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50.5%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balasan Chat tidak menyalahkan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90.7%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88.6%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73.9%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47 dari 81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CARING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Menuntaskan masalah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lengkap hingga tuntas (mencegah salah tangkap)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48 dari 81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FRAME WORK OCSEI</a:t>
            </a:r>
          </a:p>
        </p:txBody>
      </p:sp>
      <p:pic>
        <p:nvPicPr>
          <p:cNvPr id="3" name="Picture 2" descr="framework online ch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7240"/>
            <a:ext cx="8229600" cy="5257800"/>
          </a:xfrm>
          <a:prstGeom prst="rect">
            <a:avLst/>
          </a:prstGeom>
        </p:spPr>
      </p:pic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 dari 81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CARING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Menuntaskan masalah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lengkap hingga tuntas (mencegah salah tangkap)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49 dari 81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Caring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CARING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Menuntaskan masalah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89.8%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88.9%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lengkap hingga tuntas (mencegah salah tangkap)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89.8%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89.1%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50 dari 81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KINERJA DIMENSI NAVIGATING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51 dari 81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NAVIGATING</a:t>
            </a:r>
            <a:br/>
            <a:r>
              <a:t>KPI Probing</a:t>
            </a:r>
            <a:br/>
            <a:r>
              <a:t>BNI Online Chat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52 dari 81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Menggali kebutuhan anda sebelum menjawab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Mengulang tujuan pertanyaan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tidak menimbulkan komentar lanjutan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53 dari 81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Menggali kebutuhan anda sebelum menjawab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Mengulang tujuan pertanyaan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tidak menimbulkan komentar lanjutan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54 dari 81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Probing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Menggali kebutuhan anda sebelum menjawab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49.5%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60.2%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Mengulang tujuan pertanyaan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54.6%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tidak menimbulkan komentar lanjutan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91.7%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62.9%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55 dari 81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NAVIGATING</a:t>
            </a:r>
            <a:br/>
            <a:r>
              <a:t>KPI Providing Solution</a:t>
            </a:r>
            <a:br/>
            <a:r>
              <a:t>BNI Online Chat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56 dari 81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Solusi yang disampaikan baik solusi langsung maupun solusi alternative sangat bermakna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57 dari 81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Solusi yang disampaikan baik solusi langsung maupun solusi alternative sangat bermakna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58 dari 81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DEFINISI DIMENSI DAN KPI TCSEI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685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DIMENSI : ENGAGING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kinerja sebuah akun Online Chat dari segi keterikatan yang dialami pelanggan saat bergabung ke akun tersebut dalam hal kemudahan akses dan kemudahan sistem didalamnya berdasarkan 2 KPI yaitu : ACCESS dan SYSTEM.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6596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ACCESS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kemudahan yang dialami pelanggan untuk bergabung dalam akun Online Chat tersebut didalamnya mengandung unsur mudah ditemukan akun Online Chat-nya, mudah terkirim pesannya dan ada penanggung jawab diakun tersebut.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10896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SYSTEM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kepastian pesan yang dikirim pelanggan dapat terjawab/ditanggapi secara langsung, cepat responnya dan tuntas jawabnya.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 dari 81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Providing Solution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Solusi yang disampaikan baik solusi langsung maupun solusi alternative sangat bermakna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78.4%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59 dari 81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NAVIGATING</a:t>
            </a:r>
            <a:br/>
            <a:r>
              <a:t>KPI Closing</a:t>
            </a:r>
            <a:br/>
            <a:r>
              <a:t>BNI Online Chat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60 dari 81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Mengucapkan terima kasih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Menawarkan bantuan lebih lanjut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Online Chat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#N/A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61 dari 81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BNI Online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Mengucapkan terima kasih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Menawarkan bantuan lebih lanjut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Online Chat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62 dari 81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BNI Online Chat &amp; Brand Lainnya</a:t>
            </a:r>
            <a:br/>
            <a:r>
              <a:t>Hasil Pemantauan Januari - September 2021</a:t>
            </a:r>
            <a:br/>
            <a:r>
              <a:t>Untuk KPI dan Atribut Closing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Mengucapkan terima kasih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Menawarkan bantuan lebih lanjut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65.3%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62.0%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Online Chat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41.2%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91.7%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60.2%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63 dari 81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ENGAGEMENT INDEX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64 dari 81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ENGAGEMENT INDEX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686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0"/>
                <a:gridCol w="1371600"/>
              </a:tblGrid>
              <a:tr h="268941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ENGAGEMENT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BNI Online Chat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Online Chat dikomunikasikan kepada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Chat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Online Chat jika ada masalah lain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Chat secara sopan dan bertatakrama (memanggil sebutan Bapak/Ibu)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83.3%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menggunakan emotikon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54.2%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Chat menggunakan magic words (terima kasih, tolong, maaf)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Online Chat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4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82.2%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65 dari 81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AREA PERBAIKAN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66 dari 81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ACCESSIBILITY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Twitter balasan yang dikirimkan dalam waktu kurang dari 1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1.440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67 dari 81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yang dikirim masuk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0.576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1.296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68 dari 81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DEFINISI DIMENSI DAN KPI TCSEI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685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DIMENSI : HUMAN TOUCHING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kinerja sebuah akun Online Chat dari segi sentuhan emosional kemanusiaan sehingga pelanggan merasa sedang berhubungan dengan petugas secara langsung berdasarkan 2 KPI yaitu : COMMUNICATING dan ATTITUDE.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6596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COMMUNICATING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keramahan dan keluwesan dari bahasa yang digunakan, yang dirasakan pelanggan saat berinteraksi baik verbal, non verbal maupun virtual.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24612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ATTITUDE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kinerja sebuah akun Online Chat dari segi perhatian, emphaty dan kepedulian yang dirasakan pelanggan dalam menanggapi masalahnya.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 dari 81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di Website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0.576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di Brosur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Terlihat di Kantor Cabang (WIC)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 Call Center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0.576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69 dari 81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mudah diingat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0.768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70 dari 81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ENCOURAGING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responsive menjawab pertanyaan atau permintaan dalam jangka waktu :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0.576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Twitter jika ada masalah lain?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0.864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71 dari 81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PRACTICABILITY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atas pertanyaan anda tuntas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0.576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masalah anda tidak diping pong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0.288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Penjelasan oleh petugas langsung ke pokok permasalahan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0.576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72 dari 81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RESOURCEFUL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0.576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menjawab informasi yang anda minta secara lengkap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0.768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anda mengerti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0.576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73 dari 81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CARING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Menuntaskan masalah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1.200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1.200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1.200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lengkap hingga tuntas (mencegah salah tangkap)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1.200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74 dari 81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EMPATHY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magic words : terimakasih, thanks, tolong, maaf.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0.050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2.400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Emoticon dipilih untuk menunjukkan rasa empathy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59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1.475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balasan Twitter tidak menyalahkan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1.200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75 dari 81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NON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menggunakan tanda-tanda tulisan yang kasar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0.720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ada salah ketik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0.720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0.720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dengan berpikir, tidak asal-asalan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0.720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76 dari 81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bahasa Indonesia formal :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0.768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tidak menggunakan bahasa teknis yang membingungkan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0.768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 dapat mengerti oleh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0.768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Twitter secara sopan dan bertatakrama : memanggil sebutan bapak/ibu?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0.896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0.832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77 dari 81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VISUAL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emoticon positive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59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1.770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Profile picture bersifat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1.008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Profile picture berkaitan dengan brand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0.576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78 dari 81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DEFINISI DIMENSI DAN KPI TCSEI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685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DIMENSI : NAVIGATING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sebuah akun Online Chat dalam hal ketuntasan dan solusi tindak lanjut dari hal yang disampaikan pelanggan berdasarkan 3 KPI yaitu : PROBING, PROVIDING SOLUTION dan CLOSING.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kedalaman dalam mencari kebutuhan pelanggan yang diharapkan.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971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ketuntasan dalam memberikan solusi dan menawarkan solusi lanjutan yang dirasakan oleh pelanggan.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438912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keramahan dan keterkaitan lebih lanjut untuk menggunakan/berkunjung ke akun Online Chat tersebut.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 dari 81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Mengucapkan terimakasih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1.440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Menawarkan bantuan lebih lanjut?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1.440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.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1.440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Twitter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1.680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79 dari 81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Menggali kebutuhan anda sebelum menjawab? 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1.440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1.680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Mengulang tujuan pertanyaan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1.440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tidak menimbulkan komentar lanjutan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1.440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80 dari 81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September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0.096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4.608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Solusi yang disampaikan baik solusi langsung maupun solusi alternative sangat bermakna?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0.064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3.584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81 dari 81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KINERJA DIMENSI ENGAGING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8 dari 81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