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98.1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63.1%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68.5%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67.5%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59.8%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74.5</c:v>
                </c:pt>
                <c:pt idx="1">
                  <c:v>100.0</c:v>
                </c:pt>
                <c:pt idx="2">
                  <c:v>60.0</c:v>
                </c:pt>
                <c:pt idx="3">
                  <c:v>69.0</c:v>
                </c:pt>
                <c:pt idx="4">
                  <c:v>75.8</c:v>
                </c:pt>
                <c:pt idx="5">
                  <c:v>63.1</c:v>
                </c:pt>
                <c:pt idx="6">
                  <c:v>75.8</c:v>
                </c:pt>
                <c:pt idx="7">
                  <c:v>60.8</c:v>
                </c:pt>
                <c:pt idx="8">
                  <c:v>95.8</c:v>
                </c:pt>
                <c:pt idx="9">
                  <c:v>100.0</c:v>
                </c:pt>
                <c:pt idx="10">
                  <c:v>73.3</c:v>
                </c:pt>
                <c:pt idx="11">
                  <c:v>57.1</c:v>
                </c:pt>
                <c:pt idx="12">
                  <c:v>68.5</c:v>
                </c:pt>
                <c:pt idx="13">
                  <c:v>100.0</c:v>
                </c:pt>
                <c:pt idx="14">
                  <c:v>61.7</c:v>
                </c:pt>
                <c:pt idx="15">
                  <c:v>100.0</c:v>
                </c:pt>
                <c:pt idx="16">
                  <c:v>79.8</c:v>
                </c:pt>
                <c:pt idx="17">
                  <c:v>67.5</c:v>
                </c:pt>
                <c:pt idx="18">
                  <c:v>58.8</c:v>
                </c:pt>
                <c:pt idx="19">
                  <c:v>66.7</c:v>
                </c:pt>
                <c:pt idx="20">
                  <c:v>59.8</c:v>
                </c:pt>
                <c:pt idx="21">
                  <c:v>71.9</c:v>
                </c:pt>
                <c:pt idx="22">
                  <c:v>73.3</c:v>
                </c:pt>
                <c:pt idx="23">
                  <c:v>74.0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69.0%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63.1%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75.8%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68.5%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67.5%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59.8%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74.5</c:v>
                </c:pt>
                <c:pt idx="1">
                  <c:v>100.0</c:v>
                </c:pt>
                <c:pt idx="2">
                  <c:v>60.0</c:v>
                </c:pt>
                <c:pt idx="3">
                  <c:v>69.0</c:v>
                </c:pt>
                <c:pt idx="4">
                  <c:v>75.8</c:v>
                </c:pt>
                <c:pt idx="5">
                  <c:v>63.1</c:v>
                </c:pt>
                <c:pt idx="6">
                  <c:v>75.8</c:v>
                </c:pt>
                <c:pt idx="7">
                  <c:v>60.8</c:v>
                </c:pt>
                <c:pt idx="8">
                  <c:v>95.8</c:v>
                </c:pt>
                <c:pt idx="9">
                  <c:v>100.0</c:v>
                </c:pt>
                <c:pt idx="10">
                  <c:v>73.3</c:v>
                </c:pt>
                <c:pt idx="11">
                  <c:v>57.1</c:v>
                </c:pt>
                <c:pt idx="12">
                  <c:v>68.5</c:v>
                </c:pt>
                <c:pt idx="13">
                  <c:v>100.0</c:v>
                </c:pt>
                <c:pt idx="14">
                  <c:v>61.7</c:v>
                </c:pt>
                <c:pt idx="15">
                  <c:v>100.0</c:v>
                </c:pt>
                <c:pt idx="16">
                  <c:v>79.8</c:v>
                </c:pt>
                <c:pt idx="17">
                  <c:v>67.5</c:v>
                </c:pt>
                <c:pt idx="18">
                  <c:v>58.8</c:v>
                </c:pt>
                <c:pt idx="19">
                  <c:v>66.7</c:v>
                </c:pt>
                <c:pt idx="20">
                  <c:v>59.8</c:v>
                </c:pt>
                <c:pt idx="21">
                  <c:v>71.9</c:v>
                </c:pt>
                <c:pt idx="22">
                  <c:v>73.3</c:v>
                </c:pt>
                <c:pt idx="23">
                  <c:v>74.0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97.5</c:v>
                </c:pt>
                <c:pt idx="1">
                  <c:v>100.0</c:v>
                </c:pt>
                <c:pt idx="2">
                  <c:v>99.0</c:v>
                </c:pt>
                <c:pt idx="3">
                  <c:v>100.0</c:v>
                </c:pt>
                <c:pt idx="4">
                  <c:v>87.5</c:v>
                </c:pt>
                <c:pt idx="5">
                  <c:v>97.9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83.3</c:v>
                </c:pt>
                <c:pt idx="15">
                  <c:v>100.0</c:v>
                </c:pt>
                <c:pt idx="16">
                  <c:v>100.0</c:v>
                </c:pt>
                <c:pt idx="17">
                  <c:v>88.5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99.0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74.1%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85.4%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58.3%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68.8%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54.2%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79.2%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74.1</c:v>
                </c:pt>
                <c:pt idx="1">
                  <c:v>62.5</c:v>
                </c:pt>
                <c:pt idx="2">
                  <c:v>50.0</c:v>
                </c:pt>
                <c:pt idx="3">
                  <c:v>100.0</c:v>
                </c:pt>
                <c:pt idx="4">
                  <c:v>50.0</c:v>
                </c:pt>
                <c:pt idx="5">
                  <c:v>85.4</c:v>
                </c:pt>
                <c:pt idx="6">
                  <c:v>93.8</c:v>
                </c:pt>
                <c:pt idx="7">
                  <c:v>50.0</c:v>
                </c:pt>
                <c:pt idx="8">
                  <c:v>50.0</c:v>
                </c:pt>
                <c:pt idx="9">
                  <c:v>91.7</c:v>
                </c:pt>
                <c:pt idx="10">
                  <c:v>100.0</c:v>
                </c:pt>
                <c:pt idx="11">
                  <c:v>50.0</c:v>
                </c:pt>
                <c:pt idx="12">
                  <c:v>58.3</c:v>
                </c:pt>
                <c:pt idx="13">
                  <c:v>100.0</c:v>
                </c:pt>
                <c:pt idx="14">
                  <c:v>50.0</c:v>
                </c:pt>
                <c:pt idx="15">
                  <c:v>97.9</c:v>
                </c:pt>
                <c:pt idx="16">
                  <c:v>95.8</c:v>
                </c:pt>
                <c:pt idx="17">
                  <c:v>50.0</c:v>
                </c:pt>
                <c:pt idx="18">
                  <c:v>100.0</c:v>
                </c:pt>
                <c:pt idx="19">
                  <c:v>100.0</c:v>
                </c:pt>
                <c:pt idx="20">
                  <c:v>68.8</c:v>
                </c:pt>
                <c:pt idx="21">
                  <c:v>66.7</c:v>
                </c:pt>
                <c:pt idx="22">
                  <c:v>54.2</c:v>
                </c:pt>
                <c:pt idx="23">
                  <c:v>79.2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98.4%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96.9%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98.4</c:v>
                </c:pt>
                <c:pt idx="1">
                  <c:v>96.9</c:v>
                </c:pt>
                <c:pt idx="2">
                  <c:v>87.5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79.8%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84.4%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70.8%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56.2%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72.9%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82.3%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59.4%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89.6%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79.8</c:v>
                </c:pt>
                <c:pt idx="1">
                  <c:v>84.4</c:v>
                </c:pt>
                <c:pt idx="2">
                  <c:v>75.0</c:v>
                </c:pt>
                <c:pt idx="3">
                  <c:v>70.8</c:v>
                </c:pt>
                <c:pt idx="4">
                  <c:v>75.0</c:v>
                </c:pt>
                <c:pt idx="5">
                  <c:v>92.7</c:v>
                </c:pt>
                <c:pt idx="6">
                  <c:v>56.2</c:v>
                </c:pt>
                <c:pt idx="7">
                  <c:v>68.8</c:v>
                </c:pt>
                <c:pt idx="8">
                  <c:v>62.5</c:v>
                </c:pt>
                <c:pt idx="9">
                  <c:v>95.8</c:v>
                </c:pt>
                <c:pt idx="10">
                  <c:v>91.7</c:v>
                </c:pt>
                <c:pt idx="11">
                  <c:v>75.0</c:v>
                </c:pt>
                <c:pt idx="12">
                  <c:v>72.9</c:v>
                </c:pt>
                <c:pt idx="13">
                  <c:v>100.0</c:v>
                </c:pt>
                <c:pt idx="14">
                  <c:v>62.5</c:v>
                </c:pt>
                <c:pt idx="15">
                  <c:v>88.5</c:v>
                </c:pt>
                <c:pt idx="16">
                  <c:v>95.8</c:v>
                </c:pt>
                <c:pt idx="17">
                  <c:v>75.0</c:v>
                </c:pt>
                <c:pt idx="18">
                  <c:v>91.7</c:v>
                </c:pt>
                <c:pt idx="19">
                  <c:v>93.8</c:v>
                </c:pt>
                <c:pt idx="20">
                  <c:v>82.3</c:v>
                </c:pt>
                <c:pt idx="21">
                  <c:v>59.4</c:v>
                </c:pt>
                <c:pt idx="22">
                  <c:v>77.1</c:v>
                </c:pt>
                <c:pt idx="23">
                  <c:v>89.6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90.9%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76.0%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97.9%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80.2%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92.7%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88.5%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90.9</c:v>
                </c:pt>
                <c:pt idx="1">
                  <c:v>100.0</c:v>
                </c:pt>
                <c:pt idx="2">
                  <c:v>76.0</c:v>
                </c:pt>
                <c:pt idx="3">
                  <c:v>100.0</c:v>
                </c:pt>
                <c:pt idx="4">
                  <c:v>75.0</c:v>
                </c:pt>
                <c:pt idx="5">
                  <c:v>97.9</c:v>
                </c:pt>
                <c:pt idx="6">
                  <c:v>50.0</c:v>
                </c:pt>
                <c:pt idx="7">
                  <c:v>80.2</c:v>
                </c:pt>
                <c:pt idx="8">
                  <c:v>100.0</c:v>
                </c:pt>
                <c:pt idx="9">
                  <c:v>100.0</c:v>
                </c:pt>
                <c:pt idx="10">
                  <c:v>92.7</c:v>
                </c:pt>
                <c:pt idx="11">
                  <c:v>88.5</c:v>
                </c:pt>
                <c:pt idx="12">
                  <c:v>87.5</c:v>
                </c:pt>
                <c:pt idx="13">
                  <c:v>100.0</c:v>
                </c:pt>
                <c:pt idx="14">
                  <c:v>77.1</c:v>
                </c:pt>
                <c:pt idx="15">
                  <c:v>100.0</c:v>
                </c:pt>
                <c:pt idx="16">
                  <c:v>100.0</c:v>
                </c:pt>
                <c:pt idx="17">
                  <c:v>83.3</c:v>
                </c:pt>
                <c:pt idx="18">
                  <c:v>100.0</c:v>
                </c:pt>
                <c:pt idx="19">
                  <c:v>100.0</c:v>
                </c:pt>
                <c:pt idx="20">
                  <c:v>93.8</c:v>
                </c:pt>
                <c:pt idx="21">
                  <c:v>100.0</c:v>
                </c:pt>
                <c:pt idx="22">
                  <c:v>100.0</c:v>
                </c:pt>
                <c:pt idx="23">
                  <c:v>88.5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81.2%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81.2</c:v>
                </c:pt>
                <c:pt idx="1">
                  <c:v>71.9</c:v>
                </c:pt>
                <c:pt idx="2">
                  <c:v>78.1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57.9%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63.5%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53.1%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55.2%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52.1%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34.4%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32.3%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44.8%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81.2%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60.4%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72.9%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24.0%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86.5%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41.7%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60.4%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77.1%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63.5%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57.9</c:v>
                </c:pt>
                <c:pt idx="1">
                  <c:v>63.5</c:v>
                </c:pt>
                <c:pt idx="2">
                  <c:v>53.1</c:v>
                </c:pt>
                <c:pt idx="3">
                  <c:v>55.2</c:v>
                </c:pt>
                <c:pt idx="4">
                  <c:v>52.1</c:v>
                </c:pt>
                <c:pt idx="5">
                  <c:v>57.3</c:v>
                </c:pt>
                <c:pt idx="6">
                  <c:v>34.4</c:v>
                </c:pt>
                <c:pt idx="7">
                  <c:v>32.3</c:v>
                </c:pt>
                <c:pt idx="8">
                  <c:v>44.8</c:v>
                </c:pt>
                <c:pt idx="9">
                  <c:v>81.2</c:v>
                </c:pt>
                <c:pt idx="10">
                  <c:v>60.4</c:v>
                </c:pt>
                <c:pt idx="11">
                  <c:v>87.5</c:v>
                </c:pt>
                <c:pt idx="12">
                  <c:v>33.3</c:v>
                </c:pt>
                <c:pt idx="13">
                  <c:v>72.9</c:v>
                </c:pt>
                <c:pt idx="14">
                  <c:v>24.0</c:v>
                </c:pt>
                <c:pt idx="15">
                  <c:v>77.1</c:v>
                </c:pt>
                <c:pt idx="16">
                  <c:v>86.5</c:v>
                </c:pt>
                <c:pt idx="17">
                  <c:v>41.7</c:v>
                </c:pt>
                <c:pt idx="18">
                  <c:v>83.3</c:v>
                </c:pt>
                <c:pt idx="19">
                  <c:v>60.4</c:v>
                </c:pt>
                <c:pt idx="20">
                  <c:v>77.1</c:v>
                </c:pt>
                <c:pt idx="21">
                  <c:v>63.5</c:v>
                </c:pt>
                <c:pt idx="22">
                  <c:v>46.9</c:v>
                </c:pt>
                <c:pt idx="23">
                  <c:v>43.8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98.8%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98.8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87.5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93.8</c:v>
                </c:pt>
                <c:pt idx="13">
                  <c:v>100.0</c:v>
                </c:pt>
                <c:pt idx="14">
                  <c:v>91.7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95.0%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95.0</c:v>
                </c:pt>
                <c:pt idx="1">
                  <c:v>100.0</c:v>
                </c:pt>
                <c:pt idx="2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88.1%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66.2%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81.9%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58.8%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91.9%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85.0%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86.2%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73.8%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96.2%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98.3%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98.8%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69.0%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90.6%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91.2%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97.5%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93.8%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70.2%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88.1</c:v>
                </c:pt>
                <c:pt idx="1">
                  <c:v>100.0</c:v>
                </c:pt>
                <c:pt idx="2">
                  <c:v>66.2</c:v>
                </c:pt>
                <c:pt idx="3">
                  <c:v>97.5</c:v>
                </c:pt>
                <c:pt idx="4">
                  <c:v>81.9</c:v>
                </c:pt>
                <c:pt idx="5">
                  <c:v>58.8</c:v>
                </c:pt>
                <c:pt idx="6">
                  <c:v>97.5</c:v>
                </c:pt>
                <c:pt idx="7">
                  <c:v>91.9</c:v>
                </c:pt>
                <c:pt idx="8">
                  <c:v>92.5</c:v>
                </c:pt>
                <c:pt idx="9">
                  <c:v>100.0</c:v>
                </c:pt>
                <c:pt idx="10">
                  <c:v>85.0</c:v>
                </c:pt>
                <c:pt idx="11">
                  <c:v>86.2</c:v>
                </c:pt>
                <c:pt idx="12">
                  <c:v>73.8</c:v>
                </c:pt>
                <c:pt idx="13">
                  <c:v>96.2</c:v>
                </c:pt>
                <c:pt idx="14">
                  <c:v>90.0</c:v>
                </c:pt>
                <c:pt idx="15">
                  <c:v>98.3</c:v>
                </c:pt>
                <c:pt idx="16">
                  <c:v>98.8</c:v>
                </c:pt>
                <c:pt idx="17">
                  <c:v>100.0</c:v>
                </c:pt>
                <c:pt idx="18">
                  <c:v>69.0</c:v>
                </c:pt>
                <c:pt idx="19">
                  <c:v>90.6</c:v>
                </c:pt>
                <c:pt idx="20">
                  <c:v>91.2</c:v>
                </c:pt>
                <c:pt idx="21">
                  <c:v>97.5</c:v>
                </c:pt>
                <c:pt idx="22">
                  <c:v>93.8</c:v>
                </c:pt>
                <c:pt idx="23">
                  <c:v>70.2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62.5%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71.9%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78.1</c:v>
                </c:pt>
                <c:pt idx="1">
                  <c:v>62.5</c:v>
                </c:pt>
                <c:pt idx="2">
                  <c:v>71.9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48.1%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39.6%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24.0%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78.1%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25.0%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38.5%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70.8%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50.0%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35.4%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27.1%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38.5%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42.7%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48.1</c:v>
                </c:pt>
                <c:pt idx="1">
                  <c:v>46.9</c:v>
                </c:pt>
                <c:pt idx="2">
                  <c:v>50.0</c:v>
                </c:pt>
                <c:pt idx="3">
                  <c:v>12.5</c:v>
                </c:pt>
                <c:pt idx="4">
                  <c:v>40.6</c:v>
                </c:pt>
                <c:pt idx="5">
                  <c:v>45.8</c:v>
                </c:pt>
                <c:pt idx="6">
                  <c:v>39.6</c:v>
                </c:pt>
                <c:pt idx="7">
                  <c:v>24.0</c:v>
                </c:pt>
                <c:pt idx="8">
                  <c:v>50.0</c:v>
                </c:pt>
                <c:pt idx="9">
                  <c:v>78.1</c:v>
                </c:pt>
                <c:pt idx="10">
                  <c:v>50.0</c:v>
                </c:pt>
                <c:pt idx="11">
                  <c:v>41.7</c:v>
                </c:pt>
                <c:pt idx="12">
                  <c:v>25.0</c:v>
                </c:pt>
                <c:pt idx="13">
                  <c:v>100.0</c:v>
                </c:pt>
                <c:pt idx="14">
                  <c:v>38.5</c:v>
                </c:pt>
                <c:pt idx="15">
                  <c:v>70.8</c:v>
                </c:pt>
                <c:pt idx="16">
                  <c:v>100.0</c:v>
                </c:pt>
                <c:pt idx="17">
                  <c:v>50.0</c:v>
                </c:pt>
                <c:pt idx="18">
                  <c:v>50.0</c:v>
                </c:pt>
                <c:pt idx="19">
                  <c:v>50.0</c:v>
                </c:pt>
                <c:pt idx="20">
                  <c:v>35.4</c:v>
                </c:pt>
                <c:pt idx="21">
                  <c:v>27.1</c:v>
                </c:pt>
                <c:pt idx="22">
                  <c:v>38.5</c:v>
                </c:pt>
                <c:pt idx="23">
                  <c:v>42.7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84.4%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33.3%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84.4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16.7</c:v>
                </c:pt>
                <c:pt idx="5">
                  <c:v>100.0</c:v>
                </c:pt>
                <c:pt idx="6">
                  <c:v>100.0</c:v>
                </c:pt>
                <c:pt idx="7">
                  <c:v>4.2</c:v>
                </c:pt>
                <c:pt idx="8">
                  <c:v>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33.3</c:v>
                </c:pt>
                <c:pt idx="23">
                  <c:v>100.0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89.5%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4.2%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66.7%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89.5</c:v>
                </c:pt>
                <c:pt idx="1">
                  <c:v>100.0</c:v>
                </c:pt>
                <c:pt idx="2">
                  <c:v>100.0</c:v>
                </c:pt>
                <c:pt idx="3">
                  <c:v>4.2</c:v>
                </c:pt>
                <c:pt idx="4">
                  <c:v>100.0</c:v>
                </c:pt>
                <c:pt idx="5">
                  <c:v>100.0</c:v>
                </c:pt>
                <c:pt idx="6">
                  <c:v>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87.5</c:v>
                </c:pt>
                <c:pt idx="13">
                  <c:v>100.0</c:v>
                </c:pt>
                <c:pt idx="14">
                  <c:v>100.0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100.0</c:v>
                </c:pt>
                <c:pt idx="21">
                  <c:v>100.0</c:v>
                </c:pt>
                <c:pt idx="22">
                  <c:v>100.0</c:v>
                </c:pt>
                <c:pt idx="23">
                  <c:v>66.7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58.2%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42.5%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58.2</c:v>
                </c:pt>
                <c:pt idx="1">
                  <c:v>100.0</c:v>
                </c:pt>
                <c:pt idx="2">
                  <c:v>100.0</c:v>
                </c:pt>
                <c:pt idx="3">
                  <c:v>40.0</c:v>
                </c:pt>
                <c:pt idx="4">
                  <c:v>40.0</c:v>
                </c:pt>
                <c:pt idx="5">
                  <c:v>40.0</c:v>
                </c:pt>
                <c:pt idx="6">
                  <c:v>40.0</c:v>
                </c:pt>
                <c:pt idx="7">
                  <c:v>40.0</c:v>
                </c:pt>
                <c:pt idx="8">
                  <c:v>40.0</c:v>
                </c:pt>
                <c:pt idx="9">
                  <c:v>100.0</c:v>
                </c:pt>
                <c:pt idx="10">
                  <c:v>40.0</c:v>
                </c:pt>
                <c:pt idx="11">
                  <c:v>40.0</c:v>
                </c:pt>
                <c:pt idx="12">
                  <c:v>35.0</c:v>
                </c:pt>
                <c:pt idx="13">
                  <c:v>100.0</c:v>
                </c:pt>
                <c:pt idx="14">
                  <c:v>40.0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40.0</c:v>
                </c:pt>
                <c:pt idx="19">
                  <c:v>40.0</c:v>
                </c:pt>
                <c:pt idx="20">
                  <c:v>42.5</c:v>
                </c:pt>
                <c:pt idx="21">
                  <c:v>40.0</c:v>
                </c:pt>
                <c:pt idx="22">
                  <c:v>40.0</c:v>
                </c:pt>
                <c:pt idx="23">
                  <c:v>40.0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@GardaOto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pPr>
              <a:solidFill>
                <a:srgbClr val="000000"/>
              </a:solidFill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91.0%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97.8%</a:t>
                    </a:r>
                  </a:p>
                </c:rich>
              </c:tx>
              <c:txPr>
                <a:bodyPr/>
                <a:lstStyle/>
                <a:p>
                  <a:pPr>
                    <a:defRPr sz="1200"/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Januari</c:v>
                </c:pt>
                <c:pt idx="1">
                  <c:v>Februari</c:v>
                </c:pt>
                <c:pt idx="2">
                  <c:v>Maret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100.0</c:v>
                </c:pt>
                <c:pt idx="1">
                  <c:v>91.0</c:v>
                </c:pt>
                <c:pt idx="2">
                  <c:v>97.8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0.0"/>
          <c:min val="50.0"/>
        </c:scaling>
        <c:delete val="0"/>
        <c:axPos val="l"/>
        <c:majorGridlines/>
        <c:numFmt formatCode="#&quot;%&quot;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  <c:majorUnit val="1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93.0%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83.3%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57.5%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89.2%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75.0%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88.3%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95.8%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93.0</c:v>
                </c:pt>
                <c:pt idx="1">
                  <c:v>100.0</c:v>
                </c:pt>
                <c:pt idx="2">
                  <c:v>93.3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83.3</c:v>
                </c:pt>
                <c:pt idx="7">
                  <c:v>57.5</c:v>
                </c:pt>
                <c:pt idx="8">
                  <c:v>89.2</c:v>
                </c:pt>
                <c:pt idx="9">
                  <c:v>100.0</c:v>
                </c:pt>
                <c:pt idx="10">
                  <c:v>86.7</c:v>
                </c:pt>
                <c:pt idx="11">
                  <c:v>75.0</c:v>
                </c:pt>
                <c:pt idx="12">
                  <c:v>87.5</c:v>
                </c:pt>
                <c:pt idx="13">
                  <c:v>100.0</c:v>
                </c:pt>
                <c:pt idx="14">
                  <c:v>86.7</c:v>
                </c:pt>
                <c:pt idx="15">
                  <c:v>100.0</c:v>
                </c:pt>
                <c:pt idx="16">
                  <c:v>100.0</c:v>
                </c:pt>
                <c:pt idx="17">
                  <c:v>100.0</c:v>
                </c:pt>
                <c:pt idx="18">
                  <c:v>100.0</c:v>
                </c:pt>
                <c:pt idx="19">
                  <c:v>100.0</c:v>
                </c:pt>
                <c:pt idx="20">
                  <c:v>95.8</c:v>
                </c:pt>
                <c:pt idx="21">
                  <c:v>100.0</c:v>
                </c:pt>
                <c:pt idx="22">
                  <c:v>88.3</c:v>
                </c:pt>
                <c:pt idx="23">
                  <c:v>95.8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94.7%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68.3%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86.2%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90.0%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80.8%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95.0%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97.1%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91.7%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92.5%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97.1%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94.7</c:v>
                </c:pt>
                <c:pt idx="1">
                  <c:v>100.0</c:v>
                </c:pt>
                <c:pt idx="2">
                  <c:v>91.7</c:v>
                </c:pt>
                <c:pt idx="3">
                  <c:v>100.0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68.3</c:v>
                </c:pt>
                <c:pt idx="8">
                  <c:v>86.2</c:v>
                </c:pt>
                <c:pt idx="9">
                  <c:v>100.0</c:v>
                </c:pt>
                <c:pt idx="10">
                  <c:v>100.0</c:v>
                </c:pt>
                <c:pt idx="11">
                  <c:v>90.0</c:v>
                </c:pt>
                <c:pt idx="12">
                  <c:v>87.5</c:v>
                </c:pt>
                <c:pt idx="13">
                  <c:v>100.0</c:v>
                </c:pt>
                <c:pt idx="14">
                  <c:v>80.8</c:v>
                </c:pt>
                <c:pt idx="15">
                  <c:v>100.0</c:v>
                </c:pt>
                <c:pt idx="16">
                  <c:v>100.0</c:v>
                </c:pt>
                <c:pt idx="17">
                  <c:v>95.0</c:v>
                </c:pt>
                <c:pt idx="18">
                  <c:v>100.0</c:v>
                </c:pt>
                <c:pt idx="19">
                  <c:v>100.0</c:v>
                </c:pt>
                <c:pt idx="20">
                  <c:v>97.1</c:v>
                </c:pt>
                <c:pt idx="21">
                  <c:v>91.7</c:v>
                </c:pt>
                <c:pt idx="22">
                  <c:v>92.5</c:v>
                </c:pt>
                <c:pt idx="23">
                  <c:v>97.1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</c:dPt>
          <c:dPt>
            <c:idx val="1"/>
            <c:spPr>
              <a:solidFill>
                <a:srgbClr val="BFBFBF"/>
              </a:solidFill>
            </c:spPr>
          </c:dPt>
          <c:dPt>
            <c:idx val="2"/>
            <c:spPr>
              <a:solidFill>
                <a:srgbClr val="BFBFBF"/>
              </a:solidFill>
            </c:spPr>
          </c:dPt>
          <c:dPt>
            <c:idx val="3"/>
            <c:spPr>
              <a:solidFill>
                <a:srgbClr val="BFBFBF"/>
              </a:solidFill>
            </c:spPr>
          </c:dPt>
          <c:dPt>
            <c:idx val="4"/>
            <c:spPr>
              <a:solidFill>
                <a:srgbClr val="BFBFBF"/>
              </a:solidFill>
            </c:spPr>
          </c:dPt>
          <c:dPt>
            <c:idx val="5"/>
            <c:spPr>
              <a:solidFill>
                <a:srgbClr val="BFBFBF"/>
              </a:solidFill>
            </c:spPr>
          </c:dPt>
          <c:dPt>
            <c:idx val="6"/>
            <c:spPr>
              <a:solidFill>
                <a:srgbClr val="BFBFBF"/>
              </a:solidFill>
            </c:spPr>
          </c:dPt>
          <c:dPt>
            <c:idx val="7"/>
            <c:spPr>
              <a:solidFill>
                <a:srgbClr val="BFBFBF"/>
              </a:solidFill>
            </c:spPr>
          </c:dPt>
          <c:dPt>
            <c:idx val="8"/>
            <c:spPr>
              <a:solidFill>
                <a:srgbClr val="BFBFBF"/>
              </a:solidFill>
            </c:spPr>
          </c:dPt>
          <c:dPt>
            <c:idx val="9"/>
            <c:spPr>
              <a:solidFill>
                <a:srgbClr val="BFBFBF"/>
              </a:solidFill>
            </c:spPr>
          </c:dPt>
          <c:dPt>
            <c:idx val="10"/>
            <c:spPr>
              <a:solidFill>
                <a:srgbClr val="BFBFBF"/>
              </a:solidFill>
            </c:spPr>
          </c:dPt>
          <c:dPt>
            <c:idx val="11"/>
            <c:spPr>
              <a:solidFill>
                <a:srgbClr val="BFBFBF"/>
              </a:solidFill>
            </c:spPr>
          </c:dPt>
          <c:dPt>
            <c:idx val="12"/>
            <c:spPr>
              <a:solidFill>
                <a:srgbClr val="BFBFBF"/>
              </a:solidFill>
            </c:spPr>
          </c:dPt>
          <c:dPt>
            <c:idx val="13"/>
            <c:spPr>
              <a:solidFill>
                <a:srgbClr val="BFBFBF"/>
              </a:solidFill>
            </c:spPr>
          </c:dPt>
          <c:dPt>
            <c:idx val="14"/>
            <c:spPr>
              <a:solidFill>
                <a:srgbClr val="BFBFBF"/>
              </a:solidFill>
            </c:spPr>
          </c:dPt>
          <c:dPt>
            <c:idx val="15"/>
            <c:spPr>
              <a:solidFill>
                <a:srgbClr val="0070C0"/>
              </a:solidFill>
            </c:spPr>
          </c:dPt>
          <c:dPt>
            <c:idx val="16"/>
            <c:spPr>
              <a:solidFill>
                <a:srgbClr val="BFBFBF"/>
              </a:solidFill>
            </c:spPr>
          </c:dPt>
          <c:dPt>
            <c:idx val="17"/>
            <c:spPr>
              <a:solidFill>
                <a:srgbClr val="BFBFBF"/>
              </a:solidFill>
            </c:spPr>
          </c:dPt>
          <c:dPt>
            <c:idx val="18"/>
            <c:spPr>
              <a:solidFill>
                <a:srgbClr val="BFBFBF"/>
              </a:solidFill>
            </c:spPr>
          </c:dPt>
          <c:dPt>
            <c:idx val="19"/>
            <c:spPr>
              <a:solidFill>
                <a:srgbClr val="BFBFBF"/>
              </a:solidFill>
            </c:spPr>
          </c:dPt>
          <c:dPt>
            <c:idx val="20"/>
            <c:spPr>
              <a:solidFill>
                <a:srgbClr val="BFBFBF"/>
              </a:solidFill>
            </c:spPr>
          </c:dPt>
          <c:dPt>
            <c:idx val="21"/>
            <c:spPr>
              <a:solidFill>
                <a:srgbClr val="BFBFBF"/>
              </a:solidFill>
            </c:spPr>
          </c:dPt>
          <c:dPt>
            <c:idx val="22"/>
            <c:spPr>
              <a:solidFill>
                <a:srgbClr val="BFBFBF"/>
              </a:solidFill>
            </c:spPr>
          </c:dPt>
          <c:dPt>
            <c:idx val="23"/>
            <c:spPr>
              <a:solidFill>
                <a:srgbClr val="BFBFBF"/>
              </a:solidFill>
            </c:spPr>
          </c:dPt>
          <c:dLbls>
            <c:dLbl>
              <c:idx val="0"/>
              <c:tx>
                <c:rich>
                  <a:bodyPr/>
                  <a:lstStyle/>
                  <a:p>
                    <a:r>
                      <a:t>46.9%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tx>
                <c:rich>
                  <a:bodyPr/>
                  <a:lstStyle/>
                  <a:p>
                    <a:r>
                      <a:t>9.3%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tx>
                <c:rich>
                  <a:bodyPr/>
                  <a:lstStyle/>
                  <a:p>
                    <a:r>
                      <a:t>29.3%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tx>
                <c:rich>
                  <a:bodyPr/>
                  <a:lstStyle/>
                  <a:p>
                    <a:r>
                      <a:t>8.0%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tx>
                <c:rich>
                  <a:bodyPr/>
                  <a:lstStyle/>
                  <a:p>
                    <a:r>
                      <a:t>31.7%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tx>
                <c:rich>
                  <a:bodyPr/>
                  <a:lstStyle/>
                  <a:p>
                    <a:r>
                      <a:t>35.7%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tx>
                <c:rich>
                  <a:bodyPr/>
                  <a:lstStyle/>
                  <a:p>
                    <a:r>
                      <a:t>37.3%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tx>
                <c:rich>
                  <a:bodyPr/>
                  <a:lstStyle/>
                  <a:p>
                    <a:r>
                      <a:t>35.0%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tx>
                <c:rich>
                  <a:bodyPr/>
                  <a:lstStyle/>
                  <a:p>
                    <a:r>
                      <a:t>87.5%</a:t>
                    </a:r>
                  </a:p>
                </c:rich>
              </c:tx>
              <c:txPr>
                <a:bodyPr/>
                <a:lstStyle/>
                <a:p>
                  <a:pPr>
                    <a:defRPr sz="600">
                      <a:solidFill>
                        <a:srgbClr val="FFFFFF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tx>
                <c:rich>
                  <a:bodyPr/>
                  <a:lstStyle/>
                  <a:p>
                    <a:r>
                      <a:t>99.0%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7"/>
              <c:tx>
                <c:rich>
                  <a:bodyPr/>
                  <a:lstStyle/>
                  <a:p>
                    <a:r>
                      <a:t>100.0%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tx>
                <c:rich>
                  <a:bodyPr/>
                  <a:lstStyle/>
                  <a:p>
                    <a:r>
                      <a:t>37.3%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tx>
                <c:rich>
                  <a:bodyPr/>
                  <a:lstStyle/>
                  <a:p>
                    <a:r>
                      <a:t>40.0%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tx>
                <c:rich>
                  <a:bodyPr/>
                  <a:lstStyle/>
                  <a:p>
                    <a:r>
                      <a:t>36.7%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2"/>
              <c:tx>
                <c:rich>
                  <a:bodyPr/>
                  <a:lstStyle/>
                  <a:p>
                    <a:r>
                      <a:t>20.0%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3"/>
              <c:tx>
                <c:rich>
                  <a:bodyPr/>
                  <a:lstStyle/>
                  <a:p>
                    <a:r>
                      <a:t>32.0%</a:t>
                    </a:r>
                  </a:p>
                </c:rich>
              </c:tx>
              <c:txPr>
                <a:bodyPr/>
                <a:lstStyle/>
                <a:p>
                  <a:pPr>
                    <a:defRPr sz="600"/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Sheet1!$A$2:$A$25</c:f>
              <c:strCache>
                <c:ptCount val="24"/>
                <c:pt idx="0">
                  <c:v>Industri</c:v>
                </c:pt>
                <c:pt idx="1">
                  <c:v>@mandiricare</c:v>
                </c:pt>
                <c:pt idx="2">
                  <c:v>@kontakBRI</c:v>
                </c:pt>
                <c:pt idx="3">
                  <c:v>@infobankbjb</c:v>
                </c:pt>
                <c:pt idx="4">
                  <c:v>@bankocbcnisp</c:v>
                </c:pt>
                <c:pt idx="5">
                  <c:v>@bank_jatim</c:v>
                </c:pt>
                <c:pt idx="6">
                  <c:v>@bank_dki</c:v>
                </c:pt>
                <c:pt idx="7">
                  <c:v>@as_sinarmas</c:v>
                </c:pt>
                <c:pt idx="8">
                  <c:v>@acckreditmobil</c:v>
                </c:pt>
                <c:pt idx="9">
                  <c:v>@PermataCare</c:v>
                </c:pt>
                <c:pt idx="10">
                  <c:v>@MaybankID</c:v>
                </c:pt>
                <c:pt idx="11">
                  <c:v>@Manulife_ID</c:v>
                </c:pt>
                <c:pt idx="12">
                  <c:v>@Jiwasraya</c:v>
                </c:pt>
                <c:pt idx="13">
                  <c:v>@HaloBCA</c:v>
                </c:pt>
                <c:pt idx="14">
                  <c:v>@HSBC_ID</c:v>
                </c:pt>
                <c:pt idx="15">
                  <c:v>@GardaOto</c:v>
                </c:pt>
                <c:pt idx="16">
                  <c:v>@CommBank_ID</c:v>
                </c:pt>
                <c:pt idx="17">
                  <c:v>@Cigna_ID</c:v>
                </c:pt>
                <c:pt idx="18">
                  <c:v>@BankMuamalat</c:v>
                </c:pt>
                <c:pt idx="19">
                  <c:v>@BNISyariah</c:v>
                </c:pt>
                <c:pt idx="20">
                  <c:v>@BNI</c:v>
                </c:pt>
                <c:pt idx="21">
                  <c:v>@AllianzId</c:v>
                </c:pt>
                <c:pt idx="22">
                  <c:v>@AdiraFinanceID</c:v>
                </c:pt>
                <c:pt idx="23">
                  <c:v>@AXA_Mandiri</c:v>
                </c:pt>
              </c:strCache>
            </c:strRef>
          </c:cat>
          <c:val>
            <c:numRef>
              <c:f>Sheet1!$B$2:$B$25</c:f>
              <c:numCache>
                <c:formatCode>#,0"%"</c:formatCode>
                <c:ptCount val="24"/>
                <c:pt idx="0">
                  <c:v>46.9</c:v>
                </c:pt>
                <c:pt idx="1">
                  <c:v>40.0</c:v>
                </c:pt>
                <c:pt idx="2">
                  <c:v>40.0</c:v>
                </c:pt>
                <c:pt idx="3">
                  <c:v>9.3</c:v>
                </c:pt>
                <c:pt idx="4">
                  <c:v>40.0</c:v>
                </c:pt>
                <c:pt idx="5">
                  <c:v>29.3</c:v>
                </c:pt>
                <c:pt idx="6">
                  <c:v>8.0</c:v>
                </c:pt>
                <c:pt idx="7">
                  <c:v>31.7</c:v>
                </c:pt>
                <c:pt idx="8">
                  <c:v>35.7</c:v>
                </c:pt>
                <c:pt idx="9">
                  <c:v>100.0</c:v>
                </c:pt>
                <c:pt idx="10">
                  <c:v>37.3</c:v>
                </c:pt>
                <c:pt idx="11">
                  <c:v>40.0</c:v>
                </c:pt>
                <c:pt idx="12">
                  <c:v>35.0</c:v>
                </c:pt>
                <c:pt idx="13">
                  <c:v>100.0</c:v>
                </c:pt>
                <c:pt idx="14">
                  <c:v>40.0</c:v>
                </c:pt>
                <c:pt idx="15">
                  <c:v>87.5</c:v>
                </c:pt>
                <c:pt idx="16">
                  <c:v>99.0</c:v>
                </c:pt>
                <c:pt idx="17">
                  <c:v>100.0</c:v>
                </c:pt>
                <c:pt idx="18">
                  <c:v>40.0</c:v>
                </c:pt>
                <c:pt idx="19">
                  <c:v>37.3</c:v>
                </c:pt>
                <c:pt idx="20">
                  <c:v>40.0</c:v>
                </c:pt>
                <c:pt idx="21">
                  <c:v>36.7</c:v>
                </c:pt>
                <c:pt idx="22">
                  <c:v>20.0</c:v>
                </c:pt>
                <c:pt idx="23">
                  <c:v>32.0</c:v>
                </c:pt>
              </c:numCache>
            </c:numRef>
          </c:val>
        </c:ser>
        <c:gapWidth val="3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  <c:min val="0.0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  <c:majorUnit val="20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image" Target="../media/image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image" Target="../media/image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image" Target="../media/image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image" Target="../media/image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image" Target="../media/image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image" Target="../media/image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Relationship Id="rId3" Type="http://schemas.openxmlformats.org/officeDocument/2006/relationships/image" Target="../media/image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image" Target="../media/image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Relationship Id="rId3" Type="http://schemas.openxmlformats.org/officeDocument/2006/relationships/image" Target="../media/image3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Relationship Id="rId3" Type="http://schemas.openxmlformats.org/officeDocument/2006/relationships/image" Target="../media/image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Relationship Id="rId3" Type="http://schemas.openxmlformats.org/officeDocument/2006/relationships/image" Target="../media/image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Relationship Id="rId3" Type="http://schemas.openxmlformats.org/officeDocument/2006/relationships/image" Target="../media/image3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Relationship Id="rId3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Relationship Id="rId3" Type="http://schemas.openxmlformats.org/officeDocument/2006/relationships/image" Target="../media/image3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Relationship Id="rId3" Type="http://schemas.openxmlformats.org/officeDocument/2006/relationships/image" Target="../media/image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Relationship Id="rId3" Type="http://schemas.openxmlformats.org/officeDocument/2006/relationships/image" Target="../media/image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2286000" cy="2057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800" y="228600"/>
            <a:ext cx="5943600" cy="2057400"/>
          </a:xfrm>
          <a:prstGeom prst="rect">
            <a:avLst/>
          </a:prstGeom>
          <a:solidFill>
            <a:srgbClr val="CC69FF"/>
          </a:solidFill>
          <a:ln w="38100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000000"/>
                </a:solidFill>
              </a:defRPr>
            </a:pPr>
            <a:r>
              <a:t>LAPORAN AKHIR</a:t>
            </a:r>
            <a:br/>
            <a:r>
              <a:t>TWITTER SERVICE EXCELENCE INDEX 2021</a:t>
            </a:r>
            <a:br/>
            <a:r>
              <a:t>PERIODE PEMANTAUAN</a:t>
            </a:r>
            <a:br/>
            <a:r>
              <a:t>JANUARI - MARET 2021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514600"/>
          <a:ext cx="86868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28800"/>
                <a:gridCol w="457200"/>
                <a:gridCol w="64008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No.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Tipe Laporan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Nama Client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: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476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/>
            </a:pPr>
            <a:r>
              <a:t>Dilaporkan olah:</a:t>
            </a:r>
          </a:p>
        </p:txBody>
      </p:sp>
      <p:pic>
        <p:nvPicPr>
          <p:cNvPr id="6" name="Picture 5" descr="halaman aw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00600"/>
            <a:ext cx="25146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172200"/>
            <a:ext cx="8686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All rights reserved.  No part of this publication may be reproduced, stored in a retrieval system, or transmitted in any form </a:t>
            </a:r>
            <a:br/>
            <a:r>
              <a:t>or by anymeans, electronic, mechanical, photocopying, recording, or otherwise, </a:t>
            </a:r>
            <a:br/>
            <a:r>
              <a:t>without prior written permission of The CARRE - Center for Customer Satisfaction and Loyalty.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Access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9 dari 81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10 dari 81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11 dari 81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12 dari 81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13 dari 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13.0%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13.0%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98.8%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14 dari 81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Feasibility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84.4%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15 dari 81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16 dari 81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17 dari 81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Accessibility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18 dari 81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926080" y="1828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/>
            </a:pPr>
            <a:r>
              <a:t>Monitoring dikelola olah:</a:t>
            </a:r>
          </a:p>
        </p:txBody>
      </p:sp>
      <p:pic>
        <p:nvPicPr>
          <p:cNvPr id="3" name="Picture 2" descr="halaman aw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5029200" cy="242316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 dari 81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19 dari 81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20 dari 81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30.6%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58.2%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21 dari 81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ENGAGING</a:t>
            </a:r>
            <a:br/>
            <a:r>
              <a:t>KPI System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22 dari 81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23 dari 81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24 dari 81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Practicability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90.4%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25 dari 81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26 dari 81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27 dari 81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Resourceful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96.9%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94.7%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28 dari 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DAFTAR ISI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571500"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No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Bagian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Frame Work TSEI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Definisi Dimensi dan KPI TSEI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4.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Kinerja Dimensi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6.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7.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Area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 dari 81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29 dari 81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ENGAGING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30 dari 81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Encouraging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86.0%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20.8%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46.9%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31 dari 81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HUMAN TOUCHING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32 dari 81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Communication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33 dari 81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34 dari 81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145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35 dari 81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93.5%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39.7%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...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36 dari 81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3429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43.7%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74.5%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37 dari 81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38 dari 81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8575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FRAME WORK DAN</a:t>
            </a:r>
            <a:br/>
            <a:r>
              <a:t>DEFINISI DIMENSI DAN KPI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 dari 81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39 dari 81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Non Verbal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98.9%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40 dari 81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41 dari 81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42 dari 81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Visual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48.7%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99.5%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97.9%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74.1%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43 dari 81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HUMAN TOUCHING</a:t>
            </a:r>
            <a:br/>
            <a:r>
              <a:t>KPI Attitude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44 dari 81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45 dari 81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46 dari 81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Empathy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49.3%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88.5%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79.8%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47 dari 81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48 dari 81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FRAME WORK TCSEI</a:t>
            </a:r>
          </a:p>
        </p:txBody>
      </p:sp>
      <p:pic>
        <p:nvPicPr>
          <p:cNvPr id="3" name="Picture 2" descr="framework twitt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77240"/>
            <a:ext cx="8229600" cy="5257800"/>
          </a:xfrm>
          <a:prstGeom prst="rect">
            <a:avLst/>
          </a:prstGeom>
        </p:spPr>
      </p:pic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 dari 81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HUMAN TOUCHING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49 dari 81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Caring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94.6%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80.6%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97.1%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50 dari 81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NAVIGATING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51 dari 81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Probing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52 dari 81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81.2%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71.9%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53 dari 81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54 dari 81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Probing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52.9%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83.3%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61.2%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60.3%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77.1%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57.9%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55 dari 81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Providing Solution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56 dari 81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93.8%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57 dari 81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58 dari 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ENGAGING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keterikatan yang dialami pelanggan saat bergabung ke akun tersebut dalam hal kemudahan akses dan kemudahan sistem didalamnya berdasarkan 2 KPI yaitu : ACCESS dan SYSTEM.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ACCESS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kemudahan yang dialami pelanggan untuk bergabung dalam akun Twitter tersebut didalamnya mengandung unsur mudah ditemukan akun Twitternya, mudah terkirim pesannya dan ada penanggung jawab diakun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108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SYSTEM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kepastian pesan yang dikirim pelanggan dapat terjawab/ditanggapi secara langsung, cepat responnya dan tuntas jawabnya.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 dari 81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Providing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27432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84.9%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92.9%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98.3%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88.1%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59 dari 81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Kinerja Bulanan Dimensi NAVIGATING</a:t>
            </a:r>
            <a:br/>
            <a:r>
              <a:t>KPI Closing</a:t>
            </a:r>
            <a:br/>
            <a:r>
              <a:t>@GardaOto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343400"/>
          </a:xfrm>
          <a:prstGeom prst="rect">
            <a:avLst/>
          </a:prstGeom>
          <a:solidFill>
            <a:srgbClr val="9BBB59"/>
          </a:solidFill>
          <a:ln w="635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234440" y="1755648"/>
            <a:ext cx="6611112" cy="333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85800" y="1600200"/>
          <a:ext cx="7315200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60 dari 81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Januari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Februari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Maret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April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Mei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Juni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75.0%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87.5%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71.9%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61 dari 81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Tabel Kinerja Bulanan KPI dan Atribut Dalam</a:t>
            </a:r>
            <a:br/>
            <a:r>
              <a:t>Dimensi NAVIGATING</a:t>
            </a:r>
            <a:br/>
            <a:r>
              <a:t>@GardaOto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9718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Juli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Agustus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September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Oktober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November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Desember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62 dari 81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051560"/>
          <a:ext cx="8229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Grafik dan Tabel Perbandingan Kinerja @GardaOto &amp; Brand Lainnya</a:t>
            </a:r>
            <a:br/>
            <a:r>
              <a:t>Hasil Pemantauan Januari - Maret 2021</a:t>
            </a:r>
            <a:br/>
            <a:r>
              <a:t>Untuk KPI dan Atribut Closing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4206240"/>
          <a:ext cx="8686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5715000"/>
                <a:gridCol w="1371600"/>
                <a:gridCol w="1371600"/>
              </a:tblGrid>
              <a:tr h="195942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Rata-rata Industri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88.4%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73.9%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15.6%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70.8%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48.1%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n Sample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552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Asuransi Astr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63 dari 81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ENGAGEMENT INDEX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64 dari 81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ENGAGEMENT INDEX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0"/>
                <a:gridCol w="1371600"/>
              </a:tblGrid>
              <a:tr h="268941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ENGAGEMENT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@GardaOto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95.8%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66.7%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100.0%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91.7%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79.2%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68944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 SCORE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90.9%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65 dari 81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AREA PERBAIKAN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66 dari 81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ACCESSIBILITY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Ada Twitter balasan yang dikirimkan dalam waktu kurang dari 1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67 dari 81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yang dikirim masuk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Twitter balasan mencantumkan nama CSO (tidak disingkat)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68 dari 81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HUMAN TOUCHING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sentuhan emosional kemanusiaan sehingga pelanggan merasa sedang berhubungan dengan petugas secara langsung berdasarkan 2 KPI yaitu : COMMUNICATING dan ATTITUDE.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6596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COMMUNICATING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keramahan dan keluwesan dari bahasa yang digunakan, yang dirasakan pelanggan saat berinteraksi baik verbal, non verbal maupun virtual.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46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ATTITUDE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kinerja sebuah akun Twitter dari segi perhatian, emphaty dan kepedulian yang dirasakan pelanggan dalam menanggapi masalahnya.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 dari 81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Website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Brosur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Kantor Cabang (WIC)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dikomunikasikan kepada pelanggan di Call Center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69 dari 81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FEASIBILITY 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Alamat Twitter mudah diingat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70 dari 81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ENCOURAGING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responsive menjawab pertanyaan atau permintaan dalam jangka waktu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Dalam akhir pembicaraan mengundang terus menggunakan Twitter jika ada masalah lain?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71 dari 81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PRACTICABILITY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atas pertanyaan anda tuntas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Penanganan masalah anda tidak diping pong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Penjelasan oleh petugas langsung ke pokok permasalahan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72 dari 81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RESOURCEFUL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tahu bisa menjawab pertanyaan anda terkait kegiatan promosi terkini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Petugas menjawab informasi yang anda minta secara lengkap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anda mengerti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73 dari 81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CARING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Menuntaskan masalah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ingin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Kalimatnya menujukkan care dan perhatian?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lengkap hingga tuntas (mencegah salah tangkap)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74 dari 81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EMPATHY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magic words : terimakasih, thanks, tolong, maaf.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Emoticon dipilih untuk menunjukkan rasa empathy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balasan Twitter tidak menyalahkan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0.025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75 dari 81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NON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menggunakan tanda-tanda tulisan yang kasar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Tidak ada salah ketik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Ditulis dengan kesungguhan membantu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Menjawab dengan berpikir, tidak asal-asalan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76 dari 81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VERBAL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bahasa Indonesia formal :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tidak menggunakan bahasa teknis yang membingungkan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yang diberikan  dapat mengerti oleh anda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Tulisan isi Twitter secara sopan dan bertatakrama : memanggil sebutan bapak/ibu?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memanggil nama pelanggan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77 dari 81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VISUAL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Isi Twitter menggunakan emoticon positive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bersifat positif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Profile picture berkaitan dengan brand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78 dari 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500"/>
            </a:pPr>
            <a:r>
              <a:t>DEFINISI DIMENSI DAN KPI TCSEI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685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DIMENSI : NAVIGATING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sebuah akun Twitter dalam hal ketuntasan dan solusi tindak lanjut dari hal yang disampaikan pelanggan berdasarkan 3 KPI yaitu : PROBING, PROVIDING SOLUTION dan CLOSING.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kedalaman dalam mencari kebutuhan pelanggan yang diharapkan.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9718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ketuntasan dalam memberikan solusi dan menawarkan solusi lanjutan yang dirasakan oleh pelanggan.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38912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KPI :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just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Mengukur tingkat keramahan dan keterkaitan lebih lanjut untuk menggunakan/berkunjung ke akun Twitter tersebut.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 dari 81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CLOSING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Mengucapkan terimakasih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Menawarkan bantuan lebih lanjut?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Menyebutkan saluran informasi lebih lanjut . (no telepon cabang atau call center yang dapat dihubungi)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Mengundang gunakan Twitter dikemudian hari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79 dari 81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PROBING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Menggali kebutuhan anda sebelum menjawab? 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Menanyakan boleh tahu apakah ada keinginan tertentu (yang lain)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Mengulang tujuan pertanyaan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Jawaban tidak menimbulkan komentar lanjutan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80 dari 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/>
            </a:pPr>
            <a:r>
              <a:t>AREA PERBAIKAN</a:t>
            </a:r>
            <a:br/>
            <a:r>
              <a:t>Hasil Pemantauan Januari - Maret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143000"/>
          <a:ext cx="87325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429000"/>
                <a:gridCol w="1645920"/>
                <a:gridCol w="1645920"/>
                <a:gridCol w="1645920"/>
              </a:tblGrid>
              <a:tr h="457200">
                <a:tc grid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ATRIBUT PROVIDING SOLUTION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Frekuensi Perbaikan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Impact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Priority Index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9BBB5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Menyediakan solusi sesuai kebutuhan anda?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0.096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8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Solusi yang disampaikan baik solusi langsung maupun solusi alternative sangat bermakna?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0.001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R w="12700" cap="flat" cmpd="sng" algn="ctr">
                      <a:solidFill>
                        <a:srgbClr val="000000"/>
                      </a:solidFill>
                      <a:prstDash val="solid"/>
                    </a:lnR>
                    <a:lnL w="12700" cap="flat" cmpd="sng" algn="ctr">
                      <a:solidFill>
                        <a:srgbClr val="000000"/>
                      </a:solidFill>
                      <a:prstDash val="solid"/>
                    </a:lnL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81 dari 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2514600"/>
            <a:ext cx="8229600" cy="1828800"/>
          </a:xfrm>
          <a:prstGeom prst="roundRect">
            <a:avLst/>
          </a:prstGeom>
          <a:solidFill>
            <a:srgbClr val="7F7F7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000"/>
            </a:pPr>
            <a:r>
              <a:t>KINERJA DIMENSI ENGAGING</a:t>
            </a:r>
          </a:p>
        </p:txBody>
      </p:sp>
      <p:pic>
        <p:nvPicPr>
          <p:cNvPr id="4" name="Picture 3" descr="Asuransi Astr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492240"/>
            <a:ext cx="1143000" cy="32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49224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"/>
            </a:pPr>
            <a:r>
              <a:t>Halaman 8 dari 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