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Garda Akses Asuransi Astra</c:v>
                </c:pt>
              </c:strCache>
            </c:strRef>
          </c:tx>
          <c:spPr>
            <a:ln w="38100">
              <a:solidFill>
                <a:srgbClr val="FF0000"/>
              </a:solidFill>
            </a:ln>
          </c:spPr>
          <c:marker>
            <c:symbol val="circle"/>
            <c:spPr>
              <a:solidFill>
                <a:srgbClr val="000000"/>
              </a:solidFill>
            </c:spPr>
          </c:marker>
          <c:dLbls>
            <c:dLbl>
              <c:idx val="0"/>
              <c:tx>
                <c:rich>
                  <a:bodyPr/>
                  <a:lstStyle/>
                  <a:p>
                    <a:r>
                      <a:t>92.5%</a:t>
                    </a:r>
                  </a:p>
                </c:rich>
              </c:tx>
              <c:txPr>
                <a:bodyPr/>
                <a:lstStyle/>
                <a:p>
                  <a:pPr>
                    <a:defRPr sz="1200"/>
                  </a:pPr>
                </a:p>
              </c:txPr>
              <c:dLblPos val="b"/>
              <c:showLegendKey val="0"/>
              <c:showVal val="1"/>
              <c:showCatName val="0"/>
              <c:showSerName val="0"/>
              <c:showPercent val="0"/>
              <c:showBubbleSize val="0"/>
            </c:dLbl>
            <c:dLbl>
              <c:idx val="1"/>
              <c:tx>
                <c:rich>
                  <a:bodyPr/>
                  <a:lstStyle/>
                  <a:p>
                    <a:r>
                      <a:t>100.0%</a:t>
                    </a:r>
                  </a:p>
                </c:rich>
              </c:tx>
              <c:txPr>
                <a:bodyPr/>
                <a:lstStyle/>
                <a:p>
                  <a:pPr>
                    <a:defRPr sz="1200"/>
                  </a:pPr>
                </a:p>
              </c:txPr>
              <c:dLblPos val="b"/>
              <c:showLegendKey val="0"/>
              <c:showVal val="1"/>
              <c:showCatName val="0"/>
              <c:showSerName val="0"/>
              <c:showPercent val="0"/>
              <c:showBubbleSize val="0"/>
            </c:dLbl>
            <c:dLbl>
              <c:idx val="2"/>
              <c:tx>
                <c:rich>
                  <a:bodyPr/>
                  <a:lstStyle/>
                  <a:p>
                    <a:r>
                      <a:t>100.0%</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92.5</c:v>
                </c:pt>
                <c:pt idx="1">
                  <c:v>100.0</c:v>
                </c:pt>
                <c:pt idx="2">
                  <c:v>100.0</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4"/>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5"/>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6"/>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7"/>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#N/A</c:v>
                </c:pt>
                <c:pt idx="1">
                  <c:v>#N/A</c:v>
                </c:pt>
                <c:pt idx="2">
                  <c:v>#N/A</c:v>
                </c:pt>
                <c:pt idx="3">
                  <c:v>#N/A</c:v>
                </c:pt>
                <c:pt idx="4">
                  <c:v>#N/A</c:v>
                </c:pt>
                <c:pt idx="5">
                  <c:v>#N/A</c:v>
                </c:pt>
                <c:pt idx="6">
                  <c:v>#N/A</c:v>
                </c:pt>
                <c:pt idx="7">
                  <c:v>#N/A</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4"/>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5"/>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6"/>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7"/>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#N/A</c:v>
                </c:pt>
                <c:pt idx="1">
                  <c:v>#N/A</c:v>
                </c:pt>
                <c:pt idx="2">
                  <c:v>#N/A</c:v>
                </c:pt>
                <c:pt idx="3">
                  <c:v>#N/A</c:v>
                </c:pt>
                <c:pt idx="4">
                  <c:v>#N/A</c:v>
                </c:pt>
                <c:pt idx="5">
                  <c:v>#N/A</c:v>
                </c:pt>
                <c:pt idx="6">
                  <c:v>#N/A</c:v>
                </c:pt>
                <c:pt idx="7">
                  <c:v>#N/A</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4"/>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5"/>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6"/>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7"/>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#N/A</c:v>
                </c:pt>
                <c:pt idx="1">
                  <c:v>#N/A</c:v>
                </c:pt>
                <c:pt idx="2">
                  <c:v>#N/A</c:v>
                </c:pt>
                <c:pt idx="3">
                  <c:v>#N/A</c:v>
                </c:pt>
                <c:pt idx="4">
                  <c:v>#N/A</c:v>
                </c:pt>
                <c:pt idx="5">
                  <c:v>#N/A</c:v>
                </c:pt>
                <c:pt idx="6">
                  <c:v>#N/A</c:v>
                </c:pt>
                <c:pt idx="7">
                  <c:v>#N/A</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Garda Akses Asuransi Astra</c:v>
                </c:pt>
              </c:strCache>
            </c:strRef>
          </c:tx>
          <c:spPr>
            <a:ln w="38100">
              <a:solidFill>
                <a:srgbClr val="FF0000"/>
              </a:solidFill>
            </a:ln>
          </c:spPr>
          <c:marker>
            <c:symbol val="circle"/>
            <c:spPr>
              <a:solidFill>
                <a:srgbClr val="000000"/>
              </a:solidFill>
            </c:spPr>
          </c:marker>
          <c:dLbls>
            <c:dLbl>
              <c:idx val="0"/>
              <c:tx>
                <c:rich>
                  <a:bodyPr/>
                  <a:lstStyle/>
                  <a:p>
                    <a:r>
                      <a:t>88.8%</a:t>
                    </a:r>
                  </a:p>
                </c:rich>
              </c:tx>
              <c:txPr>
                <a:bodyPr/>
                <a:lstStyle/>
                <a:p>
                  <a:pPr>
                    <a:defRPr sz="1200"/>
                  </a:pPr>
                </a:p>
              </c:txPr>
              <c:dLblPos val="b"/>
              <c:showLegendKey val="0"/>
              <c:showVal val="1"/>
              <c:showCatName val="0"/>
              <c:showSerName val="0"/>
              <c:showPercent val="0"/>
              <c:showBubbleSize val="0"/>
            </c:dLbl>
            <c:dLbl>
              <c:idx val="1"/>
              <c:tx>
                <c:rich>
                  <a:bodyPr/>
                  <a:lstStyle/>
                  <a:p>
                    <a:r>
                      <a:t>77.5%</a:t>
                    </a:r>
                  </a:p>
                </c:rich>
              </c:tx>
              <c:txPr>
                <a:bodyPr/>
                <a:lstStyle/>
                <a:p>
                  <a:pPr>
                    <a:defRPr sz="1200"/>
                  </a:pPr>
                </a:p>
              </c:txPr>
              <c:dLblPos val="b"/>
              <c:showLegendKey val="0"/>
              <c:showVal val="1"/>
              <c:showCatName val="0"/>
              <c:showSerName val="0"/>
              <c:showPercent val="0"/>
              <c:showBubbleSize val="0"/>
            </c:dLbl>
            <c:dLbl>
              <c:idx val="2"/>
              <c:tx>
                <c:rich>
                  <a:bodyPr/>
                  <a:lstStyle/>
                  <a:p>
                    <a:r>
                      <a:t>88.8%</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88.8</c:v>
                </c:pt>
                <c:pt idx="1">
                  <c:v>77.5</c:v>
                </c:pt>
                <c:pt idx="2">
                  <c:v>88.8</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96.4%</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98.3%</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97.5%</a:t>
                    </a:r>
                  </a:p>
                </c:rich>
              </c:tx>
              <c:txPr>
                <a:bodyPr/>
                <a:lstStyle/>
                <a:p>
                  <a:pPr>
                    <a:defRPr sz="1000"/>
                  </a:pPr>
                </a:p>
              </c:txPr>
              <c:dLblPos val="inEnd"/>
              <c:showLegendKey val="0"/>
              <c:showVal val="1"/>
              <c:showCatName val="0"/>
              <c:showSerName val="0"/>
              <c:showPercent val="0"/>
              <c:showBubbleSize val="0"/>
            </c:dLbl>
            <c:dLbl>
              <c:idx val="3"/>
              <c:tx>
                <c:rich>
                  <a:bodyPr/>
                  <a:lstStyle/>
                  <a:p>
                    <a:r>
                      <a:t>92.5%</a:t>
                    </a:r>
                  </a:p>
                </c:rich>
              </c:tx>
              <c:txPr>
                <a:bodyPr/>
                <a:lstStyle/>
                <a:p>
                  <a:pPr>
                    <a:defRPr sz="1000"/>
                  </a:pPr>
                </a:p>
              </c:txPr>
              <c:dLblPos val="inEnd"/>
              <c:showLegendKey val="0"/>
              <c:showVal val="1"/>
              <c:showCatName val="0"/>
              <c:showSerName val="0"/>
              <c:showPercent val="0"/>
              <c:showBubbleSize val="0"/>
            </c:dLbl>
            <c:dLbl>
              <c:idx val="4"/>
              <c:tx>
                <c:rich>
                  <a:bodyPr/>
                  <a:lstStyle/>
                  <a:p>
                    <a:r>
                      <a:t>97.1%</a:t>
                    </a:r>
                  </a:p>
                </c:rich>
              </c:tx>
              <c:txPr>
                <a:bodyPr/>
                <a:lstStyle/>
                <a:p>
                  <a:pPr>
                    <a:defRPr sz="1000"/>
                  </a:pPr>
                </a:p>
              </c:txPr>
              <c:dLblPos val="inEnd"/>
              <c:showLegendKey val="0"/>
              <c:showVal val="1"/>
              <c:showCatName val="0"/>
              <c:showSerName val="0"/>
              <c:showPercent val="0"/>
              <c:showBubbleSize val="0"/>
            </c:dLbl>
            <c:dLbl>
              <c:idx val="5"/>
              <c:tx>
                <c:rich>
                  <a:bodyPr/>
                  <a:lstStyle/>
                  <a:p>
                    <a:r>
                      <a:t>97.9%</a:t>
                    </a:r>
                  </a:p>
                </c:rich>
              </c:tx>
              <c:txPr>
                <a:bodyPr/>
                <a:lstStyle/>
                <a:p>
                  <a:pPr>
                    <a:defRPr sz="1000"/>
                  </a:pPr>
                </a:p>
              </c:txPr>
              <c:dLblPos val="inEnd"/>
              <c:showLegendKey val="0"/>
              <c:showVal val="1"/>
              <c:showCatName val="0"/>
              <c:showSerName val="0"/>
              <c:showPercent val="0"/>
              <c:showBubbleSize val="0"/>
            </c:dLbl>
            <c:dLbl>
              <c:idx val="6"/>
              <c:tx>
                <c:rich>
                  <a:bodyPr/>
                  <a:lstStyle/>
                  <a:p>
                    <a:r>
                      <a:t>91.7%</a:t>
                    </a:r>
                  </a:p>
                </c:rich>
              </c:tx>
              <c:txPr>
                <a:bodyPr/>
                <a:lstStyle/>
                <a:p>
                  <a:pPr>
                    <a:defRPr sz="1000"/>
                  </a:pPr>
                </a:p>
              </c:txPr>
              <c:dLblPos val="inEnd"/>
              <c:showLegendKey val="0"/>
              <c:showVal val="1"/>
              <c:showCatName val="0"/>
              <c:showSerName val="0"/>
              <c:showPercent val="0"/>
              <c:showBubbleSize val="0"/>
            </c:dLbl>
            <c:dLbl>
              <c:idx val="7"/>
              <c:tx>
                <c:rich>
                  <a:bodyPr/>
                  <a:lstStyle/>
                  <a:p>
                    <a:r>
                      <a:t>100.0%</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96.4</c:v>
                </c:pt>
                <c:pt idx="1">
                  <c:v>98.3</c:v>
                </c:pt>
                <c:pt idx="2">
                  <c:v>97.5</c:v>
                </c:pt>
                <c:pt idx="3">
                  <c:v>92.5</c:v>
                </c:pt>
                <c:pt idx="4">
                  <c:v>97.1</c:v>
                </c:pt>
                <c:pt idx="5">
                  <c:v>97.9</c:v>
                </c:pt>
                <c:pt idx="6">
                  <c:v>91.7</c:v>
                </c:pt>
                <c:pt idx="7">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96.4%</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98.3%</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97.5%</a:t>
                    </a:r>
                  </a:p>
                </c:rich>
              </c:tx>
              <c:txPr>
                <a:bodyPr/>
                <a:lstStyle/>
                <a:p>
                  <a:pPr>
                    <a:defRPr sz="1000"/>
                  </a:pPr>
                </a:p>
              </c:txPr>
              <c:dLblPos val="inEnd"/>
              <c:showLegendKey val="0"/>
              <c:showVal val="1"/>
              <c:showCatName val="0"/>
              <c:showSerName val="0"/>
              <c:showPercent val="0"/>
              <c:showBubbleSize val="0"/>
            </c:dLbl>
            <c:dLbl>
              <c:idx val="3"/>
              <c:tx>
                <c:rich>
                  <a:bodyPr/>
                  <a:lstStyle/>
                  <a:p>
                    <a:r>
                      <a:t>92.5%</a:t>
                    </a:r>
                  </a:p>
                </c:rich>
              </c:tx>
              <c:txPr>
                <a:bodyPr/>
                <a:lstStyle/>
                <a:p>
                  <a:pPr>
                    <a:defRPr sz="1000"/>
                  </a:pPr>
                </a:p>
              </c:txPr>
              <c:dLblPos val="inEnd"/>
              <c:showLegendKey val="0"/>
              <c:showVal val="1"/>
              <c:showCatName val="0"/>
              <c:showSerName val="0"/>
              <c:showPercent val="0"/>
              <c:showBubbleSize val="0"/>
            </c:dLbl>
            <c:dLbl>
              <c:idx val="4"/>
              <c:tx>
                <c:rich>
                  <a:bodyPr/>
                  <a:lstStyle/>
                  <a:p>
                    <a:r>
                      <a:t>97.1%</a:t>
                    </a:r>
                  </a:p>
                </c:rich>
              </c:tx>
              <c:txPr>
                <a:bodyPr/>
                <a:lstStyle/>
                <a:p>
                  <a:pPr>
                    <a:defRPr sz="1000"/>
                  </a:pPr>
                </a:p>
              </c:txPr>
              <c:dLblPos val="inEnd"/>
              <c:showLegendKey val="0"/>
              <c:showVal val="1"/>
              <c:showCatName val="0"/>
              <c:showSerName val="0"/>
              <c:showPercent val="0"/>
              <c:showBubbleSize val="0"/>
            </c:dLbl>
            <c:dLbl>
              <c:idx val="5"/>
              <c:tx>
                <c:rich>
                  <a:bodyPr/>
                  <a:lstStyle/>
                  <a:p>
                    <a:r>
                      <a:t>97.9%</a:t>
                    </a:r>
                  </a:p>
                </c:rich>
              </c:tx>
              <c:txPr>
                <a:bodyPr/>
                <a:lstStyle/>
                <a:p>
                  <a:pPr>
                    <a:defRPr sz="1000"/>
                  </a:pPr>
                </a:p>
              </c:txPr>
              <c:dLblPos val="inEnd"/>
              <c:showLegendKey val="0"/>
              <c:showVal val="1"/>
              <c:showCatName val="0"/>
              <c:showSerName val="0"/>
              <c:showPercent val="0"/>
              <c:showBubbleSize val="0"/>
            </c:dLbl>
            <c:dLbl>
              <c:idx val="6"/>
              <c:tx>
                <c:rich>
                  <a:bodyPr/>
                  <a:lstStyle/>
                  <a:p>
                    <a:r>
                      <a:t>91.7%</a:t>
                    </a:r>
                  </a:p>
                </c:rich>
              </c:tx>
              <c:txPr>
                <a:bodyPr/>
                <a:lstStyle/>
                <a:p>
                  <a:pPr>
                    <a:defRPr sz="1000"/>
                  </a:pPr>
                </a:p>
              </c:txPr>
              <c:dLblPos val="inEnd"/>
              <c:showLegendKey val="0"/>
              <c:showVal val="1"/>
              <c:showCatName val="0"/>
              <c:showSerName val="0"/>
              <c:showPercent val="0"/>
              <c:showBubbleSize val="0"/>
            </c:dLbl>
            <c:dLbl>
              <c:idx val="7"/>
              <c:tx>
                <c:rich>
                  <a:bodyPr/>
                  <a:lstStyle/>
                  <a:p>
                    <a:r>
                      <a:t>100.0%</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96.4</c:v>
                </c:pt>
                <c:pt idx="1">
                  <c:v>98.3</c:v>
                </c:pt>
                <c:pt idx="2">
                  <c:v>97.5</c:v>
                </c:pt>
                <c:pt idx="3">
                  <c:v>92.5</c:v>
                </c:pt>
                <c:pt idx="4">
                  <c:v>97.1</c:v>
                </c:pt>
                <c:pt idx="5">
                  <c:v>97.9</c:v>
                </c:pt>
                <c:pt idx="6">
                  <c:v>91.7</c:v>
                </c:pt>
                <c:pt idx="7">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70.0%</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71.7%</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81.7%</a:t>
                    </a:r>
                  </a:p>
                </c:rich>
              </c:tx>
              <c:txPr>
                <a:bodyPr/>
                <a:lstStyle/>
                <a:p>
                  <a:pPr>
                    <a:defRPr sz="1000"/>
                  </a:pPr>
                </a:p>
              </c:txPr>
              <c:dLblPos val="inEnd"/>
              <c:showLegendKey val="0"/>
              <c:showVal val="1"/>
              <c:showCatName val="0"/>
              <c:showSerName val="0"/>
              <c:showPercent val="0"/>
              <c:showBubbleSize val="0"/>
            </c:dLbl>
            <c:dLbl>
              <c:idx val="3"/>
              <c:tx>
                <c:rich>
                  <a:bodyPr/>
                  <a:lstStyle/>
                  <a:p>
                    <a:r>
                      <a:t>87.5%</a:t>
                    </a:r>
                  </a:p>
                </c:rich>
              </c:tx>
              <c:txPr>
                <a:bodyPr/>
                <a:lstStyle/>
                <a:p>
                  <a:pPr>
                    <a:defRPr sz="1000"/>
                  </a:pPr>
                </a:p>
              </c:txPr>
              <c:dLblPos val="inEnd"/>
              <c:showLegendKey val="0"/>
              <c:showVal val="1"/>
              <c:showCatName val="0"/>
              <c:showSerName val="0"/>
              <c:showPercent val="0"/>
              <c:showBubbleSize val="0"/>
            </c:dLbl>
            <c:dLbl>
              <c:idx val="4"/>
              <c:tx>
                <c:rich>
                  <a:bodyPr/>
                  <a:lstStyle/>
                  <a:p>
                    <a:r>
                      <a:t>70.0%</a:t>
                    </a:r>
                  </a:p>
                </c:rich>
              </c:tx>
              <c:txPr>
                <a:bodyPr/>
                <a:lstStyle/>
                <a:p>
                  <a:pPr>
                    <a:defRPr sz="1000"/>
                  </a:pPr>
                </a:p>
              </c:txPr>
              <c:dLblPos val="inEnd"/>
              <c:showLegendKey val="0"/>
              <c:showVal val="1"/>
              <c:showCatName val="0"/>
              <c:showSerName val="0"/>
              <c:showPercent val="0"/>
              <c:showBubbleSize val="0"/>
            </c:dLbl>
            <c:dLbl>
              <c:idx val="5"/>
              <c:tx>
                <c:rich>
                  <a:bodyPr/>
                  <a:lstStyle/>
                  <a:p>
                    <a:r>
                      <a:t>97.5%</a:t>
                    </a:r>
                  </a:p>
                </c:rich>
              </c:tx>
              <c:txPr>
                <a:bodyPr/>
                <a:lstStyle/>
                <a:p>
                  <a:pPr>
                    <a:defRPr sz="1000"/>
                  </a:pPr>
                </a:p>
              </c:txPr>
              <c:dLblPos val="inEnd"/>
              <c:showLegendKey val="0"/>
              <c:showVal val="1"/>
              <c:showCatName val="0"/>
              <c:showSerName val="0"/>
              <c:showPercent val="0"/>
              <c:showBubbleSize val="0"/>
            </c:dLbl>
            <c:dLbl>
              <c:idx val="6"/>
              <c:tx>
                <c:rich>
                  <a:bodyPr/>
                  <a:lstStyle/>
                  <a:p>
                    <a:r>
                      <a:t>27.1%</a:t>
                    </a:r>
                  </a:p>
                </c:rich>
              </c:tx>
              <c:txPr>
                <a:bodyPr/>
                <a:lstStyle/>
                <a:p>
                  <a:pPr>
                    <a:defRPr sz="1000"/>
                  </a:pPr>
                </a:p>
              </c:txPr>
              <c:dLblPos val="inEnd"/>
              <c:showLegendKey val="0"/>
              <c:showVal val="1"/>
              <c:showCatName val="0"/>
              <c:showSerName val="0"/>
              <c:showPercent val="0"/>
              <c:showBubbleSize val="0"/>
            </c:dLbl>
            <c:dLbl>
              <c:idx val="7"/>
              <c:tx>
                <c:rich>
                  <a:bodyPr/>
                  <a:lstStyle/>
                  <a:p>
                    <a:r>
                      <a:t>54.6%</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70.0</c:v>
                </c:pt>
                <c:pt idx="1">
                  <c:v>71.7</c:v>
                </c:pt>
                <c:pt idx="2">
                  <c:v>81.7</c:v>
                </c:pt>
                <c:pt idx="3">
                  <c:v>87.5</c:v>
                </c:pt>
                <c:pt idx="4">
                  <c:v>70.0</c:v>
                </c:pt>
                <c:pt idx="5">
                  <c:v>97.5</c:v>
                </c:pt>
                <c:pt idx="6">
                  <c:v>27.1</c:v>
                </c:pt>
                <c:pt idx="7">
                  <c:v>54.6</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70.0%</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71.7%</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81.7%</a:t>
                    </a:r>
                  </a:p>
                </c:rich>
              </c:tx>
              <c:txPr>
                <a:bodyPr/>
                <a:lstStyle/>
                <a:p>
                  <a:pPr>
                    <a:defRPr sz="1000"/>
                  </a:pPr>
                </a:p>
              </c:txPr>
              <c:dLblPos val="inEnd"/>
              <c:showLegendKey val="0"/>
              <c:showVal val="1"/>
              <c:showCatName val="0"/>
              <c:showSerName val="0"/>
              <c:showPercent val="0"/>
              <c:showBubbleSize val="0"/>
            </c:dLbl>
            <c:dLbl>
              <c:idx val="3"/>
              <c:tx>
                <c:rich>
                  <a:bodyPr/>
                  <a:lstStyle/>
                  <a:p>
                    <a:r>
                      <a:t>87.5%</a:t>
                    </a:r>
                  </a:p>
                </c:rich>
              </c:tx>
              <c:txPr>
                <a:bodyPr/>
                <a:lstStyle/>
                <a:p>
                  <a:pPr>
                    <a:defRPr sz="1000"/>
                  </a:pPr>
                </a:p>
              </c:txPr>
              <c:dLblPos val="inEnd"/>
              <c:showLegendKey val="0"/>
              <c:showVal val="1"/>
              <c:showCatName val="0"/>
              <c:showSerName val="0"/>
              <c:showPercent val="0"/>
              <c:showBubbleSize val="0"/>
            </c:dLbl>
            <c:dLbl>
              <c:idx val="4"/>
              <c:tx>
                <c:rich>
                  <a:bodyPr/>
                  <a:lstStyle/>
                  <a:p>
                    <a:r>
                      <a:t>70.0%</a:t>
                    </a:r>
                  </a:p>
                </c:rich>
              </c:tx>
              <c:txPr>
                <a:bodyPr/>
                <a:lstStyle/>
                <a:p>
                  <a:pPr>
                    <a:defRPr sz="1000"/>
                  </a:pPr>
                </a:p>
              </c:txPr>
              <c:dLblPos val="inEnd"/>
              <c:showLegendKey val="0"/>
              <c:showVal val="1"/>
              <c:showCatName val="0"/>
              <c:showSerName val="0"/>
              <c:showPercent val="0"/>
              <c:showBubbleSize val="0"/>
            </c:dLbl>
            <c:dLbl>
              <c:idx val="5"/>
              <c:tx>
                <c:rich>
                  <a:bodyPr/>
                  <a:lstStyle/>
                  <a:p>
                    <a:r>
                      <a:t>97.5%</a:t>
                    </a:r>
                  </a:p>
                </c:rich>
              </c:tx>
              <c:txPr>
                <a:bodyPr/>
                <a:lstStyle/>
                <a:p>
                  <a:pPr>
                    <a:defRPr sz="1000"/>
                  </a:pPr>
                </a:p>
              </c:txPr>
              <c:dLblPos val="inEnd"/>
              <c:showLegendKey val="0"/>
              <c:showVal val="1"/>
              <c:showCatName val="0"/>
              <c:showSerName val="0"/>
              <c:showPercent val="0"/>
              <c:showBubbleSize val="0"/>
            </c:dLbl>
            <c:dLbl>
              <c:idx val="6"/>
              <c:tx>
                <c:rich>
                  <a:bodyPr/>
                  <a:lstStyle/>
                  <a:p>
                    <a:r>
                      <a:t>27.1%</a:t>
                    </a:r>
                  </a:p>
                </c:rich>
              </c:tx>
              <c:txPr>
                <a:bodyPr/>
                <a:lstStyle/>
                <a:p>
                  <a:pPr>
                    <a:defRPr sz="1000"/>
                  </a:pPr>
                </a:p>
              </c:txPr>
              <c:dLblPos val="inEnd"/>
              <c:showLegendKey val="0"/>
              <c:showVal val="1"/>
              <c:showCatName val="0"/>
              <c:showSerName val="0"/>
              <c:showPercent val="0"/>
              <c:showBubbleSize val="0"/>
            </c:dLbl>
            <c:dLbl>
              <c:idx val="7"/>
              <c:tx>
                <c:rich>
                  <a:bodyPr/>
                  <a:lstStyle/>
                  <a:p>
                    <a:r>
                      <a:t>54.6%</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70.0</c:v>
                </c:pt>
                <c:pt idx="1">
                  <c:v>71.7</c:v>
                </c:pt>
                <c:pt idx="2">
                  <c:v>81.7</c:v>
                </c:pt>
                <c:pt idx="3">
                  <c:v>87.5</c:v>
                </c:pt>
                <c:pt idx="4">
                  <c:v>70.0</c:v>
                </c:pt>
                <c:pt idx="5">
                  <c:v>97.5</c:v>
                </c:pt>
                <c:pt idx="6">
                  <c:v>27.1</c:v>
                </c:pt>
                <c:pt idx="7">
                  <c:v>54.6</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4"/>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5"/>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6"/>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7"/>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#N/A</c:v>
                </c:pt>
                <c:pt idx="1">
                  <c:v>#N/A</c:v>
                </c:pt>
                <c:pt idx="2">
                  <c:v>#N/A</c:v>
                </c:pt>
                <c:pt idx="3">
                  <c:v>#N/A</c:v>
                </c:pt>
                <c:pt idx="4">
                  <c:v>#N/A</c:v>
                </c:pt>
                <c:pt idx="5">
                  <c:v>#N/A</c:v>
                </c:pt>
                <c:pt idx="6">
                  <c:v>#N/A</c:v>
                </c:pt>
                <c:pt idx="7">
                  <c:v>#N/A</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4"/>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5"/>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6"/>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7"/>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#N/A</c:v>
                </c:pt>
                <c:pt idx="1">
                  <c:v>#N/A</c:v>
                </c:pt>
                <c:pt idx="2">
                  <c:v>#N/A</c:v>
                </c:pt>
                <c:pt idx="3">
                  <c:v>#N/A</c:v>
                </c:pt>
                <c:pt idx="4">
                  <c:v>#N/A</c:v>
                </c:pt>
                <c:pt idx="5">
                  <c:v>#N/A</c:v>
                </c:pt>
                <c:pt idx="6">
                  <c:v>#N/A</c:v>
                </c:pt>
                <c:pt idx="7">
                  <c:v>#N/A</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98.6%</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97.5%</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98.3%</a:t>
                    </a:r>
                  </a:p>
                </c:rich>
              </c:tx>
              <c:txPr>
                <a:bodyPr/>
                <a:lstStyle/>
                <a:p>
                  <a:pPr>
                    <a:defRPr sz="1000"/>
                  </a:pPr>
                </a:p>
              </c:txPr>
              <c:dLblPos val="inEnd"/>
              <c:showLegendKey val="0"/>
              <c:showVal val="1"/>
              <c:showCatName val="0"/>
              <c:showSerName val="0"/>
              <c:showPercent val="0"/>
              <c:showBubbleSize val="0"/>
            </c:dLbl>
            <c:dLbl>
              <c:idx val="3"/>
              <c:tx>
                <c:rich>
                  <a:bodyPr/>
                  <a:lstStyle/>
                  <a:p>
                    <a:r>
                      <a:t>99.2%</a:t>
                    </a:r>
                  </a:p>
                </c:rich>
              </c:tx>
              <c:txPr>
                <a:bodyPr/>
                <a:lstStyle/>
                <a:p>
                  <a:pPr>
                    <a:defRPr sz="1000"/>
                  </a:pPr>
                </a:p>
              </c:txPr>
              <c:dLblPos val="inEnd"/>
              <c:showLegendKey val="0"/>
              <c:showVal val="1"/>
              <c:showCatName val="0"/>
              <c:showSerName val="0"/>
              <c:showPercent val="0"/>
              <c:showBubbleSize val="0"/>
            </c:dLbl>
            <c:dLbl>
              <c:idx val="4"/>
              <c:tx>
                <c:rich>
                  <a:bodyPr/>
                  <a:lstStyle/>
                  <a:p>
                    <a:r>
                      <a:t>99.2%</a:t>
                    </a:r>
                  </a:p>
                </c:rich>
              </c:tx>
              <c:txPr>
                <a:bodyPr/>
                <a:lstStyle/>
                <a:p>
                  <a:pPr>
                    <a:defRPr sz="1000"/>
                  </a:pPr>
                </a:p>
              </c:txPr>
              <c:dLblPos val="inEnd"/>
              <c:showLegendKey val="0"/>
              <c:showVal val="1"/>
              <c:showCatName val="0"/>
              <c:showSerName val="0"/>
              <c:showPercent val="0"/>
              <c:showBubbleSize val="0"/>
            </c:dLbl>
            <c:dLbl>
              <c:idx val="5"/>
              <c:tx>
                <c:rich>
                  <a:bodyPr/>
                  <a:lstStyle/>
                  <a:p>
                    <a:r>
                      <a:t>97.5%</a:t>
                    </a:r>
                  </a:p>
                </c:rich>
              </c:tx>
              <c:txPr>
                <a:bodyPr/>
                <a:lstStyle/>
                <a:p>
                  <a:pPr>
                    <a:defRPr sz="1000"/>
                  </a:pPr>
                </a:p>
              </c:txPr>
              <c:dLblPos val="inEnd"/>
              <c:showLegendKey val="0"/>
              <c:showVal val="1"/>
              <c:showCatName val="0"/>
              <c:showSerName val="0"/>
              <c:showPercent val="0"/>
              <c:showBubbleSize val="0"/>
            </c:dLbl>
            <c:dLbl>
              <c:idx val="6"/>
              <c:tx>
                <c:rich>
                  <a:bodyPr/>
                  <a:lstStyle/>
                  <a:p>
                    <a:r>
                      <a:t>99.2%</a:t>
                    </a:r>
                  </a:p>
                </c:rich>
              </c:tx>
              <c:txPr>
                <a:bodyPr/>
                <a:lstStyle/>
                <a:p>
                  <a:pPr>
                    <a:defRPr sz="1000"/>
                  </a:pPr>
                </a:p>
              </c:txPr>
              <c:dLblPos val="inEnd"/>
              <c:showLegendKey val="0"/>
              <c:showVal val="1"/>
              <c:showCatName val="0"/>
              <c:showSerName val="0"/>
              <c:showPercent val="0"/>
              <c:showBubbleSize val="0"/>
            </c:dLbl>
            <c:dLbl>
              <c:idx val="7"/>
              <c:tx>
                <c:rich>
                  <a:bodyPr/>
                  <a:lstStyle/>
                  <a:p>
                    <a:r>
                      <a:t>99.2%</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98.6</c:v>
                </c:pt>
                <c:pt idx="1">
                  <c:v>97.5</c:v>
                </c:pt>
                <c:pt idx="2">
                  <c:v>98.3</c:v>
                </c:pt>
                <c:pt idx="3">
                  <c:v>99.2</c:v>
                </c:pt>
                <c:pt idx="4">
                  <c:v>99.2</c:v>
                </c:pt>
                <c:pt idx="5">
                  <c:v>97.5</c:v>
                </c:pt>
                <c:pt idx="6">
                  <c:v>99.2</c:v>
                </c:pt>
                <c:pt idx="7">
                  <c:v>99.2</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Garda Akses Asuransi Astra</c:v>
                </c:pt>
              </c:strCache>
            </c:strRef>
          </c:tx>
          <c:spPr>
            <a:ln w="38100">
              <a:solidFill>
                <a:srgbClr val="FF0000"/>
              </a:solidFill>
            </a:ln>
          </c:spPr>
          <c:marker>
            <c:symbol val="circle"/>
            <c:spPr>
              <a:solidFill>
                <a:srgbClr val="000000"/>
              </a:solidFill>
            </c:spPr>
          </c:marker>
          <c:dLbls>
            <c:dLbl>
              <c:idx val="0"/>
              <c:tx>
                <c:rich>
                  <a:bodyPr/>
                  <a:lstStyle/>
                  <a:p>
                    <a:r>
                      <a:t>57.5%</a:t>
                    </a:r>
                  </a:p>
                </c:rich>
              </c:tx>
              <c:txPr>
                <a:bodyPr/>
                <a:lstStyle/>
                <a:p>
                  <a:pPr>
                    <a:defRPr sz="1200"/>
                  </a:pPr>
                </a:p>
              </c:txPr>
              <c:dLblPos val="t"/>
              <c:showLegendKey val="0"/>
              <c:showVal val="1"/>
              <c:showCatName val="0"/>
              <c:showSerName val="0"/>
              <c:showPercent val="0"/>
              <c:showBubbleSize val="0"/>
            </c:dLbl>
            <c:dLbl>
              <c:idx val="1"/>
              <c:tx>
                <c:rich>
                  <a:bodyPr/>
                  <a:lstStyle/>
                  <a:p>
                    <a:r>
                      <a:t>100.0%</a:t>
                    </a:r>
                  </a:p>
                </c:rich>
              </c:tx>
              <c:txPr>
                <a:bodyPr/>
                <a:lstStyle/>
                <a:p>
                  <a:pPr>
                    <a:defRPr sz="1200"/>
                  </a:pPr>
                </a:p>
              </c:txPr>
              <c:dLblPos val="b"/>
              <c:showLegendKey val="0"/>
              <c:showVal val="1"/>
              <c:showCatName val="0"/>
              <c:showSerName val="0"/>
              <c:showPercent val="0"/>
              <c:showBubbleSize val="0"/>
            </c:dLbl>
            <c:dLbl>
              <c:idx val="2"/>
              <c:tx>
                <c:rich>
                  <a:bodyPr/>
                  <a:lstStyle/>
                  <a:p>
                    <a:r>
                      <a:t>95.0%</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57.5</c:v>
                </c:pt>
                <c:pt idx="1">
                  <c:v>100.0</c:v>
                </c:pt>
                <c:pt idx="2">
                  <c:v>95.0</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83.9%</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84.2%</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70.8%</a:t>
                    </a:r>
                  </a:p>
                </c:rich>
              </c:tx>
              <c:txPr>
                <a:bodyPr/>
                <a:lstStyle/>
                <a:p>
                  <a:pPr>
                    <a:defRPr sz="1000"/>
                  </a:pPr>
                </a:p>
              </c:txPr>
              <c:dLblPos val="inEnd"/>
              <c:showLegendKey val="0"/>
              <c:showVal val="1"/>
              <c:showCatName val="0"/>
              <c:showSerName val="0"/>
              <c:showPercent val="0"/>
              <c:showBubbleSize val="0"/>
            </c:dLbl>
            <c:dLbl>
              <c:idx val="3"/>
              <c:tx>
                <c:rich>
                  <a:bodyPr/>
                  <a:lstStyle/>
                  <a:p>
                    <a:r>
                      <a:t>91.7%</a:t>
                    </a:r>
                  </a:p>
                </c:rich>
              </c:tx>
              <c:txPr>
                <a:bodyPr/>
                <a:lstStyle/>
                <a:p>
                  <a:pPr>
                    <a:defRPr sz="1000"/>
                  </a:pPr>
                </a:p>
              </c:txPr>
              <c:dLblPos val="inEnd"/>
              <c:showLegendKey val="0"/>
              <c:showVal val="1"/>
              <c:showCatName val="0"/>
              <c:showSerName val="0"/>
              <c:showPercent val="0"/>
              <c:showBubbleSize val="0"/>
            </c:dLbl>
            <c:dLbl>
              <c:idx val="4"/>
              <c:tx>
                <c:rich>
                  <a:bodyPr/>
                  <a:lstStyle/>
                  <a:p>
                    <a:r>
                      <a:t>90.0%</a:t>
                    </a:r>
                  </a:p>
                </c:rich>
              </c:tx>
              <c:txPr>
                <a:bodyPr/>
                <a:lstStyle/>
                <a:p>
                  <a:pPr>
                    <a:defRPr sz="1000"/>
                  </a:pPr>
                </a:p>
              </c:txPr>
              <c:dLblPos val="inEnd"/>
              <c:showLegendKey val="0"/>
              <c:showVal val="1"/>
              <c:showCatName val="0"/>
              <c:showSerName val="0"/>
              <c:showPercent val="0"/>
              <c:showBubbleSize val="0"/>
            </c:dLbl>
            <c:dLbl>
              <c:idx val="5"/>
              <c:tx>
                <c:rich>
                  <a:bodyPr/>
                  <a:lstStyle/>
                  <a:p>
                    <a:r>
                      <a:t>85.6%</a:t>
                    </a:r>
                  </a:p>
                </c:rich>
              </c:tx>
              <c:txPr>
                <a:bodyPr/>
                <a:lstStyle/>
                <a:p>
                  <a:pPr>
                    <a:defRPr sz="1000"/>
                  </a:pPr>
                </a:p>
              </c:txPr>
              <c:dLblPos val="inEnd"/>
              <c:showLegendKey val="0"/>
              <c:showVal val="1"/>
              <c:showCatName val="0"/>
              <c:showSerName val="0"/>
              <c:showPercent val="0"/>
              <c:showBubbleSize val="0"/>
            </c:dLbl>
            <c:dLbl>
              <c:idx val="6"/>
              <c:tx>
                <c:rich>
                  <a:bodyPr/>
                  <a:lstStyle/>
                  <a:p>
                    <a:r>
                      <a:t>78.3%</a:t>
                    </a:r>
                  </a:p>
                </c:rich>
              </c:tx>
              <c:txPr>
                <a:bodyPr/>
                <a:lstStyle/>
                <a:p>
                  <a:pPr>
                    <a:defRPr sz="1000"/>
                  </a:pPr>
                </a:p>
              </c:txPr>
              <c:dLblPos val="inEnd"/>
              <c:showLegendKey val="0"/>
              <c:showVal val="1"/>
              <c:showCatName val="0"/>
              <c:showSerName val="0"/>
              <c:showPercent val="0"/>
              <c:showBubbleSize val="0"/>
            </c:dLbl>
            <c:dLbl>
              <c:idx val="7"/>
              <c:tx>
                <c:rich>
                  <a:bodyPr/>
                  <a:lstStyle/>
                  <a:p>
                    <a:r>
                      <a:t>86.7%</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83.9</c:v>
                </c:pt>
                <c:pt idx="1">
                  <c:v>84.2</c:v>
                </c:pt>
                <c:pt idx="2">
                  <c:v>70.8</c:v>
                </c:pt>
                <c:pt idx="3">
                  <c:v>91.7</c:v>
                </c:pt>
                <c:pt idx="4">
                  <c:v>90.0</c:v>
                </c:pt>
                <c:pt idx="5">
                  <c:v>85.6</c:v>
                </c:pt>
                <c:pt idx="6">
                  <c:v>78.3</c:v>
                </c:pt>
                <c:pt idx="7">
                  <c:v>86.7</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4"/>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5"/>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6"/>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7"/>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#N/A</c:v>
                </c:pt>
                <c:pt idx="1">
                  <c:v>#N/A</c:v>
                </c:pt>
                <c:pt idx="2">
                  <c:v>#N/A</c:v>
                </c:pt>
                <c:pt idx="3">
                  <c:v>#N/A</c:v>
                </c:pt>
                <c:pt idx="4">
                  <c:v>#N/A</c:v>
                </c:pt>
                <c:pt idx="5">
                  <c:v>#N/A</c:v>
                </c:pt>
                <c:pt idx="6">
                  <c:v>#N/A</c:v>
                </c:pt>
                <c:pt idx="7">
                  <c:v>#N/A</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4"/>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5"/>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6"/>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7"/>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#N/A</c:v>
                </c:pt>
                <c:pt idx="1">
                  <c:v>#N/A</c:v>
                </c:pt>
                <c:pt idx="2">
                  <c:v>#N/A</c:v>
                </c:pt>
                <c:pt idx="3">
                  <c:v>#N/A</c:v>
                </c:pt>
                <c:pt idx="4">
                  <c:v>#N/A</c:v>
                </c:pt>
                <c:pt idx="5">
                  <c:v>#N/A</c:v>
                </c:pt>
                <c:pt idx="6">
                  <c:v>#N/A</c:v>
                </c:pt>
                <c:pt idx="7">
                  <c:v>#N/A</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4"/>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5"/>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6"/>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7"/>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#N/A</c:v>
                </c:pt>
                <c:pt idx="1">
                  <c:v>#N/A</c:v>
                </c:pt>
                <c:pt idx="2">
                  <c:v>#N/A</c:v>
                </c:pt>
                <c:pt idx="3">
                  <c:v>#N/A</c:v>
                </c:pt>
                <c:pt idx="4">
                  <c:v>#N/A</c:v>
                </c:pt>
                <c:pt idx="5">
                  <c:v>#N/A</c:v>
                </c:pt>
                <c:pt idx="6">
                  <c:v>#N/A</c:v>
                </c:pt>
                <c:pt idx="7">
                  <c:v>#N/A</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Garda Akses Asuransi Astra</c:v>
                </c:pt>
              </c:strCache>
            </c:strRef>
          </c:tx>
          <c:spPr>
            <a:ln w="38100">
              <a:solidFill>
                <a:srgbClr val="FF0000"/>
              </a:solidFill>
            </a:ln>
          </c:spPr>
          <c:marker>
            <c:symbol val="circle"/>
            <c:spPr>
              <a:solidFill>
                <a:srgbClr val="000000"/>
              </a:solidFill>
            </c:spPr>
          </c:marker>
          <c:dLbls>
            <c:dLbl>
              <c:idx val="0"/>
              <c:tx>
                <c:rich>
                  <a:bodyPr/>
                  <a:lstStyle/>
                  <a:p>
                    <a:r>
                      <a:t>93.6%</a:t>
                    </a:r>
                  </a:p>
                </c:rich>
              </c:tx>
              <c:txPr>
                <a:bodyPr/>
                <a:lstStyle/>
                <a:p>
                  <a:pPr>
                    <a:defRPr sz="1200"/>
                  </a:pPr>
                </a:p>
              </c:txPr>
              <c:dLblPos val="b"/>
              <c:showLegendKey val="0"/>
              <c:showVal val="1"/>
              <c:showCatName val="0"/>
              <c:showSerName val="0"/>
              <c:showPercent val="0"/>
              <c:showBubbleSize val="0"/>
            </c:dLbl>
            <c:dLbl>
              <c:idx val="1"/>
              <c:tx>
                <c:rich>
                  <a:bodyPr/>
                  <a:lstStyle/>
                  <a:p>
                    <a:r>
                      <a:t>92.1%</a:t>
                    </a:r>
                  </a:p>
                </c:rich>
              </c:tx>
              <c:txPr>
                <a:bodyPr/>
                <a:lstStyle/>
                <a:p>
                  <a:pPr>
                    <a:defRPr sz="1200"/>
                  </a:pPr>
                </a:p>
              </c:txPr>
              <c:dLblPos val="b"/>
              <c:showLegendKey val="0"/>
              <c:showVal val="1"/>
              <c:showCatName val="0"/>
              <c:showSerName val="0"/>
              <c:showPercent val="0"/>
              <c:showBubbleSize val="0"/>
            </c:dLbl>
            <c:dLbl>
              <c:idx val="2"/>
              <c:tx>
                <c:rich>
                  <a:bodyPr/>
                  <a:lstStyle/>
                  <a:p>
                    <a:r>
                      <a:t>93.9%</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93.6</c:v>
                </c:pt>
                <c:pt idx="1">
                  <c:v>92.1</c:v>
                </c:pt>
                <c:pt idx="2">
                  <c:v>93.9</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98.6%</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100.0%</a:t>
                    </a:r>
                  </a:p>
                </c:rich>
              </c:tx>
              <c:txPr>
                <a:bodyPr/>
                <a:lstStyle/>
                <a:p>
                  <a:pPr>
                    <a:defRPr sz="1000"/>
                  </a:pPr>
                </a:p>
              </c:txPr>
              <c:dLblPos val="inEnd"/>
              <c:showLegendKey val="0"/>
              <c:showVal val="1"/>
              <c:showCatName val="0"/>
              <c:showSerName val="0"/>
              <c:showPercent val="0"/>
              <c:showBubbleSize val="0"/>
            </c:dLbl>
            <c:dLbl>
              <c:idx val="3"/>
              <c:tx>
                <c:rich>
                  <a:bodyPr/>
                  <a:lstStyle/>
                  <a:p>
                    <a:r>
                      <a:t>103.1%</a:t>
                    </a:r>
                  </a:p>
                </c:rich>
              </c:tx>
              <c:txPr>
                <a:bodyPr/>
                <a:lstStyle/>
                <a:p>
                  <a:pPr>
                    <a:defRPr sz="1000"/>
                  </a:pPr>
                </a:p>
              </c:txPr>
              <c:dLblPos val="inEnd"/>
              <c:showLegendKey val="0"/>
              <c:showVal val="1"/>
              <c:showCatName val="0"/>
              <c:showSerName val="0"/>
              <c:showPercent val="0"/>
              <c:showBubbleSize val="0"/>
            </c:dLbl>
            <c:dLbl>
              <c:idx val="4"/>
              <c:tx>
                <c:rich>
                  <a:bodyPr/>
                  <a:lstStyle/>
                  <a:p>
                    <a:r>
                      <a:t>91.3%</a:t>
                    </a:r>
                  </a:p>
                </c:rich>
              </c:tx>
              <c:txPr>
                <a:bodyPr/>
                <a:lstStyle/>
                <a:p>
                  <a:pPr>
                    <a:defRPr sz="1000"/>
                  </a:pPr>
                </a:p>
              </c:txPr>
              <c:dLblPos val="inEnd"/>
              <c:showLegendKey val="0"/>
              <c:showVal val="1"/>
              <c:showCatName val="0"/>
              <c:showSerName val="0"/>
              <c:showPercent val="0"/>
              <c:showBubbleSize val="0"/>
            </c:dLbl>
            <c:dLbl>
              <c:idx val="5"/>
              <c:tx>
                <c:rich>
                  <a:bodyPr/>
                  <a:lstStyle/>
                  <a:p>
                    <a:r>
                      <a:t>99.7%</a:t>
                    </a:r>
                  </a:p>
                </c:rich>
              </c:tx>
              <c:txPr>
                <a:bodyPr/>
                <a:lstStyle/>
                <a:p>
                  <a:pPr>
                    <a:defRPr sz="1000"/>
                  </a:pPr>
                </a:p>
              </c:txPr>
              <c:dLblPos val="inEnd"/>
              <c:showLegendKey val="0"/>
              <c:showVal val="1"/>
              <c:showCatName val="0"/>
              <c:showSerName val="0"/>
              <c:showPercent val="0"/>
              <c:showBubbleSize val="0"/>
            </c:dLbl>
            <c:dLbl>
              <c:idx val="6"/>
              <c:tx>
                <c:rich>
                  <a:bodyPr/>
                  <a:lstStyle/>
                  <a:p>
                    <a:r>
                      <a:t>98.4%</a:t>
                    </a:r>
                  </a:p>
                </c:rich>
              </c:tx>
              <c:txPr>
                <a:bodyPr/>
                <a:lstStyle/>
                <a:p>
                  <a:pPr>
                    <a:defRPr sz="1000"/>
                  </a:pPr>
                </a:p>
              </c:txPr>
              <c:dLblPos val="inEnd"/>
              <c:showLegendKey val="0"/>
              <c:showVal val="1"/>
              <c:showCatName val="0"/>
              <c:showSerName val="0"/>
              <c:showPercent val="0"/>
              <c:showBubbleSize val="0"/>
            </c:dLbl>
            <c:dLbl>
              <c:idx val="7"/>
              <c:tx>
                <c:rich>
                  <a:bodyPr/>
                  <a:lstStyle/>
                  <a:p>
                    <a:r>
                      <a:t>98.0%</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98.6</c:v>
                </c:pt>
                <c:pt idx="1">
                  <c:v>100.0</c:v>
                </c:pt>
                <c:pt idx="2">
                  <c:v>100.0</c:v>
                </c:pt>
                <c:pt idx="3">
                  <c:v>103.1</c:v>
                </c:pt>
                <c:pt idx="4">
                  <c:v>91.3</c:v>
                </c:pt>
                <c:pt idx="5">
                  <c:v>99.7</c:v>
                </c:pt>
                <c:pt idx="6">
                  <c:v>98.4</c:v>
                </c:pt>
                <c:pt idx="7">
                  <c:v>98.0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98.6%</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100.0%</a:t>
                    </a:r>
                  </a:p>
                </c:rich>
              </c:tx>
              <c:txPr>
                <a:bodyPr/>
                <a:lstStyle/>
                <a:p>
                  <a:pPr>
                    <a:defRPr sz="1000"/>
                  </a:pPr>
                </a:p>
              </c:txPr>
              <c:dLblPos val="inEnd"/>
              <c:showLegendKey val="0"/>
              <c:showVal val="1"/>
              <c:showCatName val="0"/>
              <c:showSerName val="0"/>
              <c:showPercent val="0"/>
              <c:showBubbleSize val="0"/>
            </c:dLbl>
            <c:dLbl>
              <c:idx val="3"/>
              <c:tx>
                <c:rich>
                  <a:bodyPr/>
                  <a:lstStyle/>
                  <a:p>
                    <a:r>
                      <a:t>103.1%</a:t>
                    </a:r>
                  </a:p>
                </c:rich>
              </c:tx>
              <c:txPr>
                <a:bodyPr/>
                <a:lstStyle/>
                <a:p>
                  <a:pPr>
                    <a:defRPr sz="1000"/>
                  </a:pPr>
                </a:p>
              </c:txPr>
              <c:dLblPos val="inEnd"/>
              <c:showLegendKey val="0"/>
              <c:showVal val="1"/>
              <c:showCatName val="0"/>
              <c:showSerName val="0"/>
              <c:showPercent val="0"/>
              <c:showBubbleSize val="0"/>
            </c:dLbl>
            <c:dLbl>
              <c:idx val="4"/>
              <c:tx>
                <c:rich>
                  <a:bodyPr/>
                  <a:lstStyle/>
                  <a:p>
                    <a:r>
                      <a:t>91.3%</a:t>
                    </a:r>
                  </a:p>
                </c:rich>
              </c:tx>
              <c:txPr>
                <a:bodyPr/>
                <a:lstStyle/>
                <a:p>
                  <a:pPr>
                    <a:defRPr sz="1000"/>
                  </a:pPr>
                </a:p>
              </c:txPr>
              <c:dLblPos val="inEnd"/>
              <c:showLegendKey val="0"/>
              <c:showVal val="1"/>
              <c:showCatName val="0"/>
              <c:showSerName val="0"/>
              <c:showPercent val="0"/>
              <c:showBubbleSize val="0"/>
            </c:dLbl>
            <c:dLbl>
              <c:idx val="5"/>
              <c:tx>
                <c:rich>
                  <a:bodyPr/>
                  <a:lstStyle/>
                  <a:p>
                    <a:r>
                      <a:t>99.7%</a:t>
                    </a:r>
                  </a:p>
                </c:rich>
              </c:tx>
              <c:txPr>
                <a:bodyPr/>
                <a:lstStyle/>
                <a:p>
                  <a:pPr>
                    <a:defRPr sz="1000"/>
                  </a:pPr>
                </a:p>
              </c:txPr>
              <c:dLblPos val="inEnd"/>
              <c:showLegendKey val="0"/>
              <c:showVal val="1"/>
              <c:showCatName val="0"/>
              <c:showSerName val="0"/>
              <c:showPercent val="0"/>
              <c:showBubbleSize val="0"/>
            </c:dLbl>
            <c:dLbl>
              <c:idx val="6"/>
              <c:tx>
                <c:rich>
                  <a:bodyPr/>
                  <a:lstStyle/>
                  <a:p>
                    <a:r>
                      <a:t>98.4%</a:t>
                    </a:r>
                  </a:p>
                </c:rich>
              </c:tx>
              <c:txPr>
                <a:bodyPr/>
                <a:lstStyle/>
                <a:p>
                  <a:pPr>
                    <a:defRPr sz="1000"/>
                  </a:pPr>
                </a:p>
              </c:txPr>
              <c:dLblPos val="inEnd"/>
              <c:showLegendKey val="0"/>
              <c:showVal val="1"/>
              <c:showCatName val="0"/>
              <c:showSerName val="0"/>
              <c:showPercent val="0"/>
              <c:showBubbleSize val="0"/>
            </c:dLbl>
            <c:dLbl>
              <c:idx val="7"/>
              <c:tx>
                <c:rich>
                  <a:bodyPr/>
                  <a:lstStyle/>
                  <a:p>
                    <a:r>
                      <a:t>98.0%</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98.6</c:v>
                </c:pt>
                <c:pt idx="1">
                  <c:v>100.0</c:v>
                </c:pt>
                <c:pt idx="2">
                  <c:v>100.0</c:v>
                </c:pt>
                <c:pt idx="3">
                  <c:v>103.1</c:v>
                </c:pt>
                <c:pt idx="4">
                  <c:v>91.3</c:v>
                </c:pt>
                <c:pt idx="5">
                  <c:v>99.7</c:v>
                </c:pt>
                <c:pt idx="6">
                  <c:v>98.4</c:v>
                </c:pt>
                <c:pt idx="7">
                  <c:v>98.0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89.0%</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87.7%</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85.8%</a:t>
                    </a:r>
                  </a:p>
                </c:rich>
              </c:tx>
              <c:txPr>
                <a:bodyPr/>
                <a:lstStyle/>
                <a:p>
                  <a:pPr>
                    <a:defRPr sz="1000"/>
                  </a:pPr>
                </a:p>
              </c:txPr>
              <c:dLblPos val="inEnd"/>
              <c:showLegendKey val="0"/>
              <c:showVal val="1"/>
              <c:showCatName val="0"/>
              <c:showSerName val="0"/>
              <c:showPercent val="0"/>
              <c:showBubbleSize val="0"/>
            </c:dLbl>
            <c:dLbl>
              <c:idx val="3"/>
              <c:tx>
                <c:rich>
                  <a:bodyPr/>
                  <a:lstStyle/>
                  <a:p>
                    <a:r>
                      <a:t>95.8%</a:t>
                    </a:r>
                  </a:p>
                </c:rich>
              </c:tx>
              <c:txPr>
                <a:bodyPr/>
                <a:lstStyle/>
                <a:p>
                  <a:pPr>
                    <a:defRPr sz="1000"/>
                  </a:pPr>
                </a:p>
              </c:txPr>
              <c:dLblPos val="inEnd"/>
              <c:showLegendKey val="0"/>
              <c:showVal val="1"/>
              <c:showCatName val="0"/>
              <c:showSerName val="0"/>
              <c:showPercent val="0"/>
              <c:showBubbleSize val="0"/>
            </c:dLbl>
            <c:dLbl>
              <c:idx val="4"/>
              <c:tx>
                <c:rich>
                  <a:bodyPr/>
                  <a:lstStyle/>
                  <a:p>
                    <a:r>
                      <a:t>88.7%</a:t>
                    </a:r>
                  </a:p>
                </c:rich>
              </c:tx>
              <c:txPr>
                <a:bodyPr/>
                <a:lstStyle/>
                <a:p>
                  <a:pPr>
                    <a:defRPr sz="1000"/>
                  </a:pPr>
                </a:p>
              </c:txPr>
              <c:dLblPos val="inEnd"/>
              <c:showLegendKey val="0"/>
              <c:showVal val="1"/>
              <c:showCatName val="0"/>
              <c:showSerName val="0"/>
              <c:showPercent val="0"/>
              <c:showBubbleSize val="0"/>
            </c:dLbl>
            <c:dLbl>
              <c:idx val="5"/>
              <c:tx>
                <c:rich>
                  <a:bodyPr/>
                  <a:lstStyle/>
                  <a:p>
                    <a:r>
                      <a:t>95.8%</a:t>
                    </a:r>
                  </a:p>
                </c:rich>
              </c:tx>
              <c:txPr>
                <a:bodyPr/>
                <a:lstStyle/>
                <a:p>
                  <a:pPr>
                    <a:defRPr sz="1000"/>
                  </a:pPr>
                </a:p>
              </c:txPr>
              <c:dLblPos val="inEnd"/>
              <c:showLegendKey val="0"/>
              <c:showVal val="1"/>
              <c:showCatName val="0"/>
              <c:showSerName val="0"/>
              <c:showPercent val="0"/>
              <c:showBubbleSize val="0"/>
            </c:dLbl>
            <c:dLbl>
              <c:idx val="6"/>
              <c:tx>
                <c:rich>
                  <a:bodyPr/>
                  <a:lstStyle/>
                  <a:p>
                    <a:r>
                      <a:t>82.2%</a:t>
                    </a:r>
                  </a:p>
                </c:rich>
              </c:tx>
              <c:txPr>
                <a:bodyPr/>
                <a:lstStyle/>
                <a:p>
                  <a:pPr>
                    <a:defRPr sz="1000"/>
                  </a:pPr>
                </a:p>
              </c:txPr>
              <c:dLblPos val="inEnd"/>
              <c:showLegendKey val="0"/>
              <c:showVal val="1"/>
              <c:showCatName val="0"/>
              <c:showSerName val="0"/>
              <c:showPercent val="0"/>
              <c:showBubbleSize val="0"/>
            </c:dLbl>
            <c:dLbl>
              <c:idx val="7"/>
              <c:tx>
                <c:rich>
                  <a:bodyPr/>
                  <a:lstStyle/>
                  <a:p>
                    <a:r>
                      <a:t>86.7%</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89.0</c:v>
                </c:pt>
                <c:pt idx="1">
                  <c:v>87.7</c:v>
                </c:pt>
                <c:pt idx="2">
                  <c:v>85.8</c:v>
                </c:pt>
                <c:pt idx="3">
                  <c:v>95.8</c:v>
                </c:pt>
                <c:pt idx="4">
                  <c:v>88.7</c:v>
                </c:pt>
                <c:pt idx="5">
                  <c:v>95.8</c:v>
                </c:pt>
                <c:pt idx="6">
                  <c:v>82.2</c:v>
                </c:pt>
                <c:pt idx="7">
                  <c:v>86.7</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89.0%</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87.7%</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85.8%</a:t>
                    </a:r>
                  </a:p>
                </c:rich>
              </c:tx>
              <c:txPr>
                <a:bodyPr/>
                <a:lstStyle/>
                <a:p>
                  <a:pPr>
                    <a:defRPr sz="1000"/>
                  </a:pPr>
                </a:p>
              </c:txPr>
              <c:dLblPos val="inEnd"/>
              <c:showLegendKey val="0"/>
              <c:showVal val="1"/>
              <c:showCatName val="0"/>
              <c:showSerName val="0"/>
              <c:showPercent val="0"/>
              <c:showBubbleSize val="0"/>
            </c:dLbl>
            <c:dLbl>
              <c:idx val="3"/>
              <c:tx>
                <c:rich>
                  <a:bodyPr/>
                  <a:lstStyle/>
                  <a:p>
                    <a:r>
                      <a:t>95.8%</a:t>
                    </a:r>
                  </a:p>
                </c:rich>
              </c:tx>
              <c:txPr>
                <a:bodyPr/>
                <a:lstStyle/>
                <a:p>
                  <a:pPr>
                    <a:defRPr sz="1000"/>
                  </a:pPr>
                </a:p>
              </c:txPr>
              <c:dLblPos val="inEnd"/>
              <c:showLegendKey val="0"/>
              <c:showVal val="1"/>
              <c:showCatName val="0"/>
              <c:showSerName val="0"/>
              <c:showPercent val="0"/>
              <c:showBubbleSize val="0"/>
            </c:dLbl>
            <c:dLbl>
              <c:idx val="4"/>
              <c:tx>
                <c:rich>
                  <a:bodyPr/>
                  <a:lstStyle/>
                  <a:p>
                    <a:r>
                      <a:t>88.7%</a:t>
                    </a:r>
                  </a:p>
                </c:rich>
              </c:tx>
              <c:txPr>
                <a:bodyPr/>
                <a:lstStyle/>
                <a:p>
                  <a:pPr>
                    <a:defRPr sz="1000"/>
                  </a:pPr>
                </a:p>
              </c:txPr>
              <c:dLblPos val="inEnd"/>
              <c:showLegendKey val="0"/>
              <c:showVal val="1"/>
              <c:showCatName val="0"/>
              <c:showSerName val="0"/>
              <c:showPercent val="0"/>
              <c:showBubbleSize val="0"/>
            </c:dLbl>
            <c:dLbl>
              <c:idx val="5"/>
              <c:tx>
                <c:rich>
                  <a:bodyPr/>
                  <a:lstStyle/>
                  <a:p>
                    <a:r>
                      <a:t>95.8%</a:t>
                    </a:r>
                  </a:p>
                </c:rich>
              </c:tx>
              <c:txPr>
                <a:bodyPr/>
                <a:lstStyle/>
                <a:p>
                  <a:pPr>
                    <a:defRPr sz="1000"/>
                  </a:pPr>
                </a:p>
              </c:txPr>
              <c:dLblPos val="inEnd"/>
              <c:showLegendKey val="0"/>
              <c:showVal val="1"/>
              <c:showCatName val="0"/>
              <c:showSerName val="0"/>
              <c:showPercent val="0"/>
              <c:showBubbleSize val="0"/>
            </c:dLbl>
            <c:dLbl>
              <c:idx val="6"/>
              <c:tx>
                <c:rich>
                  <a:bodyPr/>
                  <a:lstStyle/>
                  <a:p>
                    <a:r>
                      <a:t>82.2%</a:t>
                    </a:r>
                  </a:p>
                </c:rich>
              </c:tx>
              <c:txPr>
                <a:bodyPr/>
                <a:lstStyle/>
                <a:p>
                  <a:pPr>
                    <a:defRPr sz="1000"/>
                  </a:pPr>
                </a:p>
              </c:txPr>
              <c:dLblPos val="inEnd"/>
              <c:showLegendKey val="0"/>
              <c:showVal val="1"/>
              <c:showCatName val="0"/>
              <c:showSerName val="0"/>
              <c:showPercent val="0"/>
              <c:showBubbleSize val="0"/>
            </c:dLbl>
            <c:dLbl>
              <c:idx val="7"/>
              <c:tx>
                <c:rich>
                  <a:bodyPr/>
                  <a:lstStyle/>
                  <a:p>
                    <a:r>
                      <a:t>86.7%</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89.0</c:v>
                </c:pt>
                <c:pt idx="1">
                  <c:v>87.7</c:v>
                </c:pt>
                <c:pt idx="2">
                  <c:v>85.8</c:v>
                </c:pt>
                <c:pt idx="3">
                  <c:v>95.8</c:v>
                </c:pt>
                <c:pt idx="4">
                  <c:v>88.7</c:v>
                </c:pt>
                <c:pt idx="5">
                  <c:v>95.8</c:v>
                </c:pt>
                <c:pt idx="6">
                  <c:v>82.2</c:v>
                </c:pt>
                <c:pt idx="7">
                  <c:v>86.7</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Garda Akses Asuransi Astra</c:v>
                </c:pt>
              </c:strCache>
            </c:strRef>
          </c:tx>
          <c:spPr>
            <a:ln w="38100">
              <a:solidFill>
                <a:srgbClr val="FF0000"/>
              </a:solidFill>
            </a:ln>
          </c:spPr>
          <c:marker>
            <c:symbol val="circle"/>
            <c:spPr>
              <a:solidFill>
                <a:srgbClr val="000000"/>
              </a:solidFill>
            </c:spPr>
          </c:marker>
          <c:dLbls>
            <c:dLbl>
              <c:idx val="0"/>
              <c:tx>
                <c:rich>
                  <a:bodyPr/>
                  <a:lstStyle/>
                  <a:p>
                    <a:r>
                      <a:t>98.8%</a:t>
                    </a:r>
                  </a:p>
                </c:rich>
              </c:tx>
              <c:txPr>
                <a:bodyPr/>
                <a:lstStyle/>
                <a:p>
                  <a:pPr>
                    <a:defRPr sz="1200"/>
                  </a:pPr>
                </a:p>
              </c:txPr>
              <c:dLblPos val="b"/>
              <c:showLegendKey val="0"/>
              <c:showVal val="1"/>
              <c:showCatName val="0"/>
              <c:showSerName val="0"/>
              <c:showPercent val="0"/>
              <c:showBubbleSize val="0"/>
            </c:dLbl>
            <c:dLbl>
              <c:idx val="1"/>
              <c:tx>
                <c:rich>
                  <a:bodyPr/>
                  <a:lstStyle/>
                  <a:p>
                    <a:r>
                      <a:t>100.0%</a:t>
                    </a:r>
                  </a:p>
                </c:rich>
              </c:tx>
              <c:txPr>
                <a:bodyPr/>
                <a:lstStyle/>
                <a:p>
                  <a:pPr>
                    <a:defRPr sz="1200"/>
                  </a:pPr>
                </a:p>
              </c:txPr>
              <c:dLblPos val="b"/>
              <c:showLegendKey val="0"/>
              <c:showVal val="1"/>
              <c:showCatName val="0"/>
              <c:showSerName val="0"/>
              <c:showPercent val="0"/>
              <c:showBubbleSize val="0"/>
            </c:dLbl>
            <c:dLbl>
              <c:idx val="2"/>
              <c:tx>
                <c:rich>
                  <a:bodyPr/>
                  <a:lstStyle/>
                  <a:p>
                    <a:r>
                      <a:t>100.0%</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98.8</c:v>
                </c:pt>
                <c:pt idx="1">
                  <c:v>100.0</c:v>
                </c:pt>
                <c:pt idx="2">
                  <c:v>100.0</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89.9%</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89.2%</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94.2%</a:t>
                    </a:r>
                  </a:p>
                </c:rich>
              </c:tx>
              <c:txPr>
                <a:bodyPr/>
                <a:lstStyle/>
                <a:p>
                  <a:pPr>
                    <a:defRPr sz="1000"/>
                  </a:pPr>
                </a:p>
              </c:txPr>
              <c:dLblPos val="inEnd"/>
              <c:showLegendKey val="0"/>
              <c:showVal val="1"/>
              <c:showCatName val="0"/>
              <c:showSerName val="0"/>
              <c:showPercent val="0"/>
              <c:showBubbleSize val="0"/>
            </c:dLbl>
            <c:dLbl>
              <c:idx val="3"/>
              <c:tx>
                <c:rich>
                  <a:bodyPr/>
                  <a:lstStyle/>
                  <a:p>
                    <a:r>
                      <a:t>92.9%</a:t>
                    </a:r>
                  </a:p>
                </c:rich>
              </c:tx>
              <c:txPr>
                <a:bodyPr/>
                <a:lstStyle/>
                <a:p>
                  <a:pPr>
                    <a:defRPr sz="1000"/>
                  </a:pPr>
                </a:p>
              </c:txPr>
              <c:dLblPos val="inEnd"/>
              <c:showLegendKey val="0"/>
              <c:showVal val="1"/>
              <c:showCatName val="0"/>
              <c:showSerName val="0"/>
              <c:showPercent val="0"/>
              <c:showBubbleSize val="0"/>
            </c:dLbl>
            <c:dLbl>
              <c:idx val="4"/>
              <c:tx>
                <c:rich>
                  <a:bodyPr/>
                  <a:lstStyle/>
                  <a:p>
                    <a:r>
                      <a:t>80.9%</a:t>
                    </a:r>
                  </a:p>
                </c:rich>
              </c:tx>
              <c:txPr>
                <a:bodyPr/>
                <a:lstStyle/>
                <a:p>
                  <a:pPr>
                    <a:defRPr sz="1000"/>
                  </a:pPr>
                </a:p>
              </c:txPr>
              <c:dLblPos val="inEnd"/>
              <c:showLegendKey val="0"/>
              <c:showVal val="1"/>
              <c:showCatName val="0"/>
              <c:showSerName val="0"/>
              <c:showPercent val="0"/>
              <c:showBubbleSize val="0"/>
            </c:dLbl>
            <c:dLbl>
              <c:idx val="5"/>
              <c:tx>
                <c:rich>
                  <a:bodyPr/>
                  <a:lstStyle/>
                  <a:p>
                    <a:r>
                      <a:t>92.1%</a:t>
                    </a:r>
                  </a:p>
                </c:rich>
              </c:tx>
              <c:txPr>
                <a:bodyPr/>
                <a:lstStyle/>
                <a:p>
                  <a:pPr>
                    <a:defRPr sz="1000"/>
                  </a:pPr>
                </a:p>
              </c:txPr>
              <c:dLblPos val="inEnd"/>
              <c:showLegendKey val="0"/>
              <c:showVal val="1"/>
              <c:showCatName val="0"/>
              <c:showSerName val="0"/>
              <c:showPercent val="0"/>
              <c:showBubbleSize val="0"/>
            </c:dLbl>
            <c:dLbl>
              <c:idx val="6"/>
              <c:tx>
                <c:rich>
                  <a:bodyPr/>
                  <a:lstStyle/>
                  <a:p>
                    <a:r>
                      <a:t>90.8%</a:t>
                    </a:r>
                  </a:p>
                </c:rich>
              </c:tx>
              <c:txPr>
                <a:bodyPr/>
                <a:lstStyle/>
                <a:p>
                  <a:pPr>
                    <a:defRPr sz="1000"/>
                  </a:pPr>
                </a:p>
              </c:txPr>
              <c:dLblPos val="inEnd"/>
              <c:showLegendKey val="0"/>
              <c:showVal val="1"/>
              <c:showCatName val="0"/>
              <c:showSerName val="0"/>
              <c:showPercent val="0"/>
              <c:showBubbleSize val="0"/>
            </c:dLbl>
            <c:dLbl>
              <c:idx val="7"/>
              <c:tx>
                <c:rich>
                  <a:bodyPr/>
                  <a:lstStyle/>
                  <a:p>
                    <a:r>
                      <a:t>89.1%</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89.9</c:v>
                </c:pt>
                <c:pt idx="1">
                  <c:v>89.2</c:v>
                </c:pt>
                <c:pt idx="2">
                  <c:v>94.2</c:v>
                </c:pt>
                <c:pt idx="3">
                  <c:v>92.9</c:v>
                </c:pt>
                <c:pt idx="4">
                  <c:v>80.9</c:v>
                </c:pt>
                <c:pt idx="5">
                  <c:v>92.1</c:v>
                </c:pt>
                <c:pt idx="6">
                  <c:v>90.8</c:v>
                </c:pt>
                <c:pt idx="7">
                  <c:v>89.1</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89.9%</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89.2%</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94.2%</a:t>
                    </a:r>
                  </a:p>
                </c:rich>
              </c:tx>
              <c:txPr>
                <a:bodyPr/>
                <a:lstStyle/>
                <a:p>
                  <a:pPr>
                    <a:defRPr sz="1000"/>
                  </a:pPr>
                </a:p>
              </c:txPr>
              <c:dLblPos val="inEnd"/>
              <c:showLegendKey val="0"/>
              <c:showVal val="1"/>
              <c:showCatName val="0"/>
              <c:showSerName val="0"/>
              <c:showPercent val="0"/>
              <c:showBubbleSize val="0"/>
            </c:dLbl>
            <c:dLbl>
              <c:idx val="3"/>
              <c:tx>
                <c:rich>
                  <a:bodyPr/>
                  <a:lstStyle/>
                  <a:p>
                    <a:r>
                      <a:t>92.9%</a:t>
                    </a:r>
                  </a:p>
                </c:rich>
              </c:tx>
              <c:txPr>
                <a:bodyPr/>
                <a:lstStyle/>
                <a:p>
                  <a:pPr>
                    <a:defRPr sz="1000"/>
                  </a:pPr>
                </a:p>
              </c:txPr>
              <c:dLblPos val="inEnd"/>
              <c:showLegendKey val="0"/>
              <c:showVal val="1"/>
              <c:showCatName val="0"/>
              <c:showSerName val="0"/>
              <c:showPercent val="0"/>
              <c:showBubbleSize val="0"/>
            </c:dLbl>
            <c:dLbl>
              <c:idx val="4"/>
              <c:tx>
                <c:rich>
                  <a:bodyPr/>
                  <a:lstStyle/>
                  <a:p>
                    <a:r>
                      <a:t>80.9%</a:t>
                    </a:r>
                  </a:p>
                </c:rich>
              </c:tx>
              <c:txPr>
                <a:bodyPr/>
                <a:lstStyle/>
                <a:p>
                  <a:pPr>
                    <a:defRPr sz="1000"/>
                  </a:pPr>
                </a:p>
              </c:txPr>
              <c:dLblPos val="inEnd"/>
              <c:showLegendKey val="0"/>
              <c:showVal val="1"/>
              <c:showCatName val="0"/>
              <c:showSerName val="0"/>
              <c:showPercent val="0"/>
              <c:showBubbleSize val="0"/>
            </c:dLbl>
            <c:dLbl>
              <c:idx val="5"/>
              <c:tx>
                <c:rich>
                  <a:bodyPr/>
                  <a:lstStyle/>
                  <a:p>
                    <a:r>
                      <a:t>92.1%</a:t>
                    </a:r>
                  </a:p>
                </c:rich>
              </c:tx>
              <c:txPr>
                <a:bodyPr/>
                <a:lstStyle/>
                <a:p>
                  <a:pPr>
                    <a:defRPr sz="1000"/>
                  </a:pPr>
                </a:p>
              </c:txPr>
              <c:dLblPos val="inEnd"/>
              <c:showLegendKey val="0"/>
              <c:showVal val="1"/>
              <c:showCatName val="0"/>
              <c:showSerName val="0"/>
              <c:showPercent val="0"/>
              <c:showBubbleSize val="0"/>
            </c:dLbl>
            <c:dLbl>
              <c:idx val="6"/>
              <c:tx>
                <c:rich>
                  <a:bodyPr/>
                  <a:lstStyle/>
                  <a:p>
                    <a:r>
                      <a:t>90.8%</a:t>
                    </a:r>
                  </a:p>
                </c:rich>
              </c:tx>
              <c:txPr>
                <a:bodyPr/>
                <a:lstStyle/>
                <a:p>
                  <a:pPr>
                    <a:defRPr sz="1000"/>
                  </a:pPr>
                </a:p>
              </c:txPr>
              <c:dLblPos val="inEnd"/>
              <c:showLegendKey val="0"/>
              <c:showVal val="1"/>
              <c:showCatName val="0"/>
              <c:showSerName val="0"/>
              <c:showPercent val="0"/>
              <c:showBubbleSize val="0"/>
            </c:dLbl>
            <c:dLbl>
              <c:idx val="7"/>
              <c:tx>
                <c:rich>
                  <a:bodyPr/>
                  <a:lstStyle/>
                  <a:p>
                    <a:r>
                      <a:t>89.1%</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89.9</c:v>
                </c:pt>
                <c:pt idx="1">
                  <c:v>89.2</c:v>
                </c:pt>
                <c:pt idx="2">
                  <c:v>94.2</c:v>
                </c:pt>
                <c:pt idx="3">
                  <c:v>92.9</c:v>
                </c:pt>
                <c:pt idx="4">
                  <c:v>80.9</c:v>
                </c:pt>
                <c:pt idx="5">
                  <c:v>92.1</c:v>
                </c:pt>
                <c:pt idx="6">
                  <c:v>90.8</c:v>
                </c:pt>
                <c:pt idx="7">
                  <c:v>89.1</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Garda Akses Asuransi Astra</c:v>
                </c:pt>
              </c:strCache>
            </c:strRef>
          </c:tx>
          <c:spPr>
            <a:ln w="38100">
              <a:solidFill>
                <a:srgbClr val="FF0000"/>
              </a:solidFill>
            </a:ln>
          </c:spPr>
          <c:marker>
            <c:symbol val="circle"/>
            <c:spPr>
              <a:solidFill>
                <a:srgbClr val="000000"/>
              </a:solidFill>
            </c:spPr>
          </c:marker>
          <c:dLbls>
            <c:dLbl>
              <c:idx val="0"/>
              <c:tx>
                <c:rich>
                  <a:bodyPr/>
                  <a:lstStyle/>
                  <a:p>
                    <a:r>
                      <a:t>91.4%</a:t>
                    </a:r>
                  </a:p>
                </c:rich>
              </c:tx>
              <c:txPr>
                <a:bodyPr/>
                <a:lstStyle/>
                <a:p>
                  <a:pPr>
                    <a:defRPr sz="1200"/>
                  </a:pPr>
                </a:p>
              </c:txPr>
              <c:dLblPos val="b"/>
              <c:showLegendKey val="0"/>
              <c:showVal val="1"/>
              <c:showCatName val="0"/>
              <c:showSerName val="0"/>
              <c:showPercent val="0"/>
              <c:showBubbleSize val="0"/>
            </c:dLbl>
            <c:dLbl>
              <c:idx val="1"/>
              <c:tx>
                <c:rich>
                  <a:bodyPr/>
                  <a:lstStyle/>
                  <a:p>
                    <a:r>
                      <a:t>91.4%</a:t>
                    </a:r>
                  </a:p>
                </c:rich>
              </c:tx>
              <c:txPr>
                <a:bodyPr/>
                <a:lstStyle/>
                <a:p>
                  <a:pPr>
                    <a:defRPr sz="1200"/>
                  </a:pPr>
                </a:p>
              </c:txPr>
              <c:dLblPos val="b"/>
              <c:showLegendKey val="0"/>
              <c:showVal val="1"/>
              <c:showCatName val="0"/>
              <c:showSerName val="0"/>
              <c:showPercent val="0"/>
              <c:showBubbleSize val="0"/>
            </c:dLbl>
            <c:dLbl>
              <c:idx val="2"/>
              <c:tx>
                <c:rich>
                  <a:bodyPr/>
                  <a:lstStyle/>
                  <a:p>
                    <a:r>
                      <a:t>93.3%</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91.4</c:v>
                </c:pt>
                <c:pt idx="1">
                  <c:v>91.4</c:v>
                </c:pt>
                <c:pt idx="2">
                  <c:v>93.3</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83.5%</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87.8%</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83.2%</a:t>
                    </a:r>
                  </a:p>
                </c:rich>
              </c:tx>
              <c:txPr>
                <a:bodyPr/>
                <a:lstStyle/>
                <a:p>
                  <a:pPr>
                    <a:defRPr sz="1000"/>
                  </a:pPr>
                </a:p>
              </c:txPr>
              <c:dLblPos val="inEnd"/>
              <c:showLegendKey val="0"/>
              <c:showVal val="1"/>
              <c:showCatName val="0"/>
              <c:showSerName val="0"/>
              <c:showPercent val="0"/>
              <c:showBubbleSize val="0"/>
            </c:dLbl>
            <c:dLbl>
              <c:idx val="3"/>
              <c:tx>
                <c:rich>
                  <a:bodyPr/>
                  <a:lstStyle/>
                  <a:p>
                    <a:r>
                      <a:t>85.8%</a:t>
                    </a:r>
                  </a:p>
                </c:rich>
              </c:tx>
              <c:txPr>
                <a:bodyPr/>
                <a:lstStyle/>
                <a:p>
                  <a:pPr>
                    <a:defRPr sz="1000"/>
                  </a:pPr>
                </a:p>
              </c:txPr>
              <c:dLblPos val="inEnd"/>
              <c:showLegendKey val="0"/>
              <c:showVal val="1"/>
              <c:showCatName val="0"/>
              <c:showSerName val="0"/>
              <c:showPercent val="0"/>
              <c:showBubbleSize val="0"/>
            </c:dLbl>
            <c:dLbl>
              <c:idx val="4"/>
              <c:tx>
                <c:rich>
                  <a:bodyPr/>
                  <a:lstStyle/>
                  <a:p>
                    <a:r>
                      <a:t>77.2%</a:t>
                    </a:r>
                  </a:p>
                </c:rich>
              </c:tx>
              <c:txPr>
                <a:bodyPr/>
                <a:lstStyle/>
                <a:p>
                  <a:pPr>
                    <a:defRPr sz="1000"/>
                  </a:pPr>
                </a:p>
              </c:txPr>
              <c:dLblPos val="inEnd"/>
              <c:showLegendKey val="0"/>
              <c:showVal val="1"/>
              <c:showCatName val="0"/>
              <c:showSerName val="0"/>
              <c:showPercent val="0"/>
              <c:showBubbleSize val="0"/>
            </c:dLbl>
            <c:dLbl>
              <c:idx val="5"/>
              <c:tx>
                <c:rich>
                  <a:bodyPr/>
                  <a:lstStyle/>
                  <a:p>
                    <a:r>
                      <a:t>82.1%</a:t>
                    </a:r>
                  </a:p>
                </c:rich>
              </c:tx>
              <c:txPr>
                <a:bodyPr/>
                <a:lstStyle/>
                <a:p>
                  <a:pPr>
                    <a:defRPr sz="1000"/>
                  </a:pPr>
                </a:p>
              </c:txPr>
              <c:dLblPos val="inEnd"/>
              <c:showLegendKey val="0"/>
              <c:showVal val="1"/>
              <c:showCatName val="0"/>
              <c:showSerName val="0"/>
              <c:showPercent val="0"/>
              <c:showBubbleSize val="0"/>
            </c:dLbl>
            <c:dLbl>
              <c:idx val="6"/>
              <c:tx>
                <c:rich>
                  <a:bodyPr/>
                  <a:lstStyle/>
                  <a:p>
                    <a:r>
                      <a:t>81.7%</a:t>
                    </a:r>
                  </a:p>
                </c:rich>
              </c:tx>
              <c:txPr>
                <a:bodyPr/>
                <a:lstStyle/>
                <a:p>
                  <a:pPr>
                    <a:defRPr sz="1000"/>
                  </a:pPr>
                </a:p>
              </c:txPr>
              <c:dLblPos val="inEnd"/>
              <c:showLegendKey val="0"/>
              <c:showVal val="1"/>
              <c:showCatName val="0"/>
              <c:showSerName val="0"/>
              <c:showPercent val="0"/>
              <c:showBubbleSize val="0"/>
            </c:dLbl>
            <c:dLbl>
              <c:idx val="7"/>
              <c:tx>
                <c:rich>
                  <a:bodyPr/>
                  <a:lstStyle/>
                  <a:p>
                    <a:r>
                      <a:t>86.8%</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83.5</c:v>
                </c:pt>
                <c:pt idx="1">
                  <c:v>87.8</c:v>
                </c:pt>
                <c:pt idx="2">
                  <c:v>83.2</c:v>
                </c:pt>
                <c:pt idx="3">
                  <c:v>85.8</c:v>
                </c:pt>
                <c:pt idx="4">
                  <c:v>77.2</c:v>
                </c:pt>
                <c:pt idx="5">
                  <c:v>82.1</c:v>
                </c:pt>
                <c:pt idx="6">
                  <c:v>81.7</c:v>
                </c:pt>
                <c:pt idx="7">
                  <c:v>86.8</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83.5%</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87.8%</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83.2%</a:t>
                    </a:r>
                  </a:p>
                </c:rich>
              </c:tx>
              <c:txPr>
                <a:bodyPr/>
                <a:lstStyle/>
                <a:p>
                  <a:pPr>
                    <a:defRPr sz="1000"/>
                  </a:pPr>
                </a:p>
              </c:txPr>
              <c:dLblPos val="inEnd"/>
              <c:showLegendKey val="0"/>
              <c:showVal val="1"/>
              <c:showCatName val="0"/>
              <c:showSerName val="0"/>
              <c:showPercent val="0"/>
              <c:showBubbleSize val="0"/>
            </c:dLbl>
            <c:dLbl>
              <c:idx val="3"/>
              <c:tx>
                <c:rich>
                  <a:bodyPr/>
                  <a:lstStyle/>
                  <a:p>
                    <a:r>
                      <a:t>85.8%</a:t>
                    </a:r>
                  </a:p>
                </c:rich>
              </c:tx>
              <c:txPr>
                <a:bodyPr/>
                <a:lstStyle/>
                <a:p>
                  <a:pPr>
                    <a:defRPr sz="1000"/>
                  </a:pPr>
                </a:p>
              </c:txPr>
              <c:dLblPos val="inEnd"/>
              <c:showLegendKey val="0"/>
              <c:showVal val="1"/>
              <c:showCatName val="0"/>
              <c:showSerName val="0"/>
              <c:showPercent val="0"/>
              <c:showBubbleSize val="0"/>
            </c:dLbl>
            <c:dLbl>
              <c:idx val="4"/>
              <c:tx>
                <c:rich>
                  <a:bodyPr/>
                  <a:lstStyle/>
                  <a:p>
                    <a:r>
                      <a:t>77.2%</a:t>
                    </a:r>
                  </a:p>
                </c:rich>
              </c:tx>
              <c:txPr>
                <a:bodyPr/>
                <a:lstStyle/>
                <a:p>
                  <a:pPr>
                    <a:defRPr sz="1000"/>
                  </a:pPr>
                </a:p>
              </c:txPr>
              <c:dLblPos val="inEnd"/>
              <c:showLegendKey val="0"/>
              <c:showVal val="1"/>
              <c:showCatName val="0"/>
              <c:showSerName val="0"/>
              <c:showPercent val="0"/>
              <c:showBubbleSize val="0"/>
            </c:dLbl>
            <c:dLbl>
              <c:idx val="5"/>
              <c:tx>
                <c:rich>
                  <a:bodyPr/>
                  <a:lstStyle/>
                  <a:p>
                    <a:r>
                      <a:t>82.1%</a:t>
                    </a:r>
                  </a:p>
                </c:rich>
              </c:tx>
              <c:txPr>
                <a:bodyPr/>
                <a:lstStyle/>
                <a:p>
                  <a:pPr>
                    <a:defRPr sz="1000"/>
                  </a:pPr>
                </a:p>
              </c:txPr>
              <c:dLblPos val="inEnd"/>
              <c:showLegendKey val="0"/>
              <c:showVal val="1"/>
              <c:showCatName val="0"/>
              <c:showSerName val="0"/>
              <c:showPercent val="0"/>
              <c:showBubbleSize val="0"/>
            </c:dLbl>
            <c:dLbl>
              <c:idx val="6"/>
              <c:tx>
                <c:rich>
                  <a:bodyPr/>
                  <a:lstStyle/>
                  <a:p>
                    <a:r>
                      <a:t>81.7%</a:t>
                    </a:r>
                  </a:p>
                </c:rich>
              </c:tx>
              <c:txPr>
                <a:bodyPr/>
                <a:lstStyle/>
                <a:p>
                  <a:pPr>
                    <a:defRPr sz="1000"/>
                  </a:pPr>
                </a:p>
              </c:txPr>
              <c:dLblPos val="inEnd"/>
              <c:showLegendKey val="0"/>
              <c:showVal val="1"/>
              <c:showCatName val="0"/>
              <c:showSerName val="0"/>
              <c:showPercent val="0"/>
              <c:showBubbleSize val="0"/>
            </c:dLbl>
            <c:dLbl>
              <c:idx val="7"/>
              <c:tx>
                <c:rich>
                  <a:bodyPr/>
                  <a:lstStyle/>
                  <a:p>
                    <a:r>
                      <a:t>86.8%</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83.5</c:v>
                </c:pt>
                <c:pt idx="1">
                  <c:v>87.8</c:v>
                </c:pt>
                <c:pt idx="2">
                  <c:v>83.2</c:v>
                </c:pt>
                <c:pt idx="3">
                  <c:v>85.8</c:v>
                </c:pt>
                <c:pt idx="4">
                  <c:v>77.2</c:v>
                </c:pt>
                <c:pt idx="5">
                  <c:v>82.1</c:v>
                </c:pt>
                <c:pt idx="6">
                  <c:v>81.7</c:v>
                </c:pt>
                <c:pt idx="7">
                  <c:v>86.8</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88.9%</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94.8%</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87.5%</a:t>
                    </a:r>
                  </a:p>
                </c:rich>
              </c:tx>
              <c:txPr>
                <a:bodyPr/>
                <a:lstStyle/>
                <a:p>
                  <a:pPr>
                    <a:defRPr sz="1000"/>
                  </a:pPr>
                </a:p>
              </c:txPr>
              <c:dLblPos val="inEnd"/>
              <c:showLegendKey val="0"/>
              <c:showVal val="1"/>
              <c:showCatName val="0"/>
              <c:showSerName val="0"/>
              <c:showPercent val="0"/>
              <c:showBubbleSize val="0"/>
            </c:dLbl>
            <c:dLbl>
              <c:idx val="3"/>
              <c:tx>
                <c:rich>
                  <a:bodyPr/>
                  <a:lstStyle/>
                  <a:p>
                    <a:r>
                      <a:t>94.0%</a:t>
                    </a:r>
                  </a:p>
                </c:rich>
              </c:tx>
              <c:txPr>
                <a:bodyPr/>
                <a:lstStyle/>
                <a:p>
                  <a:pPr>
                    <a:defRPr sz="1000"/>
                  </a:pPr>
                </a:p>
              </c:txPr>
              <c:dLblPos val="inEnd"/>
              <c:showLegendKey val="0"/>
              <c:showVal val="1"/>
              <c:showCatName val="0"/>
              <c:showSerName val="0"/>
              <c:showPercent val="0"/>
              <c:showBubbleSize val="0"/>
            </c:dLbl>
            <c:dLbl>
              <c:idx val="4"/>
              <c:tx>
                <c:rich>
                  <a:bodyPr/>
                  <a:lstStyle/>
                  <a:p>
                    <a:r>
                      <a:t>89.2%</a:t>
                    </a:r>
                  </a:p>
                </c:rich>
              </c:tx>
              <c:txPr>
                <a:bodyPr/>
                <a:lstStyle/>
                <a:p>
                  <a:pPr>
                    <a:defRPr sz="1000"/>
                  </a:pPr>
                </a:p>
              </c:txPr>
              <c:dLblPos val="inEnd"/>
              <c:showLegendKey val="0"/>
              <c:showVal val="1"/>
              <c:showCatName val="0"/>
              <c:showSerName val="0"/>
              <c:showPercent val="0"/>
              <c:showBubbleSize val="0"/>
            </c:dLbl>
            <c:dLbl>
              <c:idx val="5"/>
              <c:tx>
                <c:rich>
                  <a:bodyPr/>
                  <a:lstStyle/>
                  <a:p>
                    <a:r>
                      <a:t>91.5%</a:t>
                    </a:r>
                  </a:p>
                </c:rich>
              </c:tx>
              <c:txPr>
                <a:bodyPr/>
                <a:lstStyle/>
                <a:p>
                  <a:pPr>
                    <a:defRPr sz="1000"/>
                  </a:pPr>
                </a:p>
              </c:txPr>
              <c:dLblPos val="inEnd"/>
              <c:showLegendKey val="0"/>
              <c:showVal val="1"/>
              <c:showCatName val="0"/>
              <c:showSerName val="0"/>
              <c:showPercent val="0"/>
              <c:showBubbleSize val="0"/>
            </c:dLbl>
            <c:dLbl>
              <c:idx val="6"/>
              <c:tx>
                <c:rich>
                  <a:bodyPr/>
                  <a:lstStyle/>
                  <a:p>
                    <a:r>
                      <a:t>70.6%</a:t>
                    </a:r>
                  </a:p>
                </c:rich>
              </c:tx>
              <c:txPr>
                <a:bodyPr/>
                <a:lstStyle/>
                <a:p>
                  <a:pPr>
                    <a:defRPr sz="1000"/>
                  </a:pPr>
                </a:p>
              </c:txPr>
              <c:dLblPos val="inEnd"/>
              <c:showLegendKey val="0"/>
              <c:showVal val="1"/>
              <c:showCatName val="0"/>
              <c:showSerName val="0"/>
              <c:showPercent val="0"/>
              <c:showBubbleSize val="0"/>
            </c:dLbl>
            <c:dLbl>
              <c:idx val="7"/>
              <c:tx>
                <c:rich>
                  <a:bodyPr/>
                  <a:lstStyle/>
                  <a:p>
                    <a:r>
                      <a:t>94.5%</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88.9</c:v>
                </c:pt>
                <c:pt idx="1">
                  <c:v>94.8</c:v>
                </c:pt>
                <c:pt idx="2">
                  <c:v>87.5</c:v>
                </c:pt>
                <c:pt idx="3">
                  <c:v>94.0</c:v>
                </c:pt>
                <c:pt idx="4">
                  <c:v>89.2</c:v>
                </c:pt>
                <c:pt idx="5">
                  <c:v>91.5</c:v>
                </c:pt>
                <c:pt idx="6">
                  <c:v>70.6</c:v>
                </c:pt>
                <c:pt idx="7">
                  <c:v>94.5</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97.6%</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99.6%</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96.7%</a:t>
                    </a:r>
                  </a:p>
                </c:rich>
              </c:tx>
              <c:txPr>
                <a:bodyPr/>
                <a:lstStyle/>
                <a:p>
                  <a:pPr>
                    <a:defRPr sz="1000"/>
                  </a:pPr>
                </a:p>
              </c:txPr>
              <c:dLblPos val="inEnd"/>
              <c:showLegendKey val="0"/>
              <c:showVal val="1"/>
              <c:showCatName val="0"/>
              <c:showSerName val="0"/>
              <c:showPercent val="0"/>
              <c:showBubbleSize val="0"/>
            </c:dLbl>
            <c:dLbl>
              <c:idx val="3"/>
              <c:tx>
                <c:rich>
                  <a:bodyPr/>
                  <a:lstStyle/>
                  <a:p>
                    <a:r>
                      <a:t>96.3%</a:t>
                    </a:r>
                  </a:p>
                </c:rich>
              </c:tx>
              <c:txPr>
                <a:bodyPr/>
                <a:lstStyle/>
                <a:p>
                  <a:pPr>
                    <a:defRPr sz="1000"/>
                  </a:pPr>
                </a:p>
              </c:txPr>
              <c:dLblPos val="inEnd"/>
              <c:showLegendKey val="0"/>
              <c:showVal val="1"/>
              <c:showCatName val="0"/>
              <c:showSerName val="0"/>
              <c:showPercent val="0"/>
              <c:showBubbleSize val="0"/>
            </c:dLbl>
            <c:dLbl>
              <c:idx val="4"/>
              <c:tx>
                <c:rich>
                  <a:bodyPr/>
                  <a:lstStyle/>
                  <a:p>
                    <a:r>
                      <a:t>98.8%</a:t>
                    </a:r>
                  </a:p>
                </c:rich>
              </c:tx>
              <c:txPr>
                <a:bodyPr/>
                <a:lstStyle/>
                <a:p>
                  <a:pPr>
                    <a:defRPr sz="1000"/>
                  </a:pPr>
                </a:p>
              </c:txPr>
              <c:dLblPos val="inEnd"/>
              <c:showLegendKey val="0"/>
              <c:showVal val="1"/>
              <c:showCatName val="0"/>
              <c:showSerName val="0"/>
              <c:showPercent val="0"/>
              <c:showBubbleSize val="0"/>
            </c:dLbl>
            <c:dLbl>
              <c:idx val="5"/>
              <c:tx>
                <c:rich>
                  <a:bodyPr/>
                  <a:lstStyle/>
                  <a:p>
                    <a:r>
                      <a:t>98.3%</a:t>
                    </a:r>
                  </a:p>
                </c:rich>
              </c:tx>
              <c:txPr>
                <a:bodyPr/>
                <a:lstStyle/>
                <a:p>
                  <a:pPr>
                    <a:defRPr sz="1000"/>
                  </a:pPr>
                </a:p>
              </c:txPr>
              <c:dLblPos val="inEnd"/>
              <c:showLegendKey val="0"/>
              <c:showVal val="1"/>
              <c:showCatName val="0"/>
              <c:showSerName val="0"/>
              <c:showPercent val="0"/>
              <c:showBubbleSize val="0"/>
            </c:dLbl>
            <c:dLbl>
              <c:idx val="6"/>
              <c:tx>
                <c:rich>
                  <a:bodyPr/>
                  <a:lstStyle/>
                  <a:p>
                    <a:r>
                      <a:t>93.8%</a:t>
                    </a:r>
                  </a:p>
                </c:rich>
              </c:tx>
              <c:txPr>
                <a:bodyPr/>
                <a:lstStyle/>
                <a:p>
                  <a:pPr>
                    <a:defRPr sz="1000"/>
                  </a:pPr>
                </a:p>
              </c:txPr>
              <c:dLblPos val="inEnd"/>
              <c:showLegendKey val="0"/>
              <c:showVal val="1"/>
              <c:showCatName val="0"/>
              <c:showSerName val="0"/>
              <c:showPercent val="0"/>
              <c:showBubbleSize val="0"/>
            </c:dLbl>
            <c:dLbl>
              <c:idx val="7"/>
              <c:tx>
                <c:rich>
                  <a:bodyPr/>
                  <a:lstStyle/>
                  <a:p>
                    <a:r>
                      <a:t>99.6%</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97.6</c:v>
                </c:pt>
                <c:pt idx="1">
                  <c:v>99.6</c:v>
                </c:pt>
                <c:pt idx="2">
                  <c:v>96.7</c:v>
                </c:pt>
                <c:pt idx="3">
                  <c:v>96.3</c:v>
                </c:pt>
                <c:pt idx="4">
                  <c:v>98.8</c:v>
                </c:pt>
                <c:pt idx="5">
                  <c:v>98.3</c:v>
                </c:pt>
                <c:pt idx="6">
                  <c:v>93.8</c:v>
                </c:pt>
                <c:pt idx="7">
                  <c:v>99.6</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Garda Akses Asuransi Astra</c:v>
                </c:pt>
              </c:strCache>
            </c:strRef>
          </c:tx>
          <c:spPr>
            <a:ln w="38100">
              <a:solidFill>
                <a:srgbClr val="FF0000"/>
              </a:solidFill>
            </a:ln>
          </c:spPr>
          <c:marker>
            <c:symbol val="circle"/>
            <c:spPr>
              <a:solidFill>
                <a:srgbClr val="000000"/>
              </a:solidFill>
            </c:spPr>
          </c:marker>
          <c:dLbls>
            <c:dLbl>
              <c:idx val="0"/>
              <c:tx>
                <c:rich>
                  <a:bodyPr/>
                  <a:lstStyle/>
                  <a:p>
                    <a:r>
                      <a:t>83.8%</a:t>
                    </a:r>
                  </a:p>
                </c:rich>
              </c:tx>
              <c:txPr>
                <a:bodyPr/>
                <a:lstStyle/>
                <a:p>
                  <a:pPr>
                    <a:defRPr sz="1200"/>
                  </a:pPr>
                </a:p>
              </c:txPr>
              <c:dLblPos val="b"/>
              <c:showLegendKey val="0"/>
              <c:showVal val="1"/>
              <c:showCatName val="0"/>
              <c:showSerName val="0"/>
              <c:showPercent val="0"/>
              <c:showBubbleSize val="0"/>
            </c:dLbl>
            <c:dLbl>
              <c:idx val="1"/>
              <c:tx>
                <c:rich>
                  <a:bodyPr/>
                  <a:lstStyle/>
                  <a:p>
                    <a:r>
                      <a:t>81.2%</a:t>
                    </a:r>
                  </a:p>
                </c:rich>
              </c:tx>
              <c:txPr>
                <a:bodyPr/>
                <a:lstStyle/>
                <a:p>
                  <a:pPr>
                    <a:defRPr sz="1200"/>
                  </a:pPr>
                </a:p>
              </c:txPr>
              <c:dLblPos val="b"/>
              <c:showLegendKey val="0"/>
              <c:showVal val="1"/>
              <c:showCatName val="0"/>
              <c:showSerName val="0"/>
              <c:showPercent val="0"/>
              <c:showBubbleSize val="0"/>
            </c:dLbl>
            <c:dLbl>
              <c:idx val="2"/>
              <c:tx>
                <c:rich>
                  <a:bodyPr/>
                  <a:lstStyle/>
                  <a:p>
                    <a:r>
                      <a:t>86.2%</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83.8</c:v>
                </c:pt>
                <c:pt idx="1">
                  <c:v>81.2</c:v>
                </c:pt>
                <c:pt idx="2">
                  <c:v>86.2</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82.1%</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83.7%</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85.4%</a:t>
                    </a:r>
                  </a:p>
                </c:rich>
              </c:tx>
              <c:txPr>
                <a:bodyPr/>
                <a:lstStyle/>
                <a:p>
                  <a:pPr>
                    <a:defRPr sz="1000"/>
                  </a:pPr>
                </a:p>
              </c:txPr>
              <c:dLblPos val="inEnd"/>
              <c:showLegendKey val="0"/>
              <c:showVal val="1"/>
              <c:showCatName val="0"/>
              <c:showSerName val="0"/>
              <c:showPercent val="0"/>
              <c:showBubbleSize val="0"/>
            </c:dLbl>
            <c:dLbl>
              <c:idx val="3"/>
              <c:tx>
                <c:rich>
                  <a:bodyPr/>
                  <a:lstStyle/>
                  <a:p>
                    <a:r>
                      <a:t>80.4%</a:t>
                    </a:r>
                  </a:p>
                </c:rich>
              </c:tx>
              <c:txPr>
                <a:bodyPr/>
                <a:lstStyle/>
                <a:p>
                  <a:pPr>
                    <a:defRPr sz="1000"/>
                  </a:pPr>
                </a:p>
              </c:txPr>
              <c:dLblPos val="inEnd"/>
              <c:showLegendKey val="0"/>
              <c:showVal val="1"/>
              <c:showCatName val="0"/>
              <c:showSerName val="0"/>
              <c:showPercent val="0"/>
              <c:showBubbleSize val="0"/>
            </c:dLbl>
            <c:dLbl>
              <c:idx val="4"/>
              <c:tx>
                <c:rich>
                  <a:bodyPr/>
                  <a:lstStyle/>
                  <a:p>
                    <a:r>
                      <a:t>81.7%</a:t>
                    </a:r>
                  </a:p>
                </c:rich>
              </c:tx>
              <c:txPr>
                <a:bodyPr/>
                <a:lstStyle/>
                <a:p>
                  <a:pPr>
                    <a:defRPr sz="1000"/>
                  </a:pPr>
                </a:p>
              </c:txPr>
              <c:dLblPos val="inEnd"/>
              <c:showLegendKey val="0"/>
              <c:showVal val="1"/>
              <c:showCatName val="0"/>
              <c:showSerName val="0"/>
              <c:showPercent val="0"/>
              <c:showBubbleSize val="0"/>
            </c:dLbl>
            <c:dLbl>
              <c:idx val="5"/>
              <c:tx>
                <c:rich>
                  <a:bodyPr/>
                  <a:lstStyle/>
                  <a:p>
                    <a:r>
                      <a:t>77.9%</a:t>
                    </a:r>
                  </a:p>
                </c:rich>
              </c:tx>
              <c:txPr>
                <a:bodyPr/>
                <a:lstStyle/>
                <a:p>
                  <a:pPr>
                    <a:defRPr sz="1000"/>
                  </a:pPr>
                </a:p>
              </c:txPr>
              <c:dLblPos val="inEnd"/>
              <c:showLegendKey val="0"/>
              <c:showVal val="1"/>
              <c:showCatName val="0"/>
              <c:showSerName val="0"/>
              <c:showPercent val="0"/>
              <c:showBubbleSize val="0"/>
            </c:dLbl>
            <c:dLbl>
              <c:idx val="6"/>
              <c:tx>
                <c:rich>
                  <a:bodyPr/>
                  <a:lstStyle/>
                  <a:p>
                    <a:r>
                      <a:t>80.4%</a:t>
                    </a:r>
                  </a:p>
                </c:rich>
              </c:tx>
              <c:txPr>
                <a:bodyPr/>
                <a:lstStyle/>
                <a:p>
                  <a:pPr>
                    <a:defRPr sz="1000"/>
                  </a:pPr>
                </a:p>
              </c:txPr>
              <c:dLblPos val="inEnd"/>
              <c:showLegendKey val="0"/>
              <c:showVal val="1"/>
              <c:showCatName val="0"/>
              <c:showSerName val="0"/>
              <c:showPercent val="0"/>
              <c:showBubbleSize val="0"/>
            </c:dLbl>
            <c:dLbl>
              <c:idx val="7"/>
              <c:tx>
                <c:rich>
                  <a:bodyPr/>
                  <a:lstStyle/>
                  <a:p>
                    <a:r>
                      <a:t>85.0%</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82.1</c:v>
                </c:pt>
                <c:pt idx="1">
                  <c:v>83.7</c:v>
                </c:pt>
                <c:pt idx="2">
                  <c:v>85.4</c:v>
                </c:pt>
                <c:pt idx="3">
                  <c:v>80.4</c:v>
                </c:pt>
                <c:pt idx="4">
                  <c:v>81.7</c:v>
                </c:pt>
                <c:pt idx="5">
                  <c:v>77.9</c:v>
                </c:pt>
                <c:pt idx="6">
                  <c:v>80.4</c:v>
                </c:pt>
                <c:pt idx="7">
                  <c:v>85.0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Garda Akses Asuransi Astra</c:v>
                </c:pt>
              </c:strCache>
            </c:strRef>
          </c:tx>
          <c:spPr>
            <a:ln w="38100">
              <a:solidFill>
                <a:srgbClr val="FF0000"/>
              </a:solidFill>
            </a:ln>
          </c:spPr>
          <c:marker>
            <c:symbol val="circle"/>
            <c:spPr>
              <a:solidFill>
                <a:srgbClr val="000000"/>
              </a:solidFill>
            </c:spPr>
          </c:marker>
          <c:dLbls>
            <c:dLbl>
              <c:idx val="0"/>
              <c:tx>
                <c:rich>
                  <a:bodyPr/>
                  <a:lstStyle/>
                  <a:p>
                    <a:r>
                      <a:t>#N/A%</a:t>
                    </a:r>
                  </a:p>
                </c:rich>
              </c:tx>
              <c:txPr>
                <a:bodyPr/>
                <a:lstStyle/>
                <a:p>
                  <a:pPr>
                    <a:defRPr sz="1200"/>
                  </a:pPr>
                </a:p>
              </c:txPr>
              <c:dLblPos val="t"/>
              <c:showLegendKey val="0"/>
              <c:showVal val="1"/>
              <c:showCatName val="0"/>
              <c:showSerName val="0"/>
              <c:showPercent val="0"/>
              <c:showBubbleSize val="0"/>
            </c:dLbl>
            <c:dLbl>
              <c:idx val="1"/>
              <c:tx>
                <c:rich>
                  <a:bodyPr/>
                  <a:lstStyle/>
                  <a:p>
                    <a:r>
                      <a:t>#N/A%</a:t>
                    </a:r>
                  </a:p>
                </c:rich>
              </c:tx>
              <c:txPr>
                <a:bodyPr/>
                <a:lstStyle/>
                <a:p>
                  <a:pPr>
                    <a:defRPr sz="1200"/>
                  </a:pPr>
                </a:p>
              </c:txPr>
              <c:dLblPos val="t"/>
              <c:showLegendKey val="0"/>
              <c:showVal val="1"/>
              <c:showCatName val="0"/>
              <c:showSerName val="0"/>
              <c:showPercent val="0"/>
              <c:showBubbleSize val="0"/>
            </c:dLbl>
            <c:dLbl>
              <c:idx val="2"/>
              <c:tx>
                <c:rich>
                  <a:bodyPr/>
                  <a:lstStyle/>
                  <a:p>
                    <a:r>
                      <a:t>#N/A%</a:t>
                    </a:r>
                  </a:p>
                </c:rich>
              </c:tx>
              <c:txPr>
                <a:bodyPr/>
                <a:lstStyle/>
                <a:p>
                  <a:pPr>
                    <a:defRPr sz="1200"/>
                  </a:pPr>
                </a:p>
              </c:txPr>
              <c:dLblPos val="t"/>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#N/A</c:v>
                </c:pt>
                <c:pt idx="1">
                  <c:v>#N/A</c:v>
                </c:pt>
                <c:pt idx="2">
                  <c:v>#N/A</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4"/>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5"/>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6"/>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7"/>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#N/A</c:v>
                </c:pt>
                <c:pt idx="1">
                  <c:v>#N/A</c:v>
                </c:pt>
                <c:pt idx="2">
                  <c:v>#N/A</c:v>
                </c:pt>
                <c:pt idx="3">
                  <c:v>#N/A</c:v>
                </c:pt>
                <c:pt idx="4">
                  <c:v>#N/A</c:v>
                </c:pt>
                <c:pt idx="5">
                  <c:v>#N/A</c:v>
                </c:pt>
                <c:pt idx="6">
                  <c:v>#N/A</c:v>
                </c:pt>
                <c:pt idx="7">
                  <c:v>#N/A</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4"/>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5"/>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6"/>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dLbl>
              <c:idx val="7"/>
              <c:tx>
                <c:rich>
                  <a:bodyPr/>
                  <a:lstStyle/>
                  <a:p>
                    <a:r>
                      <a:t>#N/A%</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#N/A</c:v>
                </c:pt>
                <c:pt idx="1">
                  <c:v>#N/A</c:v>
                </c:pt>
                <c:pt idx="2">
                  <c:v>#N/A</c:v>
                </c:pt>
                <c:pt idx="3">
                  <c:v>#N/A</c:v>
                </c:pt>
                <c:pt idx="4">
                  <c:v>#N/A</c:v>
                </c:pt>
                <c:pt idx="5">
                  <c:v>#N/A</c:v>
                </c:pt>
                <c:pt idx="6">
                  <c:v>#N/A</c:v>
                </c:pt>
                <c:pt idx="7">
                  <c:v>#N/A</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xml"/><Relationship Id="rId3"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4.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5.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6.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7.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8.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0.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1.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2.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3.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4.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5.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6.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7.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9.xml"/><Relationship Id="rId3"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0.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1.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2.xml"/><Relationship Id="rId3"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3.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4.xml"/><Relationship Id="rId3"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5.xml"/><Relationship Id="rId3"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6.xml"/><Relationship Id="rId3"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7.xml"/><Relationship Id="rId3" Type="http://schemas.openxmlformats.org/officeDocument/2006/relationships/image" Target="../media/image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8.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9.xml"/><Relationship Id="rId3"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0.xml"/><Relationship Id="rId3"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1.xml"/><Relationship Id="rId3" Type="http://schemas.openxmlformats.org/officeDocument/2006/relationships/image" Target="../media/image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2.xml"/><Relationship Id="rId3" Type="http://schemas.openxmlformats.org/officeDocument/2006/relationships/image" Target="../media/image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3.xml"/><Relationship Id="rId3" Type="http://schemas.openxmlformats.org/officeDocument/2006/relationships/image" Target="../media/image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4.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5.xml"/><Relationship Id="rId3" Type="http://schemas.openxmlformats.org/officeDocument/2006/relationships/image" Target="../media/image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logo.png"/>
          <p:cNvPicPr>
            <a:picLocks noChangeAspect="1"/>
          </p:cNvPicPr>
          <p:nvPr/>
        </p:nvPicPr>
        <p:blipFill>
          <a:blip r:embed="rId2"/>
          <a:stretch>
            <a:fillRect/>
          </a:stretch>
        </p:blipFill>
        <p:spPr>
          <a:xfrm>
            <a:off x="228600" y="228600"/>
            <a:ext cx="2286000" cy="2057400"/>
          </a:xfrm>
          <a:prstGeom prst="rect">
            <a:avLst/>
          </a:prstGeom>
        </p:spPr>
      </p:pic>
      <p:sp>
        <p:nvSpPr>
          <p:cNvPr id="3" name="Rectangle 2"/>
          <p:cNvSpPr/>
          <p:nvPr/>
        </p:nvSpPr>
        <p:spPr>
          <a:xfrm>
            <a:off x="2971800" y="228600"/>
            <a:ext cx="5943600" cy="2057400"/>
          </a:xfrm>
          <a:prstGeom prst="rect">
            <a:avLst/>
          </a:prstGeom>
          <a:solidFill>
            <a:srgbClr val="CC69FF"/>
          </a:solidFill>
          <a:ln w="38100">
            <a:solidFill>
              <a:srgbClr val="E46C0A"/>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000" b="1">
                <a:solidFill>
                  <a:srgbClr val="000000"/>
                </a:solidFill>
              </a:defRPr>
            </a:pPr>
            <a:r>
              <a:t>LAPORAN AKHIR</a:t>
            </a:r>
            <a:br/>
            <a:r>
              <a:t>CALL CENTER SERVICE EXCELENCE INDEX 2021</a:t>
            </a:r>
            <a:br/>
            <a:r>
              <a:t>PERIODE PEMANTAUAN</a:t>
            </a:r>
            <a:br/>
            <a:r>
              <a:t>JANUARI - MARET 2021</a:t>
            </a:r>
          </a:p>
        </p:txBody>
      </p:sp>
      <p:graphicFrame>
        <p:nvGraphicFramePr>
          <p:cNvPr id="4" name="Table 3"/>
          <p:cNvGraphicFramePr>
            <a:graphicFrameLocks noGrp="1"/>
          </p:cNvGraphicFramePr>
          <p:nvPr/>
        </p:nvGraphicFramePr>
        <p:xfrm>
          <a:off x="228600" y="2514600"/>
          <a:ext cx="8686800" cy="1828800"/>
        </p:xfrm>
        <a:graphic>
          <a:graphicData uri="http://schemas.openxmlformats.org/drawingml/2006/table">
            <a:tbl>
              <a:tblPr firstRow="1" bandRow="1">
                <a:tableStyleId>{0505E3EF-67EA-436B-97B2-0124C06EBD24}</a:tableStyleId>
              </a:tblPr>
              <a:tblGrid>
                <a:gridCol w="1828800"/>
                <a:gridCol w="457200"/>
                <a:gridCol w="6400800"/>
              </a:tblGrid>
              <a:tr h="457200">
                <a:tc>
                  <a:txBody>
                    <a:bodyPr/>
                    <a:lstStyle/>
                    <a:p>
                      <a:pPr algn="l">
                        <a:defRPr sz="2000" b="1">
                          <a:solidFill>
                            <a:srgbClr val="000000"/>
                          </a:solidFill>
                        </a:defRPr>
                      </a:pPr>
                      <a:r>
                        <a:t>No. Laporan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c>
                  <a:txBody>
                    <a:bodyPr/>
                    <a:lstStyle/>
                    <a:p>
                      <a:pPr algn="ctr">
                        <a:defRPr sz="2000" b="1">
                          <a:solidFill>
                            <a:srgbClr val="000000"/>
                          </a:solidFill>
                        </a:defRPr>
                      </a:pPr>
                      <a:r>
                        <a: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c>
                  <a:txBody>
                    <a:bodyPr/>
                    <a:lstStyle/>
                    <a:p>
                      <a:pPr algn="l">
                        <a:defRPr sz="2000" b="1">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r>
              <a:tr h="457200">
                <a:tc>
                  <a:txBody>
                    <a:bodyPr/>
                    <a:lstStyle/>
                    <a:p>
                      <a:pPr>
                        <a:defRPr sz="2000" b="1">
                          <a:solidFill>
                            <a:srgbClr val="000000"/>
                          </a:solidFill>
                        </a:defRPr>
                      </a:pPr>
                      <a:r>
                        <a:t>Tipe Laporan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c>
                  <a:txBody>
                    <a:bodyPr/>
                    <a:lstStyle/>
                    <a:p>
                      <a:pPr algn="ctr">
                        <a:defRPr sz="2000" b="1">
                          <a:solidFill>
                            <a:srgbClr val="000000"/>
                          </a:solidFill>
                        </a:defRPr>
                      </a:pPr>
                      <a:r>
                        <a: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c>
                  <a:txBody>
                    <a:bodyPr/>
                    <a:lstStyle/>
                    <a:p>
                      <a:pPr>
                        <a:defRPr sz="2000" b="1">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r>
              <a:tr h="457200">
                <a:tc>
                  <a:txBody>
                    <a:bodyPr/>
                    <a:lstStyle/>
                    <a:p>
                      <a:pPr algn="l">
                        <a:defRPr sz="2000" b="1">
                          <a:solidFill>
                            <a:srgbClr val="000000"/>
                          </a:solidFill>
                        </a:defRPr>
                      </a:pPr>
                      <a:r>
                        <a:t>Nama Client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c>
                  <a:txBody>
                    <a:bodyPr/>
                    <a:lstStyle/>
                    <a:p>
                      <a:pPr algn="ctr">
                        <a:defRPr sz="2000" b="1">
                          <a:solidFill>
                            <a:srgbClr val="000000"/>
                          </a:solidFill>
                        </a:defRPr>
                      </a:pPr>
                      <a:r>
                        <a: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c>
                  <a:txBody>
                    <a:bodyPr/>
                    <a:lstStyle/>
                    <a:p>
                      <a:pPr algn="l">
                        <a:defRPr sz="2000" b="1">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r>
              <a:tr h="457200">
                <a:tc>
                  <a:txBody>
                    <a:bodyPr/>
                    <a:lstStyle/>
                    <a:p>
                      <a:pPr>
                        <a:defRPr sz="2000" b="1">
                          <a:solidFill>
                            <a:srgbClr val="000000"/>
                          </a:solidFill>
                        </a:defRPr>
                      </a:pPr>
                      <a:r>
                        <a:t>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c>
                  <a:txBody>
                    <a:bodyPr/>
                    <a:lstStyle/>
                    <a:p>
                      <a:pPr algn="ctr">
                        <a:defRPr sz="2000" b="1">
                          <a:solidFill>
                            <a:srgbClr val="000000"/>
                          </a:solidFill>
                        </a:defRPr>
                      </a:pPr>
                      <a:r>
                        <a: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c>
                  <a:txBody>
                    <a:bodyPr/>
                    <a:lstStyle/>
                    <a:p>
                      <a:pPr>
                        <a:defRPr sz="2000" b="1">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r>
            </a:tbl>
          </a:graphicData>
        </a:graphic>
      </p:graphicFrame>
      <p:sp>
        <p:nvSpPr>
          <p:cNvPr id="5" name="TextBox 4"/>
          <p:cNvSpPr txBox="1"/>
          <p:nvPr/>
        </p:nvSpPr>
        <p:spPr>
          <a:xfrm>
            <a:off x="3794760" y="4572000"/>
            <a:ext cx="2743200" cy="914400"/>
          </a:xfrm>
          <a:prstGeom prst="rect">
            <a:avLst/>
          </a:prstGeom>
          <a:noFill/>
        </p:spPr>
        <p:txBody>
          <a:bodyPr wrap="none">
            <a:spAutoFit/>
          </a:bodyPr>
          <a:lstStyle/>
          <a:p>
            <a:pPr>
              <a:defRPr b="1" sz="1800"/>
            </a:pPr>
            <a:r>
              <a:t>Dilaporkan olah:</a:t>
            </a:r>
          </a:p>
        </p:txBody>
      </p:sp>
      <p:pic>
        <p:nvPicPr>
          <p:cNvPr id="6" name="Picture 5" descr="halaman awal.png"/>
          <p:cNvPicPr>
            <a:picLocks noChangeAspect="1"/>
          </p:cNvPicPr>
          <p:nvPr/>
        </p:nvPicPr>
        <p:blipFill>
          <a:blip r:embed="rId3"/>
          <a:stretch>
            <a:fillRect/>
          </a:stretch>
        </p:blipFill>
        <p:spPr>
          <a:xfrm>
            <a:off x="3429000" y="4800600"/>
            <a:ext cx="2514600" cy="1143000"/>
          </a:xfrm>
          <a:prstGeom prst="rect">
            <a:avLst/>
          </a:prstGeom>
        </p:spPr>
      </p:pic>
      <p:sp>
        <p:nvSpPr>
          <p:cNvPr id="7" name="TextBox 6"/>
          <p:cNvSpPr txBox="1"/>
          <p:nvPr/>
        </p:nvSpPr>
        <p:spPr>
          <a:xfrm>
            <a:off x="228600" y="6172200"/>
            <a:ext cx="8686800" cy="457200"/>
          </a:xfrm>
          <a:prstGeom prst="rect">
            <a:avLst/>
          </a:prstGeom>
          <a:noFill/>
        </p:spPr>
        <p:txBody>
          <a:bodyPr wrap="none">
            <a:spAutoFit/>
          </a:bodyPr>
          <a:lstStyle/>
          <a:p>
            <a:pPr algn="ctr">
              <a:defRPr b="1" sz="1000"/>
            </a:pPr>
            <a:r>
              <a:t>All rights reserved.  No part of this publication may be reproduced, stored in a retrieval system, or transmitted in any form </a:t>
            </a:r>
            <a:br/>
            <a:r>
              <a:t>or by anymeans, electronic, mechanical, photocopying, recording, or otherwise, </a:t>
            </a:r>
            <a:br/>
            <a:r>
              <a:t>without prior written permission of The CARRE - Center for Customer Satisfaction and Loyalty.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ACCESS</a:t>
            </a:r>
            <a:br/>
            <a:r>
              <a:t>KPI Accessibility</a:t>
            </a:r>
            <a:br/>
            <a:r>
              <a:t>Garda Akses Asuransi Astra</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9 dari 102</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3716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KEHANDALAN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4572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Isi menu IVR sesuai dengan nama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4572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Penjelasan menu informasi produk/jasa yang dilakukan oleh IVR sesuai dengan informasi dari sumber lainnya.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99 dari 102</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55448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KELENGKAPAN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menyediakan minimal 2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Menu IVR dapat diakses oleh siapa saja.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Keseluruhan menu IVR pada semua layer dapat diakses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Penjelasan isi menu IVR tentang informasi produk  dan layanan dilakukan oleh mesin (rekaman suara)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100 dari 102</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5735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KEMUDAHAN DALAM MENGGUNAKAN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714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Menu – menu IVR disusun berdasarkan kebutuhan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Setelah menu pilihan bahasa, IVR memiliki menu untuk berbicara dengan Customer Service Officer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Setelah menu bahasa dan layer 1  (pilihan – pilihan layanan) IVR  memiliki menu untuk kembali ke menu utama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Setelah menu bahasa dan layer 1  (pilihan – pilihan layanan)  IVR memiliki menu untuk kembali ke menu sebelumnya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Setelah menu bahasa dan layer 1  (pilihan – pilihan layanan)  IVR memiliki menu untuk mengulang informasi dari menu yang sedang dipilih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Pada layer yang berisi penjelasan produk/layanan IVR memiliki menu untuk menyudahi pembicaraan apabila pelanggan merasa telah cukup.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Penjelasan IVR tentang pilihan menu dapat di-by pass sebelum selesai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101 dari 102</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3716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KETANGGAPAN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4572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menginformasikan/ mengkonfirmasikan menu yang dipilih (selain menu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4572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memberikan respon pada saat pelanggan belum memilih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102 dari 102</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ACCESS</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342900">
                <a:tc gridSpan="2">
                  <a:txBody>
                    <a:bodyPr/>
                    <a:lstStyle/>
                    <a:p>
                      <a:pPr algn="ctr">
                        <a:defRPr sz="1100">
                          <a:solidFill>
                            <a:srgbClr val="000000"/>
                          </a:solidFill>
                        </a:defRPr>
                      </a:pPr>
                      <a:r>
                        <a:t>ATRIBUT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Banyaknya mencoba hingga mendapatkan nada sambung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10 dari 102</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ACCESS</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342900">
                <a:tc gridSpan="2">
                  <a:txBody>
                    <a:bodyPr/>
                    <a:lstStyle/>
                    <a:p>
                      <a:pPr algn="ctr">
                        <a:defRPr sz="1100">
                          <a:solidFill>
                            <a:srgbClr val="000000"/>
                          </a:solidFill>
                        </a:defRPr>
                      </a:pPr>
                      <a:r>
                        <a:t>ATRIBUT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Banyaknya mencoba hingga mendapatkan nada sambung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11 dari 102</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Accessibility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342900">
                <a:tc gridSpan="2">
                  <a:txBody>
                    <a:bodyPr/>
                    <a:lstStyle/>
                    <a:p>
                      <a:pPr algn="ctr">
                        <a:defRPr sz="1100">
                          <a:solidFill>
                            <a:srgbClr val="000000"/>
                          </a:solidFill>
                        </a:defRPr>
                      </a:pPr>
                      <a:r>
                        <a:t>ATRIBUT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Banyaknya mencoba hingga mendapatkan nada sambung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98.6%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98.6%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12 dari 102</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ACCESS</a:t>
            </a:r>
            <a:br/>
            <a:r>
              <a:t>KPI Availability</a:t>
            </a:r>
            <a:br/>
            <a:r>
              <a:t>Garda Akses Asuransi Astra</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13 dari 102</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ACCESS</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74320">
                <a:tc gridSpan="2">
                  <a:txBody>
                    <a:bodyPr/>
                    <a:lstStyle/>
                    <a:p>
                      <a:pPr algn="ctr">
                        <a:defRPr sz="1100">
                          <a:solidFill>
                            <a:srgbClr val="000000"/>
                          </a:solidFill>
                        </a:defRPr>
                      </a:pPr>
                      <a:r>
                        <a:t>ATRIBUT AVAILABILITY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Banyaknya mencoba hingga dapat terhubung ke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Banyaknya mencoba hingga dapat terhubung ke Customer Service Officer (CSO) dari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98.8%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14 dari 102</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ACCESS</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74320">
                <a:tc gridSpan="2">
                  <a:txBody>
                    <a:bodyPr/>
                    <a:lstStyle/>
                    <a:p>
                      <a:pPr algn="ctr">
                        <a:defRPr sz="1100">
                          <a:solidFill>
                            <a:srgbClr val="000000"/>
                          </a:solidFill>
                        </a:defRPr>
                      </a:pPr>
                      <a:r>
                        <a:t>ATRIBUT AVAILABILITY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Banyaknya mencoba hingga dapat terhubung ke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Banyaknya mencoba hingga dapat terhubung ke Customer Service Officer (CSO) dari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15 dari 102</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Availability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AVAILABILITY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Banyaknya mencoba hingga dapat terhubung ke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98.5%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Banyaknya mencoba hingga dapat terhubung ke Customer Service Officer (CSO) dari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96.7%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99.6%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97.6%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16 dari 102</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ACCESS</a:t>
            </a:r>
            <a:br/>
            <a:r>
              <a:t>KPI Connection Speed</a:t>
            </a:r>
            <a:br/>
            <a:r>
              <a:t>Garda Akses Asuransi Astra</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17 dari 102</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ACCESS</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74320">
                <a:tc gridSpan="2">
                  <a:txBody>
                    <a:bodyPr/>
                    <a:lstStyle/>
                    <a:p>
                      <a:pPr algn="ctr">
                        <a:defRPr sz="1100">
                          <a:solidFill>
                            <a:srgbClr val="000000"/>
                          </a:solidFill>
                        </a:defRPr>
                      </a:pPr>
                      <a:r>
                        <a:t>ATRIBUT CONNECTION SPEED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Lamanya menunggu sampai dengan terdengarnya Salam Pembuka dari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Lamanya menunggu sampai dengan terdengarnya Salam Pembuka dari CSO</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83.8%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81.2%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86.2%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18 dari 102</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926080" y="1828800"/>
            <a:ext cx="2743200" cy="2743200"/>
          </a:xfrm>
          <a:prstGeom prst="rect">
            <a:avLst/>
          </a:prstGeom>
          <a:noFill/>
        </p:spPr>
        <p:txBody>
          <a:bodyPr wrap="none">
            <a:spAutoFit/>
          </a:bodyPr>
          <a:lstStyle/>
          <a:p>
            <a:pPr>
              <a:defRPr b="1" sz="2400"/>
            </a:pPr>
            <a:r>
              <a:t>Monitoring dikelola olah:</a:t>
            </a:r>
          </a:p>
        </p:txBody>
      </p:sp>
      <p:pic>
        <p:nvPicPr>
          <p:cNvPr id="3" name="Picture 2" descr="halaman awal.png"/>
          <p:cNvPicPr>
            <a:picLocks noChangeAspect="1"/>
          </p:cNvPicPr>
          <p:nvPr/>
        </p:nvPicPr>
        <p:blipFill>
          <a:blip r:embed="rId2"/>
          <a:stretch>
            <a:fillRect/>
          </a:stretch>
        </p:blipFill>
        <p:spPr>
          <a:xfrm>
            <a:off x="2057400" y="2286000"/>
            <a:ext cx="5029200" cy="2423160"/>
          </a:xfrm>
          <a:prstGeom prst="rect">
            <a:avLst/>
          </a:prstGeom>
        </p:spPr>
      </p:pic>
      <p:pic>
        <p:nvPicPr>
          <p:cNvPr id="4" name="Picture 3"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 dari 102</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ACCESS</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74320">
                <a:tc gridSpan="2">
                  <a:txBody>
                    <a:bodyPr/>
                    <a:lstStyle/>
                    <a:p>
                      <a:pPr algn="ctr">
                        <a:defRPr sz="1100">
                          <a:solidFill>
                            <a:srgbClr val="000000"/>
                          </a:solidFill>
                        </a:defRPr>
                      </a:pPr>
                      <a:r>
                        <a:t>ATRIBUT CONNECTION SPEED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Lamanya menunggu sampai dengan terdengarnya Salam Pembuka dari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Lamanya menunggu sampai dengan terdengarnya Salam Pembuka dari CSO</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19 dari 102</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Connection Speed</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CONNECTION SPEED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Lamanya menunggu sampai dengan terdengarnya Salam Pembuka dari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Lamanya menunggu sampai dengan terdengarnya Salam Pembuka dari CSO</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72.7%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83.7%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82.1%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20 dari 102</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3108960"/>
            <a:ext cx="8229600" cy="1828800"/>
          </a:xfrm>
          <a:prstGeom prst="rect">
            <a:avLst/>
          </a:prstGeom>
          <a:noFill/>
        </p:spPr>
        <p:txBody>
          <a:bodyPr wrap="none">
            <a:spAutoFit/>
          </a:bodyPr>
          <a:lstStyle/>
          <a:p>
            <a:pPr algn="ctr">
              <a:defRPr b="1" sz="3000"/>
            </a:pPr>
            <a:r>
              <a:t>KINERJA DIMENSI SYSTEM &amp; PROCEDURE</a:t>
            </a:r>
          </a:p>
        </p:txBody>
      </p:sp>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21 dari 102</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SYSTEM &amp; PROCEDURE</a:t>
            </a:r>
            <a:br/>
            <a:r>
              <a:t>KPI System</a:t>
            </a:r>
            <a:br/>
            <a:r>
              <a:t>Garda Akses Asuransi Astra</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22 dari 102</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KELENGKAPAN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menyediakan minimal 2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Menu IVR dapat diakses oleh siapa saja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Keseluruhan menu IVR pada semua layer dapat diakses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Penjelasan isi menu IVR tentang informasi produk  dan layanan dilakukan oleh mesin (rekaman suara)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23 dari 102</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KELENGKAPAN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menyediakan minimal 2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Menu IVR dapat diakses oleh siapa saja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Keseluruhan menu IVR pada semua layer dapat diakses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Penjelasan isi menu IVR tentang informasi produk  dan layanan dilakukan oleh mesin (rekaman suara)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24 dari 102</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Kelengkapan Menu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195942">
                <a:tc gridSpan="2">
                  <a:txBody>
                    <a:bodyPr/>
                    <a:lstStyle/>
                    <a:p>
                      <a:pPr algn="ctr">
                        <a:defRPr sz="1100">
                          <a:solidFill>
                            <a:srgbClr val="000000"/>
                          </a:solidFill>
                        </a:defRPr>
                      </a:pPr>
                      <a:r>
                        <a:t>ATRIBUT KELENGKAPAN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menyediakan minimal 2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Menu IVR dapat diakses oleh siapa saja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Keseluruhan menu IVR pada semua layer dapat diakses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Penjelasan isi menu IVR tentang informasi produk  dan layanan dilakukan oleh mesin (rekaman suara)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25 dari 102</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74320">
                <a:tc gridSpan="2">
                  <a:txBody>
                    <a:bodyPr/>
                    <a:lstStyle/>
                    <a:p>
                      <a:pPr algn="ctr">
                        <a:defRPr sz="1100">
                          <a:solidFill>
                            <a:srgbClr val="000000"/>
                          </a:solidFill>
                        </a:defRPr>
                      </a:pPr>
                      <a:r>
                        <a:t>ATRIBUT KEHANDALAN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Isi menu IVR sesuai dengan nama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Penjelasan menu informasi produk/jasa yang dilakukan oleh IVR sesuai dengan informasi dari sumber lainnya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26 dari 102</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74320">
                <a:tc gridSpan="2">
                  <a:txBody>
                    <a:bodyPr/>
                    <a:lstStyle/>
                    <a:p>
                      <a:pPr algn="ctr">
                        <a:defRPr sz="1100">
                          <a:solidFill>
                            <a:srgbClr val="000000"/>
                          </a:solidFill>
                        </a:defRPr>
                      </a:pPr>
                      <a:r>
                        <a:t>ATRIBUT KEHANDALAN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Isi menu IVR sesuai dengan nama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Penjelasan menu informasi produk/jasa yang dilakukan oleh IVR sesuai dengan informasi dari sumber lainnya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27 dari 102</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Kehandalan Menu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KEHANDALAN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Isi menu IVR sesuai dengan nama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Penjelasan menu informasi produk/jasa yang dilakukan oleh IVR sesuai dengan informasi dari sumber lainnya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28 dari 102</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DAFTAR ISI</a:t>
            </a:r>
          </a:p>
        </p:txBody>
      </p:sp>
      <p:graphicFrame>
        <p:nvGraphicFramePr>
          <p:cNvPr id="3" name="Table 2"/>
          <p:cNvGraphicFramePr>
            <a:graphicFrameLocks noGrp="1"/>
          </p:cNvGraphicFramePr>
          <p:nvPr/>
        </p:nvGraphicFramePr>
        <p:xfrm>
          <a:off x="457200" y="685800"/>
          <a:ext cx="8229600" cy="4572000"/>
        </p:xfrm>
        <a:graphic>
          <a:graphicData uri="http://schemas.openxmlformats.org/drawingml/2006/table">
            <a:tbl>
              <a:tblPr firstRow="1" bandRow="1">
                <a:tableStyleId>{5C22544A-7EE6-4342-B048-85BDC9FD1C3A}</a:tableStyleId>
              </a:tblPr>
              <a:tblGrid>
                <a:gridCol w="914400"/>
                <a:gridCol w="7315200"/>
              </a:tblGrid>
              <a:tr h="571500">
                <a:tc>
                  <a:txBody>
                    <a:bodyPr/>
                    <a:lstStyle/>
                    <a:p>
                      <a:pPr algn="ctr">
                        <a:defRPr sz="2000">
                          <a:solidFill>
                            <a:srgbClr val="000000"/>
                          </a:solidFill>
                        </a:defRPr>
                      </a:pPr>
                      <a:r>
                        <a:t>No</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2000">
                          <a:solidFill>
                            <a:srgbClr val="000000"/>
                          </a:solidFill>
                        </a:defRPr>
                      </a:pPr>
                      <a:r>
                        <a:t>Bagian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571500">
                <a:tc>
                  <a:txBody>
                    <a:bodyPr/>
                    <a:lstStyle/>
                    <a:p>
                      <a:pPr algn="ctr">
                        <a:defRPr>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c>
                  <a:txBody>
                    <a:bodyPr/>
                    <a:lstStyle/>
                    <a:p>
                      <a:pPr>
                        <a:defRPr>
                          <a:solidFill>
                            <a:srgbClr val="000000"/>
                          </a:solidFill>
                        </a:defRPr>
                      </a:pPr>
                      <a:r>
                        <a:t>Frame Work dan Definisi Dimensi dan KPI CCSEI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571500">
                <a:tc>
                  <a:txBody>
                    <a:bodyPr/>
                    <a:lstStyle/>
                    <a:p>
                      <a:pPr algn="ctr">
                        <a:defRPr>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defRPr>
                          <a:solidFill>
                            <a:srgbClr val="000000"/>
                          </a:solidFill>
                        </a:defRPr>
                      </a:pPr>
                      <a:r>
                        <a:t>Definisi Dimensi dan KPI CCSEI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571500">
                <a:tc>
                  <a:txBody>
                    <a:bodyPr/>
                    <a:lstStyle/>
                    <a:p>
                      <a:pPr algn="ctr">
                        <a:defRPr>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c>
                  <a:txBody>
                    <a:bodyPr/>
                    <a:lstStyle/>
                    <a:p>
                      <a:pPr>
                        <a:defRPr>
                          <a:solidFill>
                            <a:srgbClr val="000000"/>
                          </a:solidFill>
                        </a:defRPr>
                      </a:pPr>
                      <a:r>
                        <a:t>Kinerja Dimensi Access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571500">
                <a:tc>
                  <a:txBody>
                    <a:bodyPr/>
                    <a:lstStyle/>
                    <a:p>
                      <a:pPr algn="ctr">
                        <a:defRPr>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defRPr>
                          <a:solidFill>
                            <a:srgbClr val="000000"/>
                          </a:solidFill>
                        </a:defRPr>
                      </a:pPr>
                      <a:r>
                        <a:t>Kinerja Dimensi System &amp; Procedure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571500">
                <a:tc>
                  <a:txBody>
                    <a:bodyPr/>
                    <a:lstStyle/>
                    <a:p>
                      <a:pPr algn="ctr">
                        <a:defRPr>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c>
                  <a:txBody>
                    <a:bodyPr/>
                    <a:lstStyle/>
                    <a:p>
                      <a:pPr>
                        <a:defRPr>
                          <a:solidFill>
                            <a:srgbClr val="000000"/>
                          </a:solidFill>
                        </a:defRPr>
                      </a:pPr>
                      <a:r>
                        <a:t>Kinerja Dimensi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571500">
                <a:tc>
                  <a:txBody>
                    <a:bodyPr/>
                    <a:lstStyle/>
                    <a:p>
                      <a:pPr algn="ctr">
                        <a:defRPr>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defRPr>
                          <a:solidFill>
                            <a:srgbClr val="000000"/>
                          </a:solidFill>
                        </a:defRPr>
                      </a:pPr>
                      <a:r>
                        <a:t>Engagement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571500">
                <a:tc>
                  <a:txBody>
                    <a:bodyPr/>
                    <a:lstStyle/>
                    <a:p>
                      <a:pPr algn="ctr">
                        <a:defRPr>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c>
                  <a:txBody>
                    <a:bodyPr/>
                    <a:lstStyle/>
                    <a:p>
                      <a:pPr>
                        <a:defRPr>
                          <a:solidFill>
                            <a:srgbClr val="000000"/>
                          </a:solidFill>
                        </a:defRPr>
                      </a:pPr>
                      <a:r>
                        <a:t>Area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 dari 102</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74320">
                <a:tc gridSpan="2">
                  <a:txBody>
                    <a:bodyPr/>
                    <a:lstStyle/>
                    <a:p>
                      <a:pPr algn="ctr">
                        <a:defRPr sz="1100">
                          <a:solidFill>
                            <a:srgbClr val="000000"/>
                          </a:solidFill>
                        </a:defRPr>
                      </a:pPr>
                      <a:r>
                        <a:t>ATRIBUT KETANGGAPAN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menginformasikan/ mengkonfirmasikan menu yang dipilih (selain menu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memberikan respon pada saat pelanggan belum memilih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29 dari 102</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74320">
                <a:tc gridSpan="2">
                  <a:txBody>
                    <a:bodyPr/>
                    <a:lstStyle/>
                    <a:p>
                      <a:pPr algn="ctr">
                        <a:defRPr sz="1100">
                          <a:solidFill>
                            <a:srgbClr val="000000"/>
                          </a:solidFill>
                        </a:defRPr>
                      </a:pPr>
                      <a:r>
                        <a:t>ATRIBUT KETANGGAPAN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menginformasikan/ mengkonfirmasikan menu yang dipilih (selain menu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memberikan respon pada saat pelanggan belum memilih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30 dari 102</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Ketanggapan Menu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KETANGGAPAN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menginformasikan/ mengkonfirmasikan menu yang dipilih (selain menu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memberikan respon pada saat pelanggan belum memilih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31 dari 102</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37160">
                <a:tc gridSpan="2">
                  <a:txBody>
                    <a:bodyPr/>
                    <a:lstStyle/>
                    <a:p>
                      <a:pPr algn="ctr">
                        <a:defRPr sz="1100">
                          <a:solidFill>
                            <a:srgbClr val="000000"/>
                          </a:solidFill>
                        </a:defRPr>
                      </a:pPr>
                      <a:r>
                        <a:t>ATRIBUT KEMUDAHAN DALAM MENGGUNAKAN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3716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Menu – menu IVR disusun berdasarkan kebutuhan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Setelah menu pilihan bahasa, IVR memiliki menu untuk berbicara dengan Customer Service Officer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Setelah menu bahasa dan layer 1  (pilihan – pilihan layanan) IVR  memiliki menu untuk kembali ke menu utama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Setelah menu bahasa dan layer 1  (pilihan – pilihan layanan)  IVR memiliki menu untuk kembali ke menu sebelumnya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Setelah menu bahasa dan layer 1  (pilihan – pilihan layanan)  IVR memiliki menu untuk mengulang informasi dari menu yang sedang dipilih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Pada layer yang berisi penjelasan produk/layanan IVR memiliki menu untuk menyudahi pembicaraan apabila pelanggan merasa telah cukup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Penjelasan IVR tentang pilihan menu dapat di-by pass sebelum selesai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3716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32 dari 102</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37160">
                <a:tc gridSpan="2">
                  <a:txBody>
                    <a:bodyPr/>
                    <a:lstStyle/>
                    <a:p>
                      <a:pPr algn="ctr">
                        <a:defRPr sz="1100">
                          <a:solidFill>
                            <a:srgbClr val="000000"/>
                          </a:solidFill>
                        </a:defRPr>
                      </a:pPr>
                      <a:r>
                        <a:t>ATRIBUT KEMUDAHAN DALAM MENGGUNAKAN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3716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Menu – menu IVR disusun berdasarkan kebutuhan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Setelah menu pilihan bahasa, IVR memiliki menu untuk berbicara dengan Customer Service Officer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Setelah menu bahasa dan layer 1  (pilihan – pilihan layanan) IVR  memiliki menu untuk kembali ke menu utama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Setelah menu bahasa dan layer 1  (pilihan – pilihan layanan)  IVR memiliki menu untuk kembali ke menu sebelumnya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Setelah menu bahasa dan layer 1  (pilihan – pilihan layanan)  IVR memiliki menu untuk mengulang informasi dari menu yang sedang dipilih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Pada layer yang berisi penjelasan produk/layanan IVR memiliki menu untuk menyudahi pembicaraan apabila pelanggan merasa telah cukup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Penjelasan IVR tentang pilihan menu dapat di-by pass sebelum selesai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3716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33 dari 102</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Kemudahan Dalam Menggunakan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KEMUDAHAN DALAM MENGGUNAKAN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Menu – menu IVR disusun berdasarkan kebutuhan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Setelah menu pilihan bahasa, IVR memiliki menu untuk berbicara dengan Customer Service Officer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Setelah menu bahasa dan layer 1  (pilihan – pilihan layanan) IVR  memiliki menu untuk kembali ke menu utama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Setelah menu bahasa dan layer 1  (pilihan – pilihan layanan)  IVR memiliki menu untuk kembali ke menu sebelumnya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34 dari 102</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Kemudahan Dalam Menggunakan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KEMUDAHAN DALAM MENGGUNAKAN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Setelah menu bahasa dan layer 1  (pilihan – pilihan layanan)  IVR memiliki menu untuk mengulang informasi dari menu yang sedang dipilih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Pada layer yang berisi penjelasan produk/layanan IVR memiliki menu untuk menyudahi pembicaraan apabila pelanggan merasa telah cukup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Penjelasan IVR tentang pilihan menu dapat di-by pass sebelum selesai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35 dari 102</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SYSTEM &amp; PROCEDURE</a:t>
            </a:r>
            <a:br/>
            <a:r>
              <a:t>KPI Service Standard Consistency</a:t>
            </a:r>
            <a:br/>
            <a:r>
              <a:t>Garda Akses Asuransi Astra</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36 dari 102</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SALAM PEMBUKA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diri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menawarkan bantuan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menanyakan nama saya pada saat awal berinteraksi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terkesan ramah dan hangat diawal percakapan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95.8%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37 dari 102</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SALAM PEMBUKA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diri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menawarkan bantuan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menanyakan nama saya pada saat awal berinteraksi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terkesan ramah dan hangat diawal percakapan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38 dari 102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857500"/>
            <a:ext cx="8229600" cy="1828800"/>
          </a:xfrm>
          <a:prstGeom prst="rect">
            <a:avLst/>
          </a:prstGeom>
          <a:noFill/>
        </p:spPr>
        <p:txBody>
          <a:bodyPr wrap="none">
            <a:spAutoFit/>
          </a:bodyPr>
          <a:lstStyle/>
          <a:p>
            <a:pPr algn="ctr">
              <a:defRPr b="1" sz="3000"/>
            </a:pPr>
            <a:r>
              <a:t>FRAME WORK DAN</a:t>
            </a:r>
            <a:br/>
            <a:r>
              <a:t>DEFINISI DIMENSI DAN KPI</a:t>
            </a:r>
          </a:p>
        </p:txBody>
      </p:sp>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 dari 102</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Salam Pembuka People</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SALAM PEMBUKA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98.8%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93.5%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diri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95.2%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menawarkan bantuan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98.8%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39 dari 102</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Salam Pembuka People</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SALAM PEMBUKA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menanyakan nama saya pada saat awal berinteraksi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96.4%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terkesan ramah dan hangat diawal percakapan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97.6%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98.3%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96.4%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40 dari 102</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SALAM PENUTUP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mengkonfirmasi kecukupan pelayanan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50.0%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50.0%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memanggil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mengucapkan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mengundang gunakan call center diwaktu mendatang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81.2%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66.7%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81.2%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41 dari 102</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SALAM PENUTUP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mengkonfirmasi kecukupan pelayanan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memanggil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mengucapkan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mengundang gunakan call center diwaktu mendatang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42 dari 102</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Salam Penutup People</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SALAM PENUTUP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mengkonfirmasi kecukupan pelayanan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59.5%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memanggil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83.3%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82.7%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43 dari 102</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Salam Penutup People</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SALAM PENUTUP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mengucapkan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mengundang gunakan call center diwaktu mendatang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20.8%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43.4%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71.7%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70.0%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44 dari 102</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SALAM PEMBUKA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pembuka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pembuka menyebutkan selamat 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pembuka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pembuka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45 dari 102</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SALAM PEMBUKA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pembuka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pembuka menyebutkan selamat 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pembuka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pembuka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46 dari 102</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Salam Pembuka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195942">
                <a:tc gridSpan="2">
                  <a:txBody>
                    <a:bodyPr/>
                    <a:lstStyle/>
                    <a:p>
                      <a:pPr algn="ctr">
                        <a:defRPr sz="1100">
                          <a:solidFill>
                            <a:srgbClr val="000000"/>
                          </a:solidFill>
                        </a:defRPr>
                      </a:pPr>
                      <a:r>
                        <a:t>ATRIBUT SALAM PEMBUKA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pembuka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pembuka menyebutkan selamat 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pembuka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pembuka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47 dari 102</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28600">
                <a:tc gridSpan="2">
                  <a:txBody>
                    <a:bodyPr/>
                    <a:lstStyle/>
                    <a:p>
                      <a:pPr algn="ctr">
                        <a:defRPr sz="1100">
                          <a:solidFill>
                            <a:srgbClr val="000000"/>
                          </a:solidFill>
                        </a:defRPr>
                      </a:pPr>
                      <a:r>
                        <a:t>ATRIBUT SALAM PENUTUP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penutup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penutup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penutup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48 dari 102</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FRAME WORK CCSEI</a:t>
            </a:r>
          </a:p>
        </p:txBody>
      </p:sp>
      <p:pic>
        <p:nvPicPr>
          <p:cNvPr id="3" name="Picture 2" descr="framework call center.png"/>
          <p:cNvPicPr>
            <a:picLocks noChangeAspect="1"/>
          </p:cNvPicPr>
          <p:nvPr/>
        </p:nvPicPr>
        <p:blipFill>
          <a:blip r:embed="rId2"/>
          <a:stretch>
            <a:fillRect/>
          </a:stretch>
        </p:blipFill>
        <p:spPr>
          <a:xfrm>
            <a:off x="457200" y="777240"/>
            <a:ext cx="8229600" cy="5257800"/>
          </a:xfrm>
          <a:prstGeom prst="rect">
            <a:avLst/>
          </a:prstGeom>
        </p:spPr>
      </p:pic>
      <p:pic>
        <p:nvPicPr>
          <p:cNvPr id="4" name="Picture 3"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 dari 102</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28600">
                <a:tc gridSpan="2">
                  <a:txBody>
                    <a:bodyPr/>
                    <a:lstStyle/>
                    <a:p>
                      <a:pPr algn="ctr">
                        <a:defRPr sz="1100">
                          <a:solidFill>
                            <a:srgbClr val="000000"/>
                          </a:solidFill>
                        </a:defRPr>
                      </a:pPr>
                      <a:r>
                        <a:t>ATRIBUT SALAM PENUTUP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penutup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penutup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penutup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49 dari 102</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Salam Penutup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SALAM PENUTUP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penutup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penutup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penutup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50 dari 102</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SYSTEM &amp; PROCEDURE</a:t>
            </a:r>
            <a:br/>
            <a:r>
              <a:t>KPI Enjoying</a:t>
            </a:r>
            <a:br/>
            <a:r>
              <a:t>Garda Akses Asuransi Astra</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51 dari 102</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28600">
                <a:tc gridSpan="2">
                  <a:txBody>
                    <a:bodyPr/>
                    <a:lstStyle/>
                    <a:p>
                      <a:pPr algn="ctr">
                        <a:defRPr sz="1100">
                          <a:solidFill>
                            <a:srgbClr val="000000"/>
                          </a:solidFill>
                        </a:defRPr>
                      </a:pPr>
                      <a:r>
                        <a:t>ATRIBUT KENYAMANAN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CSO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Tidak terdengar suara CSO lain sedang melayani pelanggan lainnya (Suara CSO melayani)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terdengar suara lainnya sebagai suara latar (Suara music, TV, dll)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58.3%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95.8%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52 dari 102</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28600">
                <a:tc gridSpan="2">
                  <a:txBody>
                    <a:bodyPr/>
                    <a:lstStyle/>
                    <a:p>
                      <a:pPr algn="ctr">
                        <a:defRPr sz="1100">
                          <a:solidFill>
                            <a:srgbClr val="000000"/>
                          </a:solidFill>
                        </a:defRPr>
                      </a:pPr>
                      <a:r>
                        <a:t>ATRIBUT KENYAMANAN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CSO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Tidak terdengar suara CSO lain sedang melayani pelanggan lainnya (Suara CSO melayani)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terdengar suara lainnya sebagai suara latar (Suara music, TV, dll)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53 dari 102</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Kenyamanan People</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KENYAMANAN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CSO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94.1%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Tidak terdengar suara CSO lain sedang melayani pelanggan lainnya (Suara CSO melayani)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79.2%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72.2%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terdengar suara lainnya sebagai suara latar (Suara music, TV, dll)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84.2%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83.9%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54 dari 102</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14300">
                <a:tc gridSpan="2">
                  <a:txBody>
                    <a:bodyPr/>
                    <a:lstStyle/>
                    <a:p>
                      <a:pPr algn="ctr">
                        <a:defRPr sz="1100">
                          <a:solidFill>
                            <a:srgbClr val="000000"/>
                          </a:solidFill>
                        </a:defRPr>
                      </a:pPr>
                      <a:r>
                        <a:t>ATRIBUT KENYAMANAN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143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IVR tidak lapping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Suara IVR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intonasi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memiliki kecepatan berbicara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volume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memiliki artikulasi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pelafalan kata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menggunakan bahasa verbal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ada iklan yang harus pelanggan dengarkan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143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55 dari 102</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14300">
                <a:tc gridSpan="2">
                  <a:txBody>
                    <a:bodyPr/>
                    <a:lstStyle/>
                    <a:p>
                      <a:pPr algn="ctr">
                        <a:defRPr sz="1100">
                          <a:solidFill>
                            <a:srgbClr val="000000"/>
                          </a:solidFill>
                        </a:defRPr>
                      </a:pPr>
                      <a:r>
                        <a:t>ATRIBUT KENYAMANAN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143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IVR tidak lapping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Suara IVR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intonasi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memiliki kecepatan berbicara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volume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memiliki artikulasi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pelafalan kata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menggunakan bahasa verbal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ada iklan yang harus pelanggan dengarkan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143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56 dari 102</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Kenyamanan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KENYAMANAN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IVR tidak lapping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Suara IVR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intonasi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memiliki kecepatan berbicara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57 dari 102</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Kenyamanan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KENYAMANAN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volume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memiliki artikulasi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pelafalan kata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menggunakan bahasa verbal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58 dari 102</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DEFINISI DIMENSI DAN KPI CCSEI</a:t>
            </a:r>
          </a:p>
        </p:txBody>
      </p:sp>
      <p:graphicFrame>
        <p:nvGraphicFramePr>
          <p:cNvPr id="3" name="Table 2"/>
          <p:cNvGraphicFramePr>
            <a:graphicFrameLocks noGrp="1"/>
          </p:cNvGraphicFramePr>
          <p:nvPr/>
        </p:nvGraphicFramePr>
        <p:xfrm>
          <a:off x="457200" y="68580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DIMENSI : ACCESS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685800">
                <a:tc>
                  <a:txBody>
                    <a:bodyPr/>
                    <a:lstStyle/>
                    <a:p>
                      <a:pPr algn="just">
                        <a:defRPr sz="1600">
                          <a:solidFill>
                            <a:srgbClr val="000000"/>
                          </a:solidFill>
                        </a:defRPr>
                      </a:pPr>
                      <a:r>
                        <a:t>Mengukur kinerja call center dari segi kemudahan yang dialami pelanggan saat menghubungi call center berdasarkan 3 kpi yaitu : ACCESSIBILITY, AVAILIBILITY, DAN CONNECTION SPEED.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4" name="Table 3"/>
          <p:cNvGraphicFramePr>
            <a:graphicFrameLocks noGrp="1"/>
          </p:cNvGraphicFramePr>
          <p:nvPr/>
        </p:nvGraphicFramePr>
        <p:xfrm>
          <a:off x="457200" y="196596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kecepatan yang dialami pelanggan untuk mendapatkan nada sambung pada saat menghubungi call center.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5" name="Table 4"/>
          <p:cNvGraphicFramePr>
            <a:graphicFrameLocks noGrp="1"/>
          </p:cNvGraphicFramePr>
          <p:nvPr/>
        </p:nvGraphicFramePr>
        <p:xfrm>
          <a:off x="457200" y="310896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AVAILIBILITY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keberhasilan yang dialami pelanggan untuk terhubung dengan mesin penjawab atau mesin Interactive Voice Response (IVR) atau Call Center Officer (CCO) setelah menekan nomor call center.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6" name="Table 5"/>
          <p:cNvGraphicFramePr>
            <a:graphicFrameLocks noGrp="1"/>
          </p:cNvGraphicFramePr>
          <p:nvPr/>
        </p:nvGraphicFramePr>
        <p:xfrm>
          <a:off x="457200" y="438912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CONNECTION SPEED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kecepatan yang dialami pelanggan untuk menerima salam pembuka (mulai dilayani) dari mesin penjawab atau IVR setelah terhubung dengan call center atau dari CCO setelah menekan menu "berbicara dengan CCO".</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7" name="Picture 6"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8" name="TextBox 7"/>
          <p:cNvSpPr txBox="1"/>
          <p:nvPr/>
        </p:nvSpPr>
        <p:spPr>
          <a:xfrm>
            <a:off x="7543800" y="6492240"/>
            <a:ext cx="1371600" cy="228600"/>
          </a:xfrm>
          <a:prstGeom prst="rect">
            <a:avLst/>
          </a:prstGeom>
          <a:noFill/>
        </p:spPr>
        <p:txBody>
          <a:bodyPr wrap="none">
            <a:spAutoFit/>
          </a:bodyPr>
          <a:lstStyle/>
          <a:p>
            <a:pPr algn="ctr">
              <a:defRPr b="1" sz="1000"/>
            </a:pPr>
            <a:r>
              <a:t>Halaman 5 dari 102</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Kenyamanan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342900">
                <a:tc gridSpan="2">
                  <a:txBody>
                    <a:bodyPr/>
                    <a:lstStyle/>
                    <a:p>
                      <a:pPr algn="ctr">
                        <a:defRPr sz="1100">
                          <a:solidFill>
                            <a:srgbClr val="000000"/>
                          </a:solidFill>
                        </a:defRPr>
                      </a:pPr>
                      <a:r>
                        <a:t>ATRIBUT KENYAMANAN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ada iklan yang harus pelanggan dengarkan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59 dari 102</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3108960"/>
            <a:ext cx="8229600" cy="1828800"/>
          </a:xfrm>
          <a:prstGeom prst="rect">
            <a:avLst/>
          </a:prstGeom>
          <a:noFill/>
        </p:spPr>
        <p:txBody>
          <a:bodyPr wrap="none">
            <a:spAutoFit/>
          </a:bodyPr>
          <a:lstStyle/>
          <a:p>
            <a:pPr algn="ctr">
              <a:defRPr b="1" sz="3000"/>
            </a:pPr>
            <a:r>
              <a:t>KINERJA DIMENSI PEOPLE</a:t>
            </a:r>
          </a:p>
        </p:txBody>
      </p:sp>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60 dari 102</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PEOPLE</a:t>
            </a:r>
            <a:br/>
            <a:r>
              <a:t>KPI Soft Skill</a:t>
            </a:r>
            <a:br/>
            <a:r>
              <a:t>Garda Akses Asuransi Astra</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61 dari 102</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nada bicara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intonasi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kecepatan berbicara yang baik (tidak terlalu cepat/lambat)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volume suara yang baik (tidak terlalu keras/pelan)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artikulasi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pelafalan kata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62 dari 102</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nada bicara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intonasi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kecepatan berbicara yang baik (tidak terlalu cepat/lambat)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volume suara yang baik (tidak terlalu keras/pelan)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artikulasi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pelafalan kata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63 dari 102</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Verbal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nada bicara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intonasi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98.5%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kecepatan berbicara yang baik (tidak terlalu cepat/lambat)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98.8%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volume suara yang baik (tidak terlalu keras/pelan)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64 dari 102</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Verbal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artikulasi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98.8%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pelafalan kata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98.6%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65 dari 102</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24690">
                <a:tc gridSpan="2">
                  <a:txBody>
                    <a:bodyPr/>
                    <a:lstStyle/>
                    <a:p>
                      <a:pPr algn="ctr">
                        <a:defRPr sz="1100">
                          <a:solidFill>
                            <a:srgbClr val="000000"/>
                          </a:solidFill>
                        </a:defRPr>
                      </a:pPr>
                      <a:r>
                        <a:t>ATRIBUT NON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2469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pelanggan pada beberapa kesempatan (min 3 kali)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2469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memanggil dengan sebutan (Bapak/Ibu)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2469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kata-kata: “tidak bisa/tidak mungkin/tidak ada/tidak tersedia”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2469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magic word (Terima Kasih, Tolong/Mohon, Maaf)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2469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menggunakan bahasa yang dimengerti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2469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menggunakan jargon (Berbahasa teknis)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2469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berpikir terlebih dahulu sebelum berbicara (tidak bergumam: mmmm……, eee…)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2469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bahasa service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2469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82.8%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85.9%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95.3%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247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66 dari 102</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24690">
                <a:tc gridSpan="2">
                  <a:txBody>
                    <a:bodyPr/>
                    <a:lstStyle/>
                    <a:p>
                      <a:pPr algn="ctr">
                        <a:defRPr sz="1100">
                          <a:solidFill>
                            <a:srgbClr val="000000"/>
                          </a:solidFill>
                        </a:defRPr>
                      </a:pPr>
                      <a:r>
                        <a:t>ATRIBUT NON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2469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pelanggan pada beberapa kesempatan (min 3 kali)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2469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memanggil dengan sebutan (Bapak/Ibu)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2469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kata-kata: “tidak bisa/tidak mungkin/tidak ada/tidak tersedia”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2469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magic word (Terima Kasih, Tolong/Mohon, Maaf)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2469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menggunakan bahasa yang dimengerti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2469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menggunakan jargon (Berbahasa teknis)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2469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berpikir terlebih dahulu sebelum berbicara (tidak bergumam: mmmm……, eee…)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2469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bahasa service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2469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247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67 dari 102</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Non Verbal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NON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pelanggan pada beberapa kesempatan (min 3 kali)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58.3%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memanggil dengan sebutan (Bapak/Ibu)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98.8%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kata-kata: “tidak bisa/tidak mungkin/tidak ada/tidak tersedia”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magic word (Terima Kasih, Tolong/Mohon, Maaf)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70.8%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68 dari 102</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DEFINISI DIMENSI DAN KPI CCSEI</a:t>
            </a:r>
          </a:p>
        </p:txBody>
      </p:sp>
      <p:graphicFrame>
        <p:nvGraphicFramePr>
          <p:cNvPr id="3" name="Table 2"/>
          <p:cNvGraphicFramePr>
            <a:graphicFrameLocks noGrp="1"/>
          </p:cNvGraphicFramePr>
          <p:nvPr/>
        </p:nvGraphicFramePr>
        <p:xfrm>
          <a:off x="457200" y="68580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DIMENSI : SYSTEM &amp; PROCEDURE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685800">
                <a:tc>
                  <a:txBody>
                    <a:bodyPr/>
                    <a:lstStyle/>
                    <a:p>
                      <a:pPr algn="just">
                        <a:defRPr sz="1600">
                          <a:solidFill>
                            <a:srgbClr val="000000"/>
                          </a:solidFill>
                        </a:defRPr>
                      </a:pPr>
                      <a:r>
                        <a:t>Mengukur kinerja call center dari segi kemudahan dan kenyamanan yang dialami pelanggan selama menggunakan call center berdasarkan 3 KPI yaitu : SERVICE STANDARD, ENJOYING, dan SYSTEM.</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4" name="Table 3"/>
          <p:cNvGraphicFramePr>
            <a:graphicFrameLocks noGrp="1"/>
          </p:cNvGraphicFramePr>
          <p:nvPr/>
        </p:nvGraphicFramePr>
        <p:xfrm>
          <a:off x="457200" y="196596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SERVICE STANDARD CONSISTENCY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profesionalisme pelayanan yang dialami pelanggan sehubungan dengan konsistensi penerapan standar pelayanan saat pelanggan berinteraksi dengan mesin IVR atau CCO.</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5" name="Table 4"/>
          <p:cNvGraphicFramePr>
            <a:graphicFrameLocks noGrp="1"/>
          </p:cNvGraphicFramePr>
          <p:nvPr/>
        </p:nvGraphicFramePr>
        <p:xfrm>
          <a:off x="457200" y="324612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ENJOYING</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kenyamanan yang dialami pelanggan saat menggunakan mesin IVR atau berbicara dengan CCO.</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6" name="Table 5"/>
          <p:cNvGraphicFramePr>
            <a:graphicFrameLocks noGrp="1"/>
          </p:cNvGraphicFramePr>
          <p:nvPr/>
        </p:nvGraphicFramePr>
        <p:xfrm>
          <a:off x="457200" y="438912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SYSTEM</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kemudahan yang dialami pelanggan untuk mengikuti aliran proses pelayanan dari mesin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7" name="Picture 6"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8" name="TextBox 7"/>
          <p:cNvSpPr txBox="1"/>
          <p:nvPr/>
        </p:nvSpPr>
        <p:spPr>
          <a:xfrm>
            <a:off x="7543800" y="6492240"/>
            <a:ext cx="1371600" cy="228600"/>
          </a:xfrm>
          <a:prstGeom prst="rect">
            <a:avLst/>
          </a:prstGeom>
          <a:noFill/>
        </p:spPr>
        <p:txBody>
          <a:bodyPr wrap="none">
            <a:spAutoFit/>
          </a:bodyPr>
          <a:lstStyle/>
          <a:p>
            <a:pPr algn="ctr">
              <a:defRPr b="1" sz="1000"/>
            </a:pPr>
            <a:r>
              <a:t>Halaman 6 dari 102</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Non Verbal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195942">
                <a:tc gridSpan="2">
                  <a:txBody>
                    <a:bodyPr/>
                    <a:lstStyle/>
                    <a:p>
                      <a:pPr algn="ctr">
                        <a:defRPr sz="1100">
                          <a:solidFill>
                            <a:srgbClr val="000000"/>
                          </a:solidFill>
                        </a:defRPr>
                      </a:pPr>
                      <a:r>
                        <a:t>ATRIBUT NON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menggunakan bahasa yang dimengerti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98.2%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menggunakan jargon (Berbahasa teknis)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94.6%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berpikir terlebih dahulu sebelum berbicara (tidak bergumam: mmmm……, eee…)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85.1%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bahasa service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94.8%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87.7%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69 dari 102</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37160">
                <a:tc gridSpan="2">
                  <a:txBody>
                    <a:bodyPr/>
                    <a:lstStyle/>
                    <a:p>
                      <a:pPr algn="ctr">
                        <a:defRPr sz="1100">
                          <a:solidFill>
                            <a:srgbClr val="000000"/>
                          </a:solidFill>
                        </a:defRPr>
                      </a:pPr>
                      <a:r>
                        <a:t>ATRIBUT LISTENING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3716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saya dengan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50.0%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memotong pembicaraan saat saya berbicara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memberikan pernyataan pendek positif saat saya berbicara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bertanya kembali mengenai sesuatu hal yang telah saya sebutkan (CSO mendengarkan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pengertian/pemahaman yang benar tentang hal – hal yang saya sampaikan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bersikap tegas namun tetapi tetap sopan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menjawab pertanyaan tidak bertele-tele (new)</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89.3%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89.3%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3716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70 dari 102</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37160">
                <a:tc gridSpan="2">
                  <a:txBody>
                    <a:bodyPr/>
                    <a:lstStyle/>
                    <a:p>
                      <a:pPr algn="ctr">
                        <a:defRPr sz="1100">
                          <a:solidFill>
                            <a:srgbClr val="000000"/>
                          </a:solidFill>
                        </a:defRPr>
                      </a:pPr>
                      <a:r>
                        <a:t>ATRIBUT LISTENING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3716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saya dengan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memotong pembicaraan saat saya berbicara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memberikan pernyataan pendek positif saat saya berbicara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bertanya kembali mengenai sesuatu hal yang telah saya sebutkan (CSO mendengarkan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pengertian/pemahaman yang benar tentang hal – hal yang saya sampaikan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bersikap tegas namun tetapi tetap sopan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menjawab pertanyaan tidak bertele-tele (new)</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3716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71 dari 102</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Listening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LISTENING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saya dengan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70.8%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85.7%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memotong pembicaraan saat saya berbicara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92.3%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memberikan pernyataan pendek positif saat saya berbicara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98.8%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bertanya kembali mengenai sesuatu hal yang telah saya sebutkan (CSO mendengarkan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72 dari 102</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Listening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LISTENING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pengertian/pemahaman yang benar tentang hal – hal yang saya sampaikan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bersikap tegas namun tetapi tetap sopan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94.6%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menjawab pertanyaan tidak bertele-tele (new)</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95.2%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89.2%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89.9%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73 dari 102</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PEOPLE</a:t>
            </a:r>
            <a:br/>
            <a:r>
              <a:t>KPI Hard Skill</a:t>
            </a:r>
            <a:br/>
            <a:r>
              <a:t>Garda Akses Asuransi Astra</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74 dari 102</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PRODUCT KNOWLEDGE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menanyakan produk/jasa yang saya butuhkan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melakukan konfirmasi secara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menggali kebutuhan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6.2%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menggali seperti menginterogasi (membacakan pertanyaan yang sepertinya sudah standar tanpa “mendengarkan”, hanya satu arah)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mengalihkan telepon kepada petugas lainnya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Hold line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84.4%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75 dari 102</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PRODUCT KNOWLEDGE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menanyakan produk/jasa yang saya butuhkan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melakukan konfirmasi secara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menggali kebutuhan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menggali seperti menginterogasi (membacakan pertanyaan yang sepertinya sudah standar tanpa “mendengarkan”, hanya satu arah)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mengalihkan telepon kepada petugas lainnya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Hold line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76 dari 102</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Product Knowledge</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PRODUCT KNOWLEDGE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menanyakan produk/jasa yang saya butuhkan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melakukan konfirmasi secara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96.4%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menggali kebutuhan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35.4%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35.1%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menggali seperti menginterogasi (membacakan pertanyaan yang sepertinya sudah standar tanpa “mendengarkan”, hanya satu arah)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83.3%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93.4%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77 dari 102</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Product Knowledge</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PRODUCT KNOWLEDGE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mengalihkan telepon kepada petugas lainnya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94.7%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Hold line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87.2%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87.8%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83.5%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78 dari 102</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DEFINISI DIMENSI DAN KPI CCSEI</a:t>
            </a:r>
          </a:p>
        </p:txBody>
      </p:sp>
      <p:graphicFrame>
        <p:nvGraphicFramePr>
          <p:cNvPr id="3" name="Table 2"/>
          <p:cNvGraphicFramePr>
            <a:graphicFrameLocks noGrp="1"/>
          </p:cNvGraphicFramePr>
          <p:nvPr/>
        </p:nvGraphicFramePr>
        <p:xfrm>
          <a:off x="457200" y="68580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DIMENSI :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685800">
                <a:tc>
                  <a:txBody>
                    <a:bodyPr/>
                    <a:lstStyle/>
                    <a:p>
                      <a:pPr algn="just">
                        <a:defRPr sz="1600">
                          <a:solidFill>
                            <a:srgbClr val="000000"/>
                          </a:solidFill>
                        </a:defRPr>
                      </a:pPr>
                      <a:r>
                        <a:t>Mengukur kinerja call center dari segi keramahtamahan dan kualitas solusi yang dialami pelanggan saat dilayani oleh CCO berdasarkan 2 KPI yaitu : SOFT SKILL dan HARD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4" name="Table 3"/>
          <p:cNvGraphicFramePr>
            <a:graphicFrameLocks noGrp="1"/>
          </p:cNvGraphicFramePr>
          <p:nvPr/>
        </p:nvGraphicFramePr>
        <p:xfrm>
          <a:off x="457200" y="182880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SOFT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keramahtamahan yang dialami pelanggan saat dilayani CCO.</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5" name="Table 4"/>
          <p:cNvGraphicFramePr>
            <a:graphicFrameLocks noGrp="1"/>
          </p:cNvGraphicFramePr>
          <p:nvPr/>
        </p:nvGraphicFramePr>
        <p:xfrm>
          <a:off x="457200" y="297180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HARD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kualitas solusi yang didapatkan pelangan atas kebutuhan informasi produk/jasa yang diberikan oleh CCO.</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6" name="Picture 5"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7 dari 102</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SOLUTION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Bagaimanakah kualitas CSO dalam menjelaskan produk/jasa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93.8%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93.8%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Bagaimanakah kualitas CSO dalam meyakinkan bahwa produk/jasa yang ditawarkan sesuai dengan kebutuhan/ kondisi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81.2%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93.8%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Menyediakan solusi sesuai kebutuhan anda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memberikan solusi tuntas atas permasalahan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93.8%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93.8%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93.4%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95.4%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96.9%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79 dari 102</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SOLUTION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Bagaimanakah kualitas CSO dalam menjelaskan produk/jasa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Bagaimanakah kualitas CSO dalam meyakinkan bahwa produk/jasa yang ditawarkan sesuai dengan kebutuhan/ kondisi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Menyediakan solusi sesuai kebutuhan anda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memberikan solusi tuntas atas permasalahan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80 dari 102</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Solution</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195942">
                <a:tc gridSpan="2">
                  <a:txBody>
                    <a:bodyPr/>
                    <a:lstStyle/>
                    <a:p>
                      <a:pPr algn="ctr">
                        <a:defRPr sz="1100">
                          <a:solidFill>
                            <a:srgbClr val="000000"/>
                          </a:solidFill>
                        </a:defRPr>
                      </a:pPr>
                      <a:r>
                        <a:t>ATRIBUT SOLUTION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Bagaimanakah kualitas CSO dalam menjelaskan produk/jasa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95.9%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Bagaimanakah kualitas CSO dalam meyakinkan bahwa produk/jasa yang ditawarkan sesuai dengan kebutuhan/ kondisi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85.6%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Menyediakan solusi sesuai kebutuhan anda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93.5%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memberikan solusi tuntas atas permasalahan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93.4%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89.3%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94.8%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88.9%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81 dari 102</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3108960"/>
            <a:ext cx="8229600" cy="1828800"/>
          </a:xfrm>
          <a:prstGeom prst="rect">
            <a:avLst/>
          </a:prstGeom>
          <a:noFill/>
        </p:spPr>
        <p:txBody>
          <a:bodyPr wrap="none">
            <a:spAutoFit/>
          </a:bodyPr>
          <a:lstStyle/>
          <a:p>
            <a:pPr algn="ctr">
              <a:defRPr b="1" sz="3000"/>
            </a:pPr>
            <a:r>
              <a:t>ENGAGEMENT INDEX</a:t>
            </a:r>
          </a:p>
        </p:txBody>
      </p:sp>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82 dari 102</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ENGAGEMENT INDEX</a:t>
            </a:r>
            <a:br/>
            <a:r>
              <a:t>Hasil Pemantauan Januari - Maret 2021</a:t>
            </a:r>
          </a:p>
        </p:txBody>
      </p:sp>
      <p:graphicFrame>
        <p:nvGraphicFramePr>
          <p:cNvPr id="3" name="Table 2"/>
          <p:cNvGraphicFramePr>
            <a:graphicFrameLocks noGrp="1"/>
          </p:cNvGraphicFramePr>
          <p:nvPr/>
        </p:nvGraphicFramePr>
        <p:xfrm>
          <a:off x="228600" y="1143000"/>
          <a:ext cx="8686800" cy="4572000"/>
        </p:xfrm>
        <a:graphic>
          <a:graphicData uri="http://schemas.openxmlformats.org/drawingml/2006/table">
            <a:tbl>
              <a:tblPr firstRow="1" bandRow="1">
                <a:tableStyleId>{5C22544A-7EE6-4342-B048-85BDC9FD1C3A}</a:tableStyleId>
              </a:tblPr>
              <a:tblGrid>
                <a:gridCol w="457200"/>
                <a:gridCol w="6858000"/>
                <a:gridCol w="1371600"/>
              </a:tblGrid>
              <a:tr h="240631">
                <a:tc gridSpan="2">
                  <a:txBody>
                    <a:bodyPr/>
                    <a:lstStyle/>
                    <a:p>
                      <a:pPr algn="ctr">
                        <a:defRPr sz="1100">
                          <a:solidFill>
                            <a:srgbClr val="000000"/>
                          </a:solidFill>
                        </a:defRPr>
                      </a:pPr>
                      <a:r>
                        <a:t>ATRIBUT ENGAGEMENT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40631">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Lamanya menunggu sampai dengan terdengarnya Salam Pembuka dari CSO</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31">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menyediakan minimal 2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40631">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memberikan respon pada saat pelanggan belum memilih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31">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yang melayani saya menanyakan nama saya pada saat awal berinteraksi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40631">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memanggil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83.3%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31">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mengundang gunakan call center diwaktu mendatang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20.8%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40631">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CSO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31">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Tidak ada iklan yang harus pelanggan dengarkan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#N/A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40631">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pelanggan pada beberapa kesempatan (min 3 kali)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58.3%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31">
                <a:tc>
                  <a:txBody>
                    <a:bodyPr/>
                    <a:lstStyle/>
                    <a:p>
                      <a:pPr algn="ctr">
                        <a:defRPr sz="1000">
                          <a:solidFill>
                            <a:srgbClr val="000000"/>
                          </a:solidFill>
                        </a:defRPr>
                      </a:pPr>
                      <a:r>
                        <a:t>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memanggil dengan sebutan (Bapak/Ibu)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40631">
                <a:tc>
                  <a:txBody>
                    <a:bodyPr/>
                    <a:lstStyle/>
                    <a:p>
                      <a:pPr algn="ctr">
                        <a:defRPr sz="1000">
                          <a:solidFill>
                            <a:srgbClr val="000000"/>
                          </a:solidFill>
                        </a:defRPr>
                      </a:pPr>
                      <a:r>
                        <a:t>11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menggunakan magic word (Terima Kasih, Tolong/Mohon, Maaf)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70.8%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31">
                <a:tc>
                  <a:txBody>
                    <a:bodyPr/>
                    <a:lstStyle/>
                    <a:p>
                      <a:pPr algn="ctr">
                        <a:defRPr sz="1000">
                          <a:solidFill>
                            <a:srgbClr val="000000"/>
                          </a:solidFill>
                        </a:defRPr>
                      </a:pPr>
                      <a:r>
                        <a:t>12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saya dengan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70.8%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40631">
                <a:tc>
                  <a:txBody>
                    <a:bodyPr/>
                    <a:lstStyle/>
                    <a:p>
                      <a:pPr algn="ctr">
                        <a:defRPr sz="1000">
                          <a:solidFill>
                            <a:srgbClr val="000000"/>
                          </a:solidFill>
                        </a:defRPr>
                      </a:pPr>
                      <a:r>
                        <a:t>13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pengertian/pemahaman yang benar tentang hal – hal yang saya sampaikan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31">
                <a:tc>
                  <a:txBody>
                    <a:bodyPr/>
                    <a:lstStyle/>
                    <a:p>
                      <a:pPr algn="ctr">
                        <a:defRPr sz="1000">
                          <a:solidFill>
                            <a:srgbClr val="000000"/>
                          </a:solidFill>
                        </a:defRPr>
                      </a:pPr>
                      <a:r>
                        <a:t>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yang melayani saya menanyakan produk/jasa yang saya butuhkan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40631">
                <a:tc>
                  <a:txBody>
                    <a:bodyPr/>
                    <a:lstStyle/>
                    <a:p>
                      <a:pPr algn="ctr">
                        <a:defRPr sz="1000">
                          <a:solidFill>
                            <a:srgbClr val="000000"/>
                          </a:solidFill>
                        </a:defRPr>
                      </a:pPr>
                      <a:r>
                        <a:t>15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menggali kebutuhan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35.4%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31">
                <a:tc>
                  <a:txBody>
                    <a:bodyPr/>
                    <a:lstStyle/>
                    <a:p>
                      <a:pPr algn="ctr">
                        <a:defRPr sz="1000">
                          <a:solidFill>
                            <a:srgbClr val="000000"/>
                          </a:solidFill>
                        </a:defRPr>
                      </a:pPr>
                      <a:r>
                        <a:t>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Menyediakan solusi sesuai kebutuhan anda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40631">
                <a:tc>
                  <a:txBody>
                    <a:bodyPr/>
                    <a:lstStyle/>
                    <a:p>
                      <a:pPr algn="ctr">
                        <a:defRPr sz="1000">
                          <a:solidFill>
                            <a:srgbClr val="000000"/>
                          </a:solidFill>
                        </a:defRPr>
                      </a:pPr>
                      <a:r>
                        <a:t>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memberikan solusi tuntas atas permasalahan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93.4%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66.5%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bl>
          </a:graphicData>
        </a:graphic>
      </p:graphicFrame>
      <p:sp>
        <p:nvSpPr>
          <p:cNvPr id="4" name="TextBox 3"/>
          <p:cNvSpPr txBox="1"/>
          <p:nvPr/>
        </p:nvSpPr>
        <p:spPr>
          <a:xfrm>
            <a:off x="7543800" y="6492240"/>
            <a:ext cx="1371600" cy="228600"/>
          </a:xfrm>
          <a:prstGeom prst="rect">
            <a:avLst/>
          </a:prstGeom>
          <a:noFill/>
        </p:spPr>
        <p:txBody>
          <a:bodyPr wrap="none">
            <a:spAutoFit/>
          </a:bodyPr>
          <a:lstStyle/>
          <a:p>
            <a:pPr algn="ctr">
              <a:defRPr b="1" sz="1000"/>
            </a:pPr>
            <a:r>
              <a:t>Halaman 83 dari 102</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3108960"/>
            <a:ext cx="8229600" cy="1828800"/>
          </a:xfrm>
          <a:prstGeom prst="rect">
            <a:avLst/>
          </a:prstGeom>
          <a:noFill/>
        </p:spPr>
        <p:txBody>
          <a:bodyPr wrap="none">
            <a:spAutoFit/>
          </a:bodyPr>
          <a:lstStyle/>
          <a:p>
            <a:pPr algn="ctr">
              <a:defRPr b="1" sz="3000"/>
            </a:pPr>
            <a:r>
              <a:t>AREA PERBAIKAN</a:t>
            </a:r>
          </a:p>
        </p:txBody>
      </p:sp>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84 dari 102</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1430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6858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Banyaknya mencoba hingga mendapatkan nada sambung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0.060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85 dari 102</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3716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AVAILABILITY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4572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Banyaknya mencoba hingga dapat terhubung ke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4572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Banyaknya mencoba hingga dapat terhubung ke Customer Service Officer (CSO) dari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86 dari 102</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3716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CONNECTION SPEED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4572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Lamanya menunggu sampai dengan terdengarnya Salam Pembuka dari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0.060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4572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Lamanya menunggu sampai dengan terdengarnya Salam Pembuka dari CSO</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0.440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87 dari 102</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32858"/>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PRODUCT KNOWLEDGE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menanyakan produk/jasa yang saya butuhkan.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melakukan konfirmasi secara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menggali kebutuhan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0.367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menggali seperti menginterogasi (membacakan pertanyaan yang sepertinya sudah standar tanpa “mendengarkan”, hanya satu arah)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0.432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mengalihkan telepon kepada petugas lainnya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0.518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8">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dapat memberikan informasi mengenai produk/jasa yang saya butuhkan tanpa melakukan hold line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0.036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88 dari 102</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3108960"/>
            <a:ext cx="8229600" cy="1828800"/>
          </a:xfrm>
          <a:prstGeom prst="rect">
            <a:avLst/>
          </a:prstGeom>
          <a:noFill/>
        </p:spPr>
        <p:txBody>
          <a:bodyPr wrap="none">
            <a:spAutoFit/>
          </a:bodyPr>
          <a:lstStyle/>
          <a:p>
            <a:pPr algn="ctr">
              <a:defRPr b="1" sz="3000"/>
            </a:pPr>
            <a:r>
              <a:t>KINERJA DIMENSI ACCESS</a:t>
            </a:r>
          </a:p>
        </p:txBody>
      </p:sp>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 dari 102</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55448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SOLUTION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Bagaimanakah kualitas CSO dalam menjelaskan produk/jasa ?</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0.043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0.086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Bagaimanakah kualitas CSO dalam meyakinkan bahwa produk/jasa yang ditawarkan sesuai dengan kebutuhan/ kondisi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0.043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0.173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Menyediakan solusi sesuai kebutuhan anda?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0.043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memberikan solusi tuntas atas permasalahan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0.086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2.074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89 dari 102</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5735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LISTENING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714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saya dengan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0.134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memotong pembicaraan saat saya berbicara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memberikan pernyataan pendek positif saat saya berbicara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bertanya kembali mengenai sesuatu hal yang telah saya sebutkan (CSO tidak mendengarkan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0.086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pengertian/pemahaman yang benar tentang hal – hal yang saya sampaikan.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bersikap tegas namun tetapi tetap sopan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menjawab pertanyaan tidak bertele-tele (new)</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90 dari 102</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764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NON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pelanggan pada beberapa kesempatan (min 3 kali)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0.072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memanggil dengan sebutan Bapak/Ibu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kata-kata: “tidak bisa/tidak mungkin/tidak ada/tidak tersedia”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magic word (Terima Kasih, Tolong/Mohon, Maaf)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0.034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menggunakan bahasa yang dimengerti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menggunakan jargon (Bahasa teknis)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berpikir terlebih dahulu sebelum berbicara (tidak bergumam mis: mmmm……, eee…)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bahasa service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91 dari 102</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32858"/>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nada bicara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intonasi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kecepatan berbicara yang baik (tidak terlalu cepat/lambat)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volume suara yang baik (tidak terlalu keras/pelan)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artikulasi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8">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pelafalan kata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92 dari 102</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9164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KENYAMANAN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3716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IVR tidak lapping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Suara IVR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intonasi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memiliki kecepatan berbicara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volume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memiliki artikulasi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pelafalan kata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menggunakan bahasa verbal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ada iklan yang harus pelanggan dengarkan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93 dari 102</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4859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KENYAMANAN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CSO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0.063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Tidak terdengar suara CSO lain sedang melayani pelanggan lainnya (Suara CSO melayani)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0.042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0.210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3429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terdengar suara lainnya sebagai suara latar (Suara music, TV, dll)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0.042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0.126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94 dari 102</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55448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SALAM PEMBUKA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pembuka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pembuka menyebutkan selamat 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pembuka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pembuka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95 dari 102</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32858"/>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SALAM PEMBUKA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diri (Nama CSO ……………………….)</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menawarkan bantuan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0.058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menanyakan nama saya pada saat awal berinteraksi. (Nama anda ……………………….)</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0.039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8">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terkesan ramah dan hangat diawal percakapan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96 dari 102</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4859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SALAM PENUTUP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penutup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penutup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3429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penutup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97 dari 102</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32858"/>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SALAM PENUTUP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mengkonfirmasi kecukupan pelayanan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0.176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memanggil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0.078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0.039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mengucapkan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8">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mengundang gunakan call center diwaktu mendatang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0.370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98 dari 102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