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9" r:id="rId2"/>
    <p:sldId id="291" r:id="rId3"/>
    <p:sldId id="293" r:id="rId4"/>
    <p:sldId id="301" r:id="rId5"/>
    <p:sldId id="300" r:id="rId6"/>
    <p:sldId id="294" r:id="rId7"/>
    <p:sldId id="302" r:id="rId8"/>
    <p:sldId id="304" r:id="rId9"/>
    <p:sldId id="295" r:id="rId10"/>
    <p:sldId id="303" r:id="rId11"/>
    <p:sldId id="306" r:id="rId12"/>
    <p:sldId id="296" r:id="rId13"/>
    <p:sldId id="305" r:id="rId14"/>
    <p:sldId id="297" r:id="rId15"/>
    <p:sldId id="2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BBA3"/>
    <a:srgbClr val="8E8460"/>
    <a:srgbClr val="2D5070"/>
    <a:srgbClr val="F5F5F5"/>
    <a:srgbClr val="4472C4"/>
    <a:srgbClr val="F4F4F4"/>
    <a:srgbClr val="F1F0EB"/>
    <a:srgbClr val="CEC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75410" autoAdjust="0"/>
  </p:normalViewPr>
  <p:slideViewPr>
    <p:cSldViewPr snapToGrid="0">
      <p:cViewPr varScale="1">
        <p:scale>
          <a:sx n="79" d="100"/>
          <a:sy n="79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AB670-B4D1-421F-BF57-3AD76EFE21C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3E2D-11DC-4F88-9473-D6C8E58CF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6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헷갈리는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위험평가를 하는 시점이 </a:t>
            </a:r>
            <a:r>
              <a:rPr lang="ko-KR" altLang="en-US" dirty="0" err="1"/>
              <a:t>언제인지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감사계약 </a:t>
            </a:r>
            <a:r>
              <a:rPr lang="ko-KR" altLang="en-US" dirty="0" err="1"/>
              <a:t>수임시</a:t>
            </a:r>
            <a:r>
              <a:rPr lang="ko-KR" altLang="en-US" dirty="0"/>
              <a:t> 회사 전반의 위험을 평가하는 단계인가</a:t>
            </a:r>
            <a:r>
              <a:rPr lang="en-US" altLang="ko-KR" dirty="0"/>
              <a:t>? / </a:t>
            </a:r>
            <a:r>
              <a:rPr lang="ko-KR" altLang="en-US" dirty="0"/>
              <a:t>아니면 감사계약 수임 후 평가단계인가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실증절차가 아니라 전반감사계획 수립하는 단계에서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3E2D-11DC-4F88-9473-D6C8E58CF6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9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3E2D-11DC-4F88-9473-D6C8E58CF6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5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3E2D-11DC-4F88-9473-D6C8E58CF6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3E2D-11DC-4F88-9473-D6C8E58CF6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1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9A69-3061-4CC3-B380-90F4B6949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F7510-25CA-4CAB-9BF5-640435F17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16B80-4228-42CB-BC05-36F6A336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9D932-1F82-4178-9E04-FBF023CB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FC670-9C61-498F-BBC5-D36C5F34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6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B4C96-8F3F-480C-9490-59FD7674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5E140-1EC7-4085-821B-F982BBB3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7EDD1-86F0-41C3-882E-34E89429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D24A5-5369-4B37-A1D0-C350C67A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1101-18E6-4EDE-8171-EA1D434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2C0C6-67BA-4977-ADF9-B141107B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68E26-CBB1-4C18-AFA4-21851F0B3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F4B29-8617-4C34-96FC-AFD6AD9E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10062-AF94-47EA-BE94-3B89650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6AA5B-ACAD-4F80-8AEF-706DBD2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D4D5-F017-4004-957A-F89B6348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753B3-503B-4216-BC22-F4DE918F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5A991-F6BC-4B5F-9F49-1C365B8B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0A097-093A-4933-8A7A-D559B8BA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DA612-2BB9-4C70-A0D3-72E33D41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536D-DC13-42C1-BE89-80F6DADE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3610D-DAA2-4476-B03F-40382E27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4A6E5-48F9-41C7-813F-C640720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CED24-D5DF-4076-81E9-7CD8D8A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3C01F-C29D-4BCA-8DB4-59C0DD59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AFFE-525A-4E3D-A528-49C86420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30431-F306-4CE4-A4CE-B687CFCA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8C782-D6B7-46AB-B122-A6D2548D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D97C7-0550-4B92-9CB0-4AF7930A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F7DF9-3796-4520-91B6-4FBED5F4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97283-3E0C-4567-8DE0-B134505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8C44-9836-4406-AE6C-C54B3F83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554DD-FDD1-4D86-B963-931773C5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D7E206-0E9D-409E-B5F7-02CA635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A295D8-B8DE-4D7C-9F44-FAD393CD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5C948-6357-416E-A6DD-DEFD7489B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A21ED-8EB7-47F2-9C43-4742C7C7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C2D07-886B-43D5-97B4-9B745742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9498A-ECC1-4859-8708-FD1DBB7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AEA07-66ED-470E-95E6-BC01FDED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90A83-901D-40E4-9182-3210AFC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DD4B8-E2B9-4024-9B69-B930A766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859DA-F38D-414B-9E79-0B7BA7CD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029C1-0D4C-4E27-85DB-5E1A6102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691A33-0073-481B-9FB2-DC8058B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3FB35-1CA5-4D8F-993B-46703D65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D769-97F1-4300-A043-8F71B7A1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3FF8-56D5-4088-AAAF-A1AD879F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B23EF-40EF-4B71-9349-CC98F0C7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9133E-5812-4617-997B-420D224E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E43CE-C748-4C50-9029-509B89FB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2B2CD-E0CF-4C64-A42A-AFEAE75A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078E8-DFA6-4CAA-AED9-60939069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AF4CC-4ACA-46C4-BF26-7693F5AC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90BBA-916E-4DB1-B243-7F0D45F6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81636-9AE2-42BA-B802-35894266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6FEF0-638A-4728-A5B5-D954AEA3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6CD09-6E95-4F7F-9DA8-865A69C3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8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2E9A1-0B82-49D2-94D3-FF69C839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26943-FD81-4D50-A2EE-40946CD6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8CF-3358-4C79-9181-56E2282BD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A7C7-2AD5-48CA-906C-F5066D5BA54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55329-CF64-4332-8F3D-D5842522D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1A05-0ECB-4261-97BC-CD2B03CB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79AA-82B6-4820-9B20-D28B4B0C7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C53323E-0E2B-7050-D447-ECE4022FF07D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92F5DDD-309C-A0EC-4080-AE7E13A559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E7F7AE7-3CBB-4F96-9FA4-4BFAA534CC86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603E13-2110-2FC1-2390-146E284F23FB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6C305F-20B8-F34B-E479-640CAEBF703F}"/>
              </a:ext>
            </a:extLst>
          </p:cNvPr>
          <p:cNvSpPr txBox="1"/>
          <p:nvPr/>
        </p:nvSpPr>
        <p:spPr>
          <a:xfrm>
            <a:off x="2443141" y="2986141"/>
            <a:ext cx="7305718" cy="58477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나눔스퀘어라운드 Light"/>
              </a:rPr>
              <a:t>경영데이터마이닝</a:t>
            </a:r>
            <a:r>
              <a:rPr lang="ko-KR" altLang="en-US" sz="3200" dirty="0">
                <a:solidFill>
                  <a:schemeClr val="tx2"/>
                </a:solidFill>
                <a:latin typeface="나눔스퀘어라운드 Light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나눔스퀘어라운드 Light"/>
              </a:rPr>
              <a:t>Term Project </a:t>
            </a:r>
            <a:r>
              <a:rPr lang="ko-KR" altLang="en-US" sz="3200" dirty="0">
                <a:solidFill>
                  <a:schemeClr val="tx2"/>
                </a:solidFill>
                <a:latin typeface="나눔스퀘어라운드 Light"/>
              </a:rPr>
              <a:t>제안서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BD64D-A6B7-6DB4-4401-669A70430D00}"/>
              </a:ext>
            </a:extLst>
          </p:cNvPr>
          <p:cNvSpPr txBox="1"/>
          <p:nvPr/>
        </p:nvSpPr>
        <p:spPr>
          <a:xfrm>
            <a:off x="5286323" y="3588158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나눔스퀘어라운드 Light"/>
              </a:rPr>
              <a:t>2016020973 </a:t>
            </a:r>
            <a:r>
              <a:rPr lang="ko-KR" altLang="en-US" sz="1400" dirty="0" err="1">
                <a:solidFill>
                  <a:schemeClr val="tx2"/>
                </a:solidFill>
                <a:latin typeface="나눔스퀘어라운드 Light"/>
              </a:rPr>
              <a:t>김재엽</a:t>
            </a:r>
            <a:endParaRPr lang="ko-KR" altLang="en-US" sz="1400" dirty="0">
              <a:solidFill>
                <a:schemeClr val="tx2"/>
              </a:solidFill>
              <a:latin typeface="나눔스퀘어라운드 Ligh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0A7BE90-0A48-C03B-4C3B-EE587623F112}"/>
              </a:ext>
            </a:extLst>
          </p:cNvPr>
          <p:cNvCxnSpPr>
            <a:cxnSpLocks/>
          </p:cNvCxnSpPr>
          <p:nvPr/>
        </p:nvCxnSpPr>
        <p:spPr>
          <a:xfrm>
            <a:off x="0" y="3570916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3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B2338E-88B1-2E3C-8CC2-D659F719892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59E508-CFA1-5273-072C-98C1F7806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AAB2D5-4436-C2A9-9C59-0E3D45486E3A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8041D8-A89B-EBBA-80DA-B453EC97C106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363000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3.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사용할 데이터의 선정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A2D9BA-8C36-DB07-B95E-267A82C3B104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2"/>
                </a:solidFill>
              </a:rPr>
              <a:t>FnGuide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D1DFFB-FCF5-56AC-28E7-EBC7C38B4F16}"/>
              </a:ext>
            </a:extLst>
          </p:cNvPr>
          <p:cNvSpPr/>
          <p:nvPr/>
        </p:nvSpPr>
        <p:spPr>
          <a:xfrm>
            <a:off x="835314" y="1992158"/>
            <a:ext cx="4598622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기업구분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E8356-EBF6-0FD3-1B93-4C7E1B5946D0}"/>
              </a:ext>
            </a:extLst>
          </p:cNvPr>
          <p:cNvSpPr/>
          <p:nvPr/>
        </p:nvSpPr>
        <p:spPr>
          <a:xfrm>
            <a:off x="5924190" y="1992158"/>
            <a:ext cx="5818804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사용가능지표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FBDA49C-C284-F9C4-D32C-26401D729B60}"/>
              </a:ext>
            </a:extLst>
          </p:cNvPr>
          <p:cNvGrpSpPr/>
          <p:nvPr/>
        </p:nvGrpSpPr>
        <p:grpSpPr>
          <a:xfrm>
            <a:off x="835314" y="2834626"/>
            <a:ext cx="10907679" cy="3635828"/>
            <a:chOff x="835314" y="2491343"/>
            <a:chExt cx="10907679" cy="3635828"/>
          </a:xfrm>
        </p:grpSpPr>
        <p:pic>
          <p:nvPicPr>
            <p:cNvPr id="27" name="그림 26" descr="텍스트, 스크린샷, 주차장이(가) 표시된 사진&#10;&#10;자동 생성된 설명">
              <a:extLst>
                <a:ext uri="{FF2B5EF4-FFF2-40B4-BE49-F238E27FC236}">
                  <a16:creationId xmlns:a16="http://schemas.microsoft.com/office/drawing/2014/main" id="{783F9E05-2565-86F9-3081-41C77AE3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14" y="2514253"/>
              <a:ext cx="2384541" cy="2107464"/>
            </a:xfrm>
            <a:prstGeom prst="rect">
              <a:avLst/>
            </a:prstGeom>
          </p:spPr>
        </p:pic>
        <p:pic>
          <p:nvPicPr>
            <p:cNvPr id="29" name="그림 28" descr="텍스트, 스크린샷, 주차장이(가) 표시된 사진&#10;&#10;자동 생성된 설명">
              <a:extLst>
                <a:ext uri="{FF2B5EF4-FFF2-40B4-BE49-F238E27FC236}">
                  <a16:creationId xmlns:a16="http://schemas.microsoft.com/office/drawing/2014/main" id="{74CB7B5B-7B1F-F580-579C-D8EA74BCB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695" y="2491343"/>
              <a:ext cx="2044241" cy="363582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FBBC59A-B7D1-04C1-56D0-7F9ECF081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189" y="2533693"/>
              <a:ext cx="2912456" cy="359347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D43C960-AC6A-C5DB-BA42-D17A6F7B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061" y="2514253"/>
              <a:ext cx="2904932" cy="3612918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062595C-6ACC-F017-1D5B-B852302DE5A6}"/>
              </a:ext>
            </a:extLst>
          </p:cNvPr>
          <p:cNvGrpSpPr/>
          <p:nvPr/>
        </p:nvGrpSpPr>
        <p:grpSpPr>
          <a:xfrm>
            <a:off x="835314" y="2557627"/>
            <a:ext cx="10382819" cy="276999"/>
            <a:chOff x="835314" y="6287802"/>
            <a:chExt cx="10382819" cy="2769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9C0FC0-46F1-6A61-AAFC-A7C45CADFAA1}"/>
                </a:ext>
              </a:extLst>
            </p:cNvPr>
            <p:cNvSpPr/>
            <p:nvPr/>
          </p:nvSpPr>
          <p:spPr>
            <a:xfrm>
              <a:off x="835314" y="6287802"/>
              <a:ext cx="2384541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2"/>
                  </a:solidFill>
                </a:rPr>
                <a:t>표준산업분류에 의한 기업구분</a:t>
              </a:r>
              <a:endParaRPr lang="en-US" altLang="ko-KR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ACA41C-8F7B-F44B-C199-2C4E7055BDBC}"/>
                </a:ext>
              </a:extLst>
            </p:cNvPr>
            <p:cNvSpPr/>
            <p:nvPr/>
          </p:nvSpPr>
          <p:spPr>
            <a:xfrm>
              <a:off x="3389695" y="6287802"/>
              <a:ext cx="2384541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2"/>
                  </a:solidFill>
                </a:rPr>
                <a:t>금융 및 보험업 선택결과</a:t>
              </a:r>
              <a:endParaRPr lang="en-US" altLang="ko-KR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92F06F7-0D81-D552-F706-47B99EF09FC2}"/>
                </a:ext>
              </a:extLst>
            </p:cNvPr>
            <p:cNvSpPr/>
            <p:nvPr/>
          </p:nvSpPr>
          <p:spPr>
            <a:xfrm>
              <a:off x="5924189" y="6287802"/>
              <a:ext cx="2384541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2"/>
                  </a:solidFill>
                </a:rPr>
                <a:t>기업정보 중 감사의견</a:t>
              </a:r>
              <a:r>
                <a:rPr lang="en-US" altLang="ko-KR" sz="1200" b="1" dirty="0">
                  <a:solidFill>
                    <a:schemeClr val="tx2"/>
                  </a:solidFill>
                </a:rPr>
                <a:t>(target</a:t>
              </a:r>
              <a:r>
                <a:rPr lang="ko-KR" altLang="en-US" sz="1200" b="1" dirty="0">
                  <a:solidFill>
                    <a:schemeClr val="tx2"/>
                  </a:solidFill>
                </a:rPr>
                <a:t>값</a:t>
              </a:r>
              <a:r>
                <a:rPr lang="en-US" altLang="ko-KR" sz="1200" b="1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CCCBE7-BEBE-C91B-E5F6-3768B45BEDE1}"/>
                </a:ext>
              </a:extLst>
            </p:cNvPr>
            <p:cNvSpPr/>
            <p:nvPr/>
          </p:nvSpPr>
          <p:spPr>
            <a:xfrm>
              <a:off x="8833592" y="6287802"/>
              <a:ext cx="2384541" cy="2769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2"/>
                  </a:solidFill>
                </a:rPr>
                <a:t>재무비율</a:t>
              </a:r>
              <a:endParaRPr lang="en-US" altLang="ko-KR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B2338E-88B1-2E3C-8CC2-D659F719892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59E508-CFA1-5273-072C-98C1F7806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AAB2D5-4436-C2A9-9C59-0E3D45486E3A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8041D8-A89B-EBBA-80DA-B453EC97C106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363000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3.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사용할 데이터의 선정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A2D9BA-8C36-DB07-B95E-267A82C3B104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2"/>
                </a:solidFill>
              </a:rPr>
              <a:t>FnGuide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pic>
        <p:nvPicPr>
          <p:cNvPr id="8" name="그림 7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161EE9A6-80FE-9044-24E4-0530640C4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4" y="2525614"/>
            <a:ext cx="10907679" cy="4003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5A3C87-7D56-6937-CF9F-56576CEB776D}"/>
              </a:ext>
            </a:extLst>
          </p:cNvPr>
          <p:cNvSpPr/>
          <p:nvPr/>
        </p:nvSpPr>
        <p:spPr>
          <a:xfrm>
            <a:off x="835314" y="1992158"/>
            <a:ext cx="10907678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금융 및 보험업 </a:t>
            </a:r>
            <a:r>
              <a:rPr lang="ko-KR" altLang="en-US" sz="1600" b="1" dirty="0" err="1">
                <a:solidFill>
                  <a:schemeClr val="tx2"/>
                </a:solidFill>
              </a:rPr>
              <a:t>선택시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F0F8650-E53E-7617-F076-E4C004A1472B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54FA2B6-7FEA-5146-D68B-792145C56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6A1A1C-675B-AD89-0BF5-FCA065984806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F32227-B86A-9544-95DE-A6951C519FE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490322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4. </a:t>
              </a:r>
              <a:r>
                <a:rPr lang="ko-KR" altLang="en-US" sz="2800" dirty="0">
                  <a:solidFill>
                    <a:schemeClr val="tx2"/>
                  </a:solidFill>
                </a:rPr>
                <a:t>간단한 데이터 탐색내용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B2B28-9DB9-9AF9-9842-B88F9F5F3E5A}"/>
              </a:ext>
            </a:extLst>
          </p:cNvPr>
          <p:cNvSpPr/>
          <p:nvPr/>
        </p:nvSpPr>
        <p:spPr>
          <a:xfrm>
            <a:off x="835314" y="945847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유사한 데이터 사례</a:t>
            </a:r>
            <a:r>
              <a:rPr lang="en-US" altLang="ko-KR" sz="2400" b="1" dirty="0">
                <a:solidFill>
                  <a:schemeClr val="tx2"/>
                </a:solidFill>
              </a:rPr>
              <a:t> (Kaggle)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5C31A0-13C8-D043-793E-90CCDECBD581}"/>
              </a:ext>
            </a:extLst>
          </p:cNvPr>
          <p:cNvSpPr/>
          <p:nvPr/>
        </p:nvSpPr>
        <p:spPr>
          <a:xfrm>
            <a:off x="835314" y="1520784"/>
            <a:ext cx="6752260" cy="427809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u="sng" dirty="0">
                <a:solidFill>
                  <a:schemeClr val="tx2"/>
                </a:solidFill>
              </a:rPr>
              <a:t>Audit</a:t>
            </a:r>
            <a:r>
              <a:rPr lang="ko-KR" altLang="en-US" sz="1600" b="1" u="sng" dirty="0">
                <a:solidFill>
                  <a:schemeClr val="tx2"/>
                </a:solidFill>
              </a:rPr>
              <a:t> </a:t>
            </a:r>
            <a:r>
              <a:rPr lang="en-US" altLang="ko-KR" sz="1600" b="1" u="sng" dirty="0">
                <a:solidFill>
                  <a:schemeClr val="tx2"/>
                </a:solidFill>
              </a:rPr>
              <a:t>Data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>
                <a:solidFill>
                  <a:schemeClr val="tx2"/>
                </a:solidFill>
              </a:rPr>
              <a:t>목표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i="0" dirty="0">
                <a:effectLst/>
                <a:latin typeface="Inter"/>
              </a:rPr>
              <a:t>현재 및 과거</a:t>
            </a:r>
            <a:r>
              <a:rPr lang="ko-KR" altLang="en-US" sz="1600" b="1" dirty="0">
                <a:latin typeface="Inter"/>
              </a:rPr>
              <a:t>의 </a:t>
            </a:r>
            <a:r>
              <a:rPr lang="ko-KR" altLang="en-US" sz="1600" b="1" i="0" dirty="0">
                <a:effectLst/>
                <a:latin typeface="Inter"/>
              </a:rPr>
              <a:t>재무 보고</a:t>
            </a:r>
            <a:r>
              <a:rPr lang="ko-KR" altLang="en-US" sz="1600" b="0" i="0" dirty="0">
                <a:effectLst/>
                <a:latin typeface="Inter"/>
              </a:rPr>
              <a:t>와 관련된 </a:t>
            </a:r>
            <a:r>
              <a:rPr lang="ko-KR" altLang="en-US" sz="1600" b="1" i="0" dirty="0">
                <a:effectLst/>
                <a:latin typeface="Inter"/>
              </a:rPr>
              <a:t>위험</a:t>
            </a:r>
            <a:r>
              <a:rPr lang="ko-KR" altLang="en-US" sz="1600" b="0" i="0" dirty="0">
                <a:effectLst/>
                <a:latin typeface="Inter"/>
              </a:rPr>
              <a:t>을 기반으로 </a:t>
            </a:r>
            <a:r>
              <a:rPr lang="ko-KR" altLang="en-US" sz="1600" b="1" i="0" dirty="0">
                <a:effectLst/>
                <a:latin typeface="Inter"/>
              </a:rPr>
              <a:t>사기 회사를 예측</a:t>
            </a:r>
            <a:r>
              <a:rPr lang="ko-KR" altLang="en-US" sz="1600" b="0" i="0" dirty="0">
                <a:effectLst/>
                <a:latin typeface="Inter"/>
              </a:rPr>
              <a:t>하는 분류 모델을 구축하여 감사인을 돕는 것</a:t>
            </a:r>
            <a:r>
              <a:rPr lang="en-US" altLang="ko-KR" sz="1600" b="0" i="0" dirty="0">
                <a:effectLst/>
                <a:latin typeface="Inter"/>
              </a:rPr>
              <a:t>.</a:t>
            </a:r>
          </a:p>
          <a:p>
            <a:endParaRPr lang="en-US" altLang="ko-KR" sz="1600" b="0" i="0" dirty="0">
              <a:effectLst/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Index</a:t>
            </a:r>
            <a:r>
              <a:rPr lang="en-US" altLang="ko-KR" sz="1600" b="0" i="0" dirty="0">
                <a:effectLst/>
                <a:latin typeface="Inter"/>
              </a:rPr>
              <a:t>:  </a:t>
            </a:r>
            <a:r>
              <a:rPr lang="ko-KR" altLang="en-US" sz="1600" b="0" i="0" dirty="0">
                <a:effectLst/>
                <a:latin typeface="Inter"/>
              </a:rPr>
              <a:t>업종 및 기업 수에 대한 정보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(777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개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)</a:t>
            </a:r>
          </a:p>
          <a:p>
            <a:endParaRPr lang="en-US" altLang="ko-KR" sz="1600" b="0" i="0" dirty="0">
              <a:effectLst/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Feature</a:t>
            </a:r>
            <a:r>
              <a:rPr lang="en-US" altLang="ko-KR" sz="1600" dirty="0">
                <a:latin typeface="Inter"/>
              </a:rPr>
              <a:t>: </a:t>
            </a:r>
            <a:r>
              <a:rPr lang="ko-KR" altLang="en-US" sz="1600" dirty="0">
                <a:latin typeface="Inter"/>
              </a:rPr>
              <a:t>위치</a:t>
            </a:r>
            <a:r>
              <a:rPr lang="en-US" altLang="ko-KR" sz="1600" dirty="0">
                <a:latin typeface="Inter"/>
              </a:rPr>
              <a:t>, </a:t>
            </a:r>
            <a:r>
              <a:rPr lang="ko-KR" altLang="en-US" sz="1600" dirty="0">
                <a:latin typeface="Inter"/>
              </a:rPr>
              <a:t>계획된 지출에서 발견된 불일치</a:t>
            </a:r>
            <a:r>
              <a:rPr lang="en-US" altLang="ko-KR" sz="1600" dirty="0">
                <a:latin typeface="Inter"/>
              </a:rPr>
              <a:t>, </a:t>
            </a:r>
            <a:r>
              <a:rPr lang="ko-KR" altLang="en-US" sz="1600" dirty="0">
                <a:latin typeface="Inter"/>
              </a:rPr>
              <a:t> 과거 왜곡표시 금액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(27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개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)</a:t>
            </a:r>
          </a:p>
          <a:p>
            <a:endParaRPr lang="en-US" altLang="ko-KR" sz="1600" b="1" dirty="0">
              <a:solidFill>
                <a:schemeClr val="tx2"/>
              </a:solidFill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Target: </a:t>
            </a:r>
            <a:r>
              <a:rPr lang="ko-KR" altLang="en-US" sz="1600" dirty="0">
                <a:latin typeface="Inter"/>
              </a:rPr>
              <a:t>감사위험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(binary)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 err="1">
                <a:solidFill>
                  <a:schemeClr val="tx2"/>
                </a:solidFill>
              </a:rPr>
              <a:t>데이터마이닝</a:t>
            </a:r>
            <a:r>
              <a:rPr lang="ko-KR" altLang="en-US" sz="1600" b="1" dirty="0">
                <a:solidFill>
                  <a:schemeClr val="tx2"/>
                </a:solidFill>
              </a:rPr>
              <a:t> 방식</a:t>
            </a:r>
            <a:r>
              <a:rPr lang="en-US" altLang="ko-KR" sz="1600" b="0" i="0" dirty="0">
                <a:effectLst/>
                <a:latin typeface="Inter"/>
              </a:rPr>
              <a:t>: </a:t>
            </a:r>
            <a:r>
              <a:rPr lang="ko-KR" altLang="en-US" sz="1600" b="0" i="0" dirty="0">
                <a:effectLst/>
                <a:latin typeface="Inter"/>
              </a:rPr>
              <a:t>검토된 위험 요소의 순위를 지정하는 </a:t>
            </a:r>
            <a:r>
              <a:rPr lang="en-US" altLang="ko-KR" sz="1600" b="0" i="0" dirty="0">
                <a:effectLst/>
                <a:latin typeface="Inter"/>
              </a:rPr>
              <a:t>PSO(Particle Swarm Optimization) </a:t>
            </a:r>
            <a:r>
              <a:rPr lang="ko-KR" altLang="en-US" sz="1600" b="0" i="0" dirty="0">
                <a:effectLst/>
                <a:latin typeface="Inter"/>
              </a:rPr>
              <a:t>알고리즘을 구현하고</a:t>
            </a:r>
            <a:r>
              <a:rPr lang="en-US" altLang="ko-KR" sz="1600" b="0" i="0" dirty="0">
                <a:effectLst/>
                <a:latin typeface="Inter"/>
              </a:rPr>
              <a:t>, </a:t>
            </a:r>
            <a:r>
              <a:rPr lang="ko-KR" altLang="en-US" sz="1600" b="0" i="0" dirty="0">
                <a:effectLst/>
                <a:latin typeface="Inter"/>
              </a:rPr>
              <a:t>지명된 기업의 위험 감사 등급</a:t>
            </a:r>
            <a:r>
              <a:rPr lang="en-US" altLang="ko-KR" sz="1600" b="0" i="0" dirty="0">
                <a:effectLst/>
                <a:latin typeface="Inter"/>
              </a:rPr>
              <a:t>(Fraud </a:t>
            </a:r>
            <a:r>
              <a:rPr lang="ko-KR" altLang="en-US" sz="1600" b="0" i="0" dirty="0">
                <a:effectLst/>
                <a:latin typeface="Inter"/>
              </a:rPr>
              <a:t>및 </a:t>
            </a:r>
            <a:r>
              <a:rPr lang="en-US" altLang="ko-KR" sz="1600" b="0" i="0" dirty="0">
                <a:effectLst/>
                <a:latin typeface="Inter"/>
              </a:rPr>
              <a:t>No-Fraud)</a:t>
            </a:r>
            <a:r>
              <a:rPr lang="ko-KR" altLang="en-US" sz="1600" b="0" i="0" dirty="0">
                <a:effectLst/>
                <a:latin typeface="Inter"/>
              </a:rPr>
              <a:t>을 평가</a:t>
            </a:r>
            <a:endParaRPr lang="en-US" altLang="ko-KR" sz="1600" b="0" i="0" dirty="0">
              <a:effectLst/>
              <a:latin typeface="Inter"/>
            </a:endParaRPr>
          </a:p>
          <a:p>
            <a:endParaRPr lang="en-US" altLang="ko-KR" sz="1600" dirty="0">
              <a:solidFill>
                <a:schemeClr val="tx2"/>
              </a:solidFill>
              <a:latin typeface="Inter"/>
            </a:endParaRPr>
          </a:p>
          <a:p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적용가능모형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: Random Forest (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정확도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99%), Logistic Regression(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정확도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96%)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AE1634-5813-9321-DC6C-0BFB8AA7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12" y="1520785"/>
            <a:ext cx="4061481" cy="427809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377730-3026-FA9B-9742-46455D7864DD}"/>
              </a:ext>
            </a:extLst>
          </p:cNvPr>
          <p:cNvSpPr/>
          <p:nvPr/>
        </p:nvSpPr>
        <p:spPr>
          <a:xfrm>
            <a:off x="347896" y="6067433"/>
            <a:ext cx="11574029" cy="561582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4E331D-44C1-F108-3D18-0261E07B9AC5}"/>
              </a:ext>
            </a:extLst>
          </p:cNvPr>
          <p:cNvSpPr/>
          <p:nvPr/>
        </p:nvSpPr>
        <p:spPr>
          <a:xfrm>
            <a:off x="835314" y="6150049"/>
            <a:ext cx="10907679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불일치 사항이 감사위험을 예측하는 지표가 될 수 있음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5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F0F8650-E53E-7617-F076-E4C004A1472B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54FA2B6-7FEA-5146-D68B-792145C56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6A1A1C-675B-AD89-0BF5-FCA065984806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F32227-B86A-9544-95DE-A6951C519FE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490322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4. </a:t>
              </a:r>
              <a:r>
                <a:rPr lang="ko-KR" altLang="en-US" sz="2800" dirty="0">
                  <a:solidFill>
                    <a:schemeClr val="tx2"/>
                  </a:solidFill>
                </a:rPr>
                <a:t>간단한 데이터 탐색내용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B2B28-9DB9-9AF9-9842-B88F9F5F3E5A}"/>
              </a:ext>
            </a:extLst>
          </p:cNvPr>
          <p:cNvSpPr/>
          <p:nvPr/>
        </p:nvSpPr>
        <p:spPr>
          <a:xfrm>
            <a:off x="835314" y="886892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유사한 데이터 사례</a:t>
            </a:r>
            <a:r>
              <a:rPr lang="en-US" altLang="ko-KR" sz="2400" b="1" dirty="0">
                <a:solidFill>
                  <a:schemeClr val="tx2"/>
                </a:solidFill>
              </a:rPr>
              <a:t> (Kaggle)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BF498A-3096-AA2F-BBC4-77122FD71C7B}"/>
              </a:ext>
            </a:extLst>
          </p:cNvPr>
          <p:cNvSpPr/>
          <p:nvPr/>
        </p:nvSpPr>
        <p:spPr>
          <a:xfrm>
            <a:off x="835315" y="1568948"/>
            <a:ext cx="5983774" cy="28007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2. </a:t>
            </a:r>
            <a:r>
              <a:rPr lang="ko-KR" altLang="en-US" sz="1600" b="1" dirty="0">
                <a:solidFill>
                  <a:schemeClr val="tx2"/>
                </a:solidFill>
              </a:rPr>
              <a:t>회사 파산 예측 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</a:rPr>
              <a:t>대만</a:t>
            </a:r>
            <a:r>
              <a:rPr lang="en-US" altLang="ko-KR" sz="1600" b="1" dirty="0">
                <a:solidFill>
                  <a:schemeClr val="tx2"/>
                </a:solidFill>
              </a:rPr>
              <a:t>, 1999~2009)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>
                <a:solidFill>
                  <a:schemeClr val="tx2"/>
                </a:solidFill>
              </a:rPr>
              <a:t>목표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latin typeface="Inter"/>
              </a:rPr>
              <a:t>재무비율 및 재무제표금액 등을 통한 회사 파산 예측</a:t>
            </a:r>
            <a:endParaRPr lang="en-US" altLang="ko-KR" sz="1600" dirty="0">
              <a:latin typeface="Inter"/>
            </a:endParaRPr>
          </a:p>
          <a:p>
            <a:endParaRPr lang="en-US" altLang="ko-KR" sz="1600" b="0" i="0" dirty="0">
              <a:effectLst/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Index</a:t>
            </a:r>
            <a:r>
              <a:rPr lang="en-US" altLang="ko-KR" sz="1600" b="0" i="0" dirty="0">
                <a:effectLst/>
                <a:latin typeface="Inter"/>
              </a:rPr>
              <a:t>:  </a:t>
            </a:r>
            <a:r>
              <a:rPr lang="ko-KR" altLang="en-US" sz="1600" b="0" i="0" dirty="0">
                <a:effectLst/>
                <a:latin typeface="Inter"/>
              </a:rPr>
              <a:t>개별기업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(6819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개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)</a:t>
            </a:r>
          </a:p>
          <a:p>
            <a:endParaRPr lang="en-US" altLang="ko-KR" sz="1600" b="0" i="0" dirty="0">
              <a:effectLst/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Feature</a:t>
            </a:r>
            <a:r>
              <a:rPr lang="en-US" altLang="ko-KR" sz="1600" dirty="0">
                <a:latin typeface="Inter"/>
              </a:rPr>
              <a:t>: </a:t>
            </a:r>
            <a:r>
              <a:rPr lang="ko-KR" altLang="en-US" sz="1600" dirty="0">
                <a:latin typeface="Inter"/>
              </a:rPr>
              <a:t>재무비율 및 재무제표금액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(96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개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)</a:t>
            </a:r>
          </a:p>
          <a:p>
            <a:endParaRPr lang="en-US" altLang="ko-KR" sz="1600" b="1" dirty="0">
              <a:solidFill>
                <a:schemeClr val="tx2"/>
              </a:solidFill>
              <a:latin typeface="Inter"/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Target: </a:t>
            </a:r>
            <a:r>
              <a:rPr lang="ko-KR" altLang="en-US" sz="1600" dirty="0">
                <a:latin typeface="Inter"/>
              </a:rPr>
              <a:t>파산여부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(binary)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적용가능모형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: Logistic Regression(</a:t>
            </a:r>
            <a:r>
              <a:rPr lang="ko-KR" altLang="en-US" sz="1600" b="1" dirty="0">
                <a:solidFill>
                  <a:schemeClr val="tx2"/>
                </a:solidFill>
                <a:latin typeface="Inter"/>
              </a:rPr>
              <a:t>정확도 </a:t>
            </a:r>
            <a:r>
              <a:rPr lang="en-US" altLang="ko-KR" sz="1600" b="1" dirty="0">
                <a:solidFill>
                  <a:schemeClr val="tx2"/>
                </a:solidFill>
                <a:latin typeface="Inter"/>
              </a:rPr>
              <a:t>96%)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95F88A-03E0-62EB-2FB9-205A5212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02" y="4477050"/>
            <a:ext cx="1964987" cy="13699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AFB7A2-92CE-B352-61E8-07B3BC1BD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010" y="1568948"/>
            <a:ext cx="4686983" cy="427809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FD3021F-8461-C43D-8709-432396F65D51}"/>
              </a:ext>
            </a:extLst>
          </p:cNvPr>
          <p:cNvSpPr/>
          <p:nvPr/>
        </p:nvSpPr>
        <p:spPr>
          <a:xfrm>
            <a:off x="347896" y="6067433"/>
            <a:ext cx="11574029" cy="561582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429FA7-170C-568F-0D8B-88FE40C20800}"/>
              </a:ext>
            </a:extLst>
          </p:cNvPr>
          <p:cNvSpPr/>
          <p:nvPr/>
        </p:nvSpPr>
        <p:spPr>
          <a:xfrm>
            <a:off x="835314" y="6150049"/>
            <a:ext cx="10907679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재무지표만으로 파산회사를 꽤 정확히 예측할 수 있음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3D121-90A8-6808-440C-54266D19F490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4AE7121-2D96-4939-3B43-5A29FB183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F67C20-0413-267E-F440-75EBDFFD1DCF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47C08E-BA78-8972-19B9-FE5E3163A4AB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3124509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5.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예정기법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465BFE-4150-DB92-5447-B1555744C0ED}"/>
              </a:ext>
            </a:extLst>
          </p:cNvPr>
          <p:cNvSpPr/>
          <p:nvPr/>
        </p:nvSpPr>
        <p:spPr>
          <a:xfrm>
            <a:off x="835314" y="3119858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1. </a:t>
            </a:r>
            <a:r>
              <a:rPr lang="en-US" altLang="ko-KR" sz="2400" b="1" dirty="0" err="1">
                <a:solidFill>
                  <a:schemeClr val="tx2"/>
                </a:solidFill>
              </a:rPr>
              <a:t>DecisionTree</a:t>
            </a:r>
            <a:r>
              <a:rPr lang="en-US" altLang="ko-KR" sz="2400" b="1" dirty="0">
                <a:solidFill>
                  <a:schemeClr val="tx2"/>
                </a:solidFill>
              </a:rPr>
              <a:t> Model: Target</a:t>
            </a:r>
            <a:r>
              <a:rPr lang="ko-KR" altLang="en-US" sz="2400" b="1" dirty="0">
                <a:solidFill>
                  <a:schemeClr val="tx2"/>
                </a:solidFill>
              </a:rPr>
              <a:t>값을 구분하는 </a:t>
            </a:r>
            <a:r>
              <a:rPr lang="en-US" altLang="ko-KR" sz="2400" b="1" dirty="0">
                <a:solidFill>
                  <a:schemeClr val="tx2"/>
                </a:solidFill>
              </a:rPr>
              <a:t>Feature</a:t>
            </a:r>
            <a:r>
              <a:rPr lang="ko-KR" altLang="en-US" sz="2400" b="1" dirty="0">
                <a:solidFill>
                  <a:schemeClr val="tx2"/>
                </a:solidFill>
              </a:rPr>
              <a:t>의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중요도 확인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1001B7-6B58-9BB3-9284-6667826DC50D}"/>
              </a:ext>
            </a:extLst>
          </p:cNvPr>
          <p:cNvSpPr/>
          <p:nvPr/>
        </p:nvSpPr>
        <p:spPr>
          <a:xfrm>
            <a:off x="1615423" y="3885132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정확한 구분은 안 될 수 있으므로 </a:t>
            </a:r>
            <a:r>
              <a:rPr lang="en-US" altLang="ko-KR" sz="1600" dirty="0">
                <a:solidFill>
                  <a:schemeClr val="tx2"/>
                </a:solidFill>
              </a:rPr>
              <a:t>feature </a:t>
            </a:r>
            <a:r>
              <a:rPr lang="ko-KR" altLang="en-US" sz="1600" dirty="0">
                <a:solidFill>
                  <a:schemeClr val="tx2"/>
                </a:solidFill>
              </a:rPr>
              <a:t>를 알아보는 용도로 활용할 예정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0C56BF-0FFC-F734-BA1B-D5E888D4354E}"/>
              </a:ext>
            </a:extLst>
          </p:cNvPr>
          <p:cNvSpPr/>
          <p:nvPr/>
        </p:nvSpPr>
        <p:spPr>
          <a:xfrm>
            <a:off x="835314" y="5977205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2. MLP(</a:t>
            </a:r>
            <a:r>
              <a:rPr lang="ko-KR" altLang="en-US" sz="2400" b="1" dirty="0">
                <a:solidFill>
                  <a:schemeClr val="tx2"/>
                </a:solidFill>
              </a:rPr>
              <a:t>다층신경망</a:t>
            </a:r>
            <a:r>
              <a:rPr lang="en-US" altLang="ko-KR" sz="2400" b="1" dirty="0">
                <a:solidFill>
                  <a:schemeClr val="tx2"/>
                </a:solidFill>
              </a:rPr>
              <a:t>) Model: </a:t>
            </a:r>
            <a:r>
              <a:rPr lang="ko-KR" altLang="en-US" sz="2400" b="1" dirty="0">
                <a:solidFill>
                  <a:schemeClr val="tx2"/>
                </a:solidFill>
              </a:rPr>
              <a:t>가중치 학습을 통한 </a:t>
            </a:r>
            <a:r>
              <a:rPr lang="en-US" altLang="ko-KR" sz="2400" b="1" dirty="0">
                <a:solidFill>
                  <a:schemeClr val="tx2"/>
                </a:solidFill>
              </a:rPr>
              <a:t>Target </a:t>
            </a:r>
            <a:r>
              <a:rPr lang="ko-KR" altLang="en-US" sz="2400" b="1" dirty="0">
                <a:solidFill>
                  <a:schemeClr val="tx2"/>
                </a:solidFill>
              </a:rPr>
              <a:t>예측 및 평가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682DFF7-F6A6-392D-9931-094DB9442744}"/>
              </a:ext>
            </a:extLst>
          </p:cNvPr>
          <p:cNvSpPr/>
          <p:nvPr/>
        </p:nvSpPr>
        <p:spPr>
          <a:xfrm>
            <a:off x="4313396" y="5205353"/>
            <a:ext cx="3951514" cy="584775"/>
          </a:xfrm>
          <a:prstGeom prst="downArrow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39A215-1834-31FE-2679-CE07B7F73573}"/>
              </a:ext>
            </a:extLst>
          </p:cNvPr>
          <p:cNvSpPr/>
          <p:nvPr/>
        </p:nvSpPr>
        <p:spPr>
          <a:xfrm>
            <a:off x="1615422" y="4433501"/>
            <a:ext cx="10127569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만약 산업별 구분이 </a:t>
            </a:r>
            <a:r>
              <a:rPr lang="en-US" altLang="ko-KR" sz="1600" dirty="0">
                <a:solidFill>
                  <a:schemeClr val="tx2"/>
                </a:solidFill>
              </a:rPr>
              <a:t>feature</a:t>
            </a:r>
            <a:r>
              <a:rPr lang="ko-KR" altLang="en-US" sz="1600" dirty="0">
                <a:solidFill>
                  <a:schemeClr val="tx2"/>
                </a:solidFill>
              </a:rPr>
              <a:t>에 따라 일어난다면 유의적인 차이가 있는 것으로 볼 수 있음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이 경우 각 산업별로 인공신경망 학습을 진행해 볼 수 있음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51C265F-1F42-6D25-15AA-D6AD1CA85768}"/>
              </a:ext>
            </a:extLst>
          </p:cNvPr>
          <p:cNvSpPr/>
          <p:nvPr/>
        </p:nvSpPr>
        <p:spPr>
          <a:xfrm>
            <a:off x="4313396" y="2314080"/>
            <a:ext cx="3951514" cy="584775"/>
          </a:xfrm>
          <a:prstGeom prst="downArrow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967278-1C11-246B-8D41-4D9EDBB632EE}"/>
              </a:ext>
            </a:extLst>
          </p:cNvPr>
          <p:cNvSpPr/>
          <p:nvPr/>
        </p:nvSpPr>
        <p:spPr>
          <a:xfrm>
            <a:off x="835314" y="1093302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0. </a:t>
            </a:r>
            <a:r>
              <a:rPr lang="ko-KR" altLang="en-US" sz="2400" b="1" dirty="0">
                <a:solidFill>
                  <a:schemeClr val="tx2"/>
                </a:solidFill>
              </a:rPr>
              <a:t>감사의견을 </a:t>
            </a:r>
            <a:r>
              <a:rPr lang="en-US" altLang="ko-KR" sz="2400" b="1" dirty="0">
                <a:solidFill>
                  <a:schemeClr val="tx2"/>
                </a:solidFill>
              </a:rPr>
              <a:t>Target</a:t>
            </a:r>
            <a:r>
              <a:rPr lang="ko-KR" altLang="en-US" sz="2400" b="1" dirty="0">
                <a:solidFill>
                  <a:schemeClr val="tx2"/>
                </a:solidFill>
              </a:rPr>
              <a:t>값으로</a:t>
            </a:r>
            <a:r>
              <a:rPr lang="en-US" altLang="ko-KR" sz="2400" b="1" dirty="0">
                <a:solidFill>
                  <a:schemeClr val="tx2"/>
                </a:solidFill>
              </a:rPr>
              <a:t>,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>
                <a:solidFill>
                  <a:schemeClr val="tx2"/>
                </a:solidFill>
              </a:rPr>
              <a:t>부적정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및 의견거절을 </a:t>
            </a:r>
            <a:r>
              <a:rPr lang="en-US" altLang="ko-KR" sz="2400" b="1" dirty="0">
                <a:solidFill>
                  <a:schemeClr val="tx2"/>
                </a:solidFill>
              </a:rPr>
              <a:t>1, </a:t>
            </a:r>
            <a:r>
              <a:rPr lang="ko-KR" altLang="en-US" sz="2400" b="1" dirty="0">
                <a:solidFill>
                  <a:schemeClr val="tx2"/>
                </a:solidFill>
              </a:rPr>
              <a:t>나머지를 </a:t>
            </a:r>
            <a:r>
              <a:rPr lang="en-US" altLang="ko-KR" sz="2400" b="1" dirty="0">
                <a:solidFill>
                  <a:schemeClr val="tx2"/>
                </a:solidFill>
              </a:rPr>
              <a:t>0 </a:t>
            </a:r>
            <a:r>
              <a:rPr lang="ko-KR" altLang="en-US" sz="2400" b="1" dirty="0">
                <a:solidFill>
                  <a:schemeClr val="tx2"/>
                </a:solidFill>
              </a:rPr>
              <a:t>으로 변경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B0460-4196-98AD-D8BE-4BBF4F414373}"/>
              </a:ext>
            </a:extLst>
          </p:cNvPr>
          <p:cNvSpPr/>
          <p:nvPr/>
        </p:nvSpPr>
        <p:spPr>
          <a:xfrm>
            <a:off x="1615423" y="1771072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u="sng" dirty="0" err="1">
                <a:solidFill>
                  <a:schemeClr val="tx2"/>
                </a:solidFill>
              </a:rPr>
              <a:t>부적정</a:t>
            </a:r>
            <a:r>
              <a:rPr lang="ko-KR" altLang="en-US" sz="1600" b="1" u="sng" dirty="0">
                <a:solidFill>
                  <a:schemeClr val="tx2"/>
                </a:solidFill>
              </a:rPr>
              <a:t> 의견도 감사범위 제한의 위협이 있다고 가정하여 같은 위험으로 분류</a:t>
            </a:r>
            <a:endParaRPr lang="en-US" altLang="ko-KR" sz="16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7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7A3A47F-A42F-8894-6DEA-B29D6ED5D6CF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AF4B6EF-24F6-8DEE-C777-D45AD1E986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71BD4D-C221-119E-572A-21825494598C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584C96-2D69-24F3-5E4A-D37D780BA6AB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3124509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6.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예상결과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42E683-C136-79B5-996F-A9D09D64AD85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대만 파산회사 데이터와 유사한 결과가 나올 것으로 예상됨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2BB2DA-4043-C46D-C44F-5FBEE4F105CE}"/>
              </a:ext>
            </a:extLst>
          </p:cNvPr>
          <p:cNvSpPr/>
          <p:nvPr/>
        </p:nvSpPr>
        <p:spPr>
          <a:xfrm>
            <a:off x="1615423" y="1946080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>
                <a:solidFill>
                  <a:schemeClr val="tx2"/>
                </a:solidFill>
              </a:rPr>
              <a:t>Bankruptcy</a:t>
            </a:r>
            <a:r>
              <a:rPr lang="ko-KR" altLang="ko-KR" sz="1600" dirty="0">
                <a:solidFill>
                  <a:schemeClr val="tx2"/>
                </a:solidFill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</a:rPr>
              <a:t>perdiction</a:t>
            </a:r>
            <a:r>
              <a:rPr lang="ko-KR" altLang="ko-KR" sz="1600" dirty="0">
                <a:solidFill>
                  <a:schemeClr val="tx2"/>
                </a:solidFill>
              </a:rPr>
              <a:t> 96% </a:t>
            </a:r>
            <a:r>
              <a:rPr lang="ko-KR" altLang="ko-KR" sz="1600" dirty="0" err="1">
                <a:solidFill>
                  <a:schemeClr val="tx2"/>
                </a:solidFill>
              </a:rPr>
              <a:t>accuracy</a:t>
            </a:r>
            <a:endParaRPr lang="ko-KR" altLang="ko-KR" sz="16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0CF228-86B0-4A42-9D84-0CB4C757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26" y="2567215"/>
            <a:ext cx="5777723" cy="372658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2B2E23-A858-FF8F-552D-F3E7321AD3EC}"/>
              </a:ext>
            </a:extLst>
          </p:cNvPr>
          <p:cNvGrpSpPr/>
          <p:nvPr/>
        </p:nvGrpSpPr>
        <p:grpSpPr>
          <a:xfrm>
            <a:off x="1612180" y="2590362"/>
            <a:ext cx="4117411" cy="3704345"/>
            <a:chOff x="1612180" y="2590362"/>
            <a:chExt cx="4213710" cy="37909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76ACAB3-6229-F89B-7123-D4A517C7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2181" y="4182889"/>
              <a:ext cx="4213709" cy="219845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57B97E7-E64D-0F31-7273-1260CE0C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2180" y="2590362"/>
              <a:ext cx="4213710" cy="16074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122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613ED2-9089-E055-51C3-7BE751FFAEC8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EB237A1-714B-8391-C040-82E7AC503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21E145-BE2E-8F95-7B7A-62252B89126A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2455E98-DDEC-4C88-960B-700CCDCF3063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809A0D-A8E9-F34D-1AC3-2FCC25AE0B01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560F6E-3183-E40A-BA64-38F24C7B65F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E8B9A62-BD52-BC23-A9CA-933468DDF8EF}"/>
                </a:ext>
              </a:extLst>
            </p:cNvPr>
            <p:cNvSpPr/>
            <p:nvPr/>
          </p:nvSpPr>
          <p:spPr>
            <a:xfrm>
              <a:off x="347896" y="123144"/>
              <a:ext cx="1364669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</a:rPr>
                <a:t>목차</a:t>
              </a:r>
              <a:endParaRPr lang="en-US" altLang="ko-KR" sz="3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0952AE-D05D-EEE6-CD65-A0CB6F29A8DD}"/>
              </a:ext>
            </a:extLst>
          </p:cNvPr>
          <p:cNvSpPr/>
          <p:nvPr/>
        </p:nvSpPr>
        <p:spPr>
          <a:xfrm>
            <a:off x="1030229" y="2904750"/>
            <a:ext cx="2882013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</a:rPr>
              <a:t>비즈니스문제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AE333-1FD9-AA83-B644-92474A6A94C9}"/>
              </a:ext>
            </a:extLst>
          </p:cNvPr>
          <p:cNvSpPr/>
          <p:nvPr/>
        </p:nvSpPr>
        <p:spPr>
          <a:xfrm>
            <a:off x="1030229" y="3610485"/>
            <a:ext cx="2882013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2. </a:t>
            </a:r>
            <a:r>
              <a:rPr lang="ko-KR" altLang="en-US" sz="1400" dirty="0" err="1">
                <a:solidFill>
                  <a:schemeClr val="tx2"/>
                </a:solidFill>
              </a:rPr>
              <a:t>데이터마이닝</a:t>
            </a:r>
            <a:r>
              <a:rPr lang="ko-KR" altLang="en-US" sz="1400" dirty="0">
                <a:solidFill>
                  <a:schemeClr val="tx2"/>
                </a:solidFill>
              </a:rPr>
              <a:t> 문제로의 변환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54F75-9ECC-E0C3-5F74-F55D541470F2}"/>
              </a:ext>
            </a:extLst>
          </p:cNvPr>
          <p:cNvSpPr/>
          <p:nvPr/>
        </p:nvSpPr>
        <p:spPr>
          <a:xfrm>
            <a:off x="4852711" y="2909124"/>
            <a:ext cx="2882013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</a:rPr>
              <a:t>사용할 데이터의 선정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B005FA-E393-5F51-7B51-6B502309B446}"/>
              </a:ext>
            </a:extLst>
          </p:cNvPr>
          <p:cNvSpPr/>
          <p:nvPr/>
        </p:nvSpPr>
        <p:spPr>
          <a:xfrm>
            <a:off x="4852711" y="3610485"/>
            <a:ext cx="2882013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</a:rPr>
              <a:t>간단한 데이터 탐색내용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3FEEDB-0F4A-ED39-9057-6CC30C21F45A}"/>
              </a:ext>
            </a:extLst>
          </p:cNvPr>
          <p:cNvSpPr/>
          <p:nvPr/>
        </p:nvSpPr>
        <p:spPr>
          <a:xfrm>
            <a:off x="8675192" y="2909124"/>
            <a:ext cx="2882013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</a:rPr>
              <a:t>예정기법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AE659C-C385-B166-136F-4744B5ED73A0}"/>
              </a:ext>
            </a:extLst>
          </p:cNvPr>
          <p:cNvSpPr/>
          <p:nvPr/>
        </p:nvSpPr>
        <p:spPr>
          <a:xfrm>
            <a:off x="8675192" y="3610483"/>
            <a:ext cx="2882013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6. </a:t>
            </a:r>
            <a:r>
              <a:rPr lang="ko-KR" altLang="en-US" sz="1600" dirty="0">
                <a:solidFill>
                  <a:schemeClr val="tx2"/>
                </a:solidFill>
              </a:rPr>
              <a:t>예상결과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00928A-7CD2-D06F-1181-686AE31BBBDD}"/>
              </a:ext>
            </a:extLst>
          </p:cNvPr>
          <p:cNvSpPr/>
          <p:nvPr/>
        </p:nvSpPr>
        <p:spPr>
          <a:xfrm>
            <a:off x="1030230" y="2201370"/>
            <a:ext cx="2486578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</a:rPr>
              <a:t>문제 정의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9F6FAE-5BF0-40BB-B77A-4946D38F0D9F}"/>
              </a:ext>
            </a:extLst>
          </p:cNvPr>
          <p:cNvSpPr/>
          <p:nvPr/>
        </p:nvSpPr>
        <p:spPr>
          <a:xfrm>
            <a:off x="4852711" y="2201370"/>
            <a:ext cx="2486578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</a:rPr>
              <a:t>데이터 탐색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8723C6-C182-18AC-D6E6-5470F0996899}"/>
              </a:ext>
            </a:extLst>
          </p:cNvPr>
          <p:cNvSpPr/>
          <p:nvPr/>
        </p:nvSpPr>
        <p:spPr>
          <a:xfrm>
            <a:off x="8675192" y="2201370"/>
            <a:ext cx="2486578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</a:rPr>
              <a:t>예상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3D8DCC6-FA87-F619-93CA-C05B7C905764}"/>
              </a:ext>
            </a:extLst>
          </p:cNvPr>
          <p:cNvGrpSpPr/>
          <p:nvPr/>
        </p:nvGrpSpPr>
        <p:grpSpPr>
          <a:xfrm>
            <a:off x="1030230" y="2756207"/>
            <a:ext cx="10532871" cy="0"/>
            <a:chOff x="1030230" y="2341878"/>
            <a:chExt cx="10532871" cy="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2B67A4-6BD4-2906-0E0E-7AECF96B303A}"/>
                </a:ext>
              </a:extLst>
            </p:cNvPr>
            <p:cNvCxnSpPr>
              <a:cxnSpLocks/>
            </p:cNvCxnSpPr>
            <p:nvPr/>
          </p:nvCxnSpPr>
          <p:spPr>
            <a:xfrm>
              <a:off x="4852711" y="2341878"/>
              <a:ext cx="2882013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2D48BA2-4804-7369-5F17-D8261BEC6EF5}"/>
                </a:ext>
              </a:extLst>
            </p:cNvPr>
            <p:cNvCxnSpPr>
              <a:cxnSpLocks/>
            </p:cNvCxnSpPr>
            <p:nvPr/>
          </p:nvCxnSpPr>
          <p:spPr>
            <a:xfrm>
              <a:off x="8681088" y="2341878"/>
              <a:ext cx="2882013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8BE18BD-21FC-3018-2EDC-44BD0D00AC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30" y="2341878"/>
              <a:ext cx="2882013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5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39D445-9FC4-ED64-EAE7-2151B55A1345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FF350BB-8821-CA80-8E72-D40C98E32A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7958E7-F056-D5A8-85C4-795A533D2CCF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E074B0-5CB5-8A32-C26C-E38E5D1ACB1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3124509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1. </a:t>
              </a:r>
              <a:r>
                <a:rPr lang="ko-KR" altLang="en-US" sz="2800" dirty="0">
                  <a:solidFill>
                    <a:schemeClr val="tx2"/>
                  </a:solidFill>
                </a:rPr>
                <a:t>비즈니스문제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236E6D-3AC8-0EC2-D98E-BC723457497F}"/>
              </a:ext>
            </a:extLst>
          </p:cNvPr>
          <p:cNvSpPr/>
          <p:nvPr/>
        </p:nvSpPr>
        <p:spPr>
          <a:xfrm>
            <a:off x="512507" y="1214878"/>
            <a:ext cx="11574029" cy="1510067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8B0ED1-9F78-D5BE-A839-BD08057F981A}"/>
              </a:ext>
            </a:extLst>
          </p:cNvPr>
          <p:cNvGrpSpPr/>
          <p:nvPr/>
        </p:nvGrpSpPr>
        <p:grpSpPr>
          <a:xfrm>
            <a:off x="835314" y="1327191"/>
            <a:ext cx="10907679" cy="1226938"/>
            <a:chOff x="512507" y="1350083"/>
            <a:chExt cx="11166985" cy="122693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55B179-212D-CEDA-BB9F-B1FD6ED6A492}"/>
                </a:ext>
              </a:extLst>
            </p:cNvPr>
            <p:cNvSpPr/>
            <p:nvPr/>
          </p:nvSpPr>
          <p:spPr>
            <a:xfrm>
              <a:off x="512507" y="1350083"/>
              <a:ext cx="1116698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문제점</a:t>
              </a:r>
              <a:r>
                <a:rPr lang="en-US" altLang="ko-KR" sz="2400" dirty="0">
                  <a:solidFill>
                    <a:schemeClr val="tx2"/>
                  </a:solidFill>
                </a:rPr>
                <a:t>: </a:t>
              </a:r>
              <a:r>
                <a:rPr lang="ko-KR" altLang="en-US" sz="2400" dirty="0">
                  <a:solidFill>
                    <a:schemeClr val="tx2"/>
                  </a:solidFill>
                </a:rPr>
                <a:t>감사대상회사의 위험평가시 감사인의 판단에 의존</a:t>
              </a:r>
              <a:endParaRPr lang="en-US" altLang="ko-KR" sz="2400" dirty="0">
                <a:solidFill>
                  <a:schemeClr val="tx2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7F245C-2491-D079-212E-2D0DBB182D11}"/>
                </a:ext>
              </a:extLst>
            </p:cNvPr>
            <p:cNvSpPr/>
            <p:nvPr/>
          </p:nvSpPr>
          <p:spPr>
            <a:xfrm>
              <a:off x="1311161" y="1992246"/>
              <a:ext cx="10368330" cy="5847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</a:rPr>
                <a:t>여러 측면을 종합적으로 판단하므로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준비과정에서 많은 시간 소요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판단의 기준이 주관적이며 모호</a:t>
              </a:r>
              <a:r>
                <a:rPr lang="ko-KR" altLang="en-US" sz="1600" dirty="0">
                  <a:solidFill>
                    <a:schemeClr val="tx2"/>
                  </a:solidFill>
                </a:rPr>
                <a:t>함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5F6003-AF67-5D42-0C8F-6310E9E46BF4}"/>
              </a:ext>
            </a:extLst>
          </p:cNvPr>
          <p:cNvSpPr/>
          <p:nvPr/>
        </p:nvSpPr>
        <p:spPr>
          <a:xfrm>
            <a:off x="512507" y="4163787"/>
            <a:ext cx="11574029" cy="1510067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46990-B4A1-934A-5226-A47734A0D9BC}"/>
              </a:ext>
            </a:extLst>
          </p:cNvPr>
          <p:cNvSpPr/>
          <p:nvPr/>
        </p:nvSpPr>
        <p:spPr>
          <a:xfrm>
            <a:off x="835314" y="4467471"/>
            <a:ext cx="10907678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위험이 높은 회사를 미리 식별할 수 있다면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E9093AA-4610-0F31-ADBB-3177098E0D2E}"/>
              </a:ext>
            </a:extLst>
          </p:cNvPr>
          <p:cNvSpPr/>
          <p:nvPr/>
        </p:nvSpPr>
        <p:spPr>
          <a:xfrm>
            <a:off x="4313396" y="3136612"/>
            <a:ext cx="3951514" cy="584775"/>
          </a:xfrm>
          <a:prstGeom prst="downArrow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82D38F-1558-687F-EF76-3213A68320A0}"/>
              </a:ext>
            </a:extLst>
          </p:cNvPr>
          <p:cNvSpPr/>
          <p:nvPr/>
        </p:nvSpPr>
        <p:spPr>
          <a:xfrm>
            <a:off x="1615423" y="5037077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감사의 초기단계부터 적정인원의 배분</a:t>
            </a:r>
            <a:r>
              <a:rPr lang="ko-KR" altLang="en-US" sz="1600" dirty="0">
                <a:solidFill>
                  <a:schemeClr val="tx2"/>
                </a:solidFill>
              </a:rPr>
              <a:t>으로 </a:t>
            </a:r>
            <a:r>
              <a:rPr lang="ko-KR" altLang="en-US" sz="1600" b="1" dirty="0">
                <a:solidFill>
                  <a:schemeClr val="tx2"/>
                </a:solidFill>
              </a:rPr>
              <a:t>효과적이고 효율적</a:t>
            </a:r>
            <a:r>
              <a:rPr lang="ko-KR" altLang="en-US" sz="1600" dirty="0">
                <a:solidFill>
                  <a:schemeClr val="tx2"/>
                </a:solidFill>
              </a:rPr>
              <a:t>으로 업무수행 가능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E1903A1-4188-88EE-6D49-CBBF7E55908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B070D37-994A-8533-B462-95AA3ECB0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1E4BB9-7CAC-839E-D337-BE1B48BF64A0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AB12C6-2EB5-D008-FE56-7EB7A147188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CEBFBA-05E4-DB58-2CE1-21FED7DFA9C4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3226388-B51C-57CE-302E-52FDC16C42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9C8B68-5E43-FD7A-439C-87593B87E12D}"/>
                </a:ext>
              </a:extLst>
            </p:cNvPr>
            <p:cNvSpPr/>
            <p:nvPr/>
          </p:nvSpPr>
          <p:spPr>
            <a:xfrm>
              <a:off x="347896" y="123144"/>
              <a:ext cx="3124509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1. </a:t>
              </a:r>
              <a:r>
                <a:rPr lang="ko-KR" altLang="en-US" sz="2800" dirty="0">
                  <a:solidFill>
                    <a:schemeClr val="tx2"/>
                  </a:solidFill>
                </a:rPr>
                <a:t>비즈니스문제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ADD03F-27D1-17B1-4007-3576F22B63EE}"/>
              </a:ext>
            </a:extLst>
          </p:cNvPr>
          <p:cNvSpPr/>
          <p:nvPr/>
        </p:nvSpPr>
        <p:spPr>
          <a:xfrm>
            <a:off x="835314" y="90164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회계감사의 절차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회계 감사론-매출과 대금회수활동의 입증절차 :: Vorsprung durch Technik">
            <a:extLst>
              <a:ext uri="{FF2B5EF4-FFF2-40B4-BE49-F238E27FC236}">
                <a16:creationId xmlns:a16="http://schemas.microsoft.com/office/drawing/2014/main" id="{E0EDA713-2F4E-995E-085E-8D3F4F35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" t="3462" r="11341"/>
          <a:stretch/>
        </p:blipFill>
        <p:spPr bwMode="auto">
          <a:xfrm>
            <a:off x="835314" y="1459047"/>
            <a:ext cx="5812971" cy="52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23183-41C0-0C6C-3F89-F9FD65160BA9}"/>
              </a:ext>
            </a:extLst>
          </p:cNvPr>
          <p:cNvSpPr/>
          <p:nvPr/>
        </p:nvSpPr>
        <p:spPr>
          <a:xfrm>
            <a:off x="7483599" y="5417110"/>
            <a:ext cx="4369224" cy="1262374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268E2-9CD3-D33B-0860-06D37CCDDDA3}"/>
              </a:ext>
            </a:extLst>
          </p:cNvPr>
          <p:cNvGrpSpPr/>
          <p:nvPr/>
        </p:nvGrpSpPr>
        <p:grpSpPr>
          <a:xfrm>
            <a:off x="5502545" y="1827268"/>
            <a:ext cx="2175596" cy="4367184"/>
            <a:chOff x="5502545" y="1689904"/>
            <a:chExt cx="2175596" cy="43671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6BB243-83D6-156F-12AC-699EADFE2550}"/>
                </a:ext>
              </a:extLst>
            </p:cNvPr>
            <p:cNvSpPr txBox="1"/>
            <p:nvPr/>
          </p:nvSpPr>
          <p:spPr>
            <a:xfrm>
              <a:off x="5502545" y="1689904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① 계약체결 및 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</a:rPr>
                <a:t>   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전반감사계획수립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FFC7C0-B27D-462C-BE36-321C0CD3E6CA}"/>
                </a:ext>
              </a:extLst>
            </p:cNvPr>
            <p:cNvSpPr txBox="1"/>
            <p:nvPr/>
          </p:nvSpPr>
          <p:spPr>
            <a:xfrm>
              <a:off x="5502545" y="3154614"/>
              <a:ext cx="2175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② 내부통제제도 평가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2B029-8C02-6A40-C82E-537A12A06573}"/>
                </a:ext>
              </a:extLst>
            </p:cNvPr>
            <p:cNvSpPr txBox="1"/>
            <p:nvPr/>
          </p:nvSpPr>
          <p:spPr>
            <a:xfrm>
              <a:off x="5502545" y="4471429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③ 실증절차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EA32AC-7E12-13A7-2B33-AB828DF06762}"/>
                </a:ext>
              </a:extLst>
            </p:cNvPr>
            <p:cNvSpPr txBox="1"/>
            <p:nvPr/>
          </p:nvSpPr>
          <p:spPr>
            <a:xfrm>
              <a:off x="5502545" y="5718534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④ 감사보고서 작성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99C21E-B126-CC56-F7AA-7BB022EF570E}"/>
              </a:ext>
            </a:extLst>
          </p:cNvPr>
          <p:cNvSpPr/>
          <p:nvPr/>
        </p:nvSpPr>
        <p:spPr>
          <a:xfrm>
            <a:off x="7678140" y="1459047"/>
            <a:ext cx="4064853" cy="101566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감사범위제한이 예상되는 경우 회계감사기준</a:t>
            </a:r>
            <a:r>
              <a:rPr lang="en-US" altLang="ko-KR" sz="2000" b="1" dirty="0">
                <a:solidFill>
                  <a:schemeClr val="tx2"/>
                </a:solidFill>
              </a:rPr>
              <a:t>(GAAS)</a:t>
            </a:r>
            <a:r>
              <a:rPr lang="ko-KR" altLang="en-US" sz="2000" b="1" dirty="0">
                <a:solidFill>
                  <a:schemeClr val="tx2"/>
                </a:solidFill>
              </a:rPr>
              <a:t>에 따라 감사업무를 수임하지 말아야 함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7F500C-4809-5C43-2AF5-5AF8652033E5}"/>
              </a:ext>
            </a:extLst>
          </p:cNvPr>
          <p:cNvSpPr/>
          <p:nvPr/>
        </p:nvSpPr>
        <p:spPr>
          <a:xfrm>
            <a:off x="8811168" y="2629048"/>
            <a:ext cx="1798796" cy="2661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BBBD8-07A2-843D-B9A9-91CF30B0D63A}"/>
              </a:ext>
            </a:extLst>
          </p:cNvPr>
          <p:cNvSpPr/>
          <p:nvPr/>
        </p:nvSpPr>
        <p:spPr>
          <a:xfrm>
            <a:off x="7678140" y="2987836"/>
            <a:ext cx="4064853" cy="187743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회사의 </a:t>
            </a:r>
            <a:r>
              <a:rPr lang="ko-KR" altLang="en-US" sz="1600" b="1" dirty="0">
                <a:solidFill>
                  <a:schemeClr val="tx2"/>
                </a:solidFill>
              </a:rPr>
              <a:t>위험평가 및 감사범위제한</a:t>
            </a:r>
            <a:r>
              <a:rPr lang="ko-KR" altLang="en-US" sz="1600" dirty="0">
                <a:solidFill>
                  <a:schemeClr val="tx2"/>
                </a:solidFill>
              </a:rPr>
              <a:t>이</a:t>
            </a:r>
            <a:endParaRPr lang="en-US" altLang="ko-KR" sz="1600" dirty="0">
              <a:solidFill>
                <a:schemeClr val="tx2"/>
              </a:solidFill>
            </a:endParaRPr>
          </a:p>
          <a:p>
            <a:endParaRPr lang="en-US" altLang="ko-KR" sz="1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</a:rPr>
              <a:t>계약체결여부</a:t>
            </a:r>
            <a:r>
              <a:rPr lang="en-US" altLang="ko-KR" sz="1600" b="1" dirty="0">
                <a:solidFill>
                  <a:schemeClr val="tx2"/>
                </a:solidFill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</a:rPr>
              <a:t>전반계획수립에 영향</a:t>
            </a:r>
            <a:r>
              <a:rPr lang="ko-KR" altLang="en-US" sz="1600" dirty="0">
                <a:solidFill>
                  <a:schemeClr val="tx2"/>
                </a:solidFill>
              </a:rPr>
              <a:t>을 미침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ko-KR" altLang="en-US" sz="1600" dirty="0">
                <a:solidFill>
                  <a:schemeClr val="tx2"/>
                </a:solidFill>
              </a:rPr>
              <a:t>그러나 일반적으로 첫 단계 </a:t>
            </a:r>
            <a:r>
              <a:rPr lang="ko-KR" altLang="en-US" sz="1600" b="1" dirty="0">
                <a:solidFill>
                  <a:schemeClr val="tx2"/>
                </a:solidFill>
              </a:rPr>
              <a:t>이후에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ko-KR" altLang="en-US" sz="1600" b="1" dirty="0">
                <a:solidFill>
                  <a:schemeClr val="tx2"/>
                </a:solidFill>
              </a:rPr>
              <a:t>해당 위험이 식별될 가능성이 높음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29CF7-A35F-4095-8E51-594238244483}"/>
              </a:ext>
            </a:extLst>
          </p:cNvPr>
          <p:cNvSpPr/>
          <p:nvPr/>
        </p:nvSpPr>
        <p:spPr>
          <a:xfrm>
            <a:off x="7678139" y="5539724"/>
            <a:ext cx="4064853" cy="101566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해당 위험을 미리 식별한다면 이후에 감사계약을 취소하거나 계획이 변경되는 상황 감소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3AED732-A0B9-382F-AC09-2DE98F395F4F}"/>
              </a:ext>
            </a:extLst>
          </p:cNvPr>
          <p:cNvSpPr/>
          <p:nvPr/>
        </p:nvSpPr>
        <p:spPr>
          <a:xfrm>
            <a:off x="8811168" y="5008092"/>
            <a:ext cx="1798796" cy="2661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6644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3400B72-9051-3B98-1382-8E957F261166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0EA58A2-F3C9-8365-0FA6-78CD9A92CE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E4E421-EC3D-836C-633C-52E4A97BB329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0FC5F24-8398-7A4A-1684-1A39BC3CCA91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C06508-2B14-0263-189B-636A639E166D}"/>
              </a:ext>
            </a:extLst>
          </p:cNvPr>
          <p:cNvSpPr/>
          <p:nvPr/>
        </p:nvSpPr>
        <p:spPr>
          <a:xfrm>
            <a:off x="835314" y="949974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감사의견의 종류</a:t>
            </a:r>
            <a:r>
              <a:rPr lang="en-US" altLang="ko-KR" sz="2400" b="1" dirty="0">
                <a:solidFill>
                  <a:schemeClr val="tx2"/>
                </a:solidFill>
              </a:rPr>
              <a:t> 4</a:t>
            </a:r>
            <a:r>
              <a:rPr lang="ko-KR" altLang="en-US" sz="2400" b="1" dirty="0">
                <a:solidFill>
                  <a:schemeClr val="tx2"/>
                </a:solidFill>
              </a:rPr>
              <a:t>가지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B93A62-3FBC-0BF2-358C-9BD28B49A840}"/>
              </a:ext>
            </a:extLst>
          </p:cNvPr>
          <p:cNvSpPr/>
          <p:nvPr/>
        </p:nvSpPr>
        <p:spPr>
          <a:xfrm>
            <a:off x="835314" y="5027249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감사범위가 제한되는 경우는 의견거절에 해당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020C7B-827B-0503-ECFD-7355476065DF}"/>
              </a:ext>
            </a:extLst>
          </p:cNvPr>
          <p:cNvSpPr/>
          <p:nvPr/>
        </p:nvSpPr>
        <p:spPr>
          <a:xfrm>
            <a:off x="1402472" y="5642637"/>
            <a:ext cx="10340521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/>
                </a:solidFill>
              </a:rPr>
              <a:t>부적정</a:t>
            </a:r>
            <a:r>
              <a:rPr lang="ko-KR" altLang="en-US" sz="1600" dirty="0">
                <a:solidFill>
                  <a:schemeClr val="tx2"/>
                </a:solidFill>
              </a:rPr>
              <a:t> 의견은 </a:t>
            </a:r>
            <a:r>
              <a:rPr lang="ko-KR" altLang="en-US" sz="1600" b="1" dirty="0">
                <a:solidFill>
                  <a:schemeClr val="tx2"/>
                </a:solidFill>
              </a:rPr>
              <a:t>재무제표에 중요한 왜곡표시를 수정하지 않은 경우에 해당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pic>
        <p:nvPicPr>
          <p:cNvPr id="6146" name="Picture 2" descr="주식투자 전 감사보고서 활용 꿀팁!...'적정의견'만 믿다간 큰코 다쳐">
            <a:extLst>
              <a:ext uri="{FF2B5EF4-FFF2-40B4-BE49-F238E27FC236}">
                <a16:creationId xmlns:a16="http://schemas.microsoft.com/office/drawing/2014/main" id="{A5757FF0-045D-127E-BEAD-3EEAD550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28769"/>
            <a:ext cx="7905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E5F2D2-9F26-1283-1411-31E78C1323E8}"/>
              </a:ext>
            </a:extLst>
          </p:cNvPr>
          <p:cNvSpPr/>
          <p:nvPr/>
        </p:nvSpPr>
        <p:spPr>
          <a:xfrm>
            <a:off x="9198498" y="2046898"/>
            <a:ext cx="663131" cy="2564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주식투자 전 감사보고서 활용 꿀팁!...'적정의견'만 믿다간 큰코 다쳐">
            <a:extLst>
              <a:ext uri="{FF2B5EF4-FFF2-40B4-BE49-F238E27FC236}">
                <a16:creationId xmlns:a16="http://schemas.microsoft.com/office/drawing/2014/main" id="{5992C354-F7D5-3B57-BC36-4D7E0860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48" y="1628769"/>
            <a:ext cx="7905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E0A97-FF56-90BE-1245-F40CFED89904}"/>
              </a:ext>
            </a:extLst>
          </p:cNvPr>
          <p:cNvSpPr/>
          <p:nvPr/>
        </p:nvSpPr>
        <p:spPr>
          <a:xfrm>
            <a:off x="9279521" y="2066338"/>
            <a:ext cx="663131" cy="254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DA4385-2F4F-DF04-E143-118AF92B8070}"/>
              </a:ext>
            </a:extLst>
          </p:cNvPr>
          <p:cNvSpPr/>
          <p:nvPr/>
        </p:nvSpPr>
        <p:spPr>
          <a:xfrm>
            <a:off x="2476982" y="2373050"/>
            <a:ext cx="7465670" cy="740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1302EC-7707-AA9C-D9E9-823E2212E3B7}"/>
              </a:ext>
            </a:extLst>
          </p:cNvPr>
          <p:cNvSpPr/>
          <p:nvPr/>
        </p:nvSpPr>
        <p:spPr>
          <a:xfrm>
            <a:off x="8616390" y="2066338"/>
            <a:ext cx="663131" cy="254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F6EF6B-FC8C-5379-B0E3-FCBFFCB3366E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93DD29E-970D-E007-9F8C-CA9EBC109A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248CBC-9C81-A55F-99DB-3E5CEBE01979}"/>
                </a:ext>
              </a:extLst>
            </p:cNvPr>
            <p:cNvSpPr/>
            <p:nvPr/>
          </p:nvSpPr>
          <p:spPr>
            <a:xfrm>
              <a:off x="347896" y="123144"/>
              <a:ext cx="5138504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2. </a:t>
              </a:r>
              <a:r>
                <a:rPr lang="ko-KR" altLang="en-US" sz="2800" dirty="0" err="1">
                  <a:solidFill>
                    <a:schemeClr val="tx2"/>
                  </a:solidFill>
                </a:rPr>
                <a:t>데이터마이닝</a:t>
              </a:r>
              <a:r>
                <a:rPr lang="ko-KR" altLang="en-US" sz="2800" dirty="0">
                  <a:solidFill>
                    <a:schemeClr val="tx2"/>
                  </a:solidFill>
                </a:rPr>
                <a:t> 문제로의 변환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2C3C0-3B80-206B-4DC4-167FD54A73D3}"/>
              </a:ext>
            </a:extLst>
          </p:cNvPr>
          <p:cNvSpPr/>
          <p:nvPr/>
        </p:nvSpPr>
        <p:spPr>
          <a:xfrm>
            <a:off x="1402472" y="6150081"/>
            <a:ext cx="10340521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만약 </a:t>
            </a:r>
            <a:r>
              <a:rPr lang="ko-KR" altLang="en-US" sz="1600" b="1" u="sng" dirty="0" err="1">
                <a:solidFill>
                  <a:schemeClr val="tx2"/>
                </a:solidFill>
              </a:rPr>
              <a:t>부적정</a:t>
            </a:r>
            <a:r>
              <a:rPr lang="ko-KR" altLang="en-US" sz="1600" b="1" u="sng" dirty="0">
                <a:solidFill>
                  <a:schemeClr val="tx2"/>
                </a:solidFill>
              </a:rPr>
              <a:t> 의견도 감사범위 제한의 위협이 있다고 가정하는 경우 같은 위험으로</a:t>
            </a:r>
            <a:r>
              <a:rPr lang="ko-KR" altLang="en-US" sz="1600" u="sng" dirty="0">
                <a:solidFill>
                  <a:schemeClr val="tx2"/>
                </a:solidFill>
              </a:rPr>
              <a:t> 취급할 수</a:t>
            </a:r>
            <a:r>
              <a:rPr lang="ko-KR" altLang="en-US" sz="1600" dirty="0">
                <a:solidFill>
                  <a:schemeClr val="tx2"/>
                </a:solidFill>
              </a:rPr>
              <a:t> 있을 것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1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E1903A1-4188-88EE-6D49-CBBF7E55908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B070D37-994A-8533-B462-95AA3ECB0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1E4BB9-7CAC-839E-D337-BE1B48BF64A0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AB12C6-2EB5-D008-FE56-7EB7A147188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D35815-20D5-7D9C-CD95-A2DD5C9EC7C7}"/>
              </a:ext>
            </a:extLst>
          </p:cNvPr>
          <p:cNvSpPr/>
          <p:nvPr/>
        </p:nvSpPr>
        <p:spPr>
          <a:xfrm>
            <a:off x="835314" y="1036737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감사위험의 구성 및 판단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64FF9D-DE0C-BD58-394D-1C7DFBC4A857}"/>
              </a:ext>
            </a:extLst>
          </p:cNvPr>
          <p:cNvSpPr/>
          <p:nvPr/>
        </p:nvSpPr>
        <p:spPr>
          <a:xfrm>
            <a:off x="1615423" y="5036024"/>
            <a:ext cx="10127569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여러 측면을 종합적으로 판단하므로 </a:t>
            </a:r>
            <a:r>
              <a:rPr lang="ko-KR" altLang="en-US" sz="1600" b="1" dirty="0">
                <a:solidFill>
                  <a:schemeClr val="tx2"/>
                </a:solidFill>
              </a:rPr>
              <a:t>준비과정에서 많은 시간 소요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판단의 기준이 주관적이며 모호함</a:t>
            </a:r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E8CD8E-2B93-9ABF-93E7-45432E079298}"/>
              </a:ext>
            </a:extLst>
          </p:cNvPr>
          <p:cNvSpPr/>
          <p:nvPr/>
        </p:nvSpPr>
        <p:spPr>
          <a:xfrm>
            <a:off x="1615423" y="5811527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내부환경은 점수화하기 쉽지 않음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통제환경을 제외하고는 </a:t>
            </a:r>
            <a:r>
              <a:rPr lang="ko-KR" altLang="en-US" sz="1600" dirty="0" err="1">
                <a:solidFill>
                  <a:schemeClr val="tx2"/>
                </a:solidFill>
              </a:rPr>
              <a:t>내부정보이며</a:t>
            </a:r>
            <a:r>
              <a:rPr lang="en-US" altLang="ko-KR" sz="1600" dirty="0">
                <a:solidFill>
                  <a:schemeClr val="tx2"/>
                </a:solidFill>
              </a:rPr>
              <a:t>,</a:t>
            </a:r>
            <a:r>
              <a:rPr lang="ko-KR" altLang="en-US" sz="1600" dirty="0">
                <a:solidFill>
                  <a:schemeClr val="tx2"/>
                </a:solidFill>
              </a:rPr>
              <a:t> 통제환경도 점수화가 제한적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D664C8-E962-5BD1-049C-FD4892FFB83D}"/>
              </a:ext>
            </a:extLst>
          </p:cNvPr>
          <p:cNvSpPr/>
          <p:nvPr/>
        </p:nvSpPr>
        <p:spPr>
          <a:xfrm>
            <a:off x="1615423" y="1806746"/>
            <a:ext cx="1591901" cy="129946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감사위험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F668F1-527E-CBB0-3066-D91716CE022A}"/>
              </a:ext>
            </a:extLst>
          </p:cNvPr>
          <p:cNvSpPr/>
          <p:nvPr/>
        </p:nvSpPr>
        <p:spPr>
          <a:xfrm>
            <a:off x="4381773" y="1806746"/>
            <a:ext cx="1591901" cy="129946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고유위험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1368DC-A555-BB89-F8E7-423692F65C29}"/>
              </a:ext>
            </a:extLst>
          </p:cNvPr>
          <p:cNvSpPr/>
          <p:nvPr/>
        </p:nvSpPr>
        <p:spPr>
          <a:xfrm>
            <a:off x="7148123" y="1806746"/>
            <a:ext cx="1591901" cy="129946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통제위험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5597F8-FC09-227C-D286-0B851EE95451}"/>
              </a:ext>
            </a:extLst>
          </p:cNvPr>
          <p:cNvSpPr/>
          <p:nvPr/>
        </p:nvSpPr>
        <p:spPr>
          <a:xfrm>
            <a:off x="9784075" y="1806547"/>
            <a:ext cx="1591901" cy="129946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적발위험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FA28C0-2CBC-7516-68E2-9F0F31C4A209}"/>
              </a:ext>
            </a:extLst>
          </p:cNvPr>
          <p:cNvGrpSpPr/>
          <p:nvPr/>
        </p:nvGrpSpPr>
        <p:grpSpPr>
          <a:xfrm>
            <a:off x="3627098" y="2237239"/>
            <a:ext cx="5836513" cy="523220"/>
            <a:chOff x="3627098" y="2237239"/>
            <a:chExt cx="5836513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3DF66A-CC98-C950-761D-A460005B0DA5}"/>
                </a:ext>
              </a:extLst>
            </p:cNvPr>
            <p:cNvSpPr txBox="1"/>
            <p:nvPr/>
          </p:nvSpPr>
          <p:spPr>
            <a:xfrm>
              <a:off x="3627098" y="2237239"/>
              <a:ext cx="401072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tx2"/>
                  </a:solidFill>
                </a:defRPr>
              </a:lvl1pPr>
            </a:lstStyle>
            <a:p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C883CD-3367-3635-ACC7-8BB0F04512A8}"/>
                </a:ext>
              </a:extLst>
            </p:cNvPr>
            <p:cNvSpPr txBox="1"/>
            <p:nvPr/>
          </p:nvSpPr>
          <p:spPr>
            <a:xfrm>
              <a:off x="6393448" y="2237239"/>
              <a:ext cx="369012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tx2"/>
                  </a:solidFill>
                </a:defRPr>
              </a:lvl1pPr>
            </a:lstStyle>
            <a:p>
              <a:r>
                <a:rPr lang="en-US" altLang="ko-KR" sz="2800" dirty="0"/>
                <a:t>X</a:t>
              </a:r>
              <a:endParaRPr lang="ko-KR" altLang="en-US" sz="2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6B8C5E-3594-2BAC-E3DC-96A48BC94E71}"/>
                </a:ext>
              </a:extLst>
            </p:cNvPr>
            <p:cNvSpPr txBox="1"/>
            <p:nvPr/>
          </p:nvSpPr>
          <p:spPr>
            <a:xfrm>
              <a:off x="9094599" y="2237239"/>
              <a:ext cx="369012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tx2"/>
                  </a:solidFill>
                </a:defRPr>
              </a:lvl1pPr>
            </a:lstStyle>
            <a:p>
              <a:r>
                <a:rPr lang="en-US" altLang="ko-KR" sz="2800" dirty="0"/>
                <a:t>X</a:t>
              </a:r>
              <a:endParaRPr lang="ko-KR" altLang="en-US" sz="28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6F32DD-D846-FD62-F2F6-A2AB3D922569}"/>
              </a:ext>
            </a:extLst>
          </p:cNvPr>
          <p:cNvSpPr txBox="1"/>
          <p:nvPr/>
        </p:nvSpPr>
        <p:spPr>
          <a:xfrm>
            <a:off x="4247019" y="3404635"/>
            <a:ext cx="186140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</a:lstStyle>
          <a:p>
            <a:pPr marL="0" indent="0">
              <a:buNone/>
            </a:pPr>
            <a:r>
              <a:rPr lang="ko-KR" altLang="en-US" b="1" u="sng" dirty="0"/>
              <a:t>업종</a:t>
            </a:r>
            <a:r>
              <a:rPr lang="en-US" altLang="ko-KR" b="1" dirty="0"/>
              <a:t>, </a:t>
            </a:r>
            <a:r>
              <a:rPr lang="ko-KR" altLang="en-US" b="1" u="sng" dirty="0"/>
              <a:t>규모</a:t>
            </a:r>
            <a:r>
              <a:rPr lang="en-US" altLang="ko-KR" b="1" dirty="0"/>
              <a:t>, </a:t>
            </a:r>
            <a:r>
              <a:rPr lang="ko-KR" altLang="en-US" b="1" u="sng" dirty="0"/>
              <a:t>재무제표 금액 등</a:t>
            </a:r>
            <a:endParaRPr lang="en-US" altLang="ko-KR" b="1" u="sng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회사가 가진 본질적 위험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B2381D-AF2A-C962-7C4A-C9B8FFE0E5C1}"/>
              </a:ext>
            </a:extLst>
          </p:cNvPr>
          <p:cNvSpPr txBox="1"/>
          <p:nvPr/>
        </p:nvSpPr>
        <p:spPr>
          <a:xfrm>
            <a:off x="6718952" y="3404635"/>
            <a:ext cx="2450242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</a:lstStyle>
          <a:p>
            <a:pPr marL="0" indent="0">
              <a:buNone/>
            </a:pPr>
            <a:r>
              <a:rPr lang="ko-KR" altLang="en-US" dirty="0"/>
              <a:t>내부통제제도의 효과성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평가기준</a:t>
            </a:r>
            <a:r>
              <a:rPr lang="en-US" altLang="ko-KR" dirty="0"/>
              <a:t>: CRIME (by </a:t>
            </a:r>
            <a:r>
              <a:rPr lang="en-US" altLang="ko-KR" dirty="0" err="1"/>
              <a:t>cosoframework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D51A04-A3BE-2DC4-A727-5C9C072789A6}"/>
              </a:ext>
            </a:extLst>
          </p:cNvPr>
          <p:cNvCxnSpPr>
            <a:stCxn id="25" idx="4"/>
            <a:endCxn id="33" idx="0"/>
          </p:cNvCxnSpPr>
          <p:nvPr/>
        </p:nvCxnSpPr>
        <p:spPr>
          <a:xfrm flipH="1">
            <a:off x="5177723" y="3106206"/>
            <a:ext cx="1" cy="298429"/>
          </a:xfrm>
          <a:prstGeom prst="straightConnector1">
            <a:avLst/>
          </a:prstGeom>
          <a:ln w="34925">
            <a:solidFill>
              <a:schemeClr val="accent1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84A643-5B6D-936E-B408-D147C003E271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 flipH="1">
            <a:off x="7944073" y="3106206"/>
            <a:ext cx="1" cy="298429"/>
          </a:xfrm>
          <a:prstGeom prst="straightConnector1">
            <a:avLst/>
          </a:prstGeom>
          <a:ln w="34925">
            <a:solidFill>
              <a:schemeClr val="accent1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29D4FC-2BDF-6182-6B93-26386FF2B332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8C58C29-B3AC-3D5F-2495-08A60EEE41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56E5899-C5BA-4967-1F5B-F807C512BA56}"/>
                </a:ext>
              </a:extLst>
            </p:cNvPr>
            <p:cNvSpPr/>
            <p:nvPr/>
          </p:nvSpPr>
          <p:spPr>
            <a:xfrm>
              <a:off x="347896" y="123144"/>
              <a:ext cx="5138504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2. </a:t>
              </a:r>
              <a:r>
                <a:rPr lang="ko-KR" altLang="en-US" sz="2800" dirty="0" err="1">
                  <a:solidFill>
                    <a:schemeClr val="tx2"/>
                  </a:solidFill>
                </a:rPr>
                <a:t>데이터마이닝</a:t>
              </a:r>
              <a:r>
                <a:rPr lang="ko-KR" altLang="en-US" sz="2800" dirty="0">
                  <a:solidFill>
                    <a:schemeClr val="tx2"/>
                  </a:solidFill>
                </a:rPr>
                <a:t> 문제로의 변환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4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E1903A1-4188-88EE-6D49-CBBF7E55908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B070D37-994A-8533-B462-95AA3ECB0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1E4BB9-7CAC-839E-D337-BE1B48BF64A0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AB12C6-2EB5-D008-FE56-7EB7A147188A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9FBCDD-F63C-2237-8E3D-9A788325AC84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가정</a:t>
            </a:r>
            <a:r>
              <a:rPr lang="en-US" altLang="ko-KR" sz="2400" b="1" dirty="0">
                <a:solidFill>
                  <a:schemeClr val="tx2"/>
                </a:solidFill>
              </a:rPr>
              <a:t>1: </a:t>
            </a:r>
            <a:r>
              <a:rPr lang="ko-KR" altLang="en-US" sz="2400" b="1" dirty="0">
                <a:solidFill>
                  <a:schemeClr val="tx2"/>
                </a:solidFill>
              </a:rPr>
              <a:t>재무지표가 좋지 않은 기업에서 부정에 의한 감사범위 제한이 </a:t>
            </a:r>
            <a:r>
              <a:rPr lang="ko-KR" altLang="en-US" sz="2400" b="1" dirty="0" err="1">
                <a:solidFill>
                  <a:schemeClr val="tx2"/>
                </a:solidFill>
              </a:rPr>
              <a:t>발생할것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6BA8CE-74E6-739E-32C8-A7EB4D033C63}"/>
              </a:ext>
            </a:extLst>
          </p:cNvPr>
          <p:cNvSpPr/>
          <p:nvPr/>
        </p:nvSpPr>
        <p:spPr>
          <a:xfrm>
            <a:off x="1615423" y="1946080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실증절차처럼 특정 계정의 이상치를 보는 게 아닌 </a:t>
            </a:r>
            <a:r>
              <a:rPr lang="ko-KR" altLang="en-US" sz="1600" b="1" dirty="0">
                <a:solidFill>
                  <a:schemeClr val="tx2"/>
                </a:solidFill>
              </a:rPr>
              <a:t>기업 전체의 위험 평가 수준에서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E81DF5-B3B3-0131-E89E-274E4912F557}"/>
              </a:ext>
            </a:extLst>
          </p:cNvPr>
          <p:cNvSpPr/>
          <p:nvPr/>
        </p:nvSpPr>
        <p:spPr>
          <a:xfrm>
            <a:off x="1615423" y="2429577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그럼에도 특별히 위험한 계정은 존재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이런 부분을 </a:t>
            </a:r>
            <a:r>
              <a:rPr lang="ko-KR" altLang="en-US" sz="1600" b="1" dirty="0">
                <a:solidFill>
                  <a:schemeClr val="tx2"/>
                </a:solidFill>
              </a:rPr>
              <a:t>집중적으로 고려</a:t>
            </a:r>
            <a:r>
              <a:rPr lang="ko-KR" altLang="en-US" sz="1600" dirty="0">
                <a:solidFill>
                  <a:schemeClr val="tx2"/>
                </a:solidFill>
              </a:rPr>
              <a:t>하는 것도 방법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811A9-08DF-33CB-B7AC-FBD4ED961981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98EA6B-84B2-7CEA-69EB-E6382674B6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7E2063-C5A5-D8A7-6764-12CB85B22700}"/>
                </a:ext>
              </a:extLst>
            </p:cNvPr>
            <p:cNvSpPr/>
            <p:nvPr/>
          </p:nvSpPr>
          <p:spPr>
            <a:xfrm>
              <a:off x="347896" y="123144"/>
              <a:ext cx="5138504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2. </a:t>
              </a:r>
              <a:r>
                <a:rPr lang="ko-KR" altLang="en-US" sz="2800" dirty="0" err="1">
                  <a:solidFill>
                    <a:schemeClr val="tx2"/>
                  </a:solidFill>
                </a:rPr>
                <a:t>데이터마이닝</a:t>
              </a:r>
              <a:r>
                <a:rPr lang="ko-KR" altLang="en-US" sz="2800" dirty="0">
                  <a:solidFill>
                    <a:schemeClr val="tx2"/>
                  </a:solidFill>
                </a:rPr>
                <a:t> 문제로의 변환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CC3EE5-9A8B-5168-B3B1-8DD181A90E25}"/>
              </a:ext>
            </a:extLst>
          </p:cNvPr>
          <p:cNvSpPr/>
          <p:nvPr/>
        </p:nvSpPr>
        <p:spPr>
          <a:xfrm>
            <a:off x="835314" y="3223952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가정</a:t>
            </a:r>
            <a:r>
              <a:rPr lang="en-US" altLang="ko-KR" sz="2400" b="1" dirty="0">
                <a:solidFill>
                  <a:schemeClr val="tx2"/>
                </a:solidFill>
              </a:rPr>
              <a:t>2: </a:t>
            </a:r>
            <a:r>
              <a:rPr lang="ko-KR" altLang="en-US" sz="2400" b="1" dirty="0">
                <a:solidFill>
                  <a:schemeClr val="tx2"/>
                </a:solidFill>
              </a:rPr>
              <a:t>업종에 따라 재무제표의 중요항목 및 재무비율이 달라질 것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1D2708-B143-3A40-C3FA-B57FE67BB06B}"/>
              </a:ext>
            </a:extLst>
          </p:cNvPr>
          <p:cNvSpPr/>
          <p:nvPr/>
        </p:nvSpPr>
        <p:spPr>
          <a:xfrm>
            <a:off x="347896" y="4963668"/>
            <a:ext cx="11574029" cy="1758378"/>
          </a:xfrm>
          <a:prstGeom prst="rect">
            <a:avLst/>
          </a:prstGeom>
          <a:solidFill>
            <a:schemeClr val="accent1">
              <a:lumMod val="50000"/>
              <a:alpha val="12000"/>
            </a:schemeClr>
          </a:solidFill>
          <a:ln w="22225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72CA44D-3FC2-5BB1-41A3-59DCD31E4E52}"/>
              </a:ext>
            </a:extLst>
          </p:cNvPr>
          <p:cNvSpPr/>
          <p:nvPr/>
        </p:nvSpPr>
        <p:spPr>
          <a:xfrm>
            <a:off x="4313396" y="4046182"/>
            <a:ext cx="3951514" cy="584775"/>
          </a:xfrm>
          <a:prstGeom prst="downArrow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209BE-E4A1-99D0-FF73-830D878346DC}"/>
              </a:ext>
            </a:extLst>
          </p:cNvPr>
          <p:cNvSpPr/>
          <p:nvPr/>
        </p:nvSpPr>
        <p:spPr>
          <a:xfrm>
            <a:off x="835314" y="5153569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tx2"/>
                </a:solidFill>
              </a:rPr>
              <a:t>데이터마이닝</a:t>
            </a:r>
            <a:r>
              <a:rPr lang="ko-KR" altLang="en-US" sz="2400" b="1" dirty="0">
                <a:solidFill>
                  <a:schemeClr val="tx2"/>
                </a:solidFill>
              </a:rPr>
              <a:t> 목표</a:t>
            </a:r>
            <a:r>
              <a:rPr lang="en-US" altLang="ko-KR" sz="2400" b="1" dirty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업종별로 재무지표를 이용한 감사범위제한 위험 예측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D3649-DBDF-8D33-B238-21B64C8F0DB9}"/>
              </a:ext>
            </a:extLst>
          </p:cNvPr>
          <p:cNvSpPr/>
          <p:nvPr/>
        </p:nvSpPr>
        <p:spPr>
          <a:xfrm>
            <a:off x="1615423" y="5753964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단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일부 항목은 재무지표 이외의 통제환경적 요소도 포함</a:t>
            </a:r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915CF-516E-552F-9F53-D363F8A104D6}"/>
              </a:ext>
            </a:extLst>
          </p:cNvPr>
          <p:cNvSpPr/>
          <p:nvPr/>
        </p:nvSpPr>
        <p:spPr>
          <a:xfrm>
            <a:off x="1615423" y="6195374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발견이 어렵다고 예상이 바뀐 경우 업종의 범위 제한도 가능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5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B2338E-88B1-2E3C-8CC2-D659F719892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59E508-CFA1-5273-072C-98C1F7806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AAB2D5-4436-C2A9-9C59-0E3D45486E3A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8041D8-A89B-EBBA-80DA-B453EC97C106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363000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3.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사용할 데이터의 선정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A2D9BA-8C36-DB07-B95E-267A82C3B104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1. </a:t>
            </a:r>
            <a:r>
              <a:rPr lang="ko-KR" altLang="en-US" sz="2400" b="1" dirty="0">
                <a:solidFill>
                  <a:schemeClr val="tx2"/>
                </a:solidFill>
              </a:rPr>
              <a:t>업종구분</a:t>
            </a:r>
            <a:r>
              <a:rPr lang="en-US" altLang="ko-KR" sz="2400" b="1" dirty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삼일회계법인의 산업별 부서구분에 따름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2719AAF6-7FE2-AE31-D646-01375BD3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29360"/>
              </p:ext>
            </p:extLst>
          </p:nvPr>
        </p:nvGraphicFramePr>
        <p:xfrm>
          <a:off x="1615423" y="3016304"/>
          <a:ext cx="10127565" cy="24487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5285">
                  <a:extLst>
                    <a:ext uri="{9D8B030D-6E8A-4147-A177-3AD203B41FA5}">
                      <a16:colId xmlns:a16="http://schemas.microsoft.com/office/drawing/2014/main" val="975289485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2904760783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3044397558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2013790592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305613053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458425302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126164279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924140439"/>
                    </a:ext>
                  </a:extLst>
                </a:gridCol>
                <a:gridCol w="1125285">
                  <a:extLst>
                    <a:ext uri="{9D8B030D-6E8A-4147-A177-3AD203B41FA5}">
                      <a16:colId xmlns:a16="http://schemas.microsoft.com/office/drawing/2014/main" val="3593475790"/>
                    </a:ext>
                  </a:extLst>
                </a:gridCol>
              </a:tblGrid>
              <a:tr h="28744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 err="1"/>
                        <a:t>현금등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 err="1"/>
                        <a:t>매출및</a:t>
                      </a:r>
                      <a:r>
                        <a:rPr lang="ko-KR" altLang="en-US" sz="1200" dirty="0"/>
                        <a:t> 매출채권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재고 및 매출원가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</a:t>
                      </a:r>
                      <a:r>
                        <a:rPr lang="ko-KR" altLang="en-US" sz="1200" dirty="0"/>
                        <a:t>유가증권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유형자산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/>
                        <a:t>매입채무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차입금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37739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Tech /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48885"/>
                  </a:ext>
                </a:extLst>
              </a:tr>
              <a:tr h="172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소비재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</a:rPr>
                        <a:t>보통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</a:rPr>
                        <a:t>보통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4407"/>
                  </a:ext>
                </a:extLst>
              </a:tr>
              <a:tr h="172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금융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4102"/>
                  </a:ext>
                </a:extLst>
              </a:tr>
              <a:tr h="172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제조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5679"/>
                  </a:ext>
                </a:extLst>
              </a:tr>
              <a:tr h="172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원자재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09055"/>
                  </a:ext>
                </a:extLst>
              </a:tr>
              <a:tr h="1724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위험평가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82302"/>
                  </a:ext>
                </a:extLst>
              </a:tr>
              <a:tr h="336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발견가능성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accent1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accent1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</a:rPr>
                        <a:t>보통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accent1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accent1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2116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D1B0D0A-32FA-7EFB-8E70-1E8C39C0EC6C}"/>
              </a:ext>
            </a:extLst>
          </p:cNvPr>
          <p:cNvSpPr/>
          <p:nvPr/>
        </p:nvSpPr>
        <p:spPr>
          <a:xfrm>
            <a:off x="835314" y="1867722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2. </a:t>
            </a:r>
            <a:r>
              <a:rPr lang="ko-KR" altLang="en-US" sz="2400" b="1" dirty="0">
                <a:solidFill>
                  <a:schemeClr val="tx2"/>
                </a:solidFill>
              </a:rPr>
              <a:t>계정구분</a:t>
            </a:r>
            <a:r>
              <a:rPr lang="en-US" altLang="ko-KR" sz="2400" b="1" dirty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감사절차 중 실증절차상의 </a:t>
            </a:r>
            <a:r>
              <a:rPr lang="ko-KR" altLang="en-US" sz="2400" b="1" dirty="0" err="1">
                <a:solidFill>
                  <a:schemeClr val="tx2"/>
                </a:solidFill>
              </a:rPr>
              <a:t>계정예시에</a:t>
            </a:r>
            <a:r>
              <a:rPr lang="ko-KR" altLang="en-US" sz="2400" b="1" dirty="0">
                <a:solidFill>
                  <a:schemeClr val="tx2"/>
                </a:solidFill>
              </a:rPr>
              <a:t> 따름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C2638-ECF6-4CF6-6508-2097C145E168}"/>
              </a:ext>
            </a:extLst>
          </p:cNvPr>
          <p:cNvSpPr/>
          <p:nvPr/>
        </p:nvSpPr>
        <p:spPr>
          <a:xfrm>
            <a:off x="1615423" y="6123736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chemeClr val="tx2"/>
                </a:solidFill>
              </a:rPr>
              <a:t>실물자산이 적은 금융 </a:t>
            </a:r>
            <a:r>
              <a:rPr lang="en-US" altLang="ko-KR" sz="1600" b="1" u="sng" dirty="0">
                <a:solidFill>
                  <a:schemeClr val="tx2"/>
                </a:solidFill>
              </a:rPr>
              <a:t>/ IT </a:t>
            </a:r>
            <a:r>
              <a:rPr lang="ko-KR" altLang="en-US" sz="1600" b="1" u="sng" dirty="0">
                <a:solidFill>
                  <a:schemeClr val="tx2"/>
                </a:solidFill>
              </a:rPr>
              <a:t>는 재무비율에 의한 분석이 비교적 어려울 것</a:t>
            </a:r>
            <a:r>
              <a:rPr lang="ko-KR" altLang="en-US" sz="1600" dirty="0">
                <a:solidFill>
                  <a:schemeClr val="tx2"/>
                </a:solidFill>
              </a:rPr>
              <a:t>으로 예상됨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F2C6A8-1847-006E-50F3-B95D8B57CDFC}"/>
              </a:ext>
            </a:extLst>
          </p:cNvPr>
          <p:cNvSpPr/>
          <p:nvPr/>
        </p:nvSpPr>
        <p:spPr>
          <a:xfrm>
            <a:off x="1615423" y="5662297"/>
            <a:ext cx="10127569" cy="3385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</a:rPr>
              <a:t>업종의 구분 </a:t>
            </a:r>
            <a:r>
              <a:rPr lang="ko-KR" altLang="en-US" sz="1600" b="1" u="sng" dirty="0">
                <a:solidFill>
                  <a:schemeClr val="tx2"/>
                </a:solidFill>
              </a:rPr>
              <a:t>위험계정의 포함여부에 따라 제조</a:t>
            </a:r>
            <a:r>
              <a:rPr lang="en-US" altLang="ko-KR" sz="1600" b="1" u="sng" dirty="0">
                <a:solidFill>
                  <a:schemeClr val="tx2"/>
                </a:solidFill>
              </a:rPr>
              <a:t>, IT, </a:t>
            </a:r>
            <a:r>
              <a:rPr lang="ko-KR" altLang="en-US" sz="1600" b="1" u="sng" dirty="0">
                <a:solidFill>
                  <a:schemeClr val="tx2"/>
                </a:solidFill>
              </a:rPr>
              <a:t>금융 </a:t>
            </a:r>
            <a:r>
              <a:rPr lang="en-US" altLang="ko-KR" sz="1600" b="1" u="sng" dirty="0">
                <a:solidFill>
                  <a:schemeClr val="tx2"/>
                </a:solidFill>
              </a:rPr>
              <a:t>3</a:t>
            </a:r>
            <a:r>
              <a:rPr lang="ko-KR" altLang="en-US" sz="1600" b="1" u="sng" dirty="0">
                <a:solidFill>
                  <a:schemeClr val="tx2"/>
                </a:solidFill>
              </a:rPr>
              <a:t>가지로 분류가능</a:t>
            </a:r>
            <a:r>
              <a:rPr lang="en-US" altLang="ko-KR" sz="1600" dirty="0">
                <a:solidFill>
                  <a:schemeClr val="tx2"/>
                </a:solidFill>
              </a:rPr>
              <a:t>.(</a:t>
            </a:r>
            <a:r>
              <a:rPr lang="ko-KR" altLang="en-US" sz="1600" dirty="0">
                <a:solidFill>
                  <a:schemeClr val="tx2"/>
                </a:solidFill>
              </a:rPr>
              <a:t>재고유무</a:t>
            </a:r>
            <a:r>
              <a:rPr lang="en-US" altLang="ko-KR" sz="1600" dirty="0">
                <a:solidFill>
                  <a:schemeClr val="tx2"/>
                </a:solidFill>
              </a:rPr>
              <a:t>/ </a:t>
            </a:r>
            <a:r>
              <a:rPr lang="ko-KR" altLang="en-US" sz="1600" dirty="0">
                <a:solidFill>
                  <a:schemeClr val="tx2"/>
                </a:solidFill>
              </a:rPr>
              <a:t>사업안정성 등 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8289E-E29E-0596-2104-FD1F75CB38D4}"/>
              </a:ext>
            </a:extLst>
          </p:cNvPr>
          <p:cNvSpPr/>
          <p:nvPr/>
        </p:nvSpPr>
        <p:spPr>
          <a:xfrm>
            <a:off x="10576577" y="3016304"/>
            <a:ext cx="1166411" cy="181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B6B433-ADC0-125B-B420-2E5F7DF714CF}"/>
              </a:ext>
            </a:extLst>
          </p:cNvPr>
          <p:cNvSpPr/>
          <p:nvPr/>
        </p:nvSpPr>
        <p:spPr>
          <a:xfrm>
            <a:off x="1615423" y="2554865"/>
            <a:ext cx="10127569" cy="338554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개략적인 데이터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1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B2338E-88B1-2E3C-8CC2-D659F719892A}"/>
              </a:ext>
            </a:extLst>
          </p:cNvPr>
          <p:cNvGrpSpPr/>
          <p:nvPr/>
        </p:nvGrpSpPr>
        <p:grpSpPr>
          <a:xfrm>
            <a:off x="0" y="-15240"/>
            <a:ext cx="12192000" cy="6894268"/>
            <a:chOff x="0" y="-15240"/>
            <a:chExt cx="12192000" cy="6894268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59E508-CFA1-5273-072C-98C1F7806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9" r="14689"/>
            <a:stretch/>
          </p:blipFill>
          <p:spPr bwMode="auto">
            <a:xfrm>
              <a:off x="0" y="4200"/>
              <a:ext cx="12192000" cy="6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AAB2D5-4436-C2A9-9C59-0E3D45486E3A}"/>
                </a:ext>
              </a:extLst>
            </p:cNvPr>
            <p:cNvSpPr/>
            <p:nvPr/>
          </p:nvSpPr>
          <p:spPr>
            <a:xfrm>
              <a:off x="0" y="-15240"/>
              <a:ext cx="12192000" cy="6873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8041D8-A89B-EBBA-80DA-B453EC97C106}"/>
                </a:ext>
              </a:extLst>
            </p:cNvPr>
            <p:cNvSpPr/>
            <p:nvPr/>
          </p:nvSpPr>
          <p:spPr>
            <a:xfrm>
              <a:off x="0" y="-15240"/>
              <a:ext cx="12192000" cy="689426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41BB8-55CD-CB88-0DA6-A4BE01E80FD6}"/>
              </a:ext>
            </a:extLst>
          </p:cNvPr>
          <p:cNvGrpSpPr/>
          <p:nvPr/>
        </p:nvGrpSpPr>
        <p:grpSpPr>
          <a:xfrm>
            <a:off x="0" y="123144"/>
            <a:ext cx="12192000" cy="584775"/>
            <a:chOff x="0" y="123144"/>
            <a:chExt cx="12192000" cy="584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93B3989-14F7-64A7-EACD-D13DCB046C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7919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0B95CF-D3C8-4AD9-C41B-5EE80B242983}"/>
                </a:ext>
              </a:extLst>
            </p:cNvPr>
            <p:cNvSpPr/>
            <p:nvPr/>
          </p:nvSpPr>
          <p:spPr>
            <a:xfrm>
              <a:off x="347896" y="123144"/>
              <a:ext cx="4363000" cy="52322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3. </a:t>
              </a:r>
              <a:r>
                <a:rPr lang="ko-KR" altLang="en-US" sz="2800" dirty="0">
                  <a:solidFill>
                    <a:schemeClr val="tx2"/>
                  </a:solidFill>
                </a:rPr>
                <a:t>사용할 데이터의 선정</a:t>
              </a:r>
              <a:endParaRPr lang="en-US" altLang="ko-KR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A2D9BA-8C36-DB07-B95E-267A82C3B104}"/>
              </a:ext>
            </a:extLst>
          </p:cNvPr>
          <p:cNvSpPr/>
          <p:nvPr/>
        </p:nvSpPr>
        <p:spPr>
          <a:xfrm>
            <a:off x="835314" y="1180806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2"/>
                </a:solidFill>
              </a:rPr>
              <a:t>FnGuide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pic>
        <p:nvPicPr>
          <p:cNvPr id="10242" name="Picture 2" descr="FnGuide prepares move to bigger Kosdaq, pricing on Dec. 3 - Pulse by Maeil  Business News Korea">
            <a:extLst>
              <a:ext uri="{FF2B5EF4-FFF2-40B4-BE49-F238E27FC236}">
                <a16:creationId xmlns:a16="http://schemas.microsoft.com/office/drawing/2014/main" id="{006DBAB3-2C23-83D4-844F-922540F3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5" y="1815854"/>
            <a:ext cx="2926458" cy="13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83C1A2-E06B-6835-BB21-1631D0CE167F}"/>
              </a:ext>
            </a:extLst>
          </p:cNvPr>
          <p:cNvSpPr/>
          <p:nvPr/>
        </p:nvSpPr>
        <p:spPr>
          <a:xfrm>
            <a:off x="835314" y="3788570"/>
            <a:ext cx="10907679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2"/>
                </a:solidFill>
              </a:rPr>
              <a:t>FnGuide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분류상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포함될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내용</a:t>
            </a:r>
            <a:r>
              <a:rPr lang="en-US" altLang="ko-KR" sz="2400" b="1" dirty="0">
                <a:solidFill>
                  <a:schemeClr val="tx2"/>
                </a:solidFill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</a:rPr>
              <a:t>예상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BE0643-2BEA-60BD-A7F4-C84F04D46A1E}"/>
              </a:ext>
            </a:extLst>
          </p:cNvPr>
          <p:cNvSpPr/>
          <p:nvPr/>
        </p:nvSpPr>
        <p:spPr>
          <a:xfrm>
            <a:off x="3055716" y="4492289"/>
            <a:ext cx="8687276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b="1" u="sng" dirty="0">
                <a:solidFill>
                  <a:schemeClr val="tx2"/>
                </a:solidFill>
              </a:rPr>
              <a:t>주요재무비율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</a:rPr>
              <a:t>기업의 재무상태를 직접적으로 나타내는 지표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</a:rPr>
              <a:t>위험이 높은 계정항목 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</a:rPr>
              <a:t>기업의 재무제표 왜곡표시 원천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89FB4C-8188-BAE7-7AD9-9745127FE4F6}"/>
              </a:ext>
            </a:extLst>
          </p:cNvPr>
          <p:cNvSpPr/>
          <p:nvPr/>
        </p:nvSpPr>
        <p:spPr>
          <a:xfrm>
            <a:off x="848825" y="4492175"/>
            <a:ext cx="1882800" cy="58477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재무지표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51059-87B2-EE85-4350-A129D208CFC5}"/>
              </a:ext>
            </a:extLst>
          </p:cNvPr>
          <p:cNvSpPr/>
          <p:nvPr/>
        </p:nvSpPr>
        <p:spPr>
          <a:xfrm>
            <a:off x="4433104" y="1815853"/>
            <a:ext cx="7309888" cy="1323439"/>
          </a:xfrm>
          <a:prstGeom prst="rect">
            <a:avLst/>
          </a:prstGeom>
          <a:solidFill>
            <a:schemeClr val="bg1">
              <a:alpha val="10000"/>
            </a:schemeClr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2"/>
                </a:solidFill>
              </a:rPr>
              <a:t>설명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ko-KR" altLang="en-US" sz="1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금융시장 및 기업 분석에 필요한 다양한 데이터 제공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다양한 </a:t>
            </a:r>
            <a:r>
              <a:rPr lang="ko-KR" altLang="en-US" sz="16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플릿으로 분석 가능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algn="ctr"/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8E63E4-BDE1-201F-161D-C97C8404660D}"/>
              </a:ext>
            </a:extLst>
          </p:cNvPr>
          <p:cNvSpPr/>
          <p:nvPr/>
        </p:nvSpPr>
        <p:spPr>
          <a:xfrm>
            <a:off x="848825" y="5288965"/>
            <a:ext cx="1882800" cy="58477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일반사항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9281FF-42FF-F612-3177-9E7AD905A8C9}"/>
              </a:ext>
            </a:extLst>
          </p:cNvPr>
          <p:cNvSpPr/>
          <p:nvPr/>
        </p:nvSpPr>
        <p:spPr>
          <a:xfrm>
            <a:off x="3055716" y="5285391"/>
            <a:ext cx="8687276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</a:rPr>
              <a:t>종업원 수</a:t>
            </a:r>
            <a:r>
              <a:rPr lang="en-US" altLang="ko-KR" sz="1600" b="1" dirty="0">
                <a:solidFill>
                  <a:schemeClr val="tx2"/>
                </a:solidFill>
              </a:rPr>
              <a:t> : </a:t>
            </a:r>
            <a:r>
              <a:rPr lang="ko-KR" altLang="en-US" sz="1600" b="1" dirty="0">
                <a:solidFill>
                  <a:schemeClr val="tx2"/>
                </a:solidFill>
              </a:rPr>
              <a:t>기업구조의 복잡성을 반영하는 지표로 활용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</a:rPr>
              <a:t>최대주주 지분비율 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</a:rPr>
              <a:t>지배구조의 효율성을 반영하는 지표로 활용</a:t>
            </a:r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913</Words>
  <Application>Microsoft Office PowerPoint</Application>
  <PresentationFormat>와이드스크린</PresentationFormat>
  <Paragraphs>216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Inter</vt:lpstr>
      <vt:lpstr>NanumGothic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KimJaeyeop</dc:creator>
  <cp:lastModifiedBy>KimJaeyeop</cp:lastModifiedBy>
  <cp:revision>1389</cp:revision>
  <dcterms:created xsi:type="dcterms:W3CDTF">2021-06-04T10:39:15Z</dcterms:created>
  <dcterms:modified xsi:type="dcterms:W3CDTF">2022-12-10T05:39:06Z</dcterms:modified>
</cp:coreProperties>
</file>