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64" r:id="rId3"/>
    <p:sldId id="265" r:id="rId4"/>
    <p:sldId id="271" r:id="rId5"/>
    <p:sldId id="267" r:id="rId6"/>
    <p:sldId id="300" r:id="rId7"/>
    <p:sldId id="341" r:id="rId8"/>
    <p:sldId id="299" r:id="rId9"/>
    <p:sldId id="273" r:id="rId10"/>
    <p:sldId id="315" r:id="rId11"/>
    <p:sldId id="272" r:id="rId12"/>
    <p:sldId id="317" r:id="rId13"/>
    <p:sldId id="274" r:id="rId14"/>
    <p:sldId id="319" r:id="rId15"/>
    <p:sldId id="277" r:id="rId16"/>
    <p:sldId id="280" r:id="rId17"/>
    <p:sldId id="278" r:id="rId18"/>
    <p:sldId id="306" r:id="rId19"/>
    <p:sldId id="307" r:id="rId20"/>
    <p:sldId id="288" r:id="rId21"/>
    <p:sldId id="327" r:id="rId22"/>
    <p:sldId id="290" r:id="rId23"/>
    <p:sldId id="328" r:id="rId24"/>
    <p:sldId id="332" r:id="rId25"/>
    <p:sldId id="331" r:id="rId26"/>
    <p:sldId id="289" r:id="rId27"/>
    <p:sldId id="335" r:id="rId28"/>
    <p:sldId id="336" r:id="rId29"/>
    <p:sldId id="337" r:id="rId30"/>
    <p:sldId id="338" r:id="rId31"/>
    <p:sldId id="345" r:id="rId32"/>
    <p:sldId id="342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78" autoAdjust="0"/>
    <p:restoredTop sz="94809" autoAdjust="0"/>
  </p:normalViewPr>
  <p:slideViewPr>
    <p:cSldViewPr snapToGrid="0">
      <p:cViewPr>
        <p:scale>
          <a:sx n="66" d="100"/>
          <a:sy n="66" d="100"/>
        </p:scale>
        <p:origin x="116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49D29-7855-445D-B268-76B51BD82C39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E8F80-8908-4B98-8129-90A622B5A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012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8355FB-97A4-E2A6-93EF-2404F1E677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E2DA45-B9BE-DD00-63BE-2F4ECEE16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1B732F-1441-6C70-8388-A5D06BE09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4BEBC-D3CC-4E21-9E97-FA475D791CC9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F94651-AA64-9B9E-A336-0280763C3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7DD6B7-3881-18F8-C1CD-57D884406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F1B36-B4D0-473F-BE02-465FC8C45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664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8CD2E2-1C74-779A-C4E6-12545CE08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851974-C539-1C12-DA63-FFE0E9268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5DBAD6-9986-61E1-007A-81F50E65A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4BEBC-D3CC-4E21-9E97-FA475D791CC9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727D78-F4B3-88C0-5852-BAEF2C5F4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46EAF4-2966-89EA-4E23-4F40747C2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F1B36-B4D0-473F-BE02-465FC8C45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92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68ACA16-0026-BC78-448D-BC6784E2A4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CABD24-274D-87D5-97DA-FE73F7938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81E9FC-8608-6B2E-9E76-6AC1CB8EA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4BEBC-D3CC-4E21-9E97-FA475D791CC9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43451F-4593-95E0-3B82-0051C3FA5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92D198-DC32-89A0-3921-AEF35C97D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F1B36-B4D0-473F-BE02-465FC8C45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673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3B5FDE-0403-9586-A4ED-F095A30B0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9AA5F8-FCA8-8EB7-BC3E-968A1EE49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F2FADA-64C8-2CB0-6DF4-4B04B9481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4BEBC-D3CC-4E21-9E97-FA475D791CC9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AFCB9F-ED5E-8511-A19C-BC534D67A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329B09-A2A3-E2DA-628D-056BC90CA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F1B36-B4D0-473F-BE02-465FC8C45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898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C00BD8-4B32-384B-4F4D-39ED3236D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CAC04E-FA8B-6D15-826A-48750A6A8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806FDA-ED40-407E-3A51-509E21146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4BEBC-D3CC-4E21-9E97-FA475D791CC9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7DC2F0-F086-9C6A-D09A-DD34D287C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D47076-2741-01A1-B589-F9AFAE0A6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F1B36-B4D0-473F-BE02-465FC8C45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518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B417D-0091-59A7-DE6F-4AE31EAE1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F201F7-5B8F-07D5-EF4F-581AF54E0C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B67FA4-1D29-4287-8D1D-4FDDBCB15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DA235D-7A02-CAB9-8936-3AB646CD9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4BEBC-D3CC-4E21-9E97-FA475D791CC9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EEF9DD-A8D5-624B-DC53-561331E05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878C04-62CA-F01D-ED5B-0F7EDEA94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F1B36-B4D0-473F-BE02-465FC8C45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015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B3B7C-AD64-E781-3841-0DD0278F4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1B0DC9-52C7-694A-BD14-451754B03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5044FD-8F33-31CA-A642-44FA004FB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FBEC520-1195-82BE-B4AE-E421ED4C72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D100FF0-5DA1-A852-FC02-1D71B6353A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2FAB5D6-3EAA-6182-ED72-94D3B1B57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4BEBC-D3CC-4E21-9E97-FA475D791CC9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5BFBFF-2441-3F2E-F647-15F21B599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13AFC46-071A-490A-0631-07997D41D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F1B36-B4D0-473F-BE02-465FC8C45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229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024E82-7233-9EFE-0B34-BF2662D24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6C2D738-4BEF-0B56-E599-A43638BDA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4BEBC-D3CC-4E21-9E97-FA475D791CC9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2F986C-0AA0-1A61-205C-F04A67674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55D137-2127-6917-D271-72EC9D02A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F1B36-B4D0-473F-BE02-465FC8C45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936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F3D078-9A10-D86C-D23F-DA8FE222D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4BEBC-D3CC-4E21-9E97-FA475D791CC9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34973E-14F3-8EC6-9303-22E66658A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8A9BCA-62E7-A26B-09D6-6E9DCE302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F1B36-B4D0-473F-BE02-465FC8C45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065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9A0113-20EF-EB37-9CB0-E0781B17F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1A642A-1FC7-2E7A-27BF-E0DA7A09D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0D3C1E-4594-1BA6-A600-768C5908E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A12EA6-87E1-F39A-D83F-1D2F98C47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4BEBC-D3CC-4E21-9E97-FA475D791CC9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02CE0F-1D35-B27F-7BC2-A30580343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7E6F1B-A4C1-FBA7-EECB-69F73BE0B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F1B36-B4D0-473F-BE02-465FC8C45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035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E55F37-0573-184E-E8A3-E351D683D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7F0DB59-CCCB-096D-7BD9-0F85A51C6D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8B2AF6-5F59-D788-33DA-E33828D6F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0FC8E1-D155-AB9E-40D3-2FD00E70D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4BEBC-D3CC-4E21-9E97-FA475D791CC9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9C7FB5-DE1D-42CB-85D9-70416CA5C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914E0B-F7AA-95C4-5E95-582536930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F1B36-B4D0-473F-BE02-465FC8C45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750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3AA20E-71BB-ADAE-A40C-4EE7F85B3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E50465-230E-7377-5282-7C8A5AEAC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3AA4A2-85D0-255F-89CA-9CE1B39D46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4BEBC-D3CC-4E21-9E97-FA475D791CC9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5BA6EB-6295-BCC2-D930-5E6B189269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539B24-1252-7082-7AA1-A5AE462A22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F1B36-B4D0-473F-BE02-465FC8C45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539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7" Type="http://schemas.openxmlformats.org/officeDocument/2006/relationships/image" Target="../media/image39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jpeg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3BBF372-D942-84EC-92AB-34AB0D68C8C9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1770435" y="358109"/>
            <a:ext cx="10167024" cy="1154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53BA241-FADA-AFB9-37A6-D6412D3FEC77}"/>
              </a:ext>
            </a:extLst>
          </p:cNvPr>
          <p:cNvCxnSpPr>
            <a:cxnSpLocks/>
          </p:cNvCxnSpPr>
          <p:nvPr/>
        </p:nvCxnSpPr>
        <p:spPr>
          <a:xfrm>
            <a:off x="254540" y="6488350"/>
            <a:ext cx="1168291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455E70D-98EC-6262-BFF4-AB989E4C4182}"/>
              </a:ext>
            </a:extLst>
          </p:cNvPr>
          <p:cNvSpPr txBox="1"/>
          <p:nvPr/>
        </p:nvSpPr>
        <p:spPr>
          <a:xfrm>
            <a:off x="254541" y="231151"/>
            <a:ext cx="15158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Business Data Mining</a:t>
            </a:r>
            <a:endParaRPr lang="ko-KR" altLang="en-US" sz="1000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DEB59F-46AB-A208-3517-0EE89807E0EA}"/>
              </a:ext>
            </a:extLst>
          </p:cNvPr>
          <p:cNvSpPr txBox="1"/>
          <p:nvPr/>
        </p:nvSpPr>
        <p:spPr>
          <a:xfrm>
            <a:off x="254541" y="1872999"/>
            <a:ext cx="4512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3200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52F912-02A0-C0DE-F9E0-6A4BE23E6F0A}"/>
              </a:ext>
            </a:extLst>
          </p:cNvPr>
          <p:cNvSpPr txBox="1"/>
          <p:nvPr/>
        </p:nvSpPr>
        <p:spPr>
          <a:xfrm>
            <a:off x="10573965" y="6232620"/>
            <a:ext cx="13634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2016020973 </a:t>
            </a:r>
            <a:r>
              <a:rPr lang="ko-KR" altLang="en-US" sz="1000" dirty="0" err="1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김재엽</a:t>
            </a:r>
            <a:endParaRPr lang="ko-KR" altLang="en-US" sz="1000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2514F-C848-7F7F-FBD1-E332766BDC2F}"/>
              </a:ext>
            </a:extLst>
          </p:cNvPr>
          <p:cNvSpPr txBox="1"/>
          <p:nvPr/>
        </p:nvSpPr>
        <p:spPr>
          <a:xfrm>
            <a:off x="254541" y="1288224"/>
            <a:ext cx="45120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Business Data Mining</a:t>
            </a:r>
            <a:r>
              <a:rPr lang="en-US" altLang="ko-KR" sz="3200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# </a:t>
            </a:r>
            <a:r>
              <a:rPr lang="en-US" altLang="ko-KR" sz="3200" dirty="0" err="1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TermProject</a:t>
            </a:r>
            <a:r>
              <a:rPr lang="en-US" altLang="ko-KR" sz="3200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3200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제안서</a:t>
            </a:r>
            <a:r>
              <a:rPr lang="en-US" altLang="ko-KR" sz="32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endParaRPr lang="ko-KR" altLang="en-US" sz="3200" b="1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7209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3BBF372-D942-84EC-92AB-34AB0D68C8C9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1971040" y="354262"/>
            <a:ext cx="9966419" cy="1538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53BA241-FADA-AFB9-37A6-D6412D3FEC77}"/>
              </a:ext>
            </a:extLst>
          </p:cNvPr>
          <p:cNvCxnSpPr>
            <a:cxnSpLocks/>
          </p:cNvCxnSpPr>
          <p:nvPr/>
        </p:nvCxnSpPr>
        <p:spPr>
          <a:xfrm>
            <a:off x="254540" y="6488350"/>
            <a:ext cx="1168291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455E70D-98EC-6262-BFF4-AB989E4C4182}"/>
              </a:ext>
            </a:extLst>
          </p:cNvPr>
          <p:cNvSpPr txBox="1"/>
          <p:nvPr/>
        </p:nvSpPr>
        <p:spPr>
          <a:xfrm>
            <a:off x="254540" y="231151"/>
            <a:ext cx="1716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Exploratory Data Analysis</a:t>
            </a:r>
            <a:endParaRPr lang="ko-KR" altLang="en-US" sz="1000" dirty="0">
              <a:solidFill>
                <a:schemeClr val="tx2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2514F-C848-7F7F-FBD1-E332766BDC2F}"/>
              </a:ext>
            </a:extLst>
          </p:cNvPr>
          <p:cNvSpPr txBox="1"/>
          <p:nvPr/>
        </p:nvSpPr>
        <p:spPr>
          <a:xfrm>
            <a:off x="1899919" y="477372"/>
            <a:ext cx="4512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데이터 </a:t>
            </a:r>
            <a:r>
              <a:rPr lang="ko-KR" altLang="en-US" sz="2800" b="1" dirty="0" err="1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결측치</a:t>
            </a:r>
            <a:r>
              <a:rPr lang="ko-KR" altLang="en-US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및 분포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1CE972-04AA-9CA8-82B3-4C07B1798D07}"/>
              </a:ext>
            </a:extLst>
          </p:cNvPr>
          <p:cNvSpPr txBox="1"/>
          <p:nvPr/>
        </p:nvSpPr>
        <p:spPr>
          <a:xfrm>
            <a:off x="254540" y="477372"/>
            <a:ext cx="164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2. </a:t>
            </a:r>
            <a:r>
              <a:rPr lang="ko-KR" altLang="en-US" sz="18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데이터 탐색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2F1FACA-9CD2-5616-9456-40A7F2661A0F}"/>
              </a:ext>
            </a:extLst>
          </p:cNvPr>
          <p:cNvGrpSpPr/>
          <p:nvPr/>
        </p:nvGrpSpPr>
        <p:grpSpPr>
          <a:xfrm>
            <a:off x="6607929" y="1108313"/>
            <a:ext cx="5452962" cy="5063236"/>
            <a:chOff x="776089" y="1108313"/>
            <a:chExt cx="5452962" cy="506323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DFDA594-6ED1-1003-DC13-744B0E70B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6089" y="1685517"/>
              <a:ext cx="5452962" cy="4486032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DC70F5A-19B5-DB31-04C8-A270B59606A8}"/>
                </a:ext>
              </a:extLst>
            </p:cNvPr>
            <p:cNvSpPr txBox="1"/>
            <p:nvPr/>
          </p:nvSpPr>
          <p:spPr>
            <a:xfrm>
              <a:off x="1005840" y="1108313"/>
              <a:ext cx="5151120" cy="369332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분포 확인</a:t>
              </a:r>
            </a:p>
          </p:txBody>
        </p:sp>
      </p:grp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0121D25-BBBB-1FA4-35EE-6F8629F813A2}"/>
              </a:ext>
            </a:extLst>
          </p:cNvPr>
          <p:cNvCxnSpPr>
            <a:cxnSpLocks/>
          </p:cNvCxnSpPr>
          <p:nvPr/>
        </p:nvCxnSpPr>
        <p:spPr>
          <a:xfrm>
            <a:off x="6411931" y="1108313"/>
            <a:ext cx="0" cy="5155159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35DACAFF-3083-8082-525B-669668033628}"/>
              </a:ext>
            </a:extLst>
          </p:cNvPr>
          <p:cNvGrpSpPr/>
          <p:nvPr/>
        </p:nvGrpSpPr>
        <p:grpSpPr>
          <a:xfrm>
            <a:off x="781231" y="1108313"/>
            <a:ext cx="5314768" cy="4991131"/>
            <a:chOff x="6522720" y="1108313"/>
            <a:chExt cx="5314768" cy="4991131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4AC3E85B-1E54-00A9-49C4-DAD45B3FF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22720" y="2273103"/>
              <a:ext cx="2392337" cy="340448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0E4ACFB-23AE-B07D-D4E1-4BDB2DE06490}"/>
                </a:ext>
              </a:extLst>
            </p:cNvPr>
            <p:cNvSpPr txBox="1"/>
            <p:nvPr/>
          </p:nvSpPr>
          <p:spPr>
            <a:xfrm>
              <a:off x="7122160" y="1108313"/>
              <a:ext cx="4715323" cy="369332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기본사항</a:t>
              </a:r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DA75D580-F4F2-AED8-8F5F-EBFD91C7F2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03351" y="2216307"/>
              <a:ext cx="2834137" cy="3883137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F89ADD6-3B2B-73E0-DE48-E21213314676}"/>
                </a:ext>
              </a:extLst>
            </p:cNvPr>
            <p:cNvSpPr txBox="1"/>
            <p:nvPr/>
          </p:nvSpPr>
          <p:spPr>
            <a:xfrm>
              <a:off x="7122160" y="1688575"/>
              <a:ext cx="1792897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결측치</a:t>
              </a:r>
              <a:r>
                <a:rPr lang="en-US" altLang="ko-KR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</a:t>
              </a:r>
              <a:r>
                <a:rPr lang="ko-KR" altLang="en-US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확인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CAAE08C-554C-8B24-CE53-CD4E46AA2F14}"/>
                </a:ext>
              </a:extLst>
            </p:cNvPr>
            <p:cNvSpPr txBox="1"/>
            <p:nvPr/>
          </p:nvSpPr>
          <p:spPr>
            <a:xfrm>
              <a:off x="9003351" y="1688575"/>
              <a:ext cx="2834132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데이터 타입</a:t>
              </a:r>
            </a:p>
          </p:txBody>
        </p:sp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CF4097A-061A-081C-B440-30A0AE9A7937}"/>
              </a:ext>
            </a:extLst>
          </p:cNvPr>
          <p:cNvCxnSpPr>
            <a:cxnSpLocks/>
          </p:cNvCxnSpPr>
          <p:nvPr/>
        </p:nvCxnSpPr>
        <p:spPr>
          <a:xfrm>
            <a:off x="1380671" y="6263472"/>
            <a:ext cx="4715323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2860C38-4D26-52F3-09D0-34E42FB84C46}"/>
              </a:ext>
            </a:extLst>
          </p:cNvPr>
          <p:cNvCxnSpPr>
            <a:cxnSpLocks/>
          </p:cNvCxnSpPr>
          <p:nvPr/>
        </p:nvCxnSpPr>
        <p:spPr>
          <a:xfrm>
            <a:off x="6837680" y="6263472"/>
            <a:ext cx="51511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197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3BBF372-D942-84EC-92AB-34AB0D68C8C9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1971040" y="354262"/>
            <a:ext cx="9966419" cy="1538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53BA241-FADA-AFB9-37A6-D6412D3FEC77}"/>
              </a:ext>
            </a:extLst>
          </p:cNvPr>
          <p:cNvCxnSpPr>
            <a:cxnSpLocks/>
          </p:cNvCxnSpPr>
          <p:nvPr/>
        </p:nvCxnSpPr>
        <p:spPr>
          <a:xfrm>
            <a:off x="254540" y="6488350"/>
            <a:ext cx="1168291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455E70D-98EC-6262-BFF4-AB989E4C4182}"/>
              </a:ext>
            </a:extLst>
          </p:cNvPr>
          <p:cNvSpPr txBox="1"/>
          <p:nvPr/>
        </p:nvSpPr>
        <p:spPr>
          <a:xfrm>
            <a:off x="254540" y="231151"/>
            <a:ext cx="1716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Exploratory Data Analysis</a:t>
            </a:r>
            <a:endParaRPr lang="ko-KR" altLang="en-US" sz="1000" dirty="0">
              <a:solidFill>
                <a:schemeClr val="tx2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2514F-C848-7F7F-FBD1-E332766BDC2F}"/>
              </a:ext>
            </a:extLst>
          </p:cNvPr>
          <p:cNvSpPr txBox="1"/>
          <p:nvPr/>
        </p:nvSpPr>
        <p:spPr>
          <a:xfrm>
            <a:off x="1899919" y="477372"/>
            <a:ext cx="4512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Target</a:t>
            </a:r>
            <a:r>
              <a:rPr lang="ko-KR" altLang="en-US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값 분포 및 </a:t>
            </a:r>
            <a:r>
              <a:rPr lang="ko-KR" altLang="en-US" sz="2800" b="1" dirty="0" err="1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전처리</a:t>
            </a:r>
            <a:endParaRPr lang="ko-KR" altLang="en-US" sz="2800" b="1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1CE972-04AA-9CA8-82B3-4C07B1798D07}"/>
              </a:ext>
            </a:extLst>
          </p:cNvPr>
          <p:cNvSpPr txBox="1"/>
          <p:nvPr/>
        </p:nvSpPr>
        <p:spPr>
          <a:xfrm>
            <a:off x="254540" y="477372"/>
            <a:ext cx="164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2. </a:t>
            </a:r>
            <a:r>
              <a:rPr lang="ko-KR" altLang="en-US" sz="18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데이터 탐색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19235FD-FDFF-84ED-B8B0-9FA3732E5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1339" y="1312643"/>
            <a:ext cx="2141555" cy="209096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1508C13-BA96-1B35-D333-4F5377EA7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687" y="1222733"/>
            <a:ext cx="6828034" cy="219873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7D5757B5-291D-5776-B6D0-E13EE062E0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1339" y="3715833"/>
            <a:ext cx="3196120" cy="2385163"/>
          </a:xfrm>
          <a:prstGeom prst="rect">
            <a:avLst/>
          </a:prstGeom>
        </p:spPr>
      </p:pic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FD9BFD1-7FB3-3CA5-D7F3-111DD36B36C0}"/>
              </a:ext>
            </a:extLst>
          </p:cNvPr>
          <p:cNvCxnSpPr>
            <a:cxnSpLocks/>
          </p:cNvCxnSpPr>
          <p:nvPr/>
        </p:nvCxnSpPr>
        <p:spPr>
          <a:xfrm>
            <a:off x="254540" y="3552110"/>
            <a:ext cx="11682919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083C79E-CA1B-4FE3-6C17-49751D95DAC6}"/>
              </a:ext>
            </a:extLst>
          </p:cNvPr>
          <p:cNvSpPr/>
          <p:nvPr/>
        </p:nvSpPr>
        <p:spPr>
          <a:xfrm>
            <a:off x="254540" y="1226280"/>
            <a:ext cx="1472146" cy="21987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최초 </a:t>
            </a:r>
            <a:r>
              <a:rPr lang="ko-KR" altLang="en-US" sz="1800" b="1" dirty="0" err="1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타겟값</a:t>
            </a:r>
            <a:r>
              <a:rPr lang="ko-KR" altLang="en-US" sz="18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분포</a:t>
            </a:r>
            <a:endParaRPr lang="en-US" altLang="ko-KR" sz="1800" b="1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EAA4909-748B-405D-6DE6-9925CECAB0E0}"/>
              </a:ext>
            </a:extLst>
          </p:cNvPr>
          <p:cNvSpPr/>
          <p:nvPr/>
        </p:nvSpPr>
        <p:spPr>
          <a:xfrm>
            <a:off x="254540" y="3777798"/>
            <a:ext cx="1472146" cy="24135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Target</a:t>
            </a:r>
            <a:r>
              <a:rPr lang="ko-KR" altLang="en-US" sz="1800" b="1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1800" b="1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=</a:t>
            </a:r>
            <a:r>
              <a:rPr lang="ko-KR" altLang="en-US" sz="1800" b="1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1800" b="1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‘0’ </a:t>
            </a:r>
            <a:r>
              <a:rPr lang="ko-KR" altLang="en-US" sz="1800" b="1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인 </a:t>
            </a:r>
            <a:r>
              <a:rPr lang="ko-KR" altLang="en-US" sz="18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값 제거</a:t>
            </a:r>
            <a:endParaRPr lang="en-US" altLang="ko-KR" sz="1800" b="1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ED57B2F-ED77-2BED-B53F-F4D845EACA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6685" y="3772708"/>
            <a:ext cx="6828035" cy="241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064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3BBF372-D942-84EC-92AB-34AB0D68C8C9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1971040" y="354262"/>
            <a:ext cx="9966419" cy="1538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53BA241-FADA-AFB9-37A6-D6412D3FEC77}"/>
              </a:ext>
            </a:extLst>
          </p:cNvPr>
          <p:cNvCxnSpPr>
            <a:cxnSpLocks/>
          </p:cNvCxnSpPr>
          <p:nvPr/>
        </p:nvCxnSpPr>
        <p:spPr>
          <a:xfrm>
            <a:off x="254540" y="6488350"/>
            <a:ext cx="1168291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455E70D-98EC-6262-BFF4-AB989E4C4182}"/>
              </a:ext>
            </a:extLst>
          </p:cNvPr>
          <p:cNvSpPr txBox="1"/>
          <p:nvPr/>
        </p:nvSpPr>
        <p:spPr>
          <a:xfrm>
            <a:off x="254540" y="231151"/>
            <a:ext cx="1716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Exploratory Data Analysis</a:t>
            </a:r>
            <a:endParaRPr lang="ko-KR" altLang="en-US" sz="1000" dirty="0">
              <a:solidFill>
                <a:schemeClr val="tx2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1CE972-04AA-9CA8-82B3-4C07B1798D07}"/>
              </a:ext>
            </a:extLst>
          </p:cNvPr>
          <p:cNvSpPr txBox="1"/>
          <p:nvPr/>
        </p:nvSpPr>
        <p:spPr>
          <a:xfrm>
            <a:off x="254540" y="477372"/>
            <a:ext cx="164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2. </a:t>
            </a:r>
            <a:r>
              <a:rPr lang="ko-KR" altLang="en-US" sz="18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데이터 탐색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7397A4-EB8C-C00C-04B2-329643BBF53C}"/>
              </a:ext>
            </a:extLst>
          </p:cNvPr>
          <p:cNvSpPr txBox="1"/>
          <p:nvPr/>
        </p:nvSpPr>
        <p:spPr>
          <a:xfrm>
            <a:off x="1899919" y="477372"/>
            <a:ext cx="4512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Target</a:t>
            </a:r>
            <a:r>
              <a:rPr lang="ko-KR" altLang="en-US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값 분포 및 </a:t>
            </a:r>
            <a:r>
              <a:rPr lang="ko-KR" altLang="en-US" sz="2800" b="1" dirty="0" err="1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전처리</a:t>
            </a:r>
            <a:endParaRPr lang="ko-KR" altLang="en-US" sz="2800" b="1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BD8F1DD-791A-F9AA-5CF6-15337D947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882" y="4887396"/>
            <a:ext cx="1797587" cy="75980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2273164-DDA4-4DAE-AE1E-57ADC27D1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881" y="1816426"/>
            <a:ext cx="4735289" cy="44024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74D9EF5D-B21C-4A35-4E93-8005410AFF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5847" y="2343046"/>
            <a:ext cx="3732151" cy="2593727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590FCF30-3129-ABF0-929B-7DA65ED0C5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4271" y="1805205"/>
            <a:ext cx="3078017" cy="441421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BD0480F3-D3F0-9835-ADB6-D628FC1943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4249" y="2256668"/>
            <a:ext cx="3867548" cy="2633933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A4CDFF30-1E8F-60EB-CCE7-ED99CF21CF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18552" y="5537801"/>
            <a:ext cx="2410161" cy="228632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D2417F59-8CC3-3982-21E0-CD669D201F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94270" y="4890600"/>
            <a:ext cx="2084261" cy="875833"/>
          </a:xfrm>
          <a:prstGeom prst="rect">
            <a:avLst/>
          </a:prstGeom>
        </p:spPr>
      </p:pic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9BC3848-C963-B1E0-6FE0-28FEE243575A}"/>
              </a:ext>
            </a:extLst>
          </p:cNvPr>
          <p:cNvCxnSpPr>
            <a:cxnSpLocks/>
          </p:cNvCxnSpPr>
          <p:nvPr/>
        </p:nvCxnSpPr>
        <p:spPr>
          <a:xfrm>
            <a:off x="6522720" y="1108313"/>
            <a:ext cx="0" cy="4850359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12020545-0C47-0E8D-1D4A-E37BD42977C5}"/>
              </a:ext>
            </a:extLst>
          </p:cNvPr>
          <p:cNvGrpSpPr/>
          <p:nvPr/>
        </p:nvGrpSpPr>
        <p:grpSpPr>
          <a:xfrm>
            <a:off x="1235847" y="1108313"/>
            <a:ext cx="4715323" cy="4850359"/>
            <a:chOff x="1235847" y="1108313"/>
            <a:chExt cx="4715323" cy="4850359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D5AC32E-CE67-271A-1F2D-1A1D15DAC93A}"/>
                </a:ext>
              </a:extLst>
            </p:cNvPr>
            <p:cNvSpPr txBox="1"/>
            <p:nvPr/>
          </p:nvSpPr>
          <p:spPr>
            <a:xfrm>
              <a:off x="1235847" y="1108313"/>
              <a:ext cx="4715323" cy="369332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부적정</a:t>
              </a:r>
              <a:r>
                <a:rPr lang="en-US" altLang="ko-KR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의견거절 </a:t>
              </a:r>
              <a:r>
                <a:rPr lang="en-US" altLang="ko-KR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= 1, </a:t>
              </a:r>
              <a:r>
                <a:rPr lang="ko-KR" altLang="en-US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나머지 </a:t>
              </a:r>
              <a:r>
                <a:rPr lang="en-US" altLang="ko-KR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= 0 </a:t>
              </a:r>
              <a:r>
                <a:rPr lang="ko-KR" altLang="en-US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변환</a:t>
              </a:r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C0046EE8-953F-BFCC-0FA9-73AB64F6CC33}"/>
                </a:ext>
              </a:extLst>
            </p:cNvPr>
            <p:cNvCxnSpPr>
              <a:cxnSpLocks/>
            </p:cNvCxnSpPr>
            <p:nvPr/>
          </p:nvCxnSpPr>
          <p:spPr>
            <a:xfrm>
              <a:off x="1235847" y="5958672"/>
              <a:ext cx="4715323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8CCF62B1-8154-5D34-1AEE-3DBC432EAC5B}"/>
              </a:ext>
            </a:extLst>
          </p:cNvPr>
          <p:cNvGrpSpPr/>
          <p:nvPr/>
        </p:nvGrpSpPr>
        <p:grpSpPr>
          <a:xfrm>
            <a:off x="7094271" y="1108313"/>
            <a:ext cx="4715323" cy="4850359"/>
            <a:chOff x="7094271" y="1108313"/>
            <a:chExt cx="4715323" cy="4850359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61A4BD1-937F-C0F0-18C1-D099EEC295F5}"/>
                </a:ext>
              </a:extLst>
            </p:cNvPr>
            <p:cNvSpPr txBox="1"/>
            <p:nvPr/>
          </p:nvSpPr>
          <p:spPr>
            <a:xfrm>
              <a:off x="7094271" y="1108313"/>
              <a:ext cx="4715323" cy="369332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Oversampling </a:t>
              </a:r>
              <a:endPara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80BCAD0C-18A1-FBCA-10DA-FD4083698B20}"/>
                </a:ext>
              </a:extLst>
            </p:cNvPr>
            <p:cNvCxnSpPr>
              <a:cxnSpLocks/>
            </p:cNvCxnSpPr>
            <p:nvPr/>
          </p:nvCxnSpPr>
          <p:spPr>
            <a:xfrm>
              <a:off x="7094271" y="5958672"/>
              <a:ext cx="4715323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5" name="그림 54">
            <a:extLst>
              <a:ext uri="{FF2B5EF4-FFF2-40B4-BE49-F238E27FC236}">
                <a16:creationId xmlns:a16="http://schemas.microsoft.com/office/drawing/2014/main" id="{CCEA508B-C491-EA0C-FF86-C46C3D9ABED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18552" y="4893649"/>
            <a:ext cx="1373280" cy="53534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F1013A9-1CC4-12C5-95A9-F8A962A0CAF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53490" y="4887395"/>
            <a:ext cx="2772162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232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3BBF372-D942-84EC-92AB-34AB0D68C8C9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1971040" y="354262"/>
            <a:ext cx="9966419" cy="1538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53BA241-FADA-AFB9-37A6-D6412D3FEC77}"/>
              </a:ext>
            </a:extLst>
          </p:cNvPr>
          <p:cNvCxnSpPr>
            <a:cxnSpLocks/>
          </p:cNvCxnSpPr>
          <p:nvPr/>
        </p:nvCxnSpPr>
        <p:spPr>
          <a:xfrm>
            <a:off x="254540" y="6488350"/>
            <a:ext cx="1168291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455E70D-98EC-6262-BFF4-AB989E4C4182}"/>
              </a:ext>
            </a:extLst>
          </p:cNvPr>
          <p:cNvSpPr txBox="1"/>
          <p:nvPr/>
        </p:nvSpPr>
        <p:spPr>
          <a:xfrm>
            <a:off x="254540" y="231151"/>
            <a:ext cx="1716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Exploratory Data Analysis</a:t>
            </a:r>
            <a:endParaRPr lang="ko-KR" altLang="en-US" sz="1000" dirty="0">
              <a:solidFill>
                <a:schemeClr val="tx2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2514F-C848-7F7F-FBD1-E332766BDC2F}"/>
              </a:ext>
            </a:extLst>
          </p:cNvPr>
          <p:cNvSpPr txBox="1"/>
          <p:nvPr/>
        </p:nvSpPr>
        <p:spPr>
          <a:xfrm>
            <a:off x="1899919" y="477372"/>
            <a:ext cx="4512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단변수분석</a:t>
            </a:r>
            <a:r>
              <a:rPr lang="en-US" altLang="ko-KR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Boxplot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1CE972-04AA-9CA8-82B3-4C07B1798D07}"/>
              </a:ext>
            </a:extLst>
          </p:cNvPr>
          <p:cNvSpPr txBox="1"/>
          <p:nvPr/>
        </p:nvSpPr>
        <p:spPr>
          <a:xfrm>
            <a:off x="254540" y="477372"/>
            <a:ext cx="164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2. </a:t>
            </a:r>
            <a:r>
              <a:rPr lang="ko-KR" altLang="en-US" sz="18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데이터 탐색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30D17FE-2B94-9810-D5ED-492C0CCF0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40" y="1844845"/>
            <a:ext cx="5723186" cy="379925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F4839EE-FDBC-52FA-3BF8-720321E53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405" y="1659318"/>
            <a:ext cx="5287189" cy="4198091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2CA3C5AE-82F3-32BA-F5F3-A5DD4B70F33C}"/>
              </a:ext>
            </a:extLst>
          </p:cNvPr>
          <p:cNvGrpSpPr/>
          <p:nvPr/>
        </p:nvGrpSpPr>
        <p:grpSpPr>
          <a:xfrm>
            <a:off x="1076965" y="1108313"/>
            <a:ext cx="4874206" cy="4850359"/>
            <a:chOff x="1235847" y="1108313"/>
            <a:chExt cx="4715323" cy="485035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4EE4A03-9FA8-19FD-A950-5D2B91700179}"/>
                </a:ext>
              </a:extLst>
            </p:cNvPr>
            <p:cNvSpPr txBox="1"/>
            <p:nvPr/>
          </p:nvSpPr>
          <p:spPr>
            <a:xfrm>
              <a:off x="1235847" y="1108313"/>
              <a:ext cx="4715323" cy="369332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전체 데이터 분포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7591E311-BBFC-C308-F687-61C145D13E95}"/>
                </a:ext>
              </a:extLst>
            </p:cNvPr>
            <p:cNvCxnSpPr>
              <a:cxnSpLocks/>
            </p:cNvCxnSpPr>
            <p:nvPr/>
          </p:nvCxnSpPr>
          <p:spPr>
            <a:xfrm>
              <a:off x="1235847" y="5958672"/>
              <a:ext cx="4715323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B7DE06C-062A-58D3-5C37-F9B9796CEFFF}"/>
              </a:ext>
            </a:extLst>
          </p:cNvPr>
          <p:cNvGrpSpPr/>
          <p:nvPr/>
        </p:nvGrpSpPr>
        <p:grpSpPr>
          <a:xfrm>
            <a:off x="6644645" y="1108313"/>
            <a:ext cx="5164950" cy="4850359"/>
            <a:chOff x="7094271" y="1108313"/>
            <a:chExt cx="4715323" cy="485035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78B0A47-518D-C147-9BD9-A2F53A68C93E}"/>
                </a:ext>
              </a:extLst>
            </p:cNvPr>
            <p:cNvSpPr txBox="1"/>
            <p:nvPr/>
          </p:nvSpPr>
          <p:spPr>
            <a:xfrm>
              <a:off x="7094271" y="1108313"/>
              <a:ext cx="4715323" cy="369332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감사의견별 분포</a:t>
              </a: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2C6DF73C-A091-A06F-3A06-FFABC75FB70F}"/>
                </a:ext>
              </a:extLst>
            </p:cNvPr>
            <p:cNvCxnSpPr>
              <a:cxnSpLocks/>
            </p:cNvCxnSpPr>
            <p:nvPr/>
          </p:nvCxnSpPr>
          <p:spPr>
            <a:xfrm>
              <a:off x="7094271" y="5958672"/>
              <a:ext cx="4715323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D53AF85-3C59-1B69-6FA7-C2430022B84B}"/>
              </a:ext>
            </a:extLst>
          </p:cNvPr>
          <p:cNvCxnSpPr>
            <a:cxnSpLocks/>
          </p:cNvCxnSpPr>
          <p:nvPr/>
        </p:nvCxnSpPr>
        <p:spPr>
          <a:xfrm>
            <a:off x="6278880" y="1108313"/>
            <a:ext cx="0" cy="4850359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590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3BBF372-D942-84EC-92AB-34AB0D68C8C9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1971040" y="354262"/>
            <a:ext cx="9966419" cy="1538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53BA241-FADA-AFB9-37A6-D6412D3FEC77}"/>
              </a:ext>
            </a:extLst>
          </p:cNvPr>
          <p:cNvCxnSpPr>
            <a:cxnSpLocks/>
          </p:cNvCxnSpPr>
          <p:nvPr/>
        </p:nvCxnSpPr>
        <p:spPr>
          <a:xfrm>
            <a:off x="254540" y="6488350"/>
            <a:ext cx="1168291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455E70D-98EC-6262-BFF4-AB989E4C4182}"/>
              </a:ext>
            </a:extLst>
          </p:cNvPr>
          <p:cNvSpPr txBox="1"/>
          <p:nvPr/>
        </p:nvSpPr>
        <p:spPr>
          <a:xfrm>
            <a:off x="254540" y="231151"/>
            <a:ext cx="1716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Exploratory Data Analysis</a:t>
            </a:r>
            <a:endParaRPr lang="ko-KR" altLang="en-US" sz="1000" dirty="0">
              <a:solidFill>
                <a:schemeClr val="tx2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2514F-C848-7F7F-FBD1-E332766BDC2F}"/>
              </a:ext>
            </a:extLst>
          </p:cNvPr>
          <p:cNvSpPr txBox="1"/>
          <p:nvPr/>
        </p:nvSpPr>
        <p:spPr>
          <a:xfrm>
            <a:off x="1899919" y="477372"/>
            <a:ext cx="4512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단변수분석</a:t>
            </a:r>
            <a:r>
              <a:rPr lang="en-US" altLang="ko-KR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Histogram</a:t>
            </a:r>
            <a:endParaRPr lang="ko-KR" altLang="en-US" sz="2800" b="1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1CE972-04AA-9CA8-82B3-4C07B1798D07}"/>
              </a:ext>
            </a:extLst>
          </p:cNvPr>
          <p:cNvSpPr txBox="1"/>
          <p:nvPr/>
        </p:nvSpPr>
        <p:spPr>
          <a:xfrm>
            <a:off x="254540" y="477372"/>
            <a:ext cx="164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2. </a:t>
            </a:r>
            <a:r>
              <a:rPr lang="ko-KR" altLang="en-US" sz="18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데이터 탐색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B1247A8-2312-7E9C-8C5A-6CC7EBE6E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36" y="1621366"/>
            <a:ext cx="5309935" cy="4454729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4AC41778-FE5E-2703-420D-AD092AA56ED7}"/>
              </a:ext>
            </a:extLst>
          </p:cNvPr>
          <p:cNvGrpSpPr/>
          <p:nvPr/>
        </p:nvGrpSpPr>
        <p:grpSpPr>
          <a:xfrm>
            <a:off x="762000" y="1108313"/>
            <a:ext cx="5189171" cy="5093025"/>
            <a:chOff x="1235847" y="1108313"/>
            <a:chExt cx="4715323" cy="485035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84D0B50-1B3E-10F2-C958-14A51877FA3B}"/>
                </a:ext>
              </a:extLst>
            </p:cNvPr>
            <p:cNvSpPr txBox="1"/>
            <p:nvPr/>
          </p:nvSpPr>
          <p:spPr>
            <a:xfrm>
              <a:off x="1235847" y="1108313"/>
              <a:ext cx="4715323" cy="351735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감사의견 </a:t>
              </a:r>
              <a:r>
                <a:rPr lang="en-US" altLang="ko-KR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= 1 </a:t>
              </a:r>
              <a:r>
                <a:rPr lang="ko-KR" altLang="en-US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인 데이터 분포</a:t>
              </a: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B18AE1A3-08DE-7651-37A2-09899D5CB2FC}"/>
                </a:ext>
              </a:extLst>
            </p:cNvPr>
            <p:cNvCxnSpPr>
              <a:cxnSpLocks/>
            </p:cNvCxnSpPr>
            <p:nvPr/>
          </p:nvCxnSpPr>
          <p:spPr>
            <a:xfrm>
              <a:off x="1235847" y="5958672"/>
              <a:ext cx="4715323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55C1816-8EDD-0A53-E8AF-4B10B7DE285C}"/>
              </a:ext>
            </a:extLst>
          </p:cNvPr>
          <p:cNvGrpSpPr/>
          <p:nvPr/>
        </p:nvGrpSpPr>
        <p:grpSpPr>
          <a:xfrm>
            <a:off x="6644645" y="1108313"/>
            <a:ext cx="5164950" cy="5093025"/>
            <a:chOff x="7094271" y="1108313"/>
            <a:chExt cx="4715323" cy="485035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231DA58-29AA-A6C8-6FF8-64446868FA40}"/>
                </a:ext>
              </a:extLst>
            </p:cNvPr>
            <p:cNvSpPr txBox="1"/>
            <p:nvPr/>
          </p:nvSpPr>
          <p:spPr>
            <a:xfrm>
              <a:off x="7094271" y="1108313"/>
              <a:ext cx="4715323" cy="351735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Skew, Kurt </a:t>
              </a:r>
              <a:r>
                <a:rPr lang="ko-KR" altLang="en-US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값 </a:t>
              </a: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661B4A09-5A32-BF7B-CD96-54776D74F678}"/>
                </a:ext>
              </a:extLst>
            </p:cNvPr>
            <p:cNvCxnSpPr>
              <a:cxnSpLocks/>
            </p:cNvCxnSpPr>
            <p:nvPr/>
          </p:nvCxnSpPr>
          <p:spPr>
            <a:xfrm>
              <a:off x="7094271" y="5958672"/>
              <a:ext cx="4715323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94CF5C4-28A7-00A6-466A-F2182F550B6F}"/>
              </a:ext>
            </a:extLst>
          </p:cNvPr>
          <p:cNvCxnSpPr>
            <a:cxnSpLocks/>
          </p:cNvCxnSpPr>
          <p:nvPr/>
        </p:nvCxnSpPr>
        <p:spPr>
          <a:xfrm>
            <a:off x="6278880" y="1108313"/>
            <a:ext cx="0" cy="5093025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0E815D23-9885-5F03-633A-4C1BE2FF1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4645" y="1818615"/>
            <a:ext cx="1971950" cy="4239217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0819F1D-EE66-DD28-4758-B962FAB839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4465" y="1853576"/>
            <a:ext cx="1876687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304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3BBF372-D942-84EC-92AB-34AB0D68C8C9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1971040" y="354262"/>
            <a:ext cx="9966419" cy="1538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53BA241-FADA-AFB9-37A6-D6412D3FEC77}"/>
              </a:ext>
            </a:extLst>
          </p:cNvPr>
          <p:cNvCxnSpPr>
            <a:cxnSpLocks/>
          </p:cNvCxnSpPr>
          <p:nvPr/>
        </p:nvCxnSpPr>
        <p:spPr>
          <a:xfrm>
            <a:off x="254540" y="6488350"/>
            <a:ext cx="1168291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455E70D-98EC-6262-BFF4-AB989E4C4182}"/>
              </a:ext>
            </a:extLst>
          </p:cNvPr>
          <p:cNvSpPr txBox="1"/>
          <p:nvPr/>
        </p:nvSpPr>
        <p:spPr>
          <a:xfrm>
            <a:off x="254540" y="231151"/>
            <a:ext cx="1716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Exploratory Data Analysis</a:t>
            </a:r>
            <a:endParaRPr lang="ko-KR" altLang="en-US" sz="1000" dirty="0">
              <a:solidFill>
                <a:schemeClr val="tx2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2514F-C848-7F7F-FBD1-E332766BDC2F}"/>
              </a:ext>
            </a:extLst>
          </p:cNvPr>
          <p:cNvSpPr txBox="1"/>
          <p:nvPr/>
        </p:nvSpPr>
        <p:spPr>
          <a:xfrm>
            <a:off x="1899919" y="477372"/>
            <a:ext cx="4512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다변수분석</a:t>
            </a:r>
            <a:r>
              <a:rPr lang="en-US" altLang="ko-KR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상관관계분석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1CE972-04AA-9CA8-82B3-4C07B1798D07}"/>
              </a:ext>
            </a:extLst>
          </p:cNvPr>
          <p:cNvSpPr txBox="1"/>
          <p:nvPr/>
        </p:nvSpPr>
        <p:spPr>
          <a:xfrm>
            <a:off x="254540" y="477372"/>
            <a:ext cx="164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2. </a:t>
            </a:r>
            <a:r>
              <a:rPr lang="ko-KR" altLang="en-US" sz="18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데이터 탐색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BCB26CD-5AC8-CFD6-25B4-BA248447B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713" y="1463018"/>
            <a:ext cx="5266876" cy="471679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E667E72-FC3E-1B10-57D4-E913FFC1F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689" y="2083000"/>
            <a:ext cx="2062751" cy="366668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4586CDE-7007-BEAF-FD58-9E759C6EFD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7950" y="2197531"/>
            <a:ext cx="2062751" cy="179535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68DB3C6-B0F7-E429-9672-03E6368421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7950" y="3942660"/>
            <a:ext cx="2062751" cy="18237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26118DD-898C-6C1F-E369-19486BC06FCE}"/>
              </a:ext>
            </a:extLst>
          </p:cNvPr>
          <p:cNvSpPr txBox="1"/>
          <p:nvPr/>
        </p:nvSpPr>
        <p:spPr>
          <a:xfrm>
            <a:off x="6918689" y="1730413"/>
            <a:ext cx="2062751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절대값 </a:t>
            </a: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TOP 10</a:t>
            </a:r>
            <a:endParaRPr lang="ko-KR" altLang="en-US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0C8B9F-2BD7-C27B-BCAD-8097E75D979E}"/>
              </a:ext>
            </a:extLst>
          </p:cNvPr>
          <p:cNvSpPr txBox="1"/>
          <p:nvPr/>
        </p:nvSpPr>
        <p:spPr>
          <a:xfrm>
            <a:off x="9367950" y="1730413"/>
            <a:ext cx="2062751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상 하위 </a:t>
            </a:r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TOP5</a:t>
            </a:r>
            <a:endParaRPr lang="ko-KR" altLang="en-US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BB84CF1-4187-0E75-4AB8-3DBCFD7DCEDD}"/>
              </a:ext>
            </a:extLst>
          </p:cNvPr>
          <p:cNvCxnSpPr>
            <a:cxnSpLocks/>
          </p:cNvCxnSpPr>
          <p:nvPr/>
        </p:nvCxnSpPr>
        <p:spPr>
          <a:xfrm>
            <a:off x="6411931" y="1108313"/>
            <a:ext cx="0" cy="5071499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27F7A71-63A8-9A29-1F4D-D734DF762D5B}"/>
              </a:ext>
            </a:extLst>
          </p:cNvPr>
          <p:cNvGrpSpPr/>
          <p:nvPr/>
        </p:nvGrpSpPr>
        <p:grpSpPr>
          <a:xfrm>
            <a:off x="1554479" y="1108313"/>
            <a:ext cx="4396691" cy="5071499"/>
            <a:chOff x="1235847" y="1108313"/>
            <a:chExt cx="4715323" cy="485035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AE01AA1-DD42-327D-F2FE-DB430F58E1BA}"/>
                </a:ext>
              </a:extLst>
            </p:cNvPr>
            <p:cNvSpPr txBox="1"/>
            <p:nvPr/>
          </p:nvSpPr>
          <p:spPr>
            <a:xfrm>
              <a:off x="1235847" y="1108313"/>
              <a:ext cx="4715323" cy="353227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Heatmap </a:t>
              </a:r>
              <a:r>
                <a:rPr lang="ko-KR" altLang="en-US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분석</a:t>
              </a:r>
              <a:r>
                <a:rPr lang="en-US" altLang="ko-KR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</a:t>
              </a:r>
              <a:endPara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00ABDAE9-0680-177A-AEB7-298C819542D7}"/>
                </a:ext>
              </a:extLst>
            </p:cNvPr>
            <p:cNvCxnSpPr>
              <a:cxnSpLocks/>
            </p:cNvCxnSpPr>
            <p:nvPr/>
          </p:nvCxnSpPr>
          <p:spPr>
            <a:xfrm>
              <a:off x="1235847" y="5958672"/>
              <a:ext cx="4715323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A419877-397E-E2D3-A9E6-C771B9FF47A8}"/>
              </a:ext>
            </a:extLst>
          </p:cNvPr>
          <p:cNvGrpSpPr/>
          <p:nvPr/>
        </p:nvGrpSpPr>
        <p:grpSpPr>
          <a:xfrm>
            <a:off x="6918689" y="1108313"/>
            <a:ext cx="4512011" cy="5071499"/>
            <a:chOff x="1235847" y="1108313"/>
            <a:chExt cx="4715323" cy="485035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F7C2D6A-556F-ECB3-9481-DF8AFBD605DD}"/>
                </a:ext>
              </a:extLst>
            </p:cNvPr>
            <p:cNvSpPr txBox="1"/>
            <p:nvPr/>
          </p:nvSpPr>
          <p:spPr>
            <a:xfrm>
              <a:off x="1235847" y="1108313"/>
              <a:ext cx="4715323" cy="353227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상관관계 확인</a:t>
              </a:r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9C3A042-CC7B-DC52-3826-C3E4B2C7D7F3}"/>
                </a:ext>
              </a:extLst>
            </p:cNvPr>
            <p:cNvCxnSpPr>
              <a:cxnSpLocks/>
            </p:cNvCxnSpPr>
            <p:nvPr/>
          </p:nvCxnSpPr>
          <p:spPr>
            <a:xfrm>
              <a:off x="1235847" y="5958672"/>
              <a:ext cx="4715323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8267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94C21371-FA22-1D9A-CD10-8B7F07EA2D22}"/>
              </a:ext>
            </a:extLst>
          </p:cNvPr>
          <p:cNvGrpSpPr/>
          <p:nvPr/>
        </p:nvGrpSpPr>
        <p:grpSpPr>
          <a:xfrm>
            <a:off x="4759257" y="2538121"/>
            <a:ext cx="2673485" cy="1750979"/>
            <a:chOff x="4894634" y="2228671"/>
            <a:chExt cx="2673485" cy="175097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FC845DF-DBE1-C7E4-FC64-535AECD908E9}"/>
                </a:ext>
              </a:extLst>
            </p:cNvPr>
            <p:cNvSpPr txBox="1"/>
            <p:nvPr/>
          </p:nvSpPr>
          <p:spPr>
            <a:xfrm>
              <a:off x="5789580" y="2228671"/>
              <a:ext cx="88359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>
                      <a:lumMod val="9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3</a:t>
              </a:r>
              <a:endParaRPr lang="ko-KR" altLang="en-US" sz="7200" b="1" dirty="0">
                <a:solidFill>
                  <a:schemeClr val="bg1">
                    <a:lumMod val="9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FEECE57-1515-3616-464F-636D9FB430A1}"/>
                </a:ext>
              </a:extLst>
            </p:cNvPr>
            <p:cNvSpPr txBox="1"/>
            <p:nvPr/>
          </p:nvSpPr>
          <p:spPr>
            <a:xfrm>
              <a:off x="5306815" y="3302541"/>
              <a:ext cx="18491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>
                  <a:solidFill>
                    <a:schemeClr val="bg1">
                      <a:lumMod val="95000"/>
                    </a:scheme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이상치 제거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2D2315D-CDD6-E93E-0AAC-60F636136C98}"/>
                </a:ext>
              </a:extLst>
            </p:cNvPr>
            <p:cNvSpPr txBox="1"/>
            <p:nvPr/>
          </p:nvSpPr>
          <p:spPr>
            <a:xfrm>
              <a:off x="4894634" y="3702651"/>
              <a:ext cx="26734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95000"/>
                    </a:scheme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Significant Outlier Removal</a:t>
              </a:r>
              <a:endParaRPr lang="ko-KR" altLang="en-US" sz="1200" dirty="0">
                <a:solidFill>
                  <a:schemeClr val="bg1">
                    <a:lumMod val="9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FB46C87-F372-5DB5-9484-C6CEF9497EC6}"/>
              </a:ext>
            </a:extLst>
          </p:cNvPr>
          <p:cNvGrpSpPr/>
          <p:nvPr/>
        </p:nvGrpSpPr>
        <p:grpSpPr>
          <a:xfrm>
            <a:off x="254540" y="231151"/>
            <a:ext cx="11682919" cy="6257199"/>
            <a:chOff x="254540" y="231151"/>
            <a:chExt cx="11682919" cy="6257199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11A8FE36-3552-C9EE-C881-53CF1D4D9DC0}"/>
                </a:ext>
              </a:extLst>
            </p:cNvPr>
            <p:cNvCxnSpPr>
              <a:cxnSpLocks/>
            </p:cNvCxnSpPr>
            <p:nvPr/>
          </p:nvCxnSpPr>
          <p:spPr>
            <a:xfrm>
              <a:off x="1770435" y="358109"/>
              <a:ext cx="10167024" cy="1154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241DD90E-53F6-6714-5549-79F09820D0A5}"/>
                </a:ext>
              </a:extLst>
            </p:cNvPr>
            <p:cNvCxnSpPr>
              <a:cxnSpLocks/>
            </p:cNvCxnSpPr>
            <p:nvPr/>
          </p:nvCxnSpPr>
          <p:spPr>
            <a:xfrm>
              <a:off x="254540" y="6488350"/>
              <a:ext cx="11682919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1AA05B9-D40E-253A-E811-765BAFE8B8B8}"/>
                </a:ext>
              </a:extLst>
            </p:cNvPr>
            <p:cNvSpPr txBox="1"/>
            <p:nvPr/>
          </p:nvSpPr>
          <p:spPr>
            <a:xfrm>
              <a:off x="254541" y="231151"/>
              <a:ext cx="151589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>
                      <a:lumMod val="9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Business Data Mining</a:t>
              </a:r>
              <a:endParaRPr lang="ko-KR" altLang="en-US" sz="1000" dirty="0">
                <a:solidFill>
                  <a:schemeClr val="bg1">
                    <a:lumMod val="9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5926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3BBF372-D942-84EC-92AB-34AB0D68C8C9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2123440" y="354262"/>
            <a:ext cx="9814019" cy="1538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53BA241-FADA-AFB9-37A6-D6412D3FEC77}"/>
              </a:ext>
            </a:extLst>
          </p:cNvPr>
          <p:cNvCxnSpPr>
            <a:cxnSpLocks/>
          </p:cNvCxnSpPr>
          <p:nvPr/>
        </p:nvCxnSpPr>
        <p:spPr>
          <a:xfrm>
            <a:off x="254540" y="6488350"/>
            <a:ext cx="1168291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455E70D-98EC-6262-BFF4-AB989E4C4182}"/>
              </a:ext>
            </a:extLst>
          </p:cNvPr>
          <p:cNvSpPr txBox="1"/>
          <p:nvPr/>
        </p:nvSpPr>
        <p:spPr>
          <a:xfrm>
            <a:off x="254540" y="231151"/>
            <a:ext cx="1868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Significant Outlier Removal</a:t>
            </a:r>
            <a:endParaRPr lang="ko-KR" altLang="en-US" sz="1000" dirty="0">
              <a:solidFill>
                <a:schemeClr val="tx2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2514F-C848-7F7F-FBD1-E332766BDC2F}"/>
              </a:ext>
            </a:extLst>
          </p:cNvPr>
          <p:cNvSpPr txBox="1"/>
          <p:nvPr/>
        </p:nvSpPr>
        <p:spPr>
          <a:xfrm>
            <a:off x="1899919" y="477372"/>
            <a:ext cx="4512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이상치 제거방식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811E56-B800-E3D0-5AB4-28ABDC7BC209}"/>
              </a:ext>
            </a:extLst>
          </p:cNvPr>
          <p:cNvSpPr txBox="1"/>
          <p:nvPr/>
        </p:nvSpPr>
        <p:spPr>
          <a:xfrm>
            <a:off x="436879" y="1182118"/>
            <a:ext cx="1209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IQR </a:t>
            </a:r>
            <a:r>
              <a:rPr lang="ko-KR" altLang="en-US" sz="2000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방식</a:t>
            </a:r>
            <a:endParaRPr lang="en-US" altLang="ko-KR" sz="2000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1CE972-04AA-9CA8-82B3-4C07B1798D07}"/>
              </a:ext>
            </a:extLst>
          </p:cNvPr>
          <p:cNvSpPr txBox="1"/>
          <p:nvPr/>
        </p:nvSpPr>
        <p:spPr>
          <a:xfrm>
            <a:off x="254540" y="477372"/>
            <a:ext cx="164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3. </a:t>
            </a:r>
            <a:r>
              <a:rPr lang="ko-KR" altLang="en-US" sz="18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이상치</a:t>
            </a:r>
            <a:r>
              <a:rPr lang="en-US" altLang="ko-KR" sz="18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ko-KR" altLang="en-US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제거</a:t>
            </a:r>
            <a:endParaRPr lang="ko-KR" altLang="en-US" sz="1800" b="1" dirty="0">
              <a:solidFill>
                <a:schemeClr val="tx2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839FB7BA-202D-408E-A6AF-E87D52129D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979839"/>
              </p:ext>
            </p:extLst>
          </p:nvPr>
        </p:nvGraphicFramePr>
        <p:xfrm>
          <a:off x="1645921" y="3624138"/>
          <a:ext cx="10291539" cy="262425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554215">
                  <a:extLst>
                    <a:ext uri="{9D8B030D-6E8A-4147-A177-3AD203B41FA5}">
                      <a16:colId xmlns:a16="http://schemas.microsoft.com/office/drawing/2014/main" val="1415370945"/>
                    </a:ext>
                  </a:extLst>
                </a:gridCol>
                <a:gridCol w="1493692">
                  <a:extLst>
                    <a:ext uri="{9D8B030D-6E8A-4147-A177-3AD203B41FA5}">
                      <a16:colId xmlns:a16="http://schemas.microsoft.com/office/drawing/2014/main" val="2199632428"/>
                    </a:ext>
                  </a:extLst>
                </a:gridCol>
                <a:gridCol w="1971673">
                  <a:extLst>
                    <a:ext uri="{9D8B030D-6E8A-4147-A177-3AD203B41FA5}">
                      <a16:colId xmlns:a16="http://schemas.microsoft.com/office/drawing/2014/main" val="3693014668"/>
                    </a:ext>
                  </a:extLst>
                </a:gridCol>
                <a:gridCol w="1971673">
                  <a:extLst>
                    <a:ext uri="{9D8B030D-6E8A-4147-A177-3AD203B41FA5}">
                      <a16:colId xmlns:a16="http://schemas.microsoft.com/office/drawing/2014/main" val="1141359130"/>
                    </a:ext>
                  </a:extLst>
                </a:gridCol>
                <a:gridCol w="2300286">
                  <a:extLst>
                    <a:ext uri="{9D8B030D-6E8A-4147-A177-3AD203B41FA5}">
                      <a16:colId xmlns:a16="http://schemas.microsoft.com/office/drawing/2014/main" val="502671264"/>
                    </a:ext>
                  </a:extLst>
                </a:gridCol>
              </a:tblGrid>
              <a:tr h="62400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제거방식</a:t>
                      </a:r>
                      <a:r>
                        <a:rPr lang="en-US" altLang="ko-KR" dirty="0"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 </a:t>
                      </a:r>
                      <a:endParaRPr lang="ko-KR" altLang="en-US" dirty="0"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제거 레코드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잔여 레코드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오버샘플링</a:t>
                      </a:r>
                      <a:r>
                        <a:rPr lang="ko-KR" altLang="en-US" dirty="0"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 후 개수</a:t>
                      </a:r>
                      <a:r>
                        <a:rPr lang="en-US" altLang="ko-KR" dirty="0"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.</a:t>
                      </a:r>
                      <a:endParaRPr lang="ko-KR" altLang="en-US" dirty="0"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086603"/>
                  </a:ext>
                </a:extLst>
              </a:tr>
              <a:tr h="6667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kern="1200" dirty="0">
                          <a:solidFill>
                            <a:schemeClr val="tx2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  <a:cs typeface="+mn-cs"/>
                        </a:rPr>
                        <a:t>1. </a:t>
                      </a:r>
                      <a:r>
                        <a:rPr lang="ko-KR" altLang="en-US" sz="2000" kern="1200" dirty="0">
                          <a:solidFill>
                            <a:schemeClr val="tx2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  <a:cs typeface="+mn-cs"/>
                        </a:rPr>
                        <a:t>제조업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tx2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  <a:cs typeface="+mn-cs"/>
                        </a:rPr>
                        <a:t>IQR</a:t>
                      </a:r>
                      <a:endParaRPr lang="ko-KR" altLang="en-US" sz="1800" kern="1200" dirty="0">
                        <a:solidFill>
                          <a:schemeClr val="tx2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kern="1200" dirty="0">
                          <a:solidFill>
                            <a:schemeClr val="tx2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  <a:cs typeface="+mn-cs"/>
                        </a:rPr>
                        <a:t>11169</a:t>
                      </a:r>
                      <a:endParaRPr lang="ko-KR" altLang="en-US" sz="1800" b="1" kern="1200" dirty="0">
                        <a:solidFill>
                          <a:schemeClr val="tx2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kern="1200" dirty="0">
                          <a:solidFill>
                            <a:schemeClr val="tx2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  <a:cs typeface="+mn-cs"/>
                        </a:rPr>
                        <a:t>2022</a:t>
                      </a:r>
                      <a:endParaRPr lang="ko-KR" altLang="en-US" sz="1800" b="1" kern="1200" dirty="0">
                        <a:solidFill>
                          <a:schemeClr val="tx2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kern="1200" dirty="0">
                          <a:solidFill>
                            <a:schemeClr val="tx2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  <a:cs typeface="+mn-cs"/>
                        </a:rPr>
                        <a:t>(4024, 33)</a:t>
                      </a:r>
                      <a:endParaRPr lang="ko-KR" altLang="en-US" sz="1800" b="1" kern="1200" dirty="0">
                        <a:solidFill>
                          <a:schemeClr val="tx2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182108"/>
                  </a:ext>
                </a:extLst>
              </a:tr>
              <a:tr h="6667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kern="1200" dirty="0">
                          <a:solidFill>
                            <a:schemeClr val="tx2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  <a:cs typeface="+mn-cs"/>
                        </a:rPr>
                        <a:t>2. </a:t>
                      </a:r>
                      <a:r>
                        <a:rPr lang="ko-KR" altLang="en-US" sz="2000" kern="1200" dirty="0">
                          <a:solidFill>
                            <a:schemeClr val="tx2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  <a:cs typeface="+mn-cs"/>
                        </a:rPr>
                        <a:t>정보통신업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err="1">
                          <a:solidFill>
                            <a:schemeClr val="tx2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  <a:cs typeface="+mn-cs"/>
                        </a:rPr>
                        <a:t>상하위</a:t>
                      </a:r>
                      <a:r>
                        <a:rPr lang="ko-KR" altLang="en-US" sz="1800" kern="1200" dirty="0">
                          <a:solidFill>
                            <a:schemeClr val="tx2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tx2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  <a:cs typeface="+mn-cs"/>
                        </a:rPr>
                        <a:t>1% </a:t>
                      </a:r>
                      <a:endParaRPr lang="ko-KR" altLang="en-US" sz="1800" kern="1200" dirty="0">
                        <a:solidFill>
                          <a:schemeClr val="tx2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kern="1200" dirty="0">
                          <a:solidFill>
                            <a:schemeClr val="tx2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  <a:cs typeface="+mn-cs"/>
                        </a:rPr>
                        <a:t>252</a:t>
                      </a:r>
                      <a:endParaRPr lang="ko-KR" altLang="en-US" sz="1800" b="1" kern="1200" dirty="0">
                        <a:solidFill>
                          <a:schemeClr val="tx2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kern="1200" dirty="0">
                          <a:solidFill>
                            <a:schemeClr val="tx2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  <a:cs typeface="+mn-cs"/>
                        </a:rPr>
                        <a:t>1354</a:t>
                      </a:r>
                      <a:endParaRPr lang="ko-KR" altLang="en-US" sz="1800" b="1" kern="1200" dirty="0">
                        <a:solidFill>
                          <a:schemeClr val="tx2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kern="1200" dirty="0">
                          <a:solidFill>
                            <a:schemeClr val="tx2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  <a:cs typeface="+mn-cs"/>
                        </a:rPr>
                        <a:t>(2672, 33)</a:t>
                      </a:r>
                      <a:endParaRPr lang="ko-KR" altLang="en-US" sz="1800" b="1" kern="1200" dirty="0">
                        <a:solidFill>
                          <a:schemeClr val="tx2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961087"/>
                  </a:ext>
                </a:extLst>
              </a:tr>
              <a:tr h="6667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kern="1200" dirty="0">
                          <a:solidFill>
                            <a:schemeClr val="tx2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  <a:cs typeface="+mn-cs"/>
                        </a:rPr>
                        <a:t>3. </a:t>
                      </a:r>
                      <a:r>
                        <a:rPr lang="ko-KR" altLang="en-US" sz="2000" kern="1200" dirty="0">
                          <a:solidFill>
                            <a:schemeClr val="tx2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  <a:cs typeface="+mn-cs"/>
                        </a:rPr>
                        <a:t>금융보험업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kern="1200" dirty="0" err="1">
                          <a:solidFill>
                            <a:schemeClr val="tx2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  <a:cs typeface="+mn-cs"/>
                        </a:rPr>
                        <a:t>상하위</a:t>
                      </a:r>
                      <a:r>
                        <a:rPr lang="ko-KR" altLang="en-US" sz="1800" kern="1200" dirty="0">
                          <a:solidFill>
                            <a:schemeClr val="tx2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tx2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  <a:cs typeface="+mn-cs"/>
                        </a:rPr>
                        <a:t>1% </a:t>
                      </a:r>
                      <a:endParaRPr lang="ko-KR" altLang="en-US" sz="1800" kern="1200" dirty="0">
                        <a:solidFill>
                          <a:schemeClr val="tx2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kern="1200" dirty="0">
                          <a:solidFill>
                            <a:schemeClr val="tx2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  <a:cs typeface="+mn-cs"/>
                        </a:rPr>
                        <a:t>162</a:t>
                      </a:r>
                      <a:endParaRPr lang="ko-KR" altLang="en-US" sz="1800" b="1" kern="1200" dirty="0">
                        <a:solidFill>
                          <a:schemeClr val="tx2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kern="1200" dirty="0">
                          <a:solidFill>
                            <a:schemeClr val="tx2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  <a:cs typeface="+mn-cs"/>
                        </a:rPr>
                        <a:t>1113</a:t>
                      </a:r>
                      <a:endParaRPr lang="ko-KR" altLang="en-US" sz="1800" b="1" kern="1200" dirty="0">
                        <a:solidFill>
                          <a:schemeClr val="tx2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>
                          <a:solidFill>
                            <a:schemeClr val="tx2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  <a:cs typeface="+mn-cs"/>
                        </a:rPr>
                        <a:t>(2188, 24)</a:t>
                      </a:r>
                      <a:endParaRPr lang="ko-KR" altLang="en-US" sz="1800" b="1" kern="1200" dirty="0">
                        <a:solidFill>
                          <a:schemeClr val="tx2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456878"/>
                  </a:ext>
                </a:extLst>
              </a:tr>
            </a:tbl>
          </a:graphicData>
        </a:graphic>
      </p:graphicFrame>
      <p:pic>
        <p:nvPicPr>
          <p:cNvPr id="1026" name="Picture 2" descr="IQR 방식을 이용한 이상치 데이터(Outlier) 제거">
            <a:extLst>
              <a:ext uri="{FF2B5EF4-FFF2-40B4-BE49-F238E27FC236}">
                <a16:creationId xmlns:a16="http://schemas.microsoft.com/office/drawing/2014/main" id="{690A44E5-C92C-C064-B3B6-2FA38E9B7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987" y="1129118"/>
            <a:ext cx="3761632" cy="188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4D14042-BB92-65E8-4211-A301759195F6}"/>
              </a:ext>
            </a:extLst>
          </p:cNvPr>
          <p:cNvCxnSpPr>
            <a:cxnSpLocks/>
          </p:cNvCxnSpPr>
          <p:nvPr/>
        </p:nvCxnSpPr>
        <p:spPr>
          <a:xfrm>
            <a:off x="254540" y="3328590"/>
            <a:ext cx="11682919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82CA81A-071C-8EE1-E8E9-8345B0FF64CE}"/>
              </a:ext>
            </a:extLst>
          </p:cNvPr>
          <p:cNvSpPr txBox="1"/>
          <p:nvPr/>
        </p:nvSpPr>
        <p:spPr>
          <a:xfrm>
            <a:off x="436879" y="3605588"/>
            <a:ext cx="1209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레코드 수</a:t>
            </a:r>
            <a:endParaRPr lang="en-US" altLang="ko-KR" sz="2000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79D979-9B70-ACEB-1527-BF00CDD4C5B4}"/>
              </a:ext>
            </a:extLst>
          </p:cNvPr>
          <p:cNvSpPr txBox="1"/>
          <p:nvPr/>
        </p:nvSpPr>
        <p:spPr>
          <a:xfrm>
            <a:off x="5841459" y="1129118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IQR </a:t>
            </a:r>
            <a:r>
              <a:rPr lang="ko-KR" altLang="en-US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방식은 </a:t>
            </a:r>
            <a:r>
              <a:rPr lang="ko-KR" altLang="en-US" dirty="0" err="1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사분위</a:t>
            </a:r>
            <a:r>
              <a:rPr lang="en-US" altLang="ko-KR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(Quantile) </a:t>
            </a:r>
            <a:r>
              <a:rPr lang="ko-KR" altLang="en-US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개념으로부터 출발합니다</a:t>
            </a:r>
            <a:r>
              <a:rPr lang="en-US" altLang="ko-KR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</a:t>
            </a:r>
          </a:p>
          <a:p>
            <a:r>
              <a:rPr lang="en-US" altLang="ko-KR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 </a:t>
            </a:r>
          </a:p>
          <a:p>
            <a:r>
              <a:rPr lang="ko-KR" altLang="en-US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전체 데이터들을 오름차순으로 정렬하고</a:t>
            </a:r>
            <a:r>
              <a:rPr lang="en-US" altLang="ko-KR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정확히 </a:t>
            </a:r>
            <a:r>
              <a:rPr lang="en-US" altLang="ko-KR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4</a:t>
            </a:r>
            <a:r>
              <a:rPr lang="ko-KR" altLang="en-US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등분</a:t>
            </a:r>
            <a:r>
              <a:rPr lang="en-US" altLang="ko-KR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(25%, 50%, 75%, 100%)</a:t>
            </a:r>
            <a:r>
              <a:rPr lang="ko-KR" altLang="en-US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으로 나눕니다</a:t>
            </a:r>
            <a:r>
              <a:rPr lang="en-US" altLang="ko-KR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</a:t>
            </a:r>
          </a:p>
          <a:p>
            <a:endParaRPr lang="en-US" altLang="ko-KR" dirty="0">
              <a:solidFill>
                <a:schemeClr val="tx2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r>
              <a:rPr lang="ko-KR" altLang="en-US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여기서 </a:t>
            </a:r>
            <a:r>
              <a:rPr lang="en-US" altLang="ko-KR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75% </a:t>
            </a:r>
            <a:r>
              <a:rPr lang="ko-KR" altLang="en-US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지점의 값과 </a:t>
            </a:r>
            <a:r>
              <a:rPr lang="en-US" altLang="ko-KR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25% </a:t>
            </a:r>
            <a:r>
              <a:rPr lang="ko-KR" altLang="en-US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지점의 값의 차이를 </a:t>
            </a:r>
            <a:r>
              <a:rPr lang="en-US" altLang="ko-KR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IQR</a:t>
            </a:r>
            <a:endParaRPr lang="ko-KR" altLang="en-US" dirty="0">
              <a:solidFill>
                <a:schemeClr val="tx2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99BEC0-C520-0692-9A37-CEC50C25682A}"/>
              </a:ext>
            </a:extLst>
          </p:cNvPr>
          <p:cNvSpPr txBox="1"/>
          <p:nvPr/>
        </p:nvSpPr>
        <p:spPr>
          <a:xfrm>
            <a:off x="5841459" y="2942682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참고</a:t>
            </a:r>
            <a:r>
              <a:rPr lang="en-US" altLang="ko-KR" sz="12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: </a:t>
            </a:r>
            <a:r>
              <a:rPr lang="ko-KR" altLang="en-US" sz="1200" b="1" dirty="0" err="1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hwi-doc.tistory.com</a:t>
            </a:r>
            <a:r>
              <a:rPr lang="ko-KR" altLang="en-US" sz="12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/</a:t>
            </a:r>
            <a:r>
              <a:rPr lang="ko-KR" altLang="en-US" sz="1200" b="1" dirty="0" err="1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entry</a:t>
            </a:r>
            <a:r>
              <a:rPr lang="ko-KR" altLang="en-US" sz="12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/IQR-방식을-이용한-이상치-</a:t>
            </a:r>
            <a:r>
              <a:rPr lang="ko-KR" altLang="en-US" sz="1200" b="1" dirty="0" err="1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데이터Outlier</a:t>
            </a:r>
            <a:r>
              <a:rPr lang="ko-KR" altLang="en-US" sz="12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-제거#</a:t>
            </a:r>
          </a:p>
        </p:txBody>
      </p:sp>
    </p:spTree>
    <p:extLst>
      <p:ext uri="{BB962C8B-B14F-4D97-AF65-F5344CB8AC3E}">
        <p14:creationId xmlns:p14="http://schemas.microsoft.com/office/powerpoint/2010/main" val="2442728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53BA241-FADA-AFB9-37A6-D6412D3FEC77}"/>
              </a:ext>
            </a:extLst>
          </p:cNvPr>
          <p:cNvCxnSpPr>
            <a:cxnSpLocks/>
          </p:cNvCxnSpPr>
          <p:nvPr/>
        </p:nvCxnSpPr>
        <p:spPr>
          <a:xfrm>
            <a:off x="254540" y="6488350"/>
            <a:ext cx="1168291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9A9FEF0A-9D8F-B84C-CF39-D2EB4737F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736" y="1226280"/>
            <a:ext cx="7925906" cy="483937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232145B-DD14-6CD9-E3F9-8EE4CAD4AD3C}"/>
              </a:ext>
            </a:extLst>
          </p:cNvPr>
          <p:cNvSpPr/>
          <p:nvPr/>
        </p:nvSpPr>
        <p:spPr>
          <a:xfrm>
            <a:off x="254540" y="1226280"/>
            <a:ext cx="1472146" cy="48393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이상치 제거 후</a:t>
            </a:r>
            <a:r>
              <a:rPr lang="ko-KR" altLang="en-US" sz="18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endParaRPr lang="en-US" altLang="ko-KR" sz="1800" b="1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sz="1800" b="1" dirty="0" err="1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타겟값</a:t>
            </a:r>
            <a:r>
              <a:rPr lang="ko-KR" altLang="en-US" sz="18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분포</a:t>
            </a:r>
            <a:endParaRPr lang="en-US" altLang="ko-KR" sz="1800" b="1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C901A81-AA48-23B0-C74E-C8BF64A8432A}"/>
              </a:ext>
            </a:extLst>
          </p:cNvPr>
          <p:cNvCxnSpPr>
            <a:cxnSpLocks/>
          </p:cNvCxnSpPr>
          <p:nvPr/>
        </p:nvCxnSpPr>
        <p:spPr>
          <a:xfrm>
            <a:off x="11937459" y="1215295"/>
            <a:ext cx="0" cy="4850359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61B2643-3F07-0F4E-E422-193E5DCCB22C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2123440" y="354262"/>
            <a:ext cx="9814019" cy="1538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F154926-1DB2-ED0D-280A-11F9B27B610E}"/>
              </a:ext>
            </a:extLst>
          </p:cNvPr>
          <p:cNvSpPr txBox="1"/>
          <p:nvPr/>
        </p:nvSpPr>
        <p:spPr>
          <a:xfrm>
            <a:off x="254540" y="231151"/>
            <a:ext cx="1868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Significant Outlier Removal</a:t>
            </a:r>
            <a:endParaRPr lang="ko-KR" altLang="en-US" sz="1000" dirty="0">
              <a:solidFill>
                <a:schemeClr val="tx2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47B053-E235-1B8E-F831-E1114B0DF8D6}"/>
              </a:ext>
            </a:extLst>
          </p:cNvPr>
          <p:cNvSpPr txBox="1"/>
          <p:nvPr/>
        </p:nvSpPr>
        <p:spPr>
          <a:xfrm>
            <a:off x="1899919" y="477372"/>
            <a:ext cx="4512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이상치 제거 후</a:t>
            </a:r>
            <a:r>
              <a:rPr lang="en-US" altLang="ko-KR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EDA</a:t>
            </a:r>
            <a:endParaRPr lang="ko-KR" altLang="en-US" sz="2800" b="1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F0CB5C-3094-AF9D-6DC7-CC2D908A2111}"/>
              </a:ext>
            </a:extLst>
          </p:cNvPr>
          <p:cNvSpPr txBox="1"/>
          <p:nvPr/>
        </p:nvSpPr>
        <p:spPr>
          <a:xfrm>
            <a:off x="254540" y="477372"/>
            <a:ext cx="164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3. </a:t>
            </a:r>
            <a:r>
              <a:rPr lang="ko-KR" altLang="en-US" sz="18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이상치</a:t>
            </a:r>
            <a:r>
              <a:rPr lang="en-US" altLang="ko-KR" sz="18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ko-KR" altLang="en-US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제거</a:t>
            </a:r>
            <a:endParaRPr lang="ko-KR" altLang="en-US" sz="1800" b="1" dirty="0">
              <a:solidFill>
                <a:schemeClr val="tx2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2561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53BA241-FADA-AFB9-37A6-D6412D3FEC77}"/>
              </a:ext>
            </a:extLst>
          </p:cNvPr>
          <p:cNvCxnSpPr>
            <a:cxnSpLocks/>
          </p:cNvCxnSpPr>
          <p:nvPr/>
        </p:nvCxnSpPr>
        <p:spPr>
          <a:xfrm>
            <a:off x="254540" y="6488350"/>
            <a:ext cx="1168291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A28D23DA-E265-B89D-C48D-DFD01A1FB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03" y="1677373"/>
            <a:ext cx="6420058" cy="433392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74D7A94-B080-F456-8696-B67A87EC6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2107" y="1680631"/>
            <a:ext cx="1724266" cy="423921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E820B67-9A62-0060-78B4-27D26D11E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5851" y="1677373"/>
            <a:ext cx="1676634" cy="4315427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6CDAFCB7-0D2C-3A9F-BCFB-3304D5E66BB9}"/>
              </a:ext>
            </a:extLst>
          </p:cNvPr>
          <p:cNvGrpSpPr/>
          <p:nvPr/>
        </p:nvGrpSpPr>
        <p:grpSpPr>
          <a:xfrm>
            <a:off x="802640" y="1108313"/>
            <a:ext cx="6146798" cy="5093025"/>
            <a:chOff x="1235847" y="1108313"/>
            <a:chExt cx="4715323" cy="485035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77E9B10-175F-96C6-3A0E-CF64F6D7BB27}"/>
                </a:ext>
              </a:extLst>
            </p:cNvPr>
            <p:cNvSpPr txBox="1"/>
            <p:nvPr/>
          </p:nvSpPr>
          <p:spPr>
            <a:xfrm>
              <a:off x="1235847" y="1108313"/>
              <a:ext cx="4715323" cy="351735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감사의견 </a:t>
              </a:r>
              <a:r>
                <a:rPr lang="en-US" altLang="ko-KR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= 1 </a:t>
              </a:r>
              <a:r>
                <a:rPr lang="ko-KR" altLang="en-US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인 데이터 분포</a:t>
              </a: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06716781-2303-8F33-A6AB-122BF76CFC70}"/>
                </a:ext>
              </a:extLst>
            </p:cNvPr>
            <p:cNvCxnSpPr>
              <a:cxnSpLocks/>
            </p:cNvCxnSpPr>
            <p:nvPr/>
          </p:nvCxnSpPr>
          <p:spPr>
            <a:xfrm>
              <a:off x="1235847" y="5958672"/>
              <a:ext cx="4715323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50069CA-477A-C738-5ADD-C5DE001D42B0}"/>
              </a:ext>
            </a:extLst>
          </p:cNvPr>
          <p:cNvGrpSpPr/>
          <p:nvPr/>
        </p:nvGrpSpPr>
        <p:grpSpPr>
          <a:xfrm>
            <a:off x="7662107" y="1108313"/>
            <a:ext cx="4147488" cy="5093025"/>
            <a:chOff x="7094271" y="1108313"/>
            <a:chExt cx="4715323" cy="485035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A98A66C-74B9-A687-F7B9-E09757561E5A}"/>
                </a:ext>
              </a:extLst>
            </p:cNvPr>
            <p:cNvSpPr txBox="1"/>
            <p:nvPr/>
          </p:nvSpPr>
          <p:spPr>
            <a:xfrm>
              <a:off x="7094271" y="1108313"/>
              <a:ext cx="4715323" cy="351735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Skew, Kurt </a:t>
              </a:r>
              <a:r>
                <a:rPr lang="ko-KR" altLang="en-US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값 </a:t>
              </a: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5F8C6975-8298-097D-3203-F155BFB2F4F6}"/>
                </a:ext>
              </a:extLst>
            </p:cNvPr>
            <p:cNvCxnSpPr>
              <a:cxnSpLocks/>
            </p:cNvCxnSpPr>
            <p:nvPr/>
          </p:nvCxnSpPr>
          <p:spPr>
            <a:xfrm>
              <a:off x="7094271" y="5958672"/>
              <a:ext cx="4715323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23FBA29-22AB-1D1A-3706-3C84563BFD32}"/>
              </a:ext>
            </a:extLst>
          </p:cNvPr>
          <p:cNvCxnSpPr>
            <a:cxnSpLocks/>
          </p:cNvCxnSpPr>
          <p:nvPr/>
        </p:nvCxnSpPr>
        <p:spPr>
          <a:xfrm>
            <a:off x="7305040" y="1108313"/>
            <a:ext cx="0" cy="5093025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772FCBE-3867-EF60-8E07-F451424AA607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2123440" y="354262"/>
            <a:ext cx="9814019" cy="1538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ECA5649-FFB8-6BC3-C0A5-76027B2CA199}"/>
              </a:ext>
            </a:extLst>
          </p:cNvPr>
          <p:cNvSpPr txBox="1"/>
          <p:nvPr/>
        </p:nvSpPr>
        <p:spPr>
          <a:xfrm>
            <a:off x="254540" y="231151"/>
            <a:ext cx="1868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Significant Outlier Removal</a:t>
            </a:r>
            <a:endParaRPr lang="ko-KR" altLang="en-US" sz="1000" dirty="0">
              <a:solidFill>
                <a:schemeClr val="tx2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4AA193-AFBD-6751-75A1-484D744F7EA3}"/>
              </a:ext>
            </a:extLst>
          </p:cNvPr>
          <p:cNvSpPr txBox="1"/>
          <p:nvPr/>
        </p:nvSpPr>
        <p:spPr>
          <a:xfrm>
            <a:off x="1899919" y="477372"/>
            <a:ext cx="4512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이상치 제거 후</a:t>
            </a:r>
            <a:r>
              <a:rPr lang="en-US" altLang="ko-KR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EDA</a:t>
            </a:r>
            <a:endParaRPr lang="ko-KR" altLang="en-US" sz="2800" b="1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3E556D-2C2B-A3F1-BA92-E0B682E0F8D0}"/>
              </a:ext>
            </a:extLst>
          </p:cNvPr>
          <p:cNvSpPr txBox="1"/>
          <p:nvPr/>
        </p:nvSpPr>
        <p:spPr>
          <a:xfrm>
            <a:off x="254540" y="477372"/>
            <a:ext cx="164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3. </a:t>
            </a:r>
            <a:r>
              <a:rPr lang="ko-KR" altLang="en-US" sz="18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이상치</a:t>
            </a:r>
            <a:r>
              <a:rPr lang="en-US" altLang="ko-KR" sz="18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ko-KR" altLang="en-US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제거</a:t>
            </a:r>
            <a:endParaRPr lang="ko-KR" altLang="en-US" sz="1800" b="1" dirty="0">
              <a:solidFill>
                <a:schemeClr val="tx2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6218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FC845DF-DBE1-C7E4-FC64-535AECD908E9}"/>
              </a:ext>
            </a:extLst>
          </p:cNvPr>
          <p:cNvSpPr txBox="1"/>
          <p:nvPr/>
        </p:nvSpPr>
        <p:spPr>
          <a:xfrm>
            <a:off x="1770435" y="1284466"/>
            <a:ext cx="1215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contents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8F084D0-24FE-0B11-8DCA-89E0C644D3B9}"/>
              </a:ext>
            </a:extLst>
          </p:cNvPr>
          <p:cNvGrpSpPr/>
          <p:nvPr/>
        </p:nvGrpSpPr>
        <p:grpSpPr>
          <a:xfrm>
            <a:off x="254540" y="231151"/>
            <a:ext cx="11682919" cy="6257199"/>
            <a:chOff x="254540" y="231151"/>
            <a:chExt cx="11682919" cy="6257199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33BBF372-D942-84EC-92AB-34AB0D68C8C9}"/>
                </a:ext>
              </a:extLst>
            </p:cNvPr>
            <p:cNvCxnSpPr>
              <a:cxnSpLocks/>
            </p:cNvCxnSpPr>
            <p:nvPr/>
          </p:nvCxnSpPr>
          <p:spPr>
            <a:xfrm>
              <a:off x="1770435" y="358109"/>
              <a:ext cx="10167024" cy="1154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53BA241-FADA-AFB9-37A6-D6412D3FEC77}"/>
                </a:ext>
              </a:extLst>
            </p:cNvPr>
            <p:cNvCxnSpPr>
              <a:cxnSpLocks/>
            </p:cNvCxnSpPr>
            <p:nvPr/>
          </p:nvCxnSpPr>
          <p:spPr>
            <a:xfrm>
              <a:off x="254540" y="6488350"/>
              <a:ext cx="11682919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34DD96F-789E-60E6-E388-79C3F0A761A0}"/>
                </a:ext>
              </a:extLst>
            </p:cNvPr>
            <p:cNvSpPr txBox="1"/>
            <p:nvPr/>
          </p:nvSpPr>
          <p:spPr>
            <a:xfrm>
              <a:off x="254541" y="231151"/>
              <a:ext cx="151589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>
                      <a:lumMod val="9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Business Data Mining</a:t>
              </a:r>
              <a:endParaRPr lang="ko-KR" altLang="en-US" sz="1000" dirty="0">
                <a:solidFill>
                  <a:schemeClr val="bg1">
                    <a:lumMod val="9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5377D7A-1AF5-3E8C-F089-9E7E9B0D6F14}"/>
              </a:ext>
            </a:extLst>
          </p:cNvPr>
          <p:cNvGrpSpPr/>
          <p:nvPr/>
        </p:nvGrpSpPr>
        <p:grpSpPr>
          <a:xfrm>
            <a:off x="3680753" y="1284466"/>
            <a:ext cx="3053369" cy="1374748"/>
            <a:chOff x="4836268" y="1284466"/>
            <a:chExt cx="3053369" cy="137474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EDEB59F-46AB-A208-3517-0EE89807E0EA}"/>
                </a:ext>
              </a:extLst>
            </p:cNvPr>
            <p:cNvSpPr txBox="1"/>
            <p:nvPr/>
          </p:nvSpPr>
          <p:spPr>
            <a:xfrm>
              <a:off x="4836268" y="1284466"/>
              <a:ext cx="30232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001 </a:t>
              </a: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데이터 선정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29A772-42C8-A59C-56B5-42D598224727}"/>
                </a:ext>
              </a:extLst>
            </p:cNvPr>
            <p:cNvSpPr txBox="1"/>
            <p:nvPr/>
          </p:nvSpPr>
          <p:spPr>
            <a:xfrm>
              <a:off x="5372250" y="1705107"/>
              <a:ext cx="251738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ko-KR" altLang="en-US" sz="1400" dirty="0">
                  <a:solidFill>
                    <a:schemeClr val="bg1">
                      <a:lumMod val="95000"/>
                    </a:scheme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데이터 시점</a:t>
              </a:r>
              <a:endParaRPr lang="en-US" altLang="ko-KR" sz="1400" dirty="0">
                <a:solidFill>
                  <a:schemeClr val="bg1">
                    <a:lumMod val="9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  <a:p>
              <a:pPr marL="342900" indent="-342900">
                <a:buAutoNum type="arabicPeriod"/>
              </a:pPr>
              <a:r>
                <a:rPr lang="ko-KR" altLang="en-US" sz="1400" dirty="0">
                  <a:solidFill>
                    <a:schemeClr val="bg1">
                      <a:lumMod val="95000"/>
                    </a:scheme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데이터 추출</a:t>
              </a:r>
              <a:endParaRPr lang="en-US" altLang="ko-KR" sz="1400" dirty="0">
                <a:solidFill>
                  <a:schemeClr val="bg1">
                    <a:lumMod val="9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  <a:p>
              <a:pPr marL="342900" indent="-342900">
                <a:buAutoNum type="arabicPeriod"/>
              </a:pPr>
              <a:r>
                <a:rPr lang="ko-KR" altLang="en-US" sz="1400" dirty="0">
                  <a:solidFill>
                    <a:schemeClr val="bg1">
                      <a:lumMod val="95000"/>
                    </a:scheme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데이터 형태</a:t>
              </a:r>
              <a:endParaRPr lang="en-US" altLang="ko-KR" sz="1400" dirty="0">
                <a:solidFill>
                  <a:schemeClr val="bg1">
                    <a:lumMod val="9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  <a:p>
              <a:pPr marL="342900" indent="-342900">
                <a:buAutoNum type="arabicPeriod"/>
              </a:pPr>
              <a:r>
                <a:rPr lang="ko-KR" altLang="en-US" sz="1400" dirty="0">
                  <a:solidFill>
                    <a:schemeClr val="bg1">
                      <a:lumMod val="95000"/>
                    </a:scheme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예상 학습 결과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8D156DC-3289-0938-C68C-A4FAA9C16C60}"/>
              </a:ext>
            </a:extLst>
          </p:cNvPr>
          <p:cNvGrpSpPr/>
          <p:nvPr/>
        </p:nvGrpSpPr>
        <p:grpSpPr>
          <a:xfrm>
            <a:off x="3680752" y="3234413"/>
            <a:ext cx="3023226" cy="1590192"/>
            <a:chOff x="3324654" y="3050809"/>
            <a:chExt cx="3023226" cy="159019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C31414-AAC0-2BE4-12D7-7B3BE8CA819B}"/>
                </a:ext>
              </a:extLst>
            </p:cNvPr>
            <p:cNvSpPr txBox="1"/>
            <p:nvPr/>
          </p:nvSpPr>
          <p:spPr>
            <a:xfrm>
              <a:off x="3324654" y="3050809"/>
              <a:ext cx="30232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002 </a:t>
              </a: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데이터 탐색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2F10C90-71D7-7A3C-37DC-C1D1CC457DC1}"/>
                </a:ext>
              </a:extLst>
            </p:cNvPr>
            <p:cNvSpPr txBox="1"/>
            <p:nvPr/>
          </p:nvSpPr>
          <p:spPr>
            <a:xfrm>
              <a:off x="3830493" y="3471450"/>
              <a:ext cx="2517387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marR="0" indent="-342900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r>
                <a:rPr lang="ko-KR" altLang="ko-KR" sz="1400" dirty="0">
                  <a:solidFill>
                    <a:schemeClr val="bg1">
                      <a:lumMod val="95000"/>
                    </a:scheme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데이터 분포 및 </a:t>
              </a:r>
              <a:r>
                <a:rPr lang="ko-KR" altLang="ko-KR" sz="1400" dirty="0" err="1">
                  <a:solidFill>
                    <a:schemeClr val="bg1">
                      <a:lumMod val="95000"/>
                    </a:scheme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결측치</a:t>
              </a:r>
              <a:r>
                <a:rPr lang="ko-KR" altLang="ko-KR" sz="1400" dirty="0">
                  <a:solidFill>
                    <a:schemeClr val="bg1">
                      <a:lumMod val="95000"/>
                    </a:scheme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 </a:t>
              </a:r>
            </a:p>
            <a:p>
              <a:pPr marL="342900" marR="0" indent="-342900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r>
                <a:rPr lang="en-US" altLang="ko-KR" sz="1400" dirty="0">
                  <a:solidFill>
                    <a:schemeClr val="bg1">
                      <a:lumMod val="95000"/>
                    </a:scheme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Target</a:t>
              </a:r>
              <a:r>
                <a:rPr lang="ko-KR" altLang="ko-KR" sz="1400" dirty="0">
                  <a:solidFill>
                    <a:schemeClr val="bg1">
                      <a:lumMod val="95000"/>
                    </a:scheme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값 분포 및 </a:t>
              </a:r>
              <a:r>
                <a:rPr lang="ko-KR" altLang="ko-KR" sz="1400" dirty="0" err="1">
                  <a:solidFill>
                    <a:schemeClr val="bg1">
                      <a:lumMod val="95000"/>
                    </a:scheme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전처리</a:t>
              </a:r>
              <a:r>
                <a:rPr lang="ko-KR" altLang="ko-KR" sz="1400" dirty="0">
                  <a:solidFill>
                    <a:schemeClr val="bg1">
                      <a:lumMod val="95000"/>
                    </a:scheme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 </a:t>
              </a:r>
            </a:p>
            <a:p>
              <a:pPr marL="342900" marR="0" indent="-342900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r>
                <a:rPr lang="ko-KR" altLang="ko-KR" sz="1400" dirty="0">
                  <a:solidFill>
                    <a:schemeClr val="bg1">
                      <a:lumMod val="95000"/>
                    </a:scheme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단변수분석</a:t>
              </a:r>
              <a:r>
                <a:rPr lang="en-US" altLang="ko-KR" sz="1400" dirty="0">
                  <a:solidFill>
                    <a:schemeClr val="bg1">
                      <a:lumMod val="95000"/>
                    </a:scheme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: Boxplot</a:t>
              </a:r>
              <a:r>
                <a:rPr lang="ko-KR" altLang="ko-KR" sz="1400" dirty="0">
                  <a:solidFill>
                    <a:schemeClr val="bg1">
                      <a:lumMod val="95000"/>
                    </a:scheme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 </a:t>
              </a:r>
            </a:p>
            <a:p>
              <a:pPr marL="342900" marR="0" indent="-342900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r>
                <a:rPr lang="ko-KR" altLang="ko-KR" sz="1400" dirty="0">
                  <a:solidFill>
                    <a:schemeClr val="bg1">
                      <a:lumMod val="95000"/>
                    </a:scheme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단변수분석</a:t>
              </a:r>
              <a:r>
                <a:rPr lang="en-US" altLang="ko-KR" sz="1400" dirty="0">
                  <a:solidFill>
                    <a:schemeClr val="bg1">
                      <a:lumMod val="95000"/>
                    </a:scheme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: Histogram</a:t>
              </a:r>
              <a:endParaRPr lang="ko-KR" altLang="ko-KR" sz="1400" dirty="0">
                <a:solidFill>
                  <a:schemeClr val="bg1">
                    <a:lumMod val="9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  <a:p>
              <a:pPr marL="342900" marR="0" indent="-342900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r>
                <a:rPr lang="ko-KR" altLang="ko-KR" sz="1400" dirty="0">
                  <a:solidFill>
                    <a:schemeClr val="bg1">
                      <a:lumMod val="95000"/>
                    </a:scheme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다변수분석</a:t>
              </a:r>
              <a:r>
                <a:rPr lang="en-US" altLang="ko-KR" sz="1400" dirty="0">
                  <a:solidFill>
                    <a:schemeClr val="bg1">
                      <a:lumMod val="95000"/>
                    </a:scheme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: </a:t>
              </a:r>
              <a:r>
                <a:rPr lang="ko-KR" altLang="ko-KR" sz="1400" dirty="0">
                  <a:solidFill>
                    <a:schemeClr val="bg1">
                      <a:lumMod val="95000"/>
                    </a:scheme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상관관계분석</a:t>
              </a:r>
              <a:endParaRPr lang="ko-KR" altLang="en-US" sz="1400" dirty="0">
                <a:solidFill>
                  <a:schemeClr val="bg1">
                    <a:lumMod val="9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62E1E7AA-D676-B377-3DB1-354735C0B09D}"/>
              </a:ext>
            </a:extLst>
          </p:cNvPr>
          <p:cNvGrpSpPr/>
          <p:nvPr/>
        </p:nvGrpSpPr>
        <p:grpSpPr>
          <a:xfrm>
            <a:off x="7398339" y="1273139"/>
            <a:ext cx="3023226" cy="943861"/>
            <a:chOff x="7040987" y="1273139"/>
            <a:chExt cx="3023226" cy="94386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AFDA288-C8FB-ED56-820E-DFE184BE2940}"/>
                </a:ext>
              </a:extLst>
            </p:cNvPr>
            <p:cNvSpPr txBox="1"/>
            <p:nvPr/>
          </p:nvSpPr>
          <p:spPr>
            <a:xfrm>
              <a:off x="7040987" y="1273139"/>
              <a:ext cx="30232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003 </a:t>
              </a: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이상치 제거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34BC088-898A-FDB1-E1E8-41C86F09B6B7}"/>
                </a:ext>
              </a:extLst>
            </p:cNvPr>
            <p:cNvSpPr txBox="1"/>
            <p:nvPr/>
          </p:nvSpPr>
          <p:spPr>
            <a:xfrm>
              <a:off x="7546826" y="1693780"/>
              <a:ext cx="25173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marR="0" indent="-342900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r>
                <a:rPr lang="ko-KR" altLang="ko-KR" sz="1400" dirty="0">
                  <a:solidFill>
                    <a:schemeClr val="bg1">
                      <a:lumMod val="95000"/>
                    </a:scheme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이상치 제거방식 </a:t>
              </a:r>
            </a:p>
            <a:p>
              <a:pPr marL="342900" marR="0" indent="-342900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r>
                <a:rPr lang="ko-KR" altLang="ko-KR" sz="1400" dirty="0">
                  <a:solidFill>
                    <a:schemeClr val="bg1">
                      <a:lumMod val="95000"/>
                    </a:scheme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이상치 제거 후</a:t>
              </a:r>
              <a:r>
                <a:rPr lang="en-US" altLang="ko-KR" sz="1400" dirty="0">
                  <a:solidFill>
                    <a:schemeClr val="bg1">
                      <a:lumMod val="95000"/>
                    </a:scheme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EDA</a:t>
              </a:r>
              <a:endParaRPr lang="ko-KR" altLang="ko-KR" sz="1400" dirty="0">
                <a:solidFill>
                  <a:schemeClr val="bg1">
                    <a:lumMod val="9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C6D3A8D-21C5-D9B7-3DDF-5F1883ABEA60}"/>
              </a:ext>
            </a:extLst>
          </p:cNvPr>
          <p:cNvGrpSpPr/>
          <p:nvPr/>
        </p:nvGrpSpPr>
        <p:grpSpPr>
          <a:xfrm>
            <a:off x="7398340" y="3234413"/>
            <a:ext cx="3023224" cy="2451966"/>
            <a:chOff x="7040988" y="3050809"/>
            <a:chExt cx="3023224" cy="245196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2D15797-E58D-0AA4-E75E-194F7503DB5C}"/>
                </a:ext>
              </a:extLst>
            </p:cNvPr>
            <p:cNvSpPr txBox="1"/>
            <p:nvPr/>
          </p:nvSpPr>
          <p:spPr>
            <a:xfrm>
              <a:off x="7040988" y="3050809"/>
              <a:ext cx="3023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004</a:t>
              </a: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모형 적용 및 결과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97F4665-DCB1-0E91-136A-2A0981F9C9C5}"/>
                </a:ext>
              </a:extLst>
            </p:cNvPr>
            <p:cNvSpPr txBox="1"/>
            <p:nvPr/>
          </p:nvSpPr>
          <p:spPr>
            <a:xfrm>
              <a:off x="7546826" y="3471450"/>
              <a:ext cx="2517386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marR="0" indent="-342900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r>
                <a:rPr lang="ko-KR" altLang="en-US" sz="1400" dirty="0">
                  <a:solidFill>
                    <a:schemeClr val="bg1">
                      <a:lumMod val="95000"/>
                    </a:scheme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학습과정 개요</a:t>
              </a:r>
              <a:endParaRPr lang="en-US" altLang="ko-KR" sz="1400" dirty="0">
                <a:solidFill>
                  <a:schemeClr val="bg1">
                    <a:lumMod val="9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  <a:p>
              <a:pPr marL="342900" marR="0" indent="-342900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r>
                <a:rPr lang="ko-KR" altLang="ko-KR" sz="1400" dirty="0">
                  <a:solidFill>
                    <a:schemeClr val="bg1">
                      <a:lumMod val="95000"/>
                    </a:scheme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적용모형</a:t>
              </a:r>
            </a:p>
            <a:p>
              <a:pPr marL="342900" marR="0" indent="-342900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r>
                <a:rPr lang="ko-KR" altLang="ko-KR" sz="1400" dirty="0">
                  <a:solidFill>
                    <a:schemeClr val="bg1">
                      <a:lumMod val="95000"/>
                    </a:scheme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결과비교 </a:t>
              </a:r>
            </a:p>
            <a:p>
              <a:pPr marL="342900" marR="0" indent="-342900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r>
                <a:rPr lang="en-US" altLang="ko-KR" sz="1400" dirty="0">
                  <a:solidFill>
                    <a:schemeClr val="bg1">
                      <a:lumMod val="95000"/>
                    </a:scheme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ROC Curve </a:t>
              </a:r>
              <a:r>
                <a:rPr lang="ko-KR" altLang="ko-KR" sz="1400" dirty="0">
                  <a:solidFill>
                    <a:schemeClr val="bg1">
                      <a:lumMod val="95000"/>
                    </a:scheme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비교 </a:t>
              </a:r>
            </a:p>
            <a:p>
              <a:pPr marL="342900" marR="0" indent="-342900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r>
                <a:rPr lang="en-US" altLang="ko-KR" sz="1400" dirty="0">
                  <a:solidFill>
                    <a:schemeClr val="bg1">
                      <a:lumMod val="95000"/>
                    </a:scheme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Confusion</a:t>
              </a:r>
              <a:r>
                <a:rPr lang="ko-KR" altLang="ko-KR" sz="1400" dirty="0">
                  <a:solidFill>
                    <a:schemeClr val="bg1">
                      <a:lumMod val="95000"/>
                    </a:scheme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</a:t>
              </a:r>
              <a:r>
                <a:rPr lang="en-US" altLang="ko-KR" sz="1400" dirty="0">
                  <a:solidFill>
                    <a:schemeClr val="bg1">
                      <a:lumMod val="95000"/>
                    </a:scheme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Matrix </a:t>
              </a:r>
              <a:r>
                <a:rPr lang="ko-KR" altLang="ko-KR" sz="1400" dirty="0">
                  <a:solidFill>
                    <a:schemeClr val="bg1">
                      <a:lumMod val="95000"/>
                    </a:scheme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비교 </a:t>
              </a:r>
            </a:p>
            <a:p>
              <a:pPr marL="342900" marR="0" indent="-342900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r>
                <a:rPr lang="ko-KR" altLang="ko-KR" sz="1400" dirty="0">
                  <a:solidFill>
                    <a:schemeClr val="bg1">
                      <a:lumMod val="95000"/>
                    </a:scheme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결과해석</a:t>
              </a:r>
            </a:p>
            <a:p>
              <a:pPr marL="342900" marR="0" indent="-342900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r>
                <a:rPr lang="ko-KR" altLang="ko-KR" sz="1400" dirty="0">
                  <a:solidFill>
                    <a:schemeClr val="bg1">
                      <a:lumMod val="95000"/>
                    </a:scheme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업종별 결과비교 </a:t>
              </a:r>
            </a:p>
            <a:p>
              <a:pPr marL="342900" marR="0" indent="-342900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r>
                <a:rPr lang="ko-KR" altLang="ko-KR" sz="1400" dirty="0">
                  <a:solidFill>
                    <a:schemeClr val="bg1">
                      <a:lumMod val="95000"/>
                    </a:scheme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데이터별 결과비교</a:t>
              </a:r>
              <a:endParaRPr lang="en-US" altLang="ko-KR" sz="1400" dirty="0">
                <a:solidFill>
                  <a:schemeClr val="bg1">
                    <a:lumMod val="9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  <a:p>
              <a:pPr marL="342900" marR="0" indent="-342900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r>
                <a:rPr lang="ko-KR" altLang="en-US" sz="1400" dirty="0">
                  <a:solidFill>
                    <a:schemeClr val="bg1">
                      <a:lumMod val="95000"/>
                    </a:scheme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시사점</a:t>
              </a:r>
              <a:endParaRPr lang="ko-KR" altLang="ko-KR" sz="1400" dirty="0">
                <a:solidFill>
                  <a:schemeClr val="bg1">
                    <a:lumMod val="9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2991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94C21371-FA22-1D9A-CD10-8B7F07EA2D22}"/>
              </a:ext>
            </a:extLst>
          </p:cNvPr>
          <p:cNvGrpSpPr/>
          <p:nvPr/>
        </p:nvGrpSpPr>
        <p:grpSpPr>
          <a:xfrm>
            <a:off x="4759257" y="2538121"/>
            <a:ext cx="2673485" cy="1750979"/>
            <a:chOff x="4894634" y="2228671"/>
            <a:chExt cx="2673485" cy="175097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FC845DF-DBE1-C7E4-FC64-535AECD908E9}"/>
                </a:ext>
              </a:extLst>
            </p:cNvPr>
            <p:cNvSpPr txBox="1"/>
            <p:nvPr/>
          </p:nvSpPr>
          <p:spPr>
            <a:xfrm>
              <a:off x="5789580" y="2228671"/>
              <a:ext cx="88359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>
                      <a:lumMod val="9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4</a:t>
              </a:r>
              <a:endParaRPr lang="ko-KR" altLang="en-US" sz="7200" b="1" dirty="0">
                <a:solidFill>
                  <a:schemeClr val="bg1">
                    <a:lumMod val="9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FEECE57-1515-3616-464F-636D9FB430A1}"/>
                </a:ext>
              </a:extLst>
            </p:cNvPr>
            <p:cNvSpPr txBox="1"/>
            <p:nvPr/>
          </p:nvSpPr>
          <p:spPr>
            <a:xfrm>
              <a:off x="5195055" y="3302541"/>
              <a:ext cx="20726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>
                  <a:solidFill>
                    <a:schemeClr val="bg1">
                      <a:lumMod val="95000"/>
                    </a:scheme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모형 적용 및 결과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2D2315D-CDD6-E93E-0AAC-60F636136C98}"/>
                </a:ext>
              </a:extLst>
            </p:cNvPr>
            <p:cNvSpPr txBox="1"/>
            <p:nvPr/>
          </p:nvSpPr>
          <p:spPr>
            <a:xfrm>
              <a:off x="4894634" y="3702651"/>
              <a:ext cx="26734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95000"/>
                    </a:scheme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Model</a:t>
              </a:r>
              <a:r>
                <a:rPr lang="ko-KR" altLang="en-US" sz="1200" dirty="0">
                  <a:solidFill>
                    <a:schemeClr val="bg1">
                      <a:lumMod val="95000"/>
                    </a:scheme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</a:t>
              </a:r>
              <a:r>
                <a:rPr lang="en-US" altLang="ko-KR" sz="1200" dirty="0">
                  <a:solidFill>
                    <a:schemeClr val="bg1">
                      <a:lumMod val="95000"/>
                    </a:scheme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Application and Output</a:t>
              </a:r>
              <a:endParaRPr lang="ko-KR" altLang="en-US" sz="1200" dirty="0">
                <a:solidFill>
                  <a:schemeClr val="bg1">
                    <a:lumMod val="9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E4EB6C6-3C94-6620-FC0F-C6D1B68CDC61}"/>
              </a:ext>
            </a:extLst>
          </p:cNvPr>
          <p:cNvGrpSpPr/>
          <p:nvPr/>
        </p:nvGrpSpPr>
        <p:grpSpPr>
          <a:xfrm>
            <a:off x="254540" y="231151"/>
            <a:ext cx="11682919" cy="6257199"/>
            <a:chOff x="254540" y="231151"/>
            <a:chExt cx="11682919" cy="6257199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61D77A45-D888-FF2C-CF6B-4F3A88284F2B}"/>
                </a:ext>
              </a:extLst>
            </p:cNvPr>
            <p:cNvCxnSpPr>
              <a:cxnSpLocks/>
            </p:cNvCxnSpPr>
            <p:nvPr/>
          </p:nvCxnSpPr>
          <p:spPr>
            <a:xfrm>
              <a:off x="1770435" y="358109"/>
              <a:ext cx="10167024" cy="1154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7E69C1B2-3646-47F0-F411-E471596DF196}"/>
                </a:ext>
              </a:extLst>
            </p:cNvPr>
            <p:cNvCxnSpPr>
              <a:cxnSpLocks/>
            </p:cNvCxnSpPr>
            <p:nvPr/>
          </p:nvCxnSpPr>
          <p:spPr>
            <a:xfrm>
              <a:off x="254540" y="6488350"/>
              <a:ext cx="11682919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AD77F3D-13C9-55CA-FECA-BA4447885842}"/>
                </a:ext>
              </a:extLst>
            </p:cNvPr>
            <p:cNvSpPr txBox="1"/>
            <p:nvPr/>
          </p:nvSpPr>
          <p:spPr>
            <a:xfrm>
              <a:off x="254541" y="231151"/>
              <a:ext cx="151589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>
                      <a:lumMod val="9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Business Data Mining</a:t>
              </a:r>
              <a:endParaRPr lang="ko-KR" altLang="en-US" sz="1000" dirty="0">
                <a:solidFill>
                  <a:schemeClr val="bg1">
                    <a:lumMod val="9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4688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3BBF372-D942-84EC-92AB-34AB0D68C8C9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2214880" y="354262"/>
            <a:ext cx="9722579" cy="1538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455E70D-98EC-6262-BFF4-AB989E4C4182}"/>
              </a:ext>
            </a:extLst>
          </p:cNvPr>
          <p:cNvSpPr txBox="1"/>
          <p:nvPr/>
        </p:nvSpPr>
        <p:spPr>
          <a:xfrm>
            <a:off x="254540" y="231151"/>
            <a:ext cx="1960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Model</a:t>
            </a:r>
            <a:r>
              <a:rPr lang="ko-KR" altLang="en-US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Application and Output</a:t>
            </a:r>
            <a:endParaRPr lang="ko-KR" altLang="en-US" sz="1000" dirty="0">
              <a:solidFill>
                <a:schemeClr val="tx2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2514F-C848-7F7F-FBD1-E332766BDC2F}"/>
              </a:ext>
            </a:extLst>
          </p:cNvPr>
          <p:cNvSpPr txBox="1"/>
          <p:nvPr/>
        </p:nvSpPr>
        <p:spPr>
          <a:xfrm>
            <a:off x="2214880" y="477372"/>
            <a:ext cx="4512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학습과정  개요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1CE972-04AA-9CA8-82B3-4C07B1798D07}"/>
              </a:ext>
            </a:extLst>
          </p:cNvPr>
          <p:cNvSpPr txBox="1"/>
          <p:nvPr/>
        </p:nvSpPr>
        <p:spPr>
          <a:xfrm>
            <a:off x="254540" y="477372"/>
            <a:ext cx="1960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4. </a:t>
            </a:r>
            <a:r>
              <a:rPr lang="ko-KR" altLang="en-US" sz="16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모형 적용 및 결과</a:t>
            </a: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72E5A834-AE95-9A75-FDEA-3B233DC66B1D}"/>
              </a:ext>
            </a:extLst>
          </p:cNvPr>
          <p:cNvGrpSpPr/>
          <p:nvPr/>
        </p:nvGrpSpPr>
        <p:grpSpPr>
          <a:xfrm>
            <a:off x="3305407" y="1632670"/>
            <a:ext cx="1479013" cy="4419998"/>
            <a:chOff x="3305407" y="1632670"/>
            <a:chExt cx="1479013" cy="441999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6811E56-B800-E3D0-5AB4-28ABDC7BC209}"/>
                </a:ext>
              </a:extLst>
            </p:cNvPr>
            <p:cNvSpPr txBox="1"/>
            <p:nvPr/>
          </p:nvSpPr>
          <p:spPr>
            <a:xfrm>
              <a:off x="3305407" y="1632670"/>
              <a:ext cx="1479013" cy="33855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산업평균제외</a:t>
              </a:r>
              <a:endParaRPr lang="en-US" altLang="ko-KR" sz="16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7DCCA42-54CF-DA14-087C-C9962781C151}"/>
                </a:ext>
              </a:extLst>
            </p:cNvPr>
            <p:cNvSpPr txBox="1"/>
            <p:nvPr/>
          </p:nvSpPr>
          <p:spPr>
            <a:xfrm>
              <a:off x="3819424" y="2719601"/>
              <a:ext cx="455561" cy="1015663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2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제</a:t>
              </a:r>
              <a:endParaRPr lang="en-US" altLang="ko-KR" sz="12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  <a:p>
              <a:pPr algn="ctr"/>
              <a:endParaRPr lang="en-US" altLang="ko-KR" sz="12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  <a:p>
              <a:pPr algn="ctr"/>
              <a:r>
                <a:rPr lang="ko-KR" altLang="en-US" sz="1200" b="1" dirty="0">
                  <a:solidFill>
                    <a:schemeClr val="tx2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조</a:t>
              </a:r>
              <a:endParaRPr lang="en-US" altLang="ko-KR" sz="12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  <a:p>
              <a:pPr algn="ctr"/>
              <a:endParaRPr lang="en-US" altLang="ko-KR" sz="12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  <a:p>
              <a:pPr algn="ctr"/>
              <a:r>
                <a:rPr lang="ko-KR" altLang="en-US" sz="1200" b="1" dirty="0">
                  <a:solidFill>
                    <a:schemeClr val="tx2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업</a:t>
              </a:r>
              <a:endParaRPr lang="en-US" altLang="ko-KR" sz="12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D154251-10DA-97D3-09A7-BA6F24079E1C}"/>
                </a:ext>
              </a:extLst>
            </p:cNvPr>
            <p:cNvSpPr txBox="1"/>
            <p:nvPr/>
          </p:nvSpPr>
          <p:spPr>
            <a:xfrm>
              <a:off x="3878246" y="4298342"/>
              <a:ext cx="349321" cy="1754326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chemeClr val="tx2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defRPr>
              </a:lvl1pPr>
            </a:lstStyle>
            <a:p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r>
                <a:rPr lang="en-US" altLang="ko-KR" dirty="0"/>
                <a:t>I</a:t>
              </a:r>
            </a:p>
            <a:p>
              <a:r>
                <a:rPr lang="en-US" altLang="ko-KR" dirty="0"/>
                <a:t>Q</a:t>
              </a:r>
            </a:p>
            <a:p>
              <a:r>
                <a:rPr lang="en-US" altLang="ko-KR" dirty="0"/>
                <a:t>R</a:t>
              </a:r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</p:txBody>
        </p: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5C8EB14-EB62-627A-0035-668D5414170A}"/>
                </a:ext>
              </a:extLst>
            </p:cNvPr>
            <p:cNvCxnSpPr>
              <a:cxnSpLocks/>
            </p:cNvCxnSpPr>
            <p:nvPr/>
          </p:nvCxnSpPr>
          <p:spPr>
            <a:xfrm>
              <a:off x="4044913" y="2006595"/>
              <a:ext cx="0" cy="649833"/>
            </a:xfrm>
            <a:prstGeom prst="line">
              <a:avLst/>
            </a:prstGeom>
            <a:ln w="317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8864B926-B86E-9067-169A-F04AD1627B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2907" y="3798437"/>
              <a:ext cx="0" cy="380442"/>
            </a:xfrm>
            <a:prstGeom prst="line">
              <a:avLst/>
            </a:prstGeom>
            <a:ln w="2222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1F90F75F-D37C-20B9-3174-186D8FF1872E}"/>
              </a:ext>
            </a:extLst>
          </p:cNvPr>
          <p:cNvSpPr/>
          <p:nvPr/>
        </p:nvSpPr>
        <p:spPr>
          <a:xfrm>
            <a:off x="345439" y="1172868"/>
            <a:ext cx="1712239" cy="8513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데이터 수준</a:t>
            </a:r>
            <a:endParaRPr lang="en-US" altLang="ko-KR" sz="1800" b="1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9F77359-BD1B-9B07-B7BB-0B84C8524930}"/>
              </a:ext>
            </a:extLst>
          </p:cNvPr>
          <p:cNvSpPr/>
          <p:nvPr/>
        </p:nvSpPr>
        <p:spPr>
          <a:xfrm>
            <a:off x="345439" y="2743186"/>
            <a:ext cx="1712239" cy="9920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업종수준</a:t>
            </a:r>
            <a:endParaRPr lang="en-US" altLang="ko-KR" sz="1800" b="1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2AA560E-BC85-A848-7BE3-A4FF04609FAC}"/>
              </a:ext>
            </a:extLst>
          </p:cNvPr>
          <p:cNvSpPr/>
          <p:nvPr/>
        </p:nvSpPr>
        <p:spPr>
          <a:xfrm>
            <a:off x="345439" y="4298342"/>
            <a:ext cx="1712239" cy="175338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 err="1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이상치제거수준</a:t>
            </a:r>
            <a:endParaRPr lang="en-US" altLang="ko-KR" sz="1800" b="1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DC14BE2-954E-CD1B-4B48-8A54409D0DC6}"/>
              </a:ext>
            </a:extLst>
          </p:cNvPr>
          <p:cNvCxnSpPr>
            <a:cxnSpLocks/>
          </p:cNvCxnSpPr>
          <p:nvPr/>
        </p:nvCxnSpPr>
        <p:spPr>
          <a:xfrm>
            <a:off x="254540" y="6488350"/>
            <a:ext cx="1168291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E63BAFE7-A43E-7A02-6C38-6C467B376522}"/>
              </a:ext>
            </a:extLst>
          </p:cNvPr>
          <p:cNvGrpSpPr/>
          <p:nvPr/>
        </p:nvGrpSpPr>
        <p:grpSpPr>
          <a:xfrm>
            <a:off x="5603963" y="1632670"/>
            <a:ext cx="2114679" cy="4419998"/>
            <a:chOff x="4910996" y="1632670"/>
            <a:chExt cx="2114679" cy="441999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5B4CE0B-3716-C84B-4845-EA2784356BB6}"/>
                </a:ext>
              </a:extLst>
            </p:cNvPr>
            <p:cNvSpPr txBox="1"/>
            <p:nvPr/>
          </p:nvSpPr>
          <p:spPr>
            <a:xfrm>
              <a:off x="5268389" y="1632670"/>
              <a:ext cx="1479013" cy="33855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1600" b="1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defRPr>
              </a:lvl1pPr>
            </a:lstStyle>
            <a:p>
              <a:r>
                <a:rPr lang="ko-KR" altLang="en-US"/>
                <a:t>산업평균추가</a:t>
              </a:r>
              <a:endParaRPr lang="en-US" altLang="ko-KR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0104E86-9FD0-4C5C-E777-88B290E2920C}"/>
                </a:ext>
              </a:extLst>
            </p:cNvPr>
            <p:cNvSpPr txBox="1"/>
            <p:nvPr/>
          </p:nvSpPr>
          <p:spPr>
            <a:xfrm>
              <a:off x="4910996" y="2719602"/>
              <a:ext cx="455561" cy="1015663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chemeClr val="tx2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defRPr>
              </a:lvl1pPr>
            </a:lstStyle>
            <a:p>
              <a:r>
                <a:rPr lang="ko-KR" altLang="en-US" dirty="0"/>
                <a:t>제</a:t>
              </a:r>
              <a:endParaRPr lang="en-US" altLang="ko-KR" dirty="0"/>
            </a:p>
            <a:p>
              <a:endParaRPr lang="en-US" altLang="ko-KR" dirty="0"/>
            </a:p>
            <a:p>
              <a:r>
                <a:rPr lang="ko-KR" altLang="en-US" dirty="0"/>
                <a:t>조</a:t>
              </a:r>
              <a:endParaRPr lang="en-US" altLang="ko-KR" dirty="0"/>
            </a:p>
            <a:p>
              <a:endParaRPr lang="en-US" altLang="ko-KR" dirty="0"/>
            </a:p>
            <a:p>
              <a:r>
                <a:rPr lang="ko-KR" altLang="en-US" dirty="0"/>
                <a:t>업</a:t>
              </a:r>
              <a:endParaRPr lang="en-US" altLang="ko-KR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36A95EA-DEB3-85C7-A0DC-5D2844AA5C02}"/>
                </a:ext>
              </a:extLst>
            </p:cNvPr>
            <p:cNvSpPr txBox="1"/>
            <p:nvPr/>
          </p:nvSpPr>
          <p:spPr>
            <a:xfrm>
              <a:off x="5780116" y="2719603"/>
              <a:ext cx="455561" cy="1015663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chemeClr val="tx2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defRPr>
              </a:lvl1pPr>
            </a:lstStyle>
            <a:p>
              <a:r>
                <a:rPr lang="ko-KR" altLang="en-US"/>
                <a:t>은행보험업</a:t>
              </a:r>
              <a:endParaRPr lang="en-US" altLang="ko-KR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08A1D42-417A-7143-960E-20547F84EFCE}"/>
                </a:ext>
              </a:extLst>
            </p:cNvPr>
            <p:cNvSpPr txBox="1"/>
            <p:nvPr/>
          </p:nvSpPr>
          <p:spPr>
            <a:xfrm>
              <a:off x="6649236" y="2719603"/>
              <a:ext cx="362947" cy="1015663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chemeClr val="tx2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defRPr>
              </a:lvl1pPr>
            </a:lstStyle>
            <a:p>
              <a:r>
                <a:rPr lang="ko-KR" altLang="en-US"/>
                <a:t>정보통신업</a:t>
              </a:r>
              <a:endParaRPr lang="en-US" altLang="ko-KR" dirty="0"/>
            </a:p>
          </p:txBody>
        </p:sp>
        <p:sp>
          <p:nvSpPr>
            <p:cNvPr id="76" name="오른쪽 대괄호 75">
              <a:extLst>
                <a:ext uri="{FF2B5EF4-FFF2-40B4-BE49-F238E27FC236}">
                  <a16:creationId xmlns:a16="http://schemas.microsoft.com/office/drawing/2014/main" id="{BBCD6E23-869F-A7F9-D295-76AEC2877456}"/>
                </a:ext>
              </a:extLst>
            </p:cNvPr>
            <p:cNvSpPr/>
            <p:nvPr/>
          </p:nvSpPr>
          <p:spPr>
            <a:xfrm rot="16200000">
              <a:off x="5825619" y="1648702"/>
              <a:ext cx="338554" cy="1712240"/>
            </a:xfrm>
            <a:prstGeom prst="rightBracket">
              <a:avLst/>
            </a:prstGeom>
            <a:ln w="317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B55573CE-49DC-2C81-8D9B-71734FDF07FB}"/>
                </a:ext>
              </a:extLst>
            </p:cNvPr>
            <p:cNvCxnSpPr>
              <a:cxnSpLocks/>
            </p:cNvCxnSpPr>
            <p:nvPr/>
          </p:nvCxnSpPr>
          <p:spPr>
            <a:xfrm>
              <a:off x="6007883" y="2024266"/>
              <a:ext cx="0" cy="649833"/>
            </a:xfrm>
            <a:prstGeom prst="line">
              <a:avLst/>
            </a:prstGeom>
            <a:ln w="317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DF6FFBFA-4AEA-30C7-2132-AF92F53AED2D}"/>
                </a:ext>
              </a:extLst>
            </p:cNvPr>
            <p:cNvGrpSpPr/>
            <p:nvPr/>
          </p:nvGrpSpPr>
          <p:grpSpPr>
            <a:xfrm>
              <a:off x="4964115" y="3798437"/>
              <a:ext cx="2061560" cy="2254231"/>
              <a:chOff x="4009522" y="3412580"/>
              <a:chExt cx="2061560" cy="2254231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E338A9C-4839-A22B-203A-704D54D64275}"/>
                  </a:ext>
                </a:extLst>
              </p:cNvPr>
              <p:cNvSpPr txBox="1"/>
              <p:nvPr/>
            </p:nvSpPr>
            <p:spPr>
              <a:xfrm>
                <a:off x="4878629" y="3912485"/>
                <a:ext cx="349321" cy="1754326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1200" b="1">
                    <a:solidFill>
                      <a:schemeClr val="tx2"/>
                    </a:solidFill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defRPr>
                </a:lvl1pPr>
              </a:lstStyle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상</a:t>
                </a:r>
                <a:endParaRPr lang="en-US" altLang="ko-KR" dirty="0"/>
              </a:p>
              <a:p>
                <a:r>
                  <a:rPr lang="ko-KR" altLang="en-US" dirty="0"/>
                  <a:t>하 위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1</a:t>
                </a:r>
              </a:p>
              <a:p>
                <a:r>
                  <a:rPr lang="en-US" altLang="ko-KR" dirty="0"/>
                  <a:t>%</a:t>
                </a:r>
              </a:p>
              <a:p>
                <a:endParaRPr lang="en-US" altLang="ko-KR" dirty="0"/>
              </a:p>
            </p:txBody>
          </p: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6E12C825-F4B3-B487-A8C6-0E672860C35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53289" y="3412580"/>
                <a:ext cx="0" cy="380442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C3FE6FD0-1DBB-F87C-5F32-5A36FF70E4A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96422" y="3412580"/>
                <a:ext cx="0" cy="380442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DEF70402-2300-AE68-06BE-37575C52448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84334" y="3412580"/>
                <a:ext cx="0" cy="380442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A1477FE-C5D7-A0AF-6FFE-08163254BDC9}"/>
                  </a:ext>
                </a:extLst>
              </p:cNvPr>
              <p:cNvSpPr txBox="1"/>
              <p:nvPr/>
            </p:nvSpPr>
            <p:spPr>
              <a:xfrm>
                <a:off x="4009522" y="3912485"/>
                <a:ext cx="349321" cy="1754326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1200" b="1">
                    <a:solidFill>
                      <a:schemeClr val="tx2"/>
                    </a:solidFill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defRPr>
                </a:lvl1pPr>
              </a:lstStyle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I</a:t>
                </a:r>
              </a:p>
              <a:p>
                <a:r>
                  <a:rPr lang="en-US" altLang="ko-KR" dirty="0"/>
                  <a:t>Q</a:t>
                </a:r>
              </a:p>
              <a:p>
                <a:r>
                  <a:rPr lang="en-US" altLang="ko-KR" dirty="0"/>
                  <a:t>R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33B4443-C35C-45A5-F8A3-8C812AF1ED9B}"/>
                  </a:ext>
                </a:extLst>
              </p:cNvPr>
              <p:cNvSpPr txBox="1"/>
              <p:nvPr/>
            </p:nvSpPr>
            <p:spPr>
              <a:xfrm>
                <a:off x="5721761" y="3912485"/>
                <a:ext cx="349321" cy="1754326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1200" b="1">
                    <a:solidFill>
                      <a:schemeClr val="tx2"/>
                    </a:solidFill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defRPr>
                </a:lvl1pPr>
              </a:lstStyle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상</a:t>
                </a:r>
                <a:endParaRPr lang="en-US" altLang="ko-KR" dirty="0"/>
              </a:p>
              <a:p>
                <a:r>
                  <a:rPr lang="ko-KR" altLang="en-US" dirty="0"/>
                  <a:t>하 위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1</a:t>
                </a:r>
              </a:p>
              <a:p>
                <a:r>
                  <a:rPr lang="en-US" altLang="ko-KR" dirty="0"/>
                  <a:t>%</a:t>
                </a:r>
              </a:p>
              <a:p>
                <a:endParaRPr lang="en-US" altLang="ko-KR" dirty="0"/>
              </a:p>
            </p:txBody>
          </p:sp>
        </p:grp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25BC167F-91EC-701C-C17D-0DDA93FED6D0}"/>
              </a:ext>
            </a:extLst>
          </p:cNvPr>
          <p:cNvGrpSpPr/>
          <p:nvPr/>
        </p:nvGrpSpPr>
        <p:grpSpPr>
          <a:xfrm>
            <a:off x="9035874" y="1175565"/>
            <a:ext cx="2127667" cy="4877103"/>
            <a:chOff x="7713501" y="1175565"/>
            <a:chExt cx="2127667" cy="487710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A4FE94E-C89E-1DD5-166F-5388F553E6C2}"/>
                </a:ext>
              </a:extLst>
            </p:cNvPr>
            <p:cNvSpPr txBox="1"/>
            <p:nvPr/>
          </p:nvSpPr>
          <p:spPr>
            <a:xfrm>
              <a:off x="7967280" y="1175565"/>
              <a:ext cx="1686242" cy="338554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1600" b="1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defRPr>
              </a:lvl1pPr>
            </a:lstStyle>
            <a:p>
              <a:r>
                <a:rPr lang="ko-KR" altLang="en-US" dirty="0" err="1"/>
                <a:t>재무비율및기타</a:t>
              </a:r>
              <a:endParaRPr lang="en-US" altLang="ko-KR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B8FA1BC-1E6A-29C5-B462-66F840960EBF}"/>
                </a:ext>
              </a:extLst>
            </p:cNvPr>
            <p:cNvSpPr txBox="1"/>
            <p:nvPr/>
          </p:nvSpPr>
          <p:spPr>
            <a:xfrm>
              <a:off x="7713501" y="2719602"/>
              <a:ext cx="455561" cy="1015663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chemeClr val="tx2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defRPr>
              </a:lvl1pPr>
            </a:lstStyle>
            <a:p>
              <a:r>
                <a:rPr lang="ko-KR" altLang="en-US"/>
                <a:t>제</a:t>
              </a:r>
              <a:endParaRPr lang="en-US" altLang="ko-KR" dirty="0"/>
            </a:p>
            <a:p>
              <a:endParaRPr lang="en-US" altLang="ko-KR" dirty="0"/>
            </a:p>
            <a:p>
              <a:r>
                <a:rPr lang="ko-KR" altLang="en-US"/>
                <a:t>조</a:t>
              </a:r>
              <a:endParaRPr lang="en-US" altLang="ko-KR" dirty="0"/>
            </a:p>
            <a:p>
              <a:endParaRPr lang="en-US" altLang="ko-KR" dirty="0"/>
            </a:p>
            <a:p>
              <a:r>
                <a:rPr lang="ko-KR" altLang="en-US"/>
                <a:t>업</a:t>
              </a:r>
              <a:endParaRPr lang="en-US" altLang="ko-KR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0BCDB7C-2D5C-211E-55B7-43A20002C8DB}"/>
                </a:ext>
              </a:extLst>
            </p:cNvPr>
            <p:cNvSpPr txBox="1"/>
            <p:nvPr/>
          </p:nvSpPr>
          <p:spPr>
            <a:xfrm>
              <a:off x="8582621" y="2719603"/>
              <a:ext cx="455561" cy="1015663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chemeClr val="tx2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defRPr>
              </a:lvl1pPr>
            </a:lstStyle>
            <a:p>
              <a:r>
                <a:rPr lang="ko-KR" altLang="en-US" dirty="0"/>
                <a:t>은행보험업</a:t>
              </a:r>
              <a:endParaRPr lang="en-US" altLang="ko-KR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1734555-D15F-E648-42D3-777DE28E1FF5}"/>
                </a:ext>
              </a:extLst>
            </p:cNvPr>
            <p:cNvSpPr txBox="1"/>
            <p:nvPr/>
          </p:nvSpPr>
          <p:spPr>
            <a:xfrm>
              <a:off x="9451741" y="2719603"/>
              <a:ext cx="362947" cy="1015663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chemeClr val="tx2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defRPr>
              </a:lvl1pPr>
            </a:lstStyle>
            <a:p>
              <a:r>
                <a:rPr lang="ko-KR" altLang="en-US"/>
                <a:t>정보통신업</a:t>
              </a:r>
              <a:endParaRPr lang="en-US" altLang="ko-KR" dirty="0"/>
            </a:p>
          </p:txBody>
        </p:sp>
        <p:sp>
          <p:nvSpPr>
            <p:cNvPr id="86" name="오른쪽 대괄호 85">
              <a:extLst>
                <a:ext uri="{FF2B5EF4-FFF2-40B4-BE49-F238E27FC236}">
                  <a16:creationId xmlns:a16="http://schemas.microsoft.com/office/drawing/2014/main" id="{A16F7E93-B08F-A064-2958-B4226280E666}"/>
                </a:ext>
              </a:extLst>
            </p:cNvPr>
            <p:cNvSpPr/>
            <p:nvPr/>
          </p:nvSpPr>
          <p:spPr>
            <a:xfrm rot="16200000">
              <a:off x="8628124" y="1648702"/>
              <a:ext cx="338554" cy="1712240"/>
            </a:xfrm>
            <a:prstGeom prst="rightBracket">
              <a:avLst/>
            </a:prstGeom>
            <a:ln w="317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F312178C-7CB4-EBCA-D6D2-AC4890F583AC}"/>
                </a:ext>
              </a:extLst>
            </p:cNvPr>
            <p:cNvCxnSpPr>
              <a:cxnSpLocks/>
            </p:cNvCxnSpPr>
            <p:nvPr/>
          </p:nvCxnSpPr>
          <p:spPr>
            <a:xfrm>
              <a:off x="8810388" y="1632670"/>
              <a:ext cx="0" cy="1041429"/>
            </a:xfrm>
            <a:prstGeom prst="line">
              <a:avLst/>
            </a:prstGeom>
            <a:ln w="317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94142D9B-C3E0-39C2-A8A3-C857C28019A5}"/>
                </a:ext>
              </a:extLst>
            </p:cNvPr>
            <p:cNvGrpSpPr/>
            <p:nvPr/>
          </p:nvGrpSpPr>
          <p:grpSpPr>
            <a:xfrm>
              <a:off x="7779608" y="3798437"/>
              <a:ext cx="2061560" cy="2254231"/>
              <a:chOff x="4009522" y="3412580"/>
              <a:chExt cx="2061560" cy="2254231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3E8C116-C69B-E864-60D6-A5295D87D5ED}"/>
                  </a:ext>
                </a:extLst>
              </p:cNvPr>
              <p:cNvSpPr txBox="1"/>
              <p:nvPr/>
            </p:nvSpPr>
            <p:spPr>
              <a:xfrm>
                <a:off x="4878629" y="3912485"/>
                <a:ext cx="349321" cy="1754326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1200" b="1">
                    <a:solidFill>
                      <a:schemeClr val="tx2"/>
                    </a:solidFill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defRPr>
                </a:lvl1pPr>
              </a:lstStyle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상</a:t>
                </a:r>
                <a:endParaRPr lang="en-US" altLang="ko-KR" dirty="0"/>
              </a:p>
              <a:p>
                <a:r>
                  <a:rPr lang="ko-KR" altLang="en-US" dirty="0"/>
                  <a:t>하 위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1</a:t>
                </a:r>
              </a:p>
              <a:p>
                <a:r>
                  <a:rPr lang="en-US" altLang="ko-KR" dirty="0"/>
                  <a:t>%</a:t>
                </a:r>
              </a:p>
              <a:p>
                <a:endParaRPr lang="en-US" altLang="ko-KR" dirty="0"/>
              </a:p>
            </p:txBody>
          </p: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C895E0CD-5F15-A597-A41D-FA08477938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53289" y="3412580"/>
                <a:ext cx="0" cy="380442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FE9CDD88-8DED-112B-8462-CFF877C1A3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96422" y="3412580"/>
                <a:ext cx="0" cy="380442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>
                <a:extLst>
                  <a:ext uri="{FF2B5EF4-FFF2-40B4-BE49-F238E27FC236}">
                    <a16:creationId xmlns:a16="http://schemas.microsoft.com/office/drawing/2014/main" id="{7794969F-865B-3435-65F2-18AF0A2E472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84334" y="3412580"/>
                <a:ext cx="0" cy="380442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9FE1BCF-C7B8-7BCB-B5CA-DAF58A5DF601}"/>
                  </a:ext>
                </a:extLst>
              </p:cNvPr>
              <p:cNvSpPr txBox="1"/>
              <p:nvPr/>
            </p:nvSpPr>
            <p:spPr>
              <a:xfrm>
                <a:off x="4009522" y="3912485"/>
                <a:ext cx="349321" cy="1754326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1200" b="1">
                    <a:solidFill>
                      <a:schemeClr val="tx2"/>
                    </a:solidFill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defRPr>
                </a:lvl1pPr>
              </a:lstStyle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I</a:t>
                </a:r>
              </a:p>
              <a:p>
                <a:r>
                  <a:rPr lang="en-US" altLang="ko-KR" dirty="0"/>
                  <a:t>Q</a:t>
                </a:r>
              </a:p>
              <a:p>
                <a:r>
                  <a:rPr lang="en-US" altLang="ko-KR" dirty="0"/>
                  <a:t>R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DDAF62E-978E-22B7-E221-5878F74B6313}"/>
                  </a:ext>
                </a:extLst>
              </p:cNvPr>
              <p:cNvSpPr txBox="1"/>
              <p:nvPr/>
            </p:nvSpPr>
            <p:spPr>
              <a:xfrm>
                <a:off x="5721761" y="3912485"/>
                <a:ext cx="349321" cy="1754326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1200" b="1">
                    <a:solidFill>
                      <a:schemeClr val="tx2"/>
                    </a:solidFill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defRPr>
                </a:lvl1pPr>
              </a:lstStyle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상</a:t>
                </a:r>
                <a:endParaRPr lang="en-US" altLang="ko-KR" dirty="0"/>
              </a:p>
              <a:p>
                <a:r>
                  <a:rPr lang="ko-KR" altLang="en-US" dirty="0"/>
                  <a:t>하 위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1</a:t>
                </a:r>
              </a:p>
              <a:p>
                <a:r>
                  <a:rPr lang="en-US" altLang="ko-KR" dirty="0"/>
                  <a:t>%</a:t>
                </a:r>
              </a:p>
              <a:p>
                <a:endParaRPr lang="en-US" altLang="ko-KR" dirty="0"/>
              </a:p>
            </p:txBody>
          </p:sp>
        </p:grp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B4A4B6CD-4F8F-8514-D33D-C3FBDBEE64D1}"/>
              </a:ext>
            </a:extLst>
          </p:cNvPr>
          <p:cNvGrpSpPr/>
          <p:nvPr/>
        </p:nvGrpSpPr>
        <p:grpSpPr>
          <a:xfrm flipV="1">
            <a:off x="4497491" y="4844295"/>
            <a:ext cx="912685" cy="673423"/>
            <a:chOff x="4903596" y="4298342"/>
            <a:chExt cx="480605" cy="1559066"/>
          </a:xfrm>
        </p:grpSpPr>
        <p:sp>
          <p:nvSpPr>
            <p:cNvPr id="100" name="화살표: 오른쪽 99">
              <a:extLst>
                <a:ext uri="{FF2B5EF4-FFF2-40B4-BE49-F238E27FC236}">
                  <a16:creationId xmlns:a16="http://schemas.microsoft.com/office/drawing/2014/main" id="{8258930C-EC32-67BA-6B12-A6A930EBCD41}"/>
                </a:ext>
              </a:extLst>
            </p:cNvPr>
            <p:cNvSpPr/>
            <p:nvPr/>
          </p:nvSpPr>
          <p:spPr>
            <a:xfrm rot="10800000">
              <a:off x="4903596" y="4298342"/>
              <a:ext cx="233700" cy="1559065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화살표: 오른쪽 109">
              <a:extLst>
                <a:ext uri="{FF2B5EF4-FFF2-40B4-BE49-F238E27FC236}">
                  <a16:creationId xmlns:a16="http://schemas.microsoft.com/office/drawing/2014/main" id="{4AB0678F-86B1-CB21-5D05-C21A3FA3BF04}"/>
                </a:ext>
              </a:extLst>
            </p:cNvPr>
            <p:cNvSpPr/>
            <p:nvPr/>
          </p:nvSpPr>
          <p:spPr>
            <a:xfrm>
              <a:off x="5150501" y="4298343"/>
              <a:ext cx="233700" cy="1559065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D96E3558-4805-2E69-CED0-1567506CBC9D}"/>
              </a:ext>
            </a:extLst>
          </p:cNvPr>
          <p:cNvGrpSpPr/>
          <p:nvPr/>
        </p:nvGrpSpPr>
        <p:grpSpPr>
          <a:xfrm flipV="1">
            <a:off x="7931353" y="1030104"/>
            <a:ext cx="912685" cy="673423"/>
            <a:chOff x="4903596" y="4298342"/>
            <a:chExt cx="480605" cy="1559066"/>
          </a:xfrm>
        </p:grpSpPr>
        <p:sp>
          <p:nvSpPr>
            <p:cNvPr id="113" name="화살표: 오른쪽 112">
              <a:extLst>
                <a:ext uri="{FF2B5EF4-FFF2-40B4-BE49-F238E27FC236}">
                  <a16:creationId xmlns:a16="http://schemas.microsoft.com/office/drawing/2014/main" id="{CEB9BFF7-53C4-9A19-3166-1DD48342A07F}"/>
                </a:ext>
              </a:extLst>
            </p:cNvPr>
            <p:cNvSpPr/>
            <p:nvPr/>
          </p:nvSpPr>
          <p:spPr>
            <a:xfrm rot="10800000">
              <a:off x="4903596" y="4298342"/>
              <a:ext cx="233700" cy="1559065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화살표: 오른쪽 113">
              <a:extLst>
                <a:ext uri="{FF2B5EF4-FFF2-40B4-BE49-F238E27FC236}">
                  <a16:creationId xmlns:a16="http://schemas.microsoft.com/office/drawing/2014/main" id="{FF5B835A-B5F4-3439-EDF6-52A4C2D19D7E}"/>
                </a:ext>
              </a:extLst>
            </p:cNvPr>
            <p:cNvSpPr/>
            <p:nvPr/>
          </p:nvSpPr>
          <p:spPr>
            <a:xfrm>
              <a:off x="5150501" y="4298343"/>
              <a:ext cx="233700" cy="1559065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4" name="TextBox 133">
            <a:extLst>
              <a:ext uri="{FF2B5EF4-FFF2-40B4-BE49-F238E27FC236}">
                <a16:creationId xmlns:a16="http://schemas.microsoft.com/office/drawing/2014/main" id="{FF12721A-1331-DFDE-89B3-628CABA84F55}"/>
              </a:ext>
            </a:extLst>
          </p:cNvPr>
          <p:cNvSpPr txBox="1"/>
          <p:nvPr/>
        </p:nvSpPr>
        <p:spPr>
          <a:xfrm>
            <a:off x="3303642" y="1172868"/>
            <a:ext cx="4136727" cy="338554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감사위험계정</a:t>
            </a:r>
            <a:endParaRPr lang="en-US" altLang="ko-KR" sz="1600" b="1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63848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Random Forest Classifier and its Hyperparameters | by Ankit Chauhan |  Analytics Vidhya | Medium">
            <a:extLst>
              <a:ext uri="{FF2B5EF4-FFF2-40B4-BE49-F238E27FC236}">
                <a16:creationId xmlns:a16="http://schemas.microsoft.com/office/drawing/2014/main" id="{81DB47ED-347D-8D06-6BA9-60D5F59EB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207" y="3873687"/>
            <a:ext cx="2675879" cy="150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3BBF372-D942-84EC-92AB-34AB0D68C8C9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2214880" y="354262"/>
            <a:ext cx="9722579" cy="1538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53BA241-FADA-AFB9-37A6-D6412D3FEC77}"/>
              </a:ext>
            </a:extLst>
          </p:cNvPr>
          <p:cNvCxnSpPr>
            <a:cxnSpLocks/>
          </p:cNvCxnSpPr>
          <p:nvPr/>
        </p:nvCxnSpPr>
        <p:spPr>
          <a:xfrm>
            <a:off x="254540" y="6488350"/>
            <a:ext cx="1168291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455E70D-98EC-6262-BFF4-AB989E4C4182}"/>
              </a:ext>
            </a:extLst>
          </p:cNvPr>
          <p:cNvSpPr txBox="1"/>
          <p:nvPr/>
        </p:nvSpPr>
        <p:spPr>
          <a:xfrm>
            <a:off x="254540" y="231151"/>
            <a:ext cx="1960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Model</a:t>
            </a:r>
            <a:r>
              <a:rPr lang="ko-KR" altLang="en-US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Application and Output</a:t>
            </a:r>
            <a:endParaRPr lang="ko-KR" altLang="en-US" sz="1000" dirty="0">
              <a:solidFill>
                <a:schemeClr val="tx2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2514F-C848-7F7F-FBD1-E332766BDC2F}"/>
              </a:ext>
            </a:extLst>
          </p:cNvPr>
          <p:cNvSpPr txBox="1"/>
          <p:nvPr/>
        </p:nvSpPr>
        <p:spPr>
          <a:xfrm>
            <a:off x="2214880" y="477372"/>
            <a:ext cx="41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적용모형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1CE972-04AA-9CA8-82B3-4C07B1798D07}"/>
              </a:ext>
            </a:extLst>
          </p:cNvPr>
          <p:cNvSpPr txBox="1"/>
          <p:nvPr/>
        </p:nvSpPr>
        <p:spPr>
          <a:xfrm>
            <a:off x="254540" y="477372"/>
            <a:ext cx="1960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4. </a:t>
            </a:r>
            <a:r>
              <a:rPr lang="ko-KR" altLang="en-US" sz="16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모형 적용 및 결과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65FF697-025A-3DA3-6434-7C6CC2C21E3A}"/>
              </a:ext>
            </a:extLst>
          </p:cNvPr>
          <p:cNvGrpSpPr/>
          <p:nvPr/>
        </p:nvGrpSpPr>
        <p:grpSpPr>
          <a:xfrm>
            <a:off x="802641" y="1562170"/>
            <a:ext cx="4862964" cy="4169040"/>
            <a:chOff x="1235847" y="1108313"/>
            <a:chExt cx="4715323" cy="485035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40FE38C-C2F3-36F5-C5EF-681DD91075A6}"/>
                </a:ext>
              </a:extLst>
            </p:cNvPr>
            <p:cNvSpPr txBox="1"/>
            <p:nvPr/>
          </p:nvSpPr>
          <p:spPr>
            <a:xfrm>
              <a:off x="1235847" y="1108313"/>
              <a:ext cx="4715323" cy="429690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Group</a:t>
              </a:r>
              <a:r>
                <a:rPr lang="ko-KR" altLang="en-US" b="1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</a:t>
              </a:r>
              <a:r>
                <a:rPr lang="en-US" altLang="ko-KR" b="1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1 : </a:t>
              </a:r>
              <a:r>
                <a:rPr lang="ko-KR" altLang="en-US" b="1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분류자 모형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00693F46-F16E-319A-22FD-44D03EFAB40A}"/>
                </a:ext>
              </a:extLst>
            </p:cNvPr>
            <p:cNvCxnSpPr>
              <a:cxnSpLocks/>
            </p:cNvCxnSpPr>
            <p:nvPr/>
          </p:nvCxnSpPr>
          <p:spPr>
            <a:xfrm>
              <a:off x="1235847" y="5958672"/>
              <a:ext cx="4715323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9D86A175-02FC-2AE1-5AC5-B816C9FA26A2}"/>
              </a:ext>
            </a:extLst>
          </p:cNvPr>
          <p:cNvGrpSpPr/>
          <p:nvPr/>
        </p:nvGrpSpPr>
        <p:grpSpPr>
          <a:xfrm>
            <a:off x="6993757" y="1562170"/>
            <a:ext cx="4862964" cy="4169040"/>
            <a:chOff x="7094271" y="1108313"/>
            <a:chExt cx="4715323" cy="485035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5BA8068-9831-F930-3E7C-1549AC05E446}"/>
                </a:ext>
              </a:extLst>
            </p:cNvPr>
            <p:cNvSpPr txBox="1"/>
            <p:nvPr/>
          </p:nvSpPr>
          <p:spPr>
            <a:xfrm>
              <a:off x="7094271" y="1108313"/>
              <a:ext cx="4715323" cy="429690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Group</a:t>
              </a:r>
              <a:r>
                <a:rPr lang="ko-KR" altLang="en-US" b="1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</a:t>
              </a:r>
              <a:r>
                <a:rPr lang="en-US" altLang="ko-KR" b="1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2: </a:t>
              </a:r>
              <a:r>
                <a:rPr lang="ko-KR" altLang="en-US" b="1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신경망 모형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2639921B-B1CB-32DD-04A0-9B4A52E7218E}"/>
                </a:ext>
              </a:extLst>
            </p:cNvPr>
            <p:cNvCxnSpPr>
              <a:cxnSpLocks/>
            </p:cNvCxnSpPr>
            <p:nvPr/>
          </p:nvCxnSpPr>
          <p:spPr>
            <a:xfrm>
              <a:off x="7094271" y="5958672"/>
              <a:ext cx="4715323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0C8F384-52E6-C125-5414-CC5CF685EFB4}"/>
              </a:ext>
            </a:extLst>
          </p:cNvPr>
          <p:cNvCxnSpPr>
            <a:cxnSpLocks/>
          </p:cNvCxnSpPr>
          <p:nvPr/>
        </p:nvCxnSpPr>
        <p:spPr>
          <a:xfrm>
            <a:off x="6330238" y="1562170"/>
            <a:ext cx="0" cy="416904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7.2 Majority Voting (L07: Ensemble Methods) - YouTube">
            <a:extLst>
              <a:ext uri="{FF2B5EF4-FFF2-40B4-BE49-F238E27FC236}">
                <a16:creationId xmlns:a16="http://schemas.microsoft.com/office/drawing/2014/main" id="{C9B2DC36-26FB-B6CB-6521-825363D79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696" y="2052521"/>
            <a:ext cx="2006910" cy="1505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E49D1B0-C0BF-AE52-0876-CFA3D6E606F2}"/>
              </a:ext>
            </a:extLst>
          </p:cNvPr>
          <p:cNvSpPr txBox="1"/>
          <p:nvPr/>
        </p:nvSpPr>
        <p:spPr>
          <a:xfrm>
            <a:off x="1154139" y="2093014"/>
            <a:ext cx="2855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Voting Classifier</a:t>
            </a:r>
            <a:endParaRPr lang="ko-KR" altLang="en-US" sz="1600" b="1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C19510-9CB7-83CE-8FF7-656C34262278}"/>
              </a:ext>
            </a:extLst>
          </p:cNvPr>
          <p:cNvSpPr txBox="1"/>
          <p:nvPr/>
        </p:nvSpPr>
        <p:spPr>
          <a:xfrm>
            <a:off x="1154138" y="3956615"/>
            <a:ext cx="2855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Random Forest Classifier</a:t>
            </a:r>
            <a:endParaRPr lang="ko-KR" altLang="en-US" sz="1600" b="1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3B0877A-969F-8CD4-FEF0-3A6DDF42440B}"/>
              </a:ext>
            </a:extLst>
          </p:cNvPr>
          <p:cNvSpPr/>
          <p:nvPr/>
        </p:nvSpPr>
        <p:spPr>
          <a:xfrm>
            <a:off x="802641" y="2107952"/>
            <a:ext cx="308678" cy="30867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EC98912-A59C-E810-516A-17197F8F5F2B}"/>
              </a:ext>
            </a:extLst>
          </p:cNvPr>
          <p:cNvSpPr/>
          <p:nvPr/>
        </p:nvSpPr>
        <p:spPr>
          <a:xfrm>
            <a:off x="802641" y="3958452"/>
            <a:ext cx="308678" cy="30867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E44701C-B5CD-8C6D-D34C-6D1A02857485}"/>
              </a:ext>
            </a:extLst>
          </p:cNvPr>
          <p:cNvSpPr txBox="1"/>
          <p:nvPr/>
        </p:nvSpPr>
        <p:spPr>
          <a:xfrm>
            <a:off x="1154139" y="2398980"/>
            <a:ext cx="2855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DecisionTreeClassifier</a:t>
            </a:r>
            <a:endParaRPr lang="en-US" altLang="ko-KR" sz="1400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K-neighbors Classifier</a:t>
            </a:r>
            <a:endParaRPr lang="ko-KR" altLang="en-US" sz="1400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2054" name="Picture 6" descr="KNN (k-nearest neighbors) classification example — scikit-learn 0.11-git  documentation">
            <a:extLst>
              <a:ext uri="{FF2B5EF4-FFF2-40B4-BE49-F238E27FC236}">
                <a16:creationId xmlns:a16="http://schemas.microsoft.com/office/drawing/2014/main" id="{0CFFB333-B507-38B6-672E-85B9F9D5D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552" y="2869355"/>
            <a:ext cx="917800" cy="68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B8F32173-E942-0150-2AA9-D85801C2CD50}"/>
              </a:ext>
            </a:extLst>
          </p:cNvPr>
          <p:cNvSpPr/>
          <p:nvPr/>
        </p:nvSpPr>
        <p:spPr>
          <a:xfrm>
            <a:off x="6993757" y="2107952"/>
            <a:ext cx="308678" cy="30867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5A7EAE-6E2E-1DD9-FB28-33F38710E535}"/>
              </a:ext>
            </a:extLst>
          </p:cNvPr>
          <p:cNvSpPr txBox="1"/>
          <p:nvPr/>
        </p:nvSpPr>
        <p:spPr>
          <a:xfrm>
            <a:off x="7302435" y="2093014"/>
            <a:ext cx="2986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Logistic Regression </a:t>
            </a:r>
          </a:p>
          <a:p>
            <a:r>
              <a:rPr lang="en-US" altLang="ko-KR" sz="16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Classifier</a:t>
            </a:r>
            <a:endParaRPr lang="ko-KR" altLang="en-US" sz="1600" b="1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A53E220-CF92-D805-82CC-74FE54E44BB3}"/>
              </a:ext>
            </a:extLst>
          </p:cNvPr>
          <p:cNvGrpSpPr/>
          <p:nvPr/>
        </p:nvGrpSpPr>
        <p:grpSpPr>
          <a:xfrm>
            <a:off x="6993757" y="3313584"/>
            <a:ext cx="3164067" cy="584775"/>
            <a:chOff x="6993757" y="2093014"/>
            <a:chExt cx="3164067" cy="584775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2F34F48-763A-5C14-BBDE-F9F662F8CB99}"/>
                </a:ext>
              </a:extLst>
            </p:cNvPr>
            <p:cNvSpPr/>
            <p:nvPr/>
          </p:nvSpPr>
          <p:spPr>
            <a:xfrm>
              <a:off x="6993757" y="2107952"/>
              <a:ext cx="308678" cy="30867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4</a:t>
              </a:r>
              <a:endParaRPr lang="ko-KR" altLang="en-US" sz="16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CEE93ED-A93B-70A4-428E-AB02593C9D7D}"/>
                </a:ext>
              </a:extLst>
            </p:cNvPr>
            <p:cNvSpPr txBox="1"/>
            <p:nvPr/>
          </p:nvSpPr>
          <p:spPr>
            <a:xfrm>
              <a:off x="7302435" y="2093014"/>
              <a:ext cx="28553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2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Support Vector Machine </a:t>
              </a:r>
            </a:p>
            <a:p>
              <a:r>
                <a:rPr lang="en-US" altLang="ko-KR" sz="1600" b="1" dirty="0">
                  <a:solidFill>
                    <a:schemeClr val="tx2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Classifier</a:t>
              </a:r>
              <a:endParaRPr lang="ko-KR" altLang="en-US" sz="16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5F992535-F0C8-8910-5137-423D7B27B63C}"/>
              </a:ext>
            </a:extLst>
          </p:cNvPr>
          <p:cNvGrpSpPr/>
          <p:nvPr/>
        </p:nvGrpSpPr>
        <p:grpSpPr>
          <a:xfrm>
            <a:off x="6993757" y="4441371"/>
            <a:ext cx="3164067" cy="338554"/>
            <a:chOff x="6993757" y="2093014"/>
            <a:chExt cx="3164067" cy="338554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DC1288B-A6C2-C735-B472-8665428FD742}"/>
                </a:ext>
              </a:extLst>
            </p:cNvPr>
            <p:cNvSpPr/>
            <p:nvPr/>
          </p:nvSpPr>
          <p:spPr>
            <a:xfrm>
              <a:off x="6993757" y="2107952"/>
              <a:ext cx="308678" cy="30867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5</a:t>
              </a:r>
              <a:endParaRPr lang="ko-KR" altLang="en-US" sz="16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90615B3-52CF-A176-EA00-90C73FC22881}"/>
                </a:ext>
              </a:extLst>
            </p:cNvPr>
            <p:cNvSpPr txBox="1"/>
            <p:nvPr/>
          </p:nvSpPr>
          <p:spPr>
            <a:xfrm>
              <a:off x="7302435" y="2093014"/>
              <a:ext cx="28553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2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Multi Layer Perceptron</a:t>
              </a:r>
              <a:endParaRPr lang="ko-KR" altLang="en-US" sz="16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</p:grpSp>
      <p:pic>
        <p:nvPicPr>
          <p:cNvPr id="2056" name="Picture 8" descr="Logistic Regression in R - Explained with Simple Examples">
            <a:extLst>
              <a:ext uri="{FF2B5EF4-FFF2-40B4-BE49-F238E27FC236}">
                <a16:creationId xmlns:a16="http://schemas.microsoft.com/office/drawing/2014/main" id="{9F28EBF0-4D34-853E-B5D4-1D8DD2FF5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424" y="2084484"/>
            <a:ext cx="1455577" cy="784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ntroduction to Support Vector Machines (SVMs) - MarkTechPost">
            <a:extLst>
              <a:ext uri="{FF2B5EF4-FFF2-40B4-BE49-F238E27FC236}">
                <a16:creationId xmlns:a16="http://schemas.microsoft.com/office/drawing/2014/main" id="{86FA2499-A2C9-34AD-BAAB-EC5BEDCA8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423" y="3240974"/>
            <a:ext cx="1455578" cy="1093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The Artificial Neural Networks handbook: Part 1 - DataScienceCentral.com">
            <a:extLst>
              <a:ext uri="{FF2B5EF4-FFF2-40B4-BE49-F238E27FC236}">
                <a16:creationId xmlns:a16="http://schemas.microsoft.com/office/drawing/2014/main" id="{03CA68F5-213C-FCB0-44E4-46F16B8C1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424" y="4386407"/>
            <a:ext cx="1540036" cy="130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40571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3BBF372-D942-84EC-92AB-34AB0D68C8C9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2214880" y="354262"/>
            <a:ext cx="9722579" cy="1538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53BA241-FADA-AFB9-37A6-D6412D3FEC77}"/>
              </a:ext>
            </a:extLst>
          </p:cNvPr>
          <p:cNvCxnSpPr>
            <a:cxnSpLocks/>
          </p:cNvCxnSpPr>
          <p:nvPr/>
        </p:nvCxnSpPr>
        <p:spPr>
          <a:xfrm>
            <a:off x="254540" y="6488350"/>
            <a:ext cx="1168291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455E70D-98EC-6262-BFF4-AB989E4C4182}"/>
              </a:ext>
            </a:extLst>
          </p:cNvPr>
          <p:cNvSpPr txBox="1"/>
          <p:nvPr/>
        </p:nvSpPr>
        <p:spPr>
          <a:xfrm>
            <a:off x="254540" y="231151"/>
            <a:ext cx="1960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Model</a:t>
            </a:r>
            <a:r>
              <a:rPr lang="ko-KR" altLang="en-US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Application and Output</a:t>
            </a:r>
            <a:endParaRPr lang="ko-KR" altLang="en-US" sz="1000" dirty="0">
              <a:solidFill>
                <a:schemeClr val="tx2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2514F-C848-7F7F-FBD1-E332766BDC2F}"/>
              </a:ext>
            </a:extLst>
          </p:cNvPr>
          <p:cNvSpPr txBox="1"/>
          <p:nvPr/>
        </p:nvSpPr>
        <p:spPr>
          <a:xfrm>
            <a:off x="2214880" y="477372"/>
            <a:ext cx="4512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결과비교 </a:t>
            </a:r>
            <a:r>
              <a:rPr lang="en-US" altLang="ko-KR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Group</a:t>
            </a:r>
            <a:r>
              <a:rPr lang="ko-KR" altLang="en-US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endParaRPr lang="ko-KR" altLang="en-US" sz="2800" b="1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1CE972-04AA-9CA8-82B3-4C07B1798D07}"/>
              </a:ext>
            </a:extLst>
          </p:cNvPr>
          <p:cNvSpPr txBox="1"/>
          <p:nvPr/>
        </p:nvSpPr>
        <p:spPr>
          <a:xfrm>
            <a:off x="254540" y="477372"/>
            <a:ext cx="1960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4. </a:t>
            </a:r>
            <a:r>
              <a:rPr lang="ko-KR" altLang="en-US" sz="16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모형 적용 및 결과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0A9E9E1-27E3-5F61-F55F-9F9DAC8C859B}"/>
              </a:ext>
            </a:extLst>
          </p:cNvPr>
          <p:cNvGrpSpPr/>
          <p:nvPr/>
        </p:nvGrpSpPr>
        <p:grpSpPr>
          <a:xfrm>
            <a:off x="802641" y="1251813"/>
            <a:ext cx="4862964" cy="4777669"/>
            <a:chOff x="1235847" y="1108313"/>
            <a:chExt cx="4715323" cy="485035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067BB8A-09ED-C11E-C96D-DE11D98C5D25}"/>
                </a:ext>
              </a:extLst>
            </p:cNvPr>
            <p:cNvSpPr txBox="1"/>
            <p:nvPr/>
          </p:nvSpPr>
          <p:spPr>
            <a:xfrm>
              <a:off x="1235847" y="1108313"/>
              <a:ext cx="4715323" cy="37495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1.</a:t>
              </a:r>
              <a:r>
                <a:rPr lang="ko-KR" altLang="en-US" b="1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</a:t>
              </a:r>
              <a:r>
                <a:rPr lang="en-US" altLang="ko-KR" sz="1800" b="1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Voting Classifier</a:t>
              </a:r>
              <a:endParaRPr lang="ko-KR" altLang="en-US" sz="18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0E7145EC-5EC0-01CC-AD54-8408E0E7A49A}"/>
                </a:ext>
              </a:extLst>
            </p:cNvPr>
            <p:cNvCxnSpPr>
              <a:cxnSpLocks/>
            </p:cNvCxnSpPr>
            <p:nvPr/>
          </p:nvCxnSpPr>
          <p:spPr>
            <a:xfrm>
              <a:off x="1235847" y="5958672"/>
              <a:ext cx="4715323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A0174AAD-697C-BFD0-29B7-45D16B59ECFE}"/>
              </a:ext>
            </a:extLst>
          </p:cNvPr>
          <p:cNvGrpSpPr/>
          <p:nvPr/>
        </p:nvGrpSpPr>
        <p:grpSpPr>
          <a:xfrm>
            <a:off x="6993757" y="1251813"/>
            <a:ext cx="4862964" cy="4777669"/>
            <a:chOff x="7094271" y="1108313"/>
            <a:chExt cx="4715323" cy="485035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3967E6-1098-959D-2AD2-EB63672ACE0F}"/>
                </a:ext>
              </a:extLst>
            </p:cNvPr>
            <p:cNvSpPr txBox="1"/>
            <p:nvPr/>
          </p:nvSpPr>
          <p:spPr>
            <a:xfrm>
              <a:off x="7094271" y="1108313"/>
              <a:ext cx="4715323" cy="37495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b="1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defRPr>
              </a:lvl1pPr>
            </a:lstStyle>
            <a:p>
              <a:r>
                <a:rPr lang="en-US" altLang="ko-KR" dirty="0"/>
                <a:t>2. Random Forest Classifier</a:t>
              </a:r>
              <a:endParaRPr lang="ko-KR" altLang="en-US" dirty="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68FDE700-652E-BA56-753B-D9F9BE926E39}"/>
                </a:ext>
              </a:extLst>
            </p:cNvPr>
            <p:cNvCxnSpPr>
              <a:cxnSpLocks/>
            </p:cNvCxnSpPr>
            <p:nvPr/>
          </p:nvCxnSpPr>
          <p:spPr>
            <a:xfrm>
              <a:off x="7094271" y="5958672"/>
              <a:ext cx="4715323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341ED22-74A9-ACE5-5060-810B60488E71}"/>
              </a:ext>
            </a:extLst>
          </p:cNvPr>
          <p:cNvCxnSpPr>
            <a:cxnSpLocks/>
          </p:cNvCxnSpPr>
          <p:nvPr/>
        </p:nvCxnSpPr>
        <p:spPr>
          <a:xfrm>
            <a:off x="6380480" y="1251814"/>
            <a:ext cx="0" cy="4777669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그림 35">
            <a:extLst>
              <a:ext uri="{FF2B5EF4-FFF2-40B4-BE49-F238E27FC236}">
                <a16:creationId xmlns:a16="http://schemas.microsoft.com/office/drawing/2014/main" id="{ACA12CBB-5EB2-6136-AC0B-75A18844A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957" y="3697525"/>
            <a:ext cx="3444236" cy="2212722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9C67CF45-B21F-3367-9A3E-7FE1D35B0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640" y="1829087"/>
            <a:ext cx="4862951" cy="612655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181AE70D-D741-D9CC-3DD3-4264C526CF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641" y="2595766"/>
            <a:ext cx="3444234" cy="982524"/>
          </a:xfrm>
          <a:prstGeom prst="rect">
            <a:avLst/>
          </a:prstGeom>
        </p:spPr>
      </p:pic>
      <p:grpSp>
        <p:nvGrpSpPr>
          <p:cNvPr id="48" name="그룹 47">
            <a:extLst>
              <a:ext uri="{FF2B5EF4-FFF2-40B4-BE49-F238E27FC236}">
                <a16:creationId xmlns:a16="http://schemas.microsoft.com/office/drawing/2014/main" id="{3B7FA2EE-11F7-2A27-CDB6-838151722342}"/>
              </a:ext>
            </a:extLst>
          </p:cNvPr>
          <p:cNvGrpSpPr/>
          <p:nvPr/>
        </p:nvGrpSpPr>
        <p:grpSpPr>
          <a:xfrm>
            <a:off x="6993756" y="1829087"/>
            <a:ext cx="4060317" cy="3986560"/>
            <a:chOff x="6993757" y="1829087"/>
            <a:chExt cx="3286584" cy="3226882"/>
          </a:xfrm>
        </p:grpSpPr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EA1E7FE9-722F-3C8F-1096-8A9CA6DEB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93757" y="1829087"/>
              <a:ext cx="3286584" cy="714475"/>
            </a:xfrm>
            <a:prstGeom prst="rect">
              <a:avLst/>
            </a:prstGeom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C51600EE-916F-11FC-DF93-FD9472F81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93757" y="2598346"/>
              <a:ext cx="3286583" cy="24576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9646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3BBF372-D942-84EC-92AB-34AB0D68C8C9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2214880" y="354262"/>
            <a:ext cx="9722579" cy="1538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53BA241-FADA-AFB9-37A6-D6412D3FEC77}"/>
              </a:ext>
            </a:extLst>
          </p:cNvPr>
          <p:cNvCxnSpPr>
            <a:cxnSpLocks/>
          </p:cNvCxnSpPr>
          <p:nvPr/>
        </p:nvCxnSpPr>
        <p:spPr>
          <a:xfrm>
            <a:off x="254540" y="6488350"/>
            <a:ext cx="1168291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455E70D-98EC-6262-BFF4-AB989E4C4182}"/>
              </a:ext>
            </a:extLst>
          </p:cNvPr>
          <p:cNvSpPr txBox="1"/>
          <p:nvPr/>
        </p:nvSpPr>
        <p:spPr>
          <a:xfrm>
            <a:off x="254540" y="231151"/>
            <a:ext cx="1960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Model</a:t>
            </a:r>
            <a:r>
              <a:rPr lang="ko-KR" altLang="en-US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Application and Output</a:t>
            </a:r>
            <a:endParaRPr lang="ko-KR" altLang="en-US" sz="1000" dirty="0">
              <a:solidFill>
                <a:schemeClr val="tx2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2514F-C848-7F7F-FBD1-E332766BDC2F}"/>
              </a:ext>
            </a:extLst>
          </p:cNvPr>
          <p:cNvSpPr txBox="1"/>
          <p:nvPr/>
        </p:nvSpPr>
        <p:spPr>
          <a:xfrm>
            <a:off x="2214880" y="477372"/>
            <a:ext cx="4512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결과비교</a:t>
            </a:r>
            <a:r>
              <a:rPr lang="en-US" altLang="ko-KR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: Group</a:t>
            </a:r>
            <a:r>
              <a:rPr lang="ko-KR" altLang="en-US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endParaRPr lang="ko-KR" altLang="en-US" sz="2800" b="1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1CE972-04AA-9CA8-82B3-4C07B1798D07}"/>
              </a:ext>
            </a:extLst>
          </p:cNvPr>
          <p:cNvSpPr txBox="1"/>
          <p:nvPr/>
        </p:nvSpPr>
        <p:spPr>
          <a:xfrm>
            <a:off x="254540" y="477372"/>
            <a:ext cx="1960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4. </a:t>
            </a:r>
            <a:r>
              <a:rPr lang="ko-KR" altLang="en-US" sz="16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모형 적용 및 결과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0A9E9E1-27E3-5F61-F55F-9F9DAC8C859B}"/>
              </a:ext>
            </a:extLst>
          </p:cNvPr>
          <p:cNvGrpSpPr/>
          <p:nvPr/>
        </p:nvGrpSpPr>
        <p:grpSpPr>
          <a:xfrm>
            <a:off x="802641" y="1251813"/>
            <a:ext cx="4862964" cy="4777669"/>
            <a:chOff x="1235847" y="1108313"/>
            <a:chExt cx="4715323" cy="485035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067BB8A-09ED-C11E-C96D-DE11D98C5D25}"/>
                </a:ext>
              </a:extLst>
            </p:cNvPr>
            <p:cNvSpPr txBox="1"/>
            <p:nvPr/>
          </p:nvSpPr>
          <p:spPr>
            <a:xfrm>
              <a:off x="1235847" y="1108313"/>
              <a:ext cx="4715323" cy="656165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b="1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defRPr>
              </a:lvl1pPr>
            </a:lstStyle>
            <a:p>
              <a:r>
                <a:rPr lang="en-US" altLang="ko-KR" dirty="0"/>
                <a:t>3. Logistic Regression </a:t>
              </a:r>
            </a:p>
            <a:p>
              <a:r>
                <a:rPr lang="en-US" altLang="ko-KR" dirty="0"/>
                <a:t>Classifier</a:t>
              </a:r>
              <a:endParaRPr lang="ko-KR" altLang="en-US" dirty="0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0E7145EC-5EC0-01CC-AD54-8408E0E7A49A}"/>
                </a:ext>
              </a:extLst>
            </p:cNvPr>
            <p:cNvCxnSpPr>
              <a:cxnSpLocks/>
            </p:cNvCxnSpPr>
            <p:nvPr/>
          </p:nvCxnSpPr>
          <p:spPr>
            <a:xfrm>
              <a:off x="1235847" y="5958672"/>
              <a:ext cx="4715323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A0174AAD-697C-BFD0-29B7-45D16B59ECFE}"/>
              </a:ext>
            </a:extLst>
          </p:cNvPr>
          <p:cNvGrpSpPr/>
          <p:nvPr/>
        </p:nvGrpSpPr>
        <p:grpSpPr>
          <a:xfrm>
            <a:off x="6993757" y="1251813"/>
            <a:ext cx="4862964" cy="4777669"/>
            <a:chOff x="7094271" y="1108313"/>
            <a:chExt cx="4715323" cy="485035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3967E6-1098-959D-2AD2-EB63672ACE0F}"/>
                </a:ext>
              </a:extLst>
            </p:cNvPr>
            <p:cNvSpPr txBox="1"/>
            <p:nvPr/>
          </p:nvSpPr>
          <p:spPr>
            <a:xfrm>
              <a:off x="7094271" y="1108313"/>
              <a:ext cx="4715323" cy="656165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b="1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defRPr>
              </a:lvl1pPr>
            </a:lstStyle>
            <a:p>
              <a:r>
                <a:rPr lang="en-US" altLang="ko-KR" dirty="0"/>
                <a:t>4. Support Vector Machine </a:t>
              </a:r>
            </a:p>
            <a:p>
              <a:r>
                <a:rPr lang="en-US" altLang="ko-KR" dirty="0"/>
                <a:t>Classifier</a:t>
              </a:r>
              <a:endParaRPr lang="ko-KR" altLang="en-US" dirty="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68FDE700-652E-BA56-753B-D9F9BE926E39}"/>
                </a:ext>
              </a:extLst>
            </p:cNvPr>
            <p:cNvCxnSpPr>
              <a:cxnSpLocks/>
            </p:cNvCxnSpPr>
            <p:nvPr/>
          </p:nvCxnSpPr>
          <p:spPr>
            <a:xfrm>
              <a:off x="7094271" y="5958672"/>
              <a:ext cx="4715323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341ED22-74A9-ACE5-5060-810B60488E71}"/>
              </a:ext>
            </a:extLst>
          </p:cNvPr>
          <p:cNvCxnSpPr>
            <a:cxnSpLocks/>
          </p:cNvCxnSpPr>
          <p:nvPr/>
        </p:nvCxnSpPr>
        <p:spPr>
          <a:xfrm>
            <a:off x="6380480" y="1251814"/>
            <a:ext cx="0" cy="4777669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E7B8623-845F-6C5C-D636-5EDA5C7818A8}"/>
              </a:ext>
            </a:extLst>
          </p:cNvPr>
          <p:cNvGrpSpPr/>
          <p:nvPr/>
        </p:nvGrpSpPr>
        <p:grpSpPr>
          <a:xfrm>
            <a:off x="802640" y="2051013"/>
            <a:ext cx="4450080" cy="3850266"/>
            <a:chOff x="802640" y="2051013"/>
            <a:chExt cx="3555997" cy="3076694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2C98B07F-A6F8-A8A1-D3A6-889C96D8D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2641" y="2987907"/>
              <a:ext cx="3555996" cy="2139800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542365E5-8D4C-552D-C4A1-8DE348E942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2640" y="2051013"/>
              <a:ext cx="3555997" cy="750169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447B213-36E9-8FA3-2848-39A4DE218333}"/>
              </a:ext>
            </a:extLst>
          </p:cNvPr>
          <p:cNvGrpSpPr/>
          <p:nvPr/>
        </p:nvGrpSpPr>
        <p:grpSpPr>
          <a:xfrm>
            <a:off x="6993757" y="1991583"/>
            <a:ext cx="4578828" cy="3909696"/>
            <a:chOff x="6993757" y="2051013"/>
            <a:chExt cx="3555997" cy="3036338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213EE2F3-5A47-05FB-4509-BD646C00E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93757" y="2051013"/>
              <a:ext cx="3555997" cy="828684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D364C1D5-2BF7-C944-0539-6B49EEE14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93758" y="2987907"/>
              <a:ext cx="3555996" cy="20994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6273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3BBF372-D942-84EC-92AB-34AB0D68C8C9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2214880" y="354262"/>
            <a:ext cx="9722579" cy="1538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53BA241-FADA-AFB9-37A6-D6412D3FEC77}"/>
              </a:ext>
            </a:extLst>
          </p:cNvPr>
          <p:cNvCxnSpPr>
            <a:cxnSpLocks/>
          </p:cNvCxnSpPr>
          <p:nvPr/>
        </p:nvCxnSpPr>
        <p:spPr>
          <a:xfrm>
            <a:off x="254540" y="6488350"/>
            <a:ext cx="1168291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455E70D-98EC-6262-BFF4-AB989E4C4182}"/>
              </a:ext>
            </a:extLst>
          </p:cNvPr>
          <p:cNvSpPr txBox="1"/>
          <p:nvPr/>
        </p:nvSpPr>
        <p:spPr>
          <a:xfrm>
            <a:off x="254540" y="231151"/>
            <a:ext cx="1960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Model</a:t>
            </a:r>
            <a:r>
              <a:rPr lang="ko-KR" altLang="en-US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Application and Output</a:t>
            </a:r>
            <a:endParaRPr lang="ko-KR" altLang="en-US" sz="1000" dirty="0">
              <a:solidFill>
                <a:schemeClr val="tx2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2514F-C848-7F7F-FBD1-E332766BDC2F}"/>
              </a:ext>
            </a:extLst>
          </p:cNvPr>
          <p:cNvSpPr txBox="1"/>
          <p:nvPr/>
        </p:nvSpPr>
        <p:spPr>
          <a:xfrm>
            <a:off x="2214880" y="477372"/>
            <a:ext cx="4512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결과비교 </a:t>
            </a:r>
            <a:r>
              <a:rPr lang="en-US" altLang="ko-KR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Group 2</a:t>
            </a:r>
            <a:endParaRPr lang="ko-KR" altLang="en-US" sz="2800" b="1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1CE972-04AA-9CA8-82B3-4C07B1798D07}"/>
              </a:ext>
            </a:extLst>
          </p:cNvPr>
          <p:cNvSpPr txBox="1"/>
          <p:nvPr/>
        </p:nvSpPr>
        <p:spPr>
          <a:xfrm>
            <a:off x="254540" y="477372"/>
            <a:ext cx="1960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4. </a:t>
            </a:r>
            <a:r>
              <a:rPr lang="ko-KR" altLang="en-US" sz="16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모형 적용 및 결과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10CE972-F7FD-99C4-01CD-0E46B7486AD6}"/>
              </a:ext>
            </a:extLst>
          </p:cNvPr>
          <p:cNvGrpSpPr/>
          <p:nvPr/>
        </p:nvGrpSpPr>
        <p:grpSpPr>
          <a:xfrm>
            <a:off x="1238982" y="1251813"/>
            <a:ext cx="10698477" cy="5051871"/>
            <a:chOff x="1235847" y="1108313"/>
            <a:chExt cx="4715323" cy="485035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243ECFE-49AF-892C-D2E2-DB312C0FD912}"/>
                </a:ext>
              </a:extLst>
            </p:cNvPr>
            <p:cNvSpPr txBox="1"/>
            <p:nvPr/>
          </p:nvSpPr>
          <p:spPr>
            <a:xfrm>
              <a:off x="1235847" y="1108313"/>
              <a:ext cx="4715323" cy="354600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5. Multi Layer Perceptron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BD1CFD52-4968-7C5E-1671-81F6DD4C01CD}"/>
                </a:ext>
              </a:extLst>
            </p:cNvPr>
            <p:cNvCxnSpPr>
              <a:cxnSpLocks/>
            </p:cNvCxnSpPr>
            <p:nvPr/>
          </p:nvCxnSpPr>
          <p:spPr>
            <a:xfrm>
              <a:off x="1235847" y="5958672"/>
              <a:ext cx="4715323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4FBE44D3-45B4-6821-568C-6F4BEC0EC984}"/>
              </a:ext>
            </a:extLst>
          </p:cNvPr>
          <p:cNvGrpSpPr/>
          <p:nvPr/>
        </p:nvGrpSpPr>
        <p:grpSpPr>
          <a:xfrm>
            <a:off x="9079931" y="2390973"/>
            <a:ext cx="2420801" cy="3476824"/>
            <a:chOff x="8946192" y="1647457"/>
            <a:chExt cx="2991267" cy="4296143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27564B2C-D236-9D8A-04FD-EC980C7F9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46192" y="1647457"/>
              <a:ext cx="2991267" cy="2143424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37C425BA-7FCD-6891-757D-9B6CFFAE81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75089" y="3790881"/>
              <a:ext cx="2962370" cy="2152719"/>
            </a:xfrm>
            <a:prstGeom prst="rect">
              <a:avLst/>
            </a:prstGeom>
          </p:spPr>
        </p:pic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31E2E5F-1A3A-AE4B-A45B-4CF49D8B98A5}"/>
              </a:ext>
            </a:extLst>
          </p:cNvPr>
          <p:cNvGrpSpPr/>
          <p:nvPr/>
        </p:nvGrpSpPr>
        <p:grpSpPr>
          <a:xfrm>
            <a:off x="1238980" y="2718092"/>
            <a:ext cx="7089692" cy="2309114"/>
            <a:chOff x="1238980" y="2331310"/>
            <a:chExt cx="7089692" cy="2309114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328A5EF3-EF65-69CE-62C0-9CF660EF7786}"/>
                </a:ext>
              </a:extLst>
            </p:cNvPr>
            <p:cNvGrpSpPr/>
            <p:nvPr/>
          </p:nvGrpSpPr>
          <p:grpSpPr>
            <a:xfrm>
              <a:off x="1238980" y="2331310"/>
              <a:ext cx="3555998" cy="2309114"/>
              <a:chOff x="1238980" y="1879243"/>
              <a:chExt cx="3555998" cy="2309114"/>
            </a:xfrm>
          </p:grpSpPr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661614D2-0F4A-3F45-847B-4C3C25CE0C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8982" y="1879243"/>
                <a:ext cx="3475258" cy="1977301"/>
              </a:xfrm>
              <a:prstGeom prst="rect">
                <a:avLst/>
              </a:prstGeom>
            </p:spPr>
          </p:pic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64F419B3-BACA-A44D-3C5A-D7F61FFFC4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38980" y="3983597"/>
                <a:ext cx="3555998" cy="204760"/>
              </a:xfrm>
              <a:prstGeom prst="rect">
                <a:avLst/>
              </a:prstGeom>
            </p:spPr>
          </p:pic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0956F2B9-37EC-54DB-B705-2A7F3DEB2A93}"/>
                </a:ext>
              </a:extLst>
            </p:cNvPr>
            <p:cNvGrpSpPr/>
            <p:nvPr/>
          </p:nvGrpSpPr>
          <p:grpSpPr>
            <a:xfrm>
              <a:off x="5028773" y="2331310"/>
              <a:ext cx="3299899" cy="2309110"/>
              <a:chOff x="5028773" y="2331310"/>
              <a:chExt cx="3724795" cy="2606432"/>
            </a:xfrm>
          </p:grpSpPr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11B251A2-D42C-BD9A-D0E2-DCB757F824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28773" y="3131441"/>
                <a:ext cx="3724795" cy="1806301"/>
              </a:xfrm>
              <a:prstGeom prst="rect">
                <a:avLst/>
              </a:prstGeom>
            </p:spPr>
          </p:pic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A40C825A-2233-D2A7-F196-C685002165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28773" y="2331310"/>
                <a:ext cx="3724795" cy="657317"/>
              </a:xfrm>
              <a:prstGeom prst="rect">
                <a:avLst/>
              </a:prstGeom>
            </p:spPr>
          </p:pic>
        </p:grp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6E8AF75C-8F5A-DAF7-CFB0-164D8E816B78}"/>
              </a:ext>
            </a:extLst>
          </p:cNvPr>
          <p:cNvSpPr txBox="1"/>
          <p:nvPr/>
        </p:nvSpPr>
        <p:spPr>
          <a:xfrm>
            <a:off x="1234711" y="1872366"/>
            <a:ext cx="347525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모형 및 학습</a:t>
            </a:r>
            <a:endParaRPr lang="en-US" altLang="ko-KR" sz="1800" b="1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BAB071F-B59B-00B2-2C7E-159D5E973743}"/>
              </a:ext>
            </a:extLst>
          </p:cNvPr>
          <p:cNvSpPr txBox="1"/>
          <p:nvPr/>
        </p:nvSpPr>
        <p:spPr>
          <a:xfrm>
            <a:off x="5028773" y="1872366"/>
            <a:ext cx="3299899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결과</a:t>
            </a:r>
            <a:endParaRPr lang="en-US" altLang="ko-KR" sz="1800" b="1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F871537-60AD-9CC9-920C-24DCA2D09DB6}"/>
              </a:ext>
            </a:extLst>
          </p:cNvPr>
          <p:cNvSpPr txBox="1"/>
          <p:nvPr/>
        </p:nvSpPr>
        <p:spPr>
          <a:xfrm>
            <a:off x="8643205" y="1872366"/>
            <a:ext cx="329425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손실함수 및 정확도</a:t>
            </a:r>
            <a:endParaRPr lang="en-US" altLang="ko-KR" sz="1800" b="1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EE3E4A67-03F9-8192-ED74-362CA15EF4BE}"/>
              </a:ext>
            </a:extLst>
          </p:cNvPr>
          <p:cNvCxnSpPr>
            <a:cxnSpLocks/>
          </p:cNvCxnSpPr>
          <p:nvPr/>
        </p:nvCxnSpPr>
        <p:spPr>
          <a:xfrm>
            <a:off x="1234711" y="6141242"/>
            <a:ext cx="3475258" cy="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CF8FC1F-0B64-CF23-52EA-5C14B95FF28B}"/>
              </a:ext>
            </a:extLst>
          </p:cNvPr>
          <p:cNvCxnSpPr>
            <a:cxnSpLocks/>
          </p:cNvCxnSpPr>
          <p:nvPr/>
        </p:nvCxnSpPr>
        <p:spPr>
          <a:xfrm>
            <a:off x="5028773" y="6147740"/>
            <a:ext cx="3299899" cy="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C3655EB9-0580-3AC6-22F3-549F38BB0495}"/>
              </a:ext>
            </a:extLst>
          </p:cNvPr>
          <p:cNvCxnSpPr>
            <a:cxnSpLocks/>
          </p:cNvCxnSpPr>
          <p:nvPr/>
        </p:nvCxnSpPr>
        <p:spPr>
          <a:xfrm>
            <a:off x="8637560" y="6148680"/>
            <a:ext cx="3299899" cy="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289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3BBF372-D942-84EC-92AB-34AB0D68C8C9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2214880" y="354262"/>
            <a:ext cx="9722579" cy="1538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53BA241-FADA-AFB9-37A6-D6412D3FEC77}"/>
              </a:ext>
            </a:extLst>
          </p:cNvPr>
          <p:cNvCxnSpPr>
            <a:cxnSpLocks/>
          </p:cNvCxnSpPr>
          <p:nvPr/>
        </p:nvCxnSpPr>
        <p:spPr>
          <a:xfrm>
            <a:off x="254540" y="6488350"/>
            <a:ext cx="1168291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455E70D-98EC-6262-BFF4-AB989E4C4182}"/>
              </a:ext>
            </a:extLst>
          </p:cNvPr>
          <p:cNvSpPr txBox="1"/>
          <p:nvPr/>
        </p:nvSpPr>
        <p:spPr>
          <a:xfrm>
            <a:off x="254540" y="231151"/>
            <a:ext cx="1960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Model</a:t>
            </a:r>
            <a:r>
              <a:rPr lang="ko-KR" altLang="en-US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Application and Output</a:t>
            </a:r>
            <a:endParaRPr lang="ko-KR" altLang="en-US" sz="1000" dirty="0">
              <a:solidFill>
                <a:schemeClr val="tx2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2514F-C848-7F7F-FBD1-E332766BDC2F}"/>
              </a:ext>
            </a:extLst>
          </p:cNvPr>
          <p:cNvSpPr txBox="1"/>
          <p:nvPr/>
        </p:nvSpPr>
        <p:spPr>
          <a:xfrm>
            <a:off x="2214880" y="477372"/>
            <a:ext cx="4512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ROC Curve </a:t>
            </a:r>
            <a:r>
              <a:rPr lang="ko-KR" altLang="en-US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비교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1CE972-04AA-9CA8-82B3-4C07B1798D07}"/>
              </a:ext>
            </a:extLst>
          </p:cNvPr>
          <p:cNvSpPr txBox="1"/>
          <p:nvPr/>
        </p:nvSpPr>
        <p:spPr>
          <a:xfrm>
            <a:off x="254540" y="477372"/>
            <a:ext cx="1960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4. </a:t>
            </a:r>
            <a:r>
              <a:rPr lang="ko-KR" altLang="en-US" sz="16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모형 적용 및 결과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6AB168E-D7E5-E0AE-9923-403501E2C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39" y="2478981"/>
            <a:ext cx="5771106" cy="247533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3F05FD2-B3CB-267D-5454-68FABF2A3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453" y="2478981"/>
            <a:ext cx="5776006" cy="2530979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B68EAE1D-4C72-1B88-BF07-6404EDB3C76B}"/>
              </a:ext>
            </a:extLst>
          </p:cNvPr>
          <p:cNvGrpSpPr/>
          <p:nvPr/>
        </p:nvGrpSpPr>
        <p:grpSpPr>
          <a:xfrm>
            <a:off x="457200" y="1884234"/>
            <a:ext cx="5344160" cy="3332448"/>
            <a:chOff x="802641" y="1884234"/>
            <a:chExt cx="4862964" cy="33324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33AC967-979B-2A47-0C56-3355CFF056DC}"/>
                </a:ext>
              </a:extLst>
            </p:cNvPr>
            <p:cNvSpPr txBox="1"/>
            <p:nvPr/>
          </p:nvSpPr>
          <p:spPr>
            <a:xfrm>
              <a:off x="802641" y="1884234"/>
              <a:ext cx="4862964" cy="369332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이상치 제거 전</a:t>
              </a:r>
              <a:endParaRPr lang="ko-KR" altLang="en-US" sz="18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57FD7945-B71C-12EE-2136-8C13FE66E583}"/>
                </a:ext>
              </a:extLst>
            </p:cNvPr>
            <p:cNvCxnSpPr>
              <a:cxnSpLocks/>
            </p:cNvCxnSpPr>
            <p:nvPr/>
          </p:nvCxnSpPr>
          <p:spPr>
            <a:xfrm>
              <a:off x="802641" y="5216682"/>
              <a:ext cx="4862964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012A7C2-7F93-F6BF-701B-447C399B6D65}"/>
              </a:ext>
            </a:extLst>
          </p:cNvPr>
          <p:cNvGrpSpPr/>
          <p:nvPr/>
        </p:nvGrpSpPr>
        <p:grpSpPr>
          <a:xfrm>
            <a:off x="6486888" y="1884234"/>
            <a:ext cx="5364480" cy="3332448"/>
            <a:chOff x="802641" y="1884234"/>
            <a:chExt cx="4862964" cy="333244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D36F51-6765-8615-FCC5-E4E41FE7D5FE}"/>
                </a:ext>
              </a:extLst>
            </p:cNvPr>
            <p:cNvSpPr txBox="1"/>
            <p:nvPr/>
          </p:nvSpPr>
          <p:spPr>
            <a:xfrm>
              <a:off x="802641" y="1884234"/>
              <a:ext cx="4862964" cy="369332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이상치 제거 후</a:t>
              </a:r>
              <a:endParaRPr lang="ko-KR" altLang="en-US" sz="18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889DB75C-503E-EC65-8B49-3F4F422FD46A}"/>
                </a:ext>
              </a:extLst>
            </p:cNvPr>
            <p:cNvCxnSpPr>
              <a:cxnSpLocks/>
            </p:cNvCxnSpPr>
            <p:nvPr/>
          </p:nvCxnSpPr>
          <p:spPr>
            <a:xfrm>
              <a:off x="802641" y="5216682"/>
              <a:ext cx="4862964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71531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3BBF372-D942-84EC-92AB-34AB0D68C8C9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2214880" y="354262"/>
            <a:ext cx="9722579" cy="1538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53BA241-FADA-AFB9-37A6-D6412D3FEC77}"/>
              </a:ext>
            </a:extLst>
          </p:cNvPr>
          <p:cNvCxnSpPr>
            <a:cxnSpLocks/>
          </p:cNvCxnSpPr>
          <p:nvPr/>
        </p:nvCxnSpPr>
        <p:spPr>
          <a:xfrm>
            <a:off x="254540" y="6488350"/>
            <a:ext cx="1168291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455E70D-98EC-6262-BFF4-AB989E4C4182}"/>
              </a:ext>
            </a:extLst>
          </p:cNvPr>
          <p:cNvSpPr txBox="1"/>
          <p:nvPr/>
        </p:nvSpPr>
        <p:spPr>
          <a:xfrm>
            <a:off x="254540" y="231151"/>
            <a:ext cx="1960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Model</a:t>
            </a:r>
            <a:r>
              <a:rPr lang="ko-KR" altLang="en-US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Application and Output</a:t>
            </a:r>
            <a:endParaRPr lang="ko-KR" altLang="en-US" sz="1000" dirty="0">
              <a:solidFill>
                <a:schemeClr val="tx2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2514F-C848-7F7F-FBD1-E332766BDC2F}"/>
              </a:ext>
            </a:extLst>
          </p:cNvPr>
          <p:cNvSpPr txBox="1"/>
          <p:nvPr/>
        </p:nvSpPr>
        <p:spPr>
          <a:xfrm>
            <a:off x="2214880" y="477372"/>
            <a:ext cx="4512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Confusion</a:t>
            </a:r>
            <a:r>
              <a:rPr lang="ko-KR" altLang="en-US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Matrix </a:t>
            </a:r>
            <a:r>
              <a:rPr lang="ko-KR" altLang="en-US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비교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1CE972-04AA-9CA8-82B3-4C07B1798D07}"/>
              </a:ext>
            </a:extLst>
          </p:cNvPr>
          <p:cNvSpPr txBox="1"/>
          <p:nvPr/>
        </p:nvSpPr>
        <p:spPr>
          <a:xfrm>
            <a:off x="254540" y="477372"/>
            <a:ext cx="1960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4. </a:t>
            </a:r>
            <a:r>
              <a:rPr lang="ko-KR" altLang="en-US" sz="16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모형 적용 및 결과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DFFBEEF-307F-1A52-8867-E8804DD7C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349" y="4026438"/>
            <a:ext cx="9880110" cy="183097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172BA20-E7B4-9C23-20E2-9DC6EB3EF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349" y="1650139"/>
            <a:ext cx="9880110" cy="182502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36A64F0-5D67-9BC7-E020-49ED6EA948A3}"/>
              </a:ext>
            </a:extLst>
          </p:cNvPr>
          <p:cNvSpPr/>
          <p:nvPr/>
        </p:nvSpPr>
        <p:spPr>
          <a:xfrm>
            <a:off x="254540" y="1650138"/>
            <a:ext cx="1645278" cy="18250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이상치</a:t>
            </a:r>
            <a:r>
              <a:rPr lang="en-US" altLang="ko-KR" sz="18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18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제거 전</a:t>
            </a:r>
            <a:endParaRPr lang="en-US" altLang="ko-KR" sz="1800" b="1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82FBA0E-ECDE-019F-3CD4-8D4C1CAA5826}"/>
              </a:ext>
            </a:extLst>
          </p:cNvPr>
          <p:cNvSpPr/>
          <p:nvPr/>
        </p:nvSpPr>
        <p:spPr>
          <a:xfrm>
            <a:off x="254540" y="4026438"/>
            <a:ext cx="1645278" cy="18250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이상치 제거 후</a:t>
            </a:r>
            <a:endParaRPr lang="en-US" altLang="ko-KR" sz="1800" b="1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0EC08B7-A722-7D1E-89FE-55CD025B6B81}"/>
              </a:ext>
            </a:extLst>
          </p:cNvPr>
          <p:cNvCxnSpPr>
            <a:cxnSpLocks/>
          </p:cNvCxnSpPr>
          <p:nvPr/>
        </p:nvCxnSpPr>
        <p:spPr>
          <a:xfrm>
            <a:off x="254540" y="3734990"/>
            <a:ext cx="11682919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4868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3BBF372-D942-84EC-92AB-34AB0D68C8C9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2214880" y="354262"/>
            <a:ext cx="9722579" cy="1538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53BA241-FADA-AFB9-37A6-D6412D3FEC77}"/>
              </a:ext>
            </a:extLst>
          </p:cNvPr>
          <p:cNvCxnSpPr>
            <a:cxnSpLocks/>
          </p:cNvCxnSpPr>
          <p:nvPr/>
        </p:nvCxnSpPr>
        <p:spPr>
          <a:xfrm>
            <a:off x="254540" y="6488350"/>
            <a:ext cx="1168291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455E70D-98EC-6262-BFF4-AB989E4C4182}"/>
              </a:ext>
            </a:extLst>
          </p:cNvPr>
          <p:cNvSpPr txBox="1"/>
          <p:nvPr/>
        </p:nvSpPr>
        <p:spPr>
          <a:xfrm>
            <a:off x="254540" y="231151"/>
            <a:ext cx="1960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Model</a:t>
            </a:r>
            <a:r>
              <a:rPr lang="ko-KR" altLang="en-US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Application and Output</a:t>
            </a:r>
            <a:endParaRPr lang="ko-KR" altLang="en-US" sz="1000" dirty="0">
              <a:solidFill>
                <a:schemeClr val="tx2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2514F-C848-7F7F-FBD1-E332766BDC2F}"/>
              </a:ext>
            </a:extLst>
          </p:cNvPr>
          <p:cNvSpPr txBox="1"/>
          <p:nvPr/>
        </p:nvSpPr>
        <p:spPr>
          <a:xfrm>
            <a:off x="2214879" y="477372"/>
            <a:ext cx="7211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결과해석</a:t>
            </a:r>
            <a:r>
              <a:rPr lang="en-US" altLang="ko-KR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en-US" altLang="ko-KR" sz="24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Random Forest Feature </a:t>
            </a:r>
            <a:r>
              <a:rPr lang="ko-KR" altLang="en-US" sz="24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중요도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1CE972-04AA-9CA8-82B3-4C07B1798D07}"/>
              </a:ext>
            </a:extLst>
          </p:cNvPr>
          <p:cNvSpPr txBox="1"/>
          <p:nvPr/>
        </p:nvSpPr>
        <p:spPr>
          <a:xfrm>
            <a:off x="254540" y="477372"/>
            <a:ext cx="1960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4. </a:t>
            </a:r>
            <a:r>
              <a:rPr lang="ko-KR" altLang="en-US" sz="16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모형 적용 및 결과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4158F5C-17E4-6C18-853D-7B78DE816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40" y="1676744"/>
            <a:ext cx="6403779" cy="4135453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9B9CFC51-78AD-D7F2-DE62-6BA2DD0112D6}"/>
              </a:ext>
            </a:extLst>
          </p:cNvPr>
          <p:cNvGrpSpPr/>
          <p:nvPr/>
        </p:nvGrpSpPr>
        <p:grpSpPr>
          <a:xfrm>
            <a:off x="1464768" y="1261061"/>
            <a:ext cx="5140960" cy="4777669"/>
            <a:chOff x="1235847" y="1108313"/>
            <a:chExt cx="4715323" cy="485035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4002B6-DE75-1B12-5D6A-6295051AE081}"/>
                </a:ext>
              </a:extLst>
            </p:cNvPr>
            <p:cNvSpPr txBox="1"/>
            <p:nvPr/>
          </p:nvSpPr>
          <p:spPr>
            <a:xfrm>
              <a:off x="1235847" y="1108313"/>
              <a:ext cx="4715323" cy="37495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Feature </a:t>
              </a:r>
              <a:r>
                <a:rPr lang="ko-KR" altLang="en-US" sz="1800" b="1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중요도</a:t>
              </a: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251C244F-D3FA-453B-69F0-7190435F77FA}"/>
                </a:ext>
              </a:extLst>
            </p:cNvPr>
            <p:cNvCxnSpPr>
              <a:cxnSpLocks/>
            </p:cNvCxnSpPr>
            <p:nvPr/>
          </p:nvCxnSpPr>
          <p:spPr>
            <a:xfrm>
              <a:off x="1235847" y="5958672"/>
              <a:ext cx="4715323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A9B4512-577C-0EE5-EA99-6D831AA90DF2}"/>
              </a:ext>
            </a:extLst>
          </p:cNvPr>
          <p:cNvGrpSpPr/>
          <p:nvPr/>
        </p:nvGrpSpPr>
        <p:grpSpPr>
          <a:xfrm>
            <a:off x="7487921" y="1261061"/>
            <a:ext cx="4449538" cy="4777669"/>
            <a:chOff x="1235847" y="1108313"/>
            <a:chExt cx="4715323" cy="485035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B2F5495-80BB-AFBB-8143-5F1259AFEF33}"/>
                </a:ext>
              </a:extLst>
            </p:cNvPr>
            <p:cNvSpPr txBox="1"/>
            <p:nvPr/>
          </p:nvSpPr>
          <p:spPr>
            <a:xfrm>
              <a:off x="1235847" y="1108313"/>
              <a:ext cx="4715323" cy="37495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중요도 높은 </a:t>
              </a:r>
              <a:r>
                <a:rPr lang="en-US" altLang="ko-KR" sz="1800" b="1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Feature Top6 </a:t>
              </a:r>
              <a:r>
                <a:rPr lang="ko-KR" altLang="en-US" sz="1800" b="1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분포</a:t>
              </a: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9A130764-82A8-3A37-EA16-2D76D68B1BD4}"/>
                </a:ext>
              </a:extLst>
            </p:cNvPr>
            <p:cNvCxnSpPr>
              <a:cxnSpLocks/>
            </p:cNvCxnSpPr>
            <p:nvPr/>
          </p:nvCxnSpPr>
          <p:spPr>
            <a:xfrm>
              <a:off x="1235847" y="5958672"/>
              <a:ext cx="4715323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464B8AD1-C4B0-B3F5-9839-4136CC9B6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8455" y="1793342"/>
            <a:ext cx="4719003" cy="3823483"/>
          </a:xfrm>
          <a:prstGeom prst="rect">
            <a:avLst/>
          </a:prstGeom>
        </p:spPr>
      </p:pic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E8E7F09-9D14-9973-4C0B-0240C062485C}"/>
              </a:ext>
            </a:extLst>
          </p:cNvPr>
          <p:cNvCxnSpPr>
            <a:cxnSpLocks/>
          </p:cNvCxnSpPr>
          <p:nvPr/>
        </p:nvCxnSpPr>
        <p:spPr>
          <a:xfrm>
            <a:off x="7040880" y="1251814"/>
            <a:ext cx="0" cy="4777669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789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3BBF372-D942-84EC-92AB-34AB0D68C8C9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2214880" y="354262"/>
            <a:ext cx="9722579" cy="1538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53BA241-FADA-AFB9-37A6-D6412D3FEC77}"/>
              </a:ext>
            </a:extLst>
          </p:cNvPr>
          <p:cNvCxnSpPr>
            <a:cxnSpLocks/>
          </p:cNvCxnSpPr>
          <p:nvPr/>
        </p:nvCxnSpPr>
        <p:spPr>
          <a:xfrm>
            <a:off x="254540" y="6488350"/>
            <a:ext cx="1168291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455E70D-98EC-6262-BFF4-AB989E4C4182}"/>
              </a:ext>
            </a:extLst>
          </p:cNvPr>
          <p:cNvSpPr txBox="1"/>
          <p:nvPr/>
        </p:nvSpPr>
        <p:spPr>
          <a:xfrm>
            <a:off x="254540" y="231151"/>
            <a:ext cx="1960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Model</a:t>
            </a:r>
            <a:r>
              <a:rPr lang="ko-KR" altLang="en-US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Application and Output</a:t>
            </a:r>
            <a:endParaRPr lang="ko-KR" altLang="en-US" sz="1000" dirty="0">
              <a:solidFill>
                <a:schemeClr val="tx2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2514F-C848-7F7F-FBD1-E332766BDC2F}"/>
              </a:ext>
            </a:extLst>
          </p:cNvPr>
          <p:cNvSpPr txBox="1"/>
          <p:nvPr/>
        </p:nvSpPr>
        <p:spPr>
          <a:xfrm>
            <a:off x="2214880" y="477372"/>
            <a:ext cx="4512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업종별 결과비교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1CE972-04AA-9CA8-82B3-4C07B1798D07}"/>
              </a:ext>
            </a:extLst>
          </p:cNvPr>
          <p:cNvSpPr txBox="1"/>
          <p:nvPr/>
        </p:nvSpPr>
        <p:spPr>
          <a:xfrm>
            <a:off x="254540" y="477372"/>
            <a:ext cx="1960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4. </a:t>
            </a:r>
            <a:r>
              <a:rPr lang="ko-KR" altLang="en-US" sz="16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모형 적용 및 결과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10CE972-F7FD-99C4-01CD-0E46B7486AD6}"/>
              </a:ext>
            </a:extLst>
          </p:cNvPr>
          <p:cNvGrpSpPr/>
          <p:nvPr/>
        </p:nvGrpSpPr>
        <p:grpSpPr>
          <a:xfrm>
            <a:off x="1238982" y="1251813"/>
            <a:ext cx="10698477" cy="5051871"/>
            <a:chOff x="1235847" y="1108313"/>
            <a:chExt cx="4715323" cy="485035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243ECFE-49AF-892C-D2E2-DB312C0FD912}"/>
                </a:ext>
              </a:extLst>
            </p:cNvPr>
            <p:cNvSpPr txBox="1"/>
            <p:nvPr/>
          </p:nvSpPr>
          <p:spPr>
            <a:xfrm>
              <a:off x="1235847" y="1108313"/>
              <a:ext cx="4715323" cy="354600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b="1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산업평균추가 감사위험계정 비율</a:t>
              </a:r>
              <a:endParaRPr lang="en-US" altLang="ko-KR" sz="18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BD1CFD52-4968-7C5E-1671-81F6DD4C01CD}"/>
                </a:ext>
              </a:extLst>
            </p:cNvPr>
            <p:cNvCxnSpPr>
              <a:cxnSpLocks/>
            </p:cNvCxnSpPr>
            <p:nvPr/>
          </p:nvCxnSpPr>
          <p:spPr>
            <a:xfrm>
              <a:off x="1235847" y="5958672"/>
              <a:ext cx="4715323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6E8AF75C-8F5A-DAF7-CFB0-164D8E816B78}"/>
              </a:ext>
            </a:extLst>
          </p:cNvPr>
          <p:cNvSpPr txBox="1"/>
          <p:nvPr/>
        </p:nvSpPr>
        <p:spPr>
          <a:xfrm>
            <a:off x="1234711" y="1872366"/>
            <a:ext cx="347525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제조업</a:t>
            </a:r>
            <a:endParaRPr lang="en-US" altLang="ko-KR" sz="1800" b="1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BAB071F-B59B-00B2-2C7E-159D5E973743}"/>
              </a:ext>
            </a:extLst>
          </p:cNvPr>
          <p:cNvSpPr txBox="1"/>
          <p:nvPr/>
        </p:nvSpPr>
        <p:spPr>
          <a:xfrm>
            <a:off x="5028773" y="1872366"/>
            <a:ext cx="3299899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금융보험업</a:t>
            </a:r>
            <a:endParaRPr lang="en-US" altLang="ko-KR" sz="1800" b="1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F871537-60AD-9CC9-920C-24DCA2D09DB6}"/>
              </a:ext>
            </a:extLst>
          </p:cNvPr>
          <p:cNvSpPr txBox="1"/>
          <p:nvPr/>
        </p:nvSpPr>
        <p:spPr>
          <a:xfrm>
            <a:off x="8643205" y="1872366"/>
            <a:ext cx="329425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정보통신업</a:t>
            </a:r>
            <a:endParaRPr lang="en-US" altLang="ko-KR" sz="1800" b="1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EE3E4A67-03F9-8192-ED74-362CA15EF4BE}"/>
              </a:ext>
            </a:extLst>
          </p:cNvPr>
          <p:cNvCxnSpPr>
            <a:cxnSpLocks/>
          </p:cNvCxnSpPr>
          <p:nvPr/>
        </p:nvCxnSpPr>
        <p:spPr>
          <a:xfrm>
            <a:off x="1234711" y="6141242"/>
            <a:ext cx="3475258" cy="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CF8FC1F-0B64-CF23-52EA-5C14B95FF28B}"/>
              </a:ext>
            </a:extLst>
          </p:cNvPr>
          <p:cNvCxnSpPr>
            <a:cxnSpLocks/>
          </p:cNvCxnSpPr>
          <p:nvPr/>
        </p:nvCxnSpPr>
        <p:spPr>
          <a:xfrm>
            <a:off x="5028773" y="6147740"/>
            <a:ext cx="3299899" cy="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C3655EB9-0580-3AC6-22F3-549F38BB0495}"/>
              </a:ext>
            </a:extLst>
          </p:cNvPr>
          <p:cNvCxnSpPr>
            <a:cxnSpLocks/>
          </p:cNvCxnSpPr>
          <p:nvPr/>
        </p:nvCxnSpPr>
        <p:spPr>
          <a:xfrm>
            <a:off x="8637560" y="6148680"/>
            <a:ext cx="3299899" cy="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76571A4E-37B3-4FAE-CE4D-A00366A3D4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109746"/>
              </p:ext>
            </p:extLst>
          </p:nvPr>
        </p:nvGraphicFramePr>
        <p:xfrm>
          <a:off x="1234710" y="2436388"/>
          <a:ext cx="3475258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5782">
                  <a:extLst>
                    <a:ext uri="{9D8B030D-6E8A-4147-A177-3AD203B41FA5}">
                      <a16:colId xmlns:a16="http://schemas.microsoft.com/office/drawing/2014/main" val="2289002731"/>
                    </a:ext>
                  </a:extLst>
                </a:gridCol>
                <a:gridCol w="803868">
                  <a:extLst>
                    <a:ext uri="{9D8B030D-6E8A-4147-A177-3AD203B41FA5}">
                      <a16:colId xmlns:a16="http://schemas.microsoft.com/office/drawing/2014/main" val="3252591759"/>
                    </a:ext>
                  </a:extLst>
                </a:gridCol>
                <a:gridCol w="1725608">
                  <a:extLst>
                    <a:ext uri="{9D8B030D-6E8A-4147-A177-3AD203B41FA5}">
                      <a16:colId xmlns:a16="http://schemas.microsoft.com/office/drawing/2014/main" val="4088444112"/>
                    </a:ext>
                  </a:extLst>
                </a:gridCol>
              </a:tblGrid>
              <a:tr h="1582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Group 1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vo_clf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0.9851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7102247"/>
                  </a:ext>
                </a:extLst>
              </a:tr>
              <a:tr h="242509">
                <a:tc>
                  <a:txBody>
                    <a:bodyPr/>
                    <a:lstStyle/>
                    <a:p>
                      <a:pPr latinLnBrk="1"/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rf_clf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0.9950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5873014"/>
                  </a:ext>
                </a:extLst>
              </a:tr>
              <a:tr h="2425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Group 2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lr_clf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0.9635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9988147"/>
                  </a:ext>
                </a:extLst>
              </a:tr>
              <a:tr h="242509">
                <a:tc>
                  <a:txBody>
                    <a:bodyPr/>
                    <a:lstStyle/>
                    <a:p>
                      <a:pPr latinLnBrk="1"/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svm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0.9942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4330324"/>
                  </a:ext>
                </a:extLst>
              </a:tr>
              <a:tr h="221624">
                <a:tc>
                  <a:txBody>
                    <a:bodyPr/>
                    <a:lstStyle/>
                    <a:p>
                      <a:pPr latinLnBrk="1"/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mlp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0.9665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6581136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F2645654-72CB-01EB-7896-79B432FD5A57}"/>
              </a:ext>
            </a:extLst>
          </p:cNvPr>
          <p:cNvSpPr/>
          <p:nvPr/>
        </p:nvSpPr>
        <p:spPr>
          <a:xfrm>
            <a:off x="254540" y="2423620"/>
            <a:ext cx="832580" cy="1523999"/>
          </a:xfrm>
          <a:prstGeom prst="rect">
            <a:avLst/>
          </a:prstGeom>
          <a:solidFill>
            <a:schemeClr val="tx2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Score</a:t>
            </a:r>
          </a:p>
        </p:txBody>
      </p:sp>
      <p:graphicFrame>
        <p:nvGraphicFramePr>
          <p:cNvPr id="12" name="표 2">
            <a:extLst>
              <a:ext uri="{FF2B5EF4-FFF2-40B4-BE49-F238E27FC236}">
                <a16:creationId xmlns:a16="http://schemas.microsoft.com/office/drawing/2014/main" id="{E0EDB694-29F6-D38E-802B-7BABF974C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606834"/>
              </p:ext>
            </p:extLst>
          </p:nvPr>
        </p:nvGraphicFramePr>
        <p:xfrm>
          <a:off x="5028773" y="2436388"/>
          <a:ext cx="3299899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9561">
                  <a:extLst>
                    <a:ext uri="{9D8B030D-6E8A-4147-A177-3AD203B41FA5}">
                      <a16:colId xmlns:a16="http://schemas.microsoft.com/office/drawing/2014/main" val="28206938"/>
                    </a:ext>
                  </a:extLst>
                </a:gridCol>
                <a:gridCol w="793820">
                  <a:extLst>
                    <a:ext uri="{9D8B030D-6E8A-4147-A177-3AD203B41FA5}">
                      <a16:colId xmlns:a16="http://schemas.microsoft.com/office/drawing/2014/main" val="3252591759"/>
                    </a:ext>
                  </a:extLst>
                </a:gridCol>
                <a:gridCol w="1646518">
                  <a:extLst>
                    <a:ext uri="{9D8B030D-6E8A-4147-A177-3AD203B41FA5}">
                      <a16:colId xmlns:a16="http://schemas.microsoft.com/office/drawing/2014/main" val="4088444112"/>
                    </a:ext>
                  </a:extLst>
                </a:gridCol>
              </a:tblGrid>
              <a:tr h="1582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Group 1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vo_clf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0.9741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7102247"/>
                  </a:ext>
                </a:extLst>
              </a:tr>
              <a:tr h="242509">
                <a:tc>
                  <a:txBody>
                    <a:bodyPr/>
                    <a:lstStyle/>
                    <a:p>
                      <a:pPr latinLnBrk="1"/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rf_clf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0.9817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5873014"/>
                  </a:ext>
                </a:extLst>
              </a:tr>
              <a:tr h="2425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Group 2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lr_clf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0.7610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9988147"/>
                  </a:ext>
                </a:extLst>
              </a:tr>
              <a:tr h="242509">
                <a:tc>
                  <a:txBody>
                    <a:bodyPr/>
                    <a:lstStyle/>
                    <a:p>
                      <a:pPr latinLnBrk="1"/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svm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0.9330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4330324"/>
                  </a:ext>
                </a:extLst>
              </a:tr>
              <a:tr h="221624">
                <a:tc>
                  <a:txBody>
                    <a:bodyPr/>
                    <a:lstStyle/>
                    <a:p>
                      <a:pPr latinLnBrk="1"/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mlp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0.7329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6581136"/>
                  </a:ext>
                </a:extLst>
              </a:tr>
            </a:tbl>
          </a:graphicData>
        </a:graphic>
      </p:graphicFrame>
      <p:graphicFrame>
        <p:nvGraphicFramePr>
          <p:cNvPr id="13" name="표 2">
            <a:extLst>
              <a:ext uri="{FF2B5EF4-FFF2-40B4-BE49-F238E27FC236}">
                <a16:creationId xmlns:a16="http://schemas.microsoft.com/office/drawing/2014/main" id="{E4F84212-1A3D-E48F-037A-0012321B0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968300"/>
              </p:ext>
            </p:extLst>
          </p:nvPr>
        </p:nvGraphicFramePr>
        <p:xfrm>
          <a:off x="8637559" y="2436388"/>
          <a:ext cx="3299899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8327">
                  <a:extLst>
                    <a:ext uri="{9D8B030D-6E8A-4147-A177-3AD203B41FA5}">
                      <a16:colId xmlns:a16="http://schemas.microsoft.com/office/drawing/2014/main" val="872034331"/>
                    </a:ext>
                  </a:extLst>
                </a:gridCol>
                <a:gridCol w="753626">
                  <a:extLst>
                    <a:ext uri="{9D8B030D-6E8A-4147-A177-3AD203B41FA5}">
                      <a16:colId xmlns:a16="http://schemas.microsoft.com/office/drawing/2014/main" val="3252591759"/>
                    </a:ext>
                  </a:extLst>
                </a:gridCol>
                <a:gridCol w="1647946">
                  <a:extLst>
                    <a:ext uri="{9D8B030D-6E8A-4147-A177-3AD203B41FA5}">
                      <a16:colId xmlns:a16="http://schemas.microsoft.com/office/drawing/2014/main" val="4088444112"/>
                    </a:ext>
                  </a:extLst>
                </a:gridCol>
              </a:tblGrid>
              <a:tr h="1582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Group 1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vo_clf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0.9838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7102247"/>
                  </a:ext>
                </a:extLst>
              </a:tr>
              <a:tr h="242509">
                <a:tc>
                  <a:txBody>
                    <a:bodyPr/>
                    <a:lstStyle/>
                    <a:p>
                      <a:pPr latinLnBrk="1"/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rf_clf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0.9963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5873014"/>
                  </a:ext>
                </a:extLst>
              </a:tr>
              <a:tr h="2425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Group 2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lr_clf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0.8354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9988147"/>
                  </a:ext>
                </a:extLst>
              </a:tr>
              <a:tr h="242509">
                <a:tc>
                  <a:txBody>
                    <a:bodyPr/>
                    <a:lstStyle/>
                    <a:p>
                      <a:pPr latinLnBrk="1"/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svm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0.9850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4330324"/>
                  </a:ext>
                </a:extLst>
              </a:tr>
              <a:tr h="221624">
                <a:tc>
                  <a:txBody>
                    <a:bodyPr/>
                    <a:lstStyle/>
                    <a:p>
                      <a:pPr latinLnBrk="1"/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mlp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0.9084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6581136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E01B3C1A-B8FC-1DFD-B75B-9910BF1D5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7559" y="4085789"/>
            <a:ext cx="3250448" cy="196737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8B508FC-99B7-445B-0972-4087993CF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8772" y="4072124"/>
            <a:ext cx="3299899" cy="193515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1374C15-A4E6-778D-82D4-BE8364E189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710" y="4090728"/>
            <a:ext cx="3309244" cy="1994240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31502F78-B136-4C74-CC17-1584F2F18060}"/>
              </a:ext>
            </a:extLst>
          </p:cNvPr>
          <p:cNvSpPr/>
          <p:nvPr/>
        </p:nvSpPr>
        <p:spPr>
          <a:xfrm>
            <a:off x="254540" y="4090728"/>
            <a:ext cx="832580" cy="2050514"/>
          </a:xfrm>
          <a:prstGeom prst="rect">
            <a:avLst/>
          </a:prstGeom>
          <a:solidFill>
            <a:schemeClr val="tx2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중요</a:t>
            </a:r>
            <a:r>
              <a:rPr lang="en-US" altLang="ko-KR" sz="1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1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컬럼</a:t>
            </a:r>
            <a:endParaRPr lang="en-US" altLang="ko-KR" sz="1800" b="1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7A0040B-1109-BB97-2ADE-892E75E3F5A3}"/>
              </a:ext>
            </a:extLst>
          </p:cNvPr>
          <p:cNvSpPr/>
          <p:nvPr/>
        </p:nvSpPr>
        <p:spPr>
          <a:xfrm>
            <a:off x="254540" y="1251814"/>
            <a:ext cx="832580" cy="369331"/>
          </a:xfrm>
          <a:prstGeom prst="rect">
            <a:avLst/>
          </a:prstGeom>
          <a:solidFill>
            <a:schemeClr val="tx2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데이터</a:t>
            </a:r>
            <a:endParaRPr lang="en-US" altLang="ko-KR" sz="1800" b="1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A1C50A1-CCD5-0D79-CDDE-CEE869B4CA0E}"/>
              </a:ext>
            </a:extLst>
          </p:cNvPr>
          <p:cNvSpPr/>
          <p:nvPr/>
        </p:nvSpPr>
        <p:spPr>
          <a:xfrm>
            <a:off x="254540" y="1868135"/>
            <a:ext cx="832580" cy="369331"/>
          </a:xfrm>
          <a:prstGeom prst="rect">
            <a:avLst/>
          </a:prstGeom>
          <a:solidFill>
            <a:schemeClr val="tx2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업종</a:t>
            </a:r>
            <a:endParaRPr lang="en-US" altLang="ko-KR" sz="1800" b="1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4406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94C21371-FA22-1D9A-CD10-8B7F07EA2D22}"/>
              </a:ext>
            </a:extLst>
          </p:cNvPr>
          <p:cNvGrpSpPr/>
          <p:nvPr/>
        </p:nvGrpSpPr>
        <p:grpSpPr>
          <a:xfrm>
            <a:off x="4759257" y="2538121"/>
            <a:ext cx="2673485" cy="1750979"/>
            <a:chOff x="4894634" y="2228671"/>
            <a:chExt cx="2673485" cy="175097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FC845DF-DBE1-C7E4-FC64-535AECD908E9}"/>
                </a:ext>
              </a:extLst>
            </p:cNvPr>
            <p:cNvSpPr txBox="1"/>
            <p:nvPr/>
          </p:nvSpPr>
          <p:spPr>
            <a:xfrm>
              <a:off x="5789580" y="2228671"/>
              <a:ext cx="88359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>
                      <a:lumMod val="9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1</a:t>
              </a:r>
              <a:endParaRPr lang="ko-KR" altLang="en-US" sz="7200" b="1" dirty="0">
                <a:solidFill>
                  <a:schemeClr val="bg1">
                    <a:lumMod val="9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FEECE57-1515-3616-464F-636D9FB430A1}"/>
                </a:ext>
              </a:extLst>
            </p:cNvPr>
            <p:cNvSpPr txBox="1"/>
            <p:nvPr/>
          </p:nvSpPr>
          <p:spPr>
            <a:xfrm>
              <a:off x="5495776" y="3302541"/>
              <a:ext cx="1471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>
                  <a:solidFill>
                    <a:schemeClr val="bg1">
                      <a:lumMod val="95000"/>
                    </a:scheme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데이터 선정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2D2315D-CDD6-E93E-0AAC-60F636136C98}"/>
                </a:ext>
              </a:extLst>
            </p:cNvPr>
            <p:cNvSpPr txBox="1"/>
            <p:nvPr/>
          </p:nvSpPr>
          <p:spPr>
            <a:xfrm>
              <a:off x="4894634" y="3702651"/>
              <a:ext cx="26734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95000"/>
                    </a:scheme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Data selection Process</a:t>
              </a:r>
              <a:endParaRPr lang="ko-KR" altLang="en-US" sz="1200" dirty="0">
                <a:solidFill>
                  <a:schemeClr val="bg1">
                    <a:lumMod val="9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61DDBDB-A59B-2D3F-C683-A4ADBB7A1BD0}"/>
              </a:ext>
            </a:extLst>
          </p:cNvPr>
          <p:cNvGrpSpPr/>
          <p:nvPr/>
        </p:nvGrpSpPr>
        <p:grpSpPr>
          <a:xfrm>
            <a:off x="254540" y="231151"/>
            <a:ext cx="11682919" cy="6257199"/>
            <a:chOff x="254540" y="231151"/>
            <a:chExt cx="11682919" cy="6257199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65D958E-A4A2-1912-F56D-908B18C75AC4}"/>
                </a:ext>
              </a:extLst>
            </p:cNvPr>
            <p:cNvCxnSpPr>
              <a:cxnSpLocks/>
            </p:cNvCxnSpPr>
            <p:nvPr/>
          </p:nvCxnSpPr>
          <p:spPr>
            <a:xfrm>
              <a:off x="1770435" y="358109"/>
              <a:ext cx="10167024" cy="1154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5AC72D1B-3CB1-1251-3530-0A7200429584}"/>
                </a:ext>
              </a:extLst>
            </p:cNvPr>
            <p:cNvCxnSpPr>
              <a:cxnSpLocks/>
            </p:cNvCxnSpPr>
            <p:nvPr/>
          </p:nvCxnSpPr>
          <p:spPr>
            <a:xfrm>
              <a:off x="254540" y="6488350"/>
              <a:ext cx="11682919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A496CD0-EDF8-D6C6-D8F4-6E44CC68A82F}"/>
                </a:ext>
              </a:extLst>
            </p:cNvPr>
            <p:cNvSpPr txBox="1"/>
            <p:nvPr/>
          </p:nvSpPr>
          <p:spPr>
            <a:xfrm>
              <a:off x="254541" y="231151"/>
              <a:ext cx="151589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>
                      <a:lumMod val="9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Business Data Mining</a:t>
              </a:r>
              <a:endParaRPr lang="ko-KR" altLang="en-US" sz="1000" dirty="0">
                <a:solidFill>
                  <a:schemeClr val="bg1">
                    <a:lumMod val="9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47641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3BBF372-D942-84EC-92AB-34AB0D68C8C9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2214880" y="354262"/>
            <a:ext cx="9722579" cy="1538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53BA241-FADA-AFB9-37A6-D6412D3FEC77}"/>
              </a:ext>
            </a:extLst>
          </p:cNvPr>
          <p:cNvCxnSpPr>
            <a:cxnSpLocks/>
          </p:cNvCxnSpPr>
          <p:nvPr/>
        </p:nvCxnSpPr>
        <p:spPr>
          <a:xfrm>
            <a:off x="254540" y="6488350"/>
            <a:ext cx="1168291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455E70D-98EC-6262-BFF4-AB989E4C4182}"/>
              </a:ext>
            </a:extLst>
          </p:cNvPr>
          <p:cNvSpPr txBox="1"/>
          <p:nvPr/>
        </p:nvSpPr>
        <p:spPr>
          <a:xfrm>
            <a:off x="254540" y="231151"/>
            <a:ext cx="1960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Model</a:t>
            </a:r>
            <a:r>
              <a:rPr lang="ko-KR" altLang="en-US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Application and Output</a:t>
            </a:r>
            <a:endParaRPr lang="ko-KR" altLang="en-US" sz="1000" dirty="0">
              <a:solidFill>
                <a:schemeClr val="tx2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2514F-C848-7F7F-FBD1-E332766BDC2F}"/>
              </a:ext>
            </a:extLst>
          </p:cNvPr>
          <p:cNvSpPr txBox="1"/>
          <p:nvPr/>
        </p:nvSpPr>
        <p:spPr>
          <a:xfrm>
            <a:off x="2214880" y="477372"/>
            <a:ext cx="4512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업종별 결과비교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1CE972-04AA-9CA8-82B3-4C07B1798D07}"/>
              </a:ext>
            </a:extLst>
          </p:cNvPr>
          <p:cNvSpPr txBox="1"/>
          <p:nvPr/>
        </p:nvSpPr>
        <p:spPr>
          <a:xfrm>
            <a:off x="254540" y="477372"/>
            <a:ext cx="1960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4. </a:t>
            </a:r>
            <a:r>
              <a:rPr lang="ko-KR" altLang="en-US" sz="16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모형 적용 및 결과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10CE972-F7FD-99C4-01CD-0E46B7486AD6}"/>
              </a:ext>
            </a:extLst>
          </p:cNvPr>
          <p:cNvGrpSpPr/>
          <p:nvPr/>
        </p:nvGrpSpPr>
        <p:grpSpPr>
          <a:xfrm>
            <a:off x="1238982" y="1251813"/>
            <a:ext cx="10698477" cy="5051871"/>
            <a:chOff x="1235847" y="1108313"/>
            <a:chExt cx="4715323" cy="485035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243ECFE-49AF-892C-D2E2-DB312C0FD912}"/>
                </a:ext>
              </a:extLst>
            </p:cNvPr>
            <p:cNvSpPr txBox="1"/>
            <p:nvPr/>
          </p:nvSpPr>
          <p:spPr>
            <a:xfrm>
              <a:off x="1235847" y="1108313"/>
              <a:ext cx="4715323" cy="354600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b="1" dirty="0" err="1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재무비율및기타계정</a:t>
              </a:r>
              <a:endParaRPr lang="en-US" altLang="ko-KR" sz="18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BD1CFD52-4968-7C5E-1671-81F6DD4C01CD}"/>
                </a:ext>
              </a:extLst>
            </p:cNvPr>
            <p:cNvCxnSpPr>
              <a:cxnSpLocks/>
            </p:cNvCxnSpPr>
            <p:nvPr/>
          </p:nvCxnSpPr>
          <p:spPr>
            <a:xfrm>
              <a:off x="1235847" y="5958672"/>
              <a:ext cx="4715323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EE3E4A67-03F9-8192-ED74-362CA15EF4BE}"/>
              </a:ext>
            </a:extLst>
          </p:cNvPr>
          <p:cNvCxnSpPr>
            <a:cxnSpLocks/>
          </p:cNvCxnSpPr>
          <p:nvPr/>
        </p:nvCxnSpPr>
        <p:spPr>
          <a:xfrm>
            <a:off x="1234711" y="6141242"/>
            <a:ext cx="3475258" cy="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CF8FC1F-0B64-CF23-52EA-5C14B95FF28B}"/>
              </a:ext>
            </a:extLst>
          </p:cNvPr>
          <p:cNvCxnSpPr>
            <a:cxnSpLocks/>
          </p:cNvCxnSpPr>
          <p:nvPr/>
        </p:nvCxnSpPr>
        <p:spPr>
          <a:xfrm>
            <a:off x="5028773" y="6147740"/>
            <a:ext cx="3299899" cy="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C3655EB9-0580-3AC6-22F3-549F38BB0495}"/>
              </a:ext>
            </a:extLst>
          </p:cNvPr>
          <p:cNvCxnSpPr>
            <a:cxnSpLocks/>
          </p:cNvCxnSpPr>
          <p:nvPr/>
        </p:nvCxnSpPr>
        <p:spPr>
          <a:xfrm>
            <a:off x="8637560" y="6148680"/>
            <a:ext cx="3299899" cy="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F2645654-72CB-01EB-7896-79B432FD5A57}"/>
              </a:ext>
            </a:extLst>
          </p:cNvPr>
          <p:cNvSpPr/>
          <p:nvPr/>
        </p:nvSpPr>
        <p:spPr>
          <a:xfrm>
            <a:off x="254540" y="2423620"/>
            <a:ext cx="832580" cy="1523999"/>
          </a:xfrm>
          <a:prstGeom prst="rect">
            <a:avLst/>
          </a:prstGeom>
          <a:solidFill>
            <a:schemeClr val="tx2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Score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11A90E1-81A4-FA1C-A5EA-2C1E2942195B}"/>
              </a:ext>
            </a:extLst>
          </p:cNvPr>
          <p:cNvSpPr/>
          <p:nvPr/>
        </p:nvSpPr>
        <p:spPr>
          <a:xfrm>
            <a:off x="254540" y="4090728"/>
            <a:ext cx="832580" cy="2050514"/>
          </a:xfrm>
          <a:prstGeom prst="rect">
            <a:avLst/>
          </a:prstGeom>
          <a:solidFill>
            <a:schemeClr val="tx2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중요</a:t>
            </a:r>
            <a:r>
              <a:rPr lang="en-US" altLang="ko-KR" sz="1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1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컬럼</a:t>
            </a:r>
            <a:endParaRPr lang="en-US" altLang="ko-KR" sz="1800" b="1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EEA7E8-B0D3-F658-988B-AA58FDB324DE}"/>
              </a:ext>
            </a:extLst>
          </p:cNvPr>
          <p:cNvSpPr txBox="1"/>
          <p:nvPr/>
        </p:nvSpPr>
        <p:spPr>
          <a:xfrm>
            <a:off x="1234711" y="1872366"/>
            <a:ext cx="347525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제조업</a:t>
            </a:r>
            <a:endParaRPr lang="en-US" altLang="ko-KR" sz="1800" b="1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546061-F60A-22CF-981A-C24CC01078C2}"/>
              </a:ext>
            </a:extLst>
          </p:cNvPr>
          <p:cNvSpPr txBox="1"/>
          <p:nvPr/>
        </p:nvSpPr>
        <p:spPr>
          <a:xfrm>
            <a:off x="5028773" y="1872366"/>
            <a:ext cx="3299899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금융보험업</a:t>
            </a:r>
            <a:endParaRPr lang="en-US" altLang="ko-KR" sz="1800" b="1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EAE38B-97B2-C48A-7AB2-019C11326D9E}"/>
              </a:ext>
            </a:extLst>
          </p:cNvPr>
          <p:cNvSpPr txBox="1"/>
          <p:nvPr/>
        </p:nvSpPr>
        <p:spPr>
          <a:xfrm>
            <a:off x="8643205" y="1872366"/>
            <a:ext cx="329425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정보통신업</a:t>
            </a:r>
            <a:endParaRPr lang="en-US" altLang="ko-KR" sz="1800" b="1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88364D1E-D324-9B9C-D6EA-EED575230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710" y="4043537"/>
            <a:ext cx="3479661" cy="2050515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893A8C18-BA32-1B08-E1CF-13D9A67D8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3814" y="4056582"/>
            <a:ext cx="3299899" cy="2062437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8D0686ED-ACAD-AE26-D76D-D5893A07FC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3156" y="4058162"/>
            <a:ext cx="3304301" cy="2029152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1C8D8356-5368-979A-ECCE-F05C8FC840EC}"/>
              </a:ext>
            </a:extLst>
          </p:cNvPr>
          <p:cNvSpPr/>
          <p:nvPr/>
        </p:nvSpPr>
        <p:spPr>
          <a:xfrm>
            <a:off x="254540" y="1251814"/>
            <a:ext cx="832580" cy="369331"/>
          </a:xfrm>
          <a:prstGeom prst="rect">
            <a:avLst/>
          </a:prstGeom>
          <a:solidFill>
            <a:schemeClr val="tx2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데이터</a:t>
            </a:r>
            <a:endParaRPr lang="en-US" altLang="ko-KR" sz="1800" b="1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247C282-A43D-67E0-E197-552AE7B56358}"/>
              </a:ext>
            </a:extLst>
          </p:cNvPr>
          <p:cNvSpPr/>
          <p:nvPr/>
        </p:nvSpPr>
        <p:spPr>
          <a:xfrm>
            <a:off x="254540" y="1868135"/>
            <a:ext cx="832580" cy="369331"/>
          </a:xfrm>
          <a:prstGeom prst="rect">
            <a:avLst/>
          </a:prstGeom>
          <a:solidFill>
            <a:schemeClr val="tx2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업종</a:t>
            </a:r>
            <a:endParaRPr lang="en-US" altLang="ko-KR" sz="1800" b="1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19" name="표 2">
            <a:extLst>
              <a:ext uri="{FF2B5EF4-FFF2-40B4-BE49-F238E27FC236}">
                <a16:creationId xmlns:a16="http://schemas.microsoft.com/office/drawing/2014/main" id="{783F729E-9896-7813-DAD9-1A4E41D1B9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482829"/>
              </p:ext>
            </p:extLst>
          </p:nvPr>
        </p:nvGraphicFramePr>
        <p:xfrm>
          <a:off x="1234710" y="2436388"/>
          <a:ext cx="3475258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5782">
                  <a:extLst>
                    <a:ext uri="{9D8B030D-6E8A-4147-A177-3AD203B41FA5}">
                      <a16:colId xmlns:a16="http://schemas.microsoft.com/office/drawing/2014/main" val="2289002731"/>
                    </a:ext>
                  </a:extLst>
                </a:gridCol>
                <a:gridCol w="803868">
                  <a:extLst>
                    <a:ext uri="{9D8B030D-6E8A-4147-A177-3AD203B41FA5}">
                      <a16:colId xmlns:a16="http://schemas.microsoft.com/office/drawing/2014/main" val="3252591759"/>
                    </a:ext>
                  </a:extLst>
                </a:gridCol>
                <a:gridCol w="1725608">
                  <a:extLst>
                    <a:ext uri="{9D8B030D-6E8A-4147-A177-3AD203B41FA5}">
                      <a16:colId xmlns:a16="http://schemas.microsoft.com/office/drawing/2014/main" val="4088444112"/>
                    </a:ext>
                  </a:extLst>
                </a:gridCol>
              </a:tblGrid>
              <a:tr h="1582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Group 1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vo_clf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0.9970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7102247"/>
                  </a:ext>
                </a:extLst>
              </a:tr>
              <a:tr h="242509">
                <a:tc>
                  <a:txBody>
                    <a:bodyPr/>
                    <a:lstStyle/>
                    <a:p>
                      <a:pPr latinLnBrk="1"/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rf_clf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0.9991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5873014"/>
                  </a:ext>
                </a:extLst>
              </a:tr>
              <a:tr h="2425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Group 2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lr_clf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0.9791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9988147"/>
                  </a:ext>
                </a:extLst>
              </a:tr>
              <a:tr h="242509">
                <a:tc>
                  <a:txBody>
                    <a:bodyPr/>
                    <a:lstStyle/>
                    <a:p>
                      <a:pPr latinLnBrk="1"/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svm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0.9995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4330324"/>
                  </a:ext>
                </a:extLst>
              </a:tr>
              <a:tr h="221624">
                <a:tc>
                  <a:txBody>
                    <a:bodyPr/>
                    <a:lstStyle/>
                    <a:p>
                      <a:pPr latinLnBrk="1"/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mlp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0.9955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6581136"/>
                  </a:ext>
                </a:extLst>
              </a:tr>
            </a:tbl>
          </a:graphicData>
        </a:graphic>
      </p:graphicFrame>
      <p:graphicFrame>
        <p:nvGraphicFramePr>
          <p:cNvPr id="20" name="표 2">
            <a:extLst>
              <a:ext uri="{FF2B5EF4-FFF2-40B4-BE49-F238E27FC236}">
                <a16:creationId xmlns:a16="http://schemas.microsoft.com/office/drawing/2014/main" id="{69C70C03-D745-F487-21DC-F4E9954D4C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877086"/>
              </p:ext>
            </p:extLst>
          </p:nvPr>
        </p:nvGraphicFramePr>
        <p:xfrm>
          <a:off x="5028773" y="2436388"/>
          <a:ext cx="3299899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9561">
                  <a:extLst>
                    <a:ext uri="{9D8B030D-6E8A-4147-A177-3AD203B41FA5}">
                      <a16:colId xmlns:a16="http://schemas.microsoft.com/office/drawing/2014/main" val="28206938"/>
                    </a:ext>
                  </a:extLst>
                </a:gridCol>
                <a:gridCol w="793820">
                  <a:extLst>
                    <a:ext uri="{9D8B030D-6E8A-4147-A177-3AD203B41FA5}">
                      <a16:colId xmlns:a16="http://schemas.microsoft.com/office/drawing/2014/main" val="3252591759"/>
                    </a:ext>
                  </a:extLst>
                </a:gridCol>
                <a:gridCol w="1646518">
                  <a:extLst>
                    <a:ext uri="{9D8B030D-6E8A-4147-A177-3AD203B41FA5}">
                      <a16:colId xmlns:a16="http://schemas.microsoft.com/office/drawing/2014/main" val="4088444112"/>
                    </a:ext>
                  </a:extLst>
                </a:gridCol>
              </a:tblGrid>
              <a:tr h="1582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Group 1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vo_clf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0.9964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7102247"/>
                  </a:ext>
                </a:extLst>
              </a:tr>
              <a:tr h="242509">
                <a:tc>
                  <a:txBody>
                    <a:bodyPr/>
                    <a:lstStyle/>
                    <a:p>
                      <a:pPr latinLnBrk="1"/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rf_clf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0.9964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5873014"/>
                  </a:ext>
                </a:extLst>
              </a:tr>
              <a:tr h="2425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Group 2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lr_clf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0.9609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9988147"/>
                  </a:ext>
                </a:extLst>
              </a:tr>
              <a:tr h="242509">
                <a:tc>
                  <a:txBody>
                    <a:bodyPr/>
                    <a:lstStyle/>
                    <a:p>
                      <a:pPr latinLnBrk="1"/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svm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0.9982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4330324"/>
                  </a:ext>
                </a:extLst>
              </a:tr>
              <a:tr h="221624">
                <a:tc>
                  <a:txBody>
                    <a:bodyPr/>
                    <a:lstStyle/>
                    <a:p>
                      <a:pPr latinLnBrk="1"/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mlp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0.8853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6581136"/>
                  </a:ext>
                </a:extLst>
              </a:tr>
            </a:tbl>
          </a:graphicData>
        </a:graphic>
      </p:graphicFrame>
      <p:graphicFrame>
        <p:nvGraphicFramePr>
          <p:cNvPr id="22" name="표 2">
            <a:extLst>
              <a:ext uri="{FF2B5EF4-FFF2-40B4-BE49-F238E27FC236}">
                <a16:creationId xmlns:a16="http://schemas.microsoft.com/office/drawing/2014/main" id="{2E4A077F-6C95-14AD-5D9D-0E605CB250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774947"/>
              </p:ext>
            </p:extLst>
          </p:nvPr>
        </p:nvGraphicFramePr>
        <p:xfrm>
          <a:off x="8637559" y="2436388"/>
          <a:ext cx="3299899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8327">
                  <a:extLst>
                    <a:ext uri="{9D8B030D-6E8A-4147-A177-3AD203B41FA5}">
                      <a16:colId xmlns:a16="http://schemas.microsoft.com/office/drawing/2014/main" val="872034331"/>
                    </a:ext>
                  </a:extLst>
                </a:gridCol>
                <a:gridCol w="753626">
                  <a:extLst>
                    <a:ext uri="{9D8B030D-6E8A-4147-A177-3AD203B41FA5}">
                      <a16:colId xmlns:a16="http://schemas.microsoft.com/office/drawing/2014/main" val="3252591759"/>
                    </a:ext>
                  </a:extLst>
                </a:gridCol>
                <a:gridCol w="1647946">
                  <a:extLst>
                    <a:ext uri="{9D8B030D-6E8A-4147-A177-3AD203B41FA5}">
                      <a16:colId xmlns:a16="http://schemas.microsoft.com/office/drawing/2014/main" val="4088444112"/>
                    </a:ext>
                  </a:extLst>
                </a:gridCol>
              </a:tblGrid>
              <a:tr h="1582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Group 1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vo_clf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0.9910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7102247"/>
                  </a:ext>
                </a:extLst>
              </a:tr>
              <a:tr h="242509">
                <a:tc>
                  <a:txBody>
                    <a:bodyPr/>
                    <a:lstStyle/>
                    <a:p>
                      <a:pPr latinLnBrk="1"/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rf_clf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1.0000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5873014"/>
                  </a:ext>
                </a:extLst>
              </a:tr>
              <a:tr h="2425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Group 2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lr_clf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0.9357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9988147"/>
                  </a:ext>
                </a:extLst>
              </a:tr>
              <a:tr h="242509">
                <a:tc>
                  <a:txBody>
                    <a:bodyPr/>
                    <a:lstStyle/>
                    <a:p>
                      <a:pPr latinLnBrk="1"/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svm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0.9940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4330324"/>
                  </a:ext>
                </a:extLst>
              </a:tr>
              <a:tr h="221624">
                <a:tc>
                  <a:txBody>
                    <a:bodyPr/>
                    <a:lstStyle/>
                    <a:p>
                      <a:pPr latinLnBrk="1"/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mlp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0.8946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6581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41584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3BBF372-D942-84EC-92AB-34AB0D68C8C9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2214880" y="354262"/>
            <a:ext cx="9722579" cy="1538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53BA241-FADA-AFB9-37A6-D6412D3FEC77}"/>
              </a:ext>
            </a:extLst>
          </p:cNvPr>
          <p:cNvCxnSpPr>
            <a:cxnSpLocks/>
          </p:cNvCxnSpPr>
          <p:nvPr/>
        </p:nvCxnSpPr>
        <p:spPr>
          <a:xfrm>
            <a:off x="254540" y="6488350"/>
            <a:ext cx="1168291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455E70D-98EC-6262-BFF4-AB989E4C4182}"/>
              </a:ext>
            </a:extLst>
          </p:cNvPr>
          <p:cNvSpPr txBox="1"/>
          <p:nvPr/>
        </p:nvSpPr>
        <p:spPr>
          <a:xfrm>
            <a:off x="254540" y="231151"/>
            <a:ext cx="1960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Model</a:t>
            </a:r>
            <a:r>
              <a:rPr lang="ko-KR" altLang="en-US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Application and Output</a:t>
            </a:r>
            <a:endParaRPr lang="ko-KR" altLang="en-US" sz="1000" dirty="0">
              <a:solidFill>
                <a:schemeClr val="tx2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2514F-C848-7F7F-FBD1-E332766BDC2F}"/>
              </a:ext>
            </a:extLst>
          </p:cNvPr>
          <p:cNvSpPr txBox="1"/>
          <p:nvPr/>
        </p:nvSpPr>
        <p:spPr>
          <a:xfrm>
            <a:off x="2214880" y="457917"/>
            <a:ext cx="4512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데이터별 결과비교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1CE972-04AA-9CA8-82B3-4C07B1798D07}"/>
              </a:ext>
            </a:extLst>
          </p:cNvPr>
          <p:cNvSpPr txBox="1"/>
          <p:nvPr/>
        </p:nvSpPr>
        <p:spPr>
          <a:xfrm>
            <a:off x="254540" y="477372"/>
            <a:ext cx="1960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4. </a:t>
            </a:r>
            <a:r>
              <a:rPr lang="ko-KR" altLang="en-US" sz="16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모형 적용 및 결과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E8AF75C-8F5A-DAF7-CFB0-164D8E816B78}"/>
              </a:ext>
            </a:extLst>
          </p:cNvPr>
          <p:cNvSpPr txBox="1"/>
          <p:nvPr/>
        </p:nvSpPr>
        <p:spPr>
          <a:xfrm>
            <a:off x="1234711" y="1031372"/>
            <a:ext cx="347525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위험계정</a:t>
            </a:r>
            <a:endParaRPr lang="en-US" altLang="ko-KR" sz="1800" b="1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BAB071F-B59B-00B2-2C7E-159D5E973743}"/>
              </a:ext>
            </a:extLst>
          </p:cNvPr>
          <p:cNvSpPr txBox="1"/>
          <p:nvPr/>
        </p:nvSpPr>
        <p:spPr>
          <a:xfrm>
            <a:off x="5028773" y="1031372"/>
            <a:ext cx="3299899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err="1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산업평균추가위험계정</a:t>
            </a:r>
            <a:endParaRPr lang="en-US" altLang="ko-KR" sz="1800" b="1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F871537-60AD-9CC9-920C-24DCA2D09DB6}"/>
              </a:ext>
            </a:extLst>
          </p:cNvPr>
          <p:cNvSpPr txBox="1"/>
          <p:nvPr/>
        </p:nvSpPr>
        <p:spPr>
          <a:xfrm>
            <a:off x="8616052" y="1031372"/>
            <a:ext cx="3321407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err="1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재무비율및기타계정</a:t>
            </a:r>
            <a:endParaRPr lang="en-US" altLang="ko-KR" sz="1800" b="1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76571A4E-37B3-4FAE-CE4D-A00366A3D4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965787"/>
              </p:ext>
            </p:extLst>
          </p:nvPr>
        </p:nvGraphicFramePr>
        <p:xfrm>
          <a:off x="1234710" y="1518001"/>
          <a:ext cx="3475258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5637">
                  <a:extLst>
                    <a:ext uri="{9D8B030D-6E8A-4147-A177-3AD203B41FA5}">
                      <a16:colId xmlns:a16="http://schemas.microsoft.com/office/drawing/2014/main" val="1206542020"/>
                    </a:ext>
                  </a:extLst>
                </a:gridCol>
                <a:gridCol w="823965">
                  <a:extLst>
                    <a:ext uri="{9D8B030D-6E8A-4147-A177-3AD203B41FA5}">
                      <a16:colId xmlns:a16="http://schemas.microsoft.com/office/drawing/2014/main" val="3252591759"/>
                    </a:ext>
                  </a:extLst>
                </a:gridCol>
                <a:gridCol w="1735656">
                  <a:extLst>
                    <a:ext uri="{9D8B030D-6E8A-4147-A177-3AD203B41FA5}">
                      <a16:colId xmlns:a16="http://schemas.microsoft.com/office/drawing/2014/main" val="40884441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Group 1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vo_clf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0.9941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71022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rf_clf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0.9970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5873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Group 2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lr_clf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0.9467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99881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svm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0.9941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4330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mlp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0.9822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6581136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F2645654-72CB-01EB-7896-79B432FD5A57}"/>
              </a:ext>
            </a:extLst>
          </p:cNvPr>
          <p:cNvSpPr/>
          <p:nvPr/>
        </p:nvSpPr>
        <p:spPr>
          <a:xfrm>
            <a:off x="254540" y="1518002"/>
            <a:ext cx="832580" cy="1523999"/>
          </a:xfrm>
          <a:prstGeom prst="rect">
            <a:avLst/>
          </a:prstGeom>
          <a:solidFill>
            <a:schemeClr val="tx2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제조업</a:t>
            </a:r>
            <a:endParaRPr lang="en-US" altLang="ko-KR" sz="1800" b="1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D88C62B-23A4-730D-DE90-7312F7CC90C1}"/>
              </a:ext>
            </a:extLst>
          </p:cNvPr>
          <p:cNvSpPr/>
          <p:nvPr/>
        </p:nvSpPr>
        <p:spPr>
          <a:xfrm>
            <a:off x="254540" y="3182527"/>
            <a:ext cx="832580" cy="1523999"/>
          </a:xfrm>
          <a:prstGeom prst="rect">
            <a:avLst/>
          </a:prstGeom>
          <a:solidFill>
            <a:schemeClr val="tx2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금융</a:t>
            </a:r>
            <a:endParaRPr lang="en-US" altLang="ko-KR" b="1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1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보험업</a:t>
            </a:r>
            <a:endParaRPr lang="en-US" altLang="ko-KR" sz="1800" b="1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0007F5C-07CE-8FA2-4088-EACB4E8513D0}"/>
              </a:ext>
            </a:extLst>
          </p:cNvPr>
          <p:cNvSpPr/>
          <p:nvPr/>
        </p:nvSpPr>
        <p:spPr>
          <a:xfrm>
            <a:off x="254540" y="4847054"/>
            <a:ext cx="832580" cy="1523999"/>
          </a:xfrm>
          <a:prstGeom prst="rect">
            <a:avLst/>
          </a:prstGeom>
          <a:solidFill>
            <a:schemeClr val="tx2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정보</a:t>
            </a:r>
            <a:endParaRPr lang="en-US" altLang="ko-KR" b="1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통신업</a:t>
            </a:r>
            <a:endParaRPr lang="en-US" altLang="ko-KR" sz="1800" b="1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sz="1800" b="1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6DA175-0600-EDB9-67C0-1E5A97561C4E}"/>
              </a:ext>
            </a:extLst>
          </p:cNvPr>
          <p:cNvSpPr txBox="1"/>
          <p:nvPr/>
        </p:nvSpPr>
        <p:spPr>
          <a:xfrm>
            <a:off x="2332502" y="3759860"/>
            <a:ext cx="1279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b="1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해당없음</a:t>
            </a:r>
            <a:endParaRPr lang="ko-KR" alt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531595F-E355-05A7-7537-4A133D4CC3BB}"/>
              </a:ext>
            </a:extLst>
          </p:cNvPr>
          <p:cNvSpPr txBox="1"/>
          <p:nvPr/>
        </p:nvSpPr>
        <p:spPr>
          <a:xfrm>
            <a:off x="2332502" y="5427479"/>
            <a:ext cx="1279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b="1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해당없음</a:t>
            </a:r>
            <a:endParaRPr lang="ko-KR" alt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3C5797D-3089-AA86-F5AE-F3D2B4909412}"/>
              </a:ext>
            </a:extLst>
          </p:cNvPr>
          <p:cNvSpPr/>
          <p:nvPr/>
        </p:nvSpPr>
        <p:spPr>
          <a:xfrm>
            <a:off x="254540" y="1031372"/>
            <a:ext cx="832580" cy="369331"/>
          </a:xfrm>
          <a:prstGeom prst="rect">
            <a:avLst/>
          </a:prstGeom>
          <a:solidFill>
            <a:schemeClr val="tx2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데이터</a:t>
            </a:r>
            <a:endParaRPr lang="en-US" altLang="ko-KR" sz="1800" b="1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EA711470-6196-789E-38F2-80B48E4FD7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88733"/>
              </p:ext>
            </p:extLst>
          </p:nvPr>
        </p:nvGraphicFramePr>
        <p:xfrm>
          <a:off x="5028773" y="1518001"/>
          <a:ext cx="3299899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8059">
                  <a:extLst>
                    <a:ext uri="{9D8B030D-6E8A-4147-A177-3AD203B41FA5}">
                      <a16:colId xmlns:a16="http://schemas.microsoft.com/office/drawing/2014/main" val="2289002731"/>
                    </a:ext>
                  </a:extLst>
                </a:gridCol>
                <a:gridCol w="763305">
                  <a:extLst>
                    <a:ext uri="{9D8B030D-6E8A-4147-A177-3AD203B41FA5}">
                      <a16:colId xmlns:a16="http://schemas.microsoft.com/office/drawing/2014/main" val="3252591759"/>
                    </a:ext>
                  </a:extLst>
                </a:gridCol>
                <a:gridCol w="1638535">
                  <a:extLst>
                    <a:ext uri="{9D8B030D-6E8A-4147-A177-3AD203B41FA5}">
                      <a16:colId xmlns:a16="http://schemas.microsoft.com/office/drawing/2014/main" val="4088444112"/>
                    </a:ext>
                  </a:extLst>
                </a:gridCol>
              </a:tblGrid>
              <a:tr h="1582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Group 1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vo_clf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0.9851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7102247"/>
                  </a:ext>
                </a:extLst>
              </a:tr>
              <a:tr h="242509">
                <a:tc>
                  <a:txBody>
                    <a:bodyPr/>
                    <a:lstStyle/>
                    <a:p>
                      <a:pPr latinLnBrk="1"/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rf_clf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0.9950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5873014"/>
                  </a:ext>
                </a:extLst>
              </a:tr>
              <a:tr h="2425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Group 2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lr_clf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0.9635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9988147"/>
                  </a:ext>
                </a:extLst>
              </a:tr>
              <a:tr h="242509">
                <a:tc>
                  <a:txBody>
                    <a:bodyPr/>
                    <a:lstStyle/>
                    <a:p>
                      <a:pPr latinLnBrk="1"/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svm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0.9942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4330324"/>
                  </a:ext>
                </a:extLst>
              </a:tr>
              <a:tr h="221624">
                <a:tc>
                  <a:txBody>
                    <a:bodyPr/>
                    <a:lstStyle/>
                    <a:p>
                      <a:pPr latinLnBrk="1"/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mlp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0.9665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6581136"/>
                  </a:ext>
                </a:extLst>
              </a:tr>
            </a:tbl>
          </a:graphicData>
        </a:graphic>
      </p:graphicFrame>
      <p:graphicFrame>
        <p:nvGraphicFramePr>
          <p:cNvPr id="7" name="표 2">
            <a:extLst>
              <a:ext uri="{FF2B5EF4-FFF2-40B4-BE49-F238E27FC236}">
                <a16:creationId xmlns:a16="http://schemas.microsoft.com/office/drawing/2014/main" id="{961E4977-5096-80E3-3BC6-E3800F6A25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056112"/>
              </p:ext>
            </p:extLst>
          </p:nvPr>
        </p:nvGraphicFramePr>
        <p:xfrm>
          <a:off x="5028773" y="3176593"/>
          <a:ext cx="3299899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9706">
                  <a:extLst>
                    <a:ext uri="{9D8B030D-6E8A-4147-A177-3AD203B41FA5}">
                      <a16:colId xmlns:a16="http://schemas.microsoft.com/office/drawing/2014/main" val="28206938"/>
                    </a:ext>
                  </a:extLst>
                </a:gridCol>
                <a:gridCol w="763675">
                  <a:extLst>
                    <a:ext uri="{9D8B030D-6E8A-4147-A177-3AD203B41FA5}">
                      <a16:colId xmlns:a16="http://schemas.microsoft.com/office/drawing/2014/main" val="3252591759"/>
                    </a:ext>
                  </a:extLst>
                </a:gridCol>
                <a:gridCol w="1646518">
                  <a:extLst>
                    <a:ext uri="{9D8B030D-6E8A-4147-A177-3AD203B41FA5}">
                      <a16:colId xmlns:a16="http://schemas.microsoft.com/office/drawing/2014/main" val="4088444112"/>
                    </a:ext>
                  </a:extLst>
                </a:gridCol>
              </a:tblGrid>
              <a:tr h="1582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Group 1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vo_clf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0.9741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7102247"/>
                  </a:ext>
                </a:extLst>
              </a:tr>
              <a:tr h="242509">
                <a:tc>
                  <a:txBody>
                    <a:bodyPr/>
                    <a:lstStyle/>
                    <a:p>
                      <a:pPr latinLnBrk="1"/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rf_clf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0.9817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5873014"/>
                  </a:ext>
                </a:extLst>
              </a:tr>
              <a:tr h="2425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Group 2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lr_clf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0.7610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9988147"/>
                  </a:ext>
                </a:extLst>
              </a:tr>
              <a:tr h="242509">
                <a:tc>
                  <a:txBody>
                    <a:bodyPr/>
                    <a:lstStyle/>
                    <a:p>
                      <a:pPr latinLnBrk="1"/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svm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0.9330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4330324"/>
                  </a:ext>
                </a:extLst>
              </a:tr>
              <a:tr h="221624">
                <a:tc>
                  <a:txBody>
                    <a:bodyPr/>
                    <a:lstStyle/>
                    <a:p>
                      <a:pPr latinLnBrk="1"/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mlp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0.7329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6581136"/>
                  </a:ext>
                </a:extLst>
              </a:tr>
            </a:tbl>
          </a:graphicData>
        </a:graphic>
      </p:graphicFrame>
      <p:graphicFrame>
        <p:nvGraphicFramePr>
          <p:cNvPr id="9" name="표 2">
            <a:extLst>
              <a:ext uri="{FF2B5EF4-FFF2-40B4-BE49-F238E27FC236}">
                <a16:creationId xmlns:a16="http://schemas.microsoft.com/office/drawing/2014/main" id="{47DCA203-6343-421E-C188-F8F1634D7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729711"/>
              </p:ext>
            </p:extLst>
          </p:nvPr>
        </p:nvGraphicFramePr>
        <p:xfrm>
          <a:off x="5028773" y="4846643"/>
          <a:ext cx="3299899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8327">
                  <a:extLst>
                    <a:ext uri="{9D8B030D-6E8A-4147-A177-3AD203B41FA5}">
                      <a16:colId xmlns:a16="http://schemas.microsoft.com/office/drawing/2014/main" val="872034331"/>
                    </a:ext>
                  </a:extLst>
                </a:gridCol>
                <a:gridCol w="753626">
                  <a:extLst>
                    <a:ext uri="{9D8B030D-6E8A-4147-A177-3AD203B41FA5}">
                      <a16:colId xmlns:a16="http://schemas.microsoft.com/office/drawing/2014/main" val="3252591759"/>
                    </a:ext>
                  </a:extLst>
                </a:gridCol>
                <a:gridCol w="1647946">
                  <a:extLst>
                    <a:ext uri="{9D8B030D-6E8A-4147-A177-3AD203B41FA5}">
                      <a16:colId xmlns:a16="http://schemas.microsoft.com/office/drawing/2014/main" val="4088444112"/>
                    </a:ext>
                  </a:extLst>
                </a:gridCol>
              </a:tblGrid>
              <a:tr h="1582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Group 1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vo_clf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0.9838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7102247"/>
                  </a:ext>
                </a:extLst>
              </a:tr>
              <a:tr h="242509">
                <a:tc>
                  <a:txBody>
                    <a:bodyPr/>
                    <a:lstStyle/>
                    <a:p>
                      <a:pPr latinLnBrk="1"/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rf_clf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0.9963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5873014"/>
                  </a:ext>
                </a:extLst>
              </a:tr>
              <a:tr h="2425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Group 2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lr_clf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0.8354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9988147"/>
                  </a:ext>
                </a:extLst>
              </a:tr>
              <a:tr h="242509">
                <a:tc>
                  <a:txBody>
                    <a:bodyPr/>
                    <a:lstStyle/>
                    <a:p>
                      <a:pPr latinLnBrk="1"/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svm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0.9850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4330324"/>
                  </a:ext>
                </a:extLst>
              </a:tr>
              <a:tr h="221624">
                <a:tc>
                  <a:txBody>
                    <a:bodyPr/>
                    <a:lstStyle/>
                    <a:p>
                      <a:pPr latinLnBrk="1"/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mlp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0.9084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6581136"/>
                  </a:ext>
                </a:extLst>
              </a:tr>
            </a:tbl>
          </a:graphicData>
        </a:graphic>
      </p:graphicFrame>
      <p:graphicFrame>
        <p:nvGraphicFramePr>
          <p:cNvPr id="10" name="표 2">
            <a:extLst>
              <a:ext uri="{FF2B5EF4-FFF2-40B4-BE49-F238E27FC236}">
                <a16:creationId xmlns:a16="http://schemas.microsoft.com/office/drawing/2014/main" id="{70348834-38D4-F7BE-3102-CDF740F53A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890768"/>
              </p:ext>
            </p:extLst>
          </p:nvPr>
        </p:nvGraphicFramePr>
        <p:xfrm>
          <a:off x="8616052" y="1518001"/>
          <a:ext cx="3299899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8059">
                  <a:extLst>
                    <a:ext uri="{9D8B030D-6E8A-4147-A177-3AD203B41FA5}">
                      <a16:colId xmlns:a16="http://schemas.microsoft.com/office/drawing/2014/main" val="2289002731"/>
                    </a:ext>
                  </a:extLst>
                </a:gridCol>
                <a:gridCol w="763305">
                  <a:extLst>
                    <a:ext uri="{9D8B030D-6E8A-4147-A177-3AD203B41FA5}">
                      <a16:colId xmlns:a16="http://schemas.microsoft.com/office/drawing/2014/main" val="3252591759"/>
                    </a:ext>
                  </a:extLst>
                </a:gridCol>
                <a:gridCol w="1638535">
                  <a:extLst>
                    <a:ext uri="{9D8B030D-6E8A-4147-A177-3AD203B41FA5}">
                      <a16:colId xmlns:a16="http://schemas.microsoft.com/office/drawing/2014/main" val="4088444112"/>
                    </a:ext>
                  </a:extLst>
                </a:gridCol>
              </a:tblGrid>
              <a:tr h="1582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Group 1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vo_clf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0.9970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7102247"/>
                  </a:ext>
                </a:extLst>
              </a:tr>
              <a:tr h="242509">
                <a:tc>
                  <a:txBody>
                    <a:bodyPr/>
                    <a:lstStyle/>
                    <a:p>
                      <a:pPr latinLnBrk="1"/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rf_clf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0.9991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5873014"/>
                  </a:ext>
                </a:extLst>
              </a:tr>
              <a:tr h="2425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Group 2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lr_clf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0.9791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9988147"/>
                  </a:ext>
                </a:extLst>
              </a:tr>
              <a:tr h="242509">
                <a:tc>
                  <a:txBody>
                    <a:bodyPr/>
                    <a:lstStyle/>
                    <a:p>
                      <a:pPr latinLnBrk="1"/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svm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0.9995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4330324"/>
                  </a:ext>
                </a:extLst>
              </a:tr>
              <a:tr h="221624">
                <a:tc>
                  <a:txBody>
                    <a:bodyPr/>
                    <a:lstStyle/>
                    <a:p>
                      <a:pPr latinLnBrk="1"/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mlp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0.9955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6581136"/>
                  </a:ext>
                </a:extLst>
              </a:tr>
            </a:tbl>
          </a:graphicData>
        </a:graphic>
      </p:graphicFrame>
      <p:graphicFrame>
        <p:nvGraphicFramePr>
          <p:cNvPr id="12" name="표 2">
            <a:extLst>
              <a:ext uri="{FF2B5EF4-FFF2-40B4-BE49-F238E27FC236}">
                <a16:creationId xmlns:a16="http://schemas.microsoft.com/office/drawing/2014/main" id="{BCC27899-F1D6-0535-9948-4B09DD5826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4178"/>
              </p:ext>
            </p:extLst>
          </p:nvPr>
        </p:nvGraphicFramePr>
        <p:xfrm>
          <a:off x="8616052" y="3176593"/>
          <a:ext cx="3299899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9706">
                  <a:extLst>
                    <a:ext uri="{9D8B030D-6E8A-4147-A177-3AD203B41FA5}">
                      <a16:colId xmlns:a16="http://schemas.microsoft.com/office/drawing/2014/main" val="28206938"/>
                    </a:ext>
                  </a:extLst>
                </a:gridCol>
                <a:gridCol w="763675">
                  <a:extLst>
                    <a:ext uri="{9D8B030D-6E8A-4147-A177-3AD203B41FA5}">
                      <a16:colId xmlns:a16="http://schemas.microsoft.com/office/drawing/2014/main" val="3252591759"/>
                    </a:ext>
                  </a:extLst>
                </a:gridCol>
                <a:gridCol w="1646518">
                  <a:extLst>
                    <a:ext uri="{9D8B030D-6E8A-4147-A177-3AD203B41FA5}">
                      <a16:colId xmlns:a16="http://schemas.microsoft.com/office/drawing/2014/main" val="4088444112"/>
                    </a:ext>
                  </a:extLst>
                </a:gridCol>
              </a:tblGrid>
              <a:tr h="1582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Group 1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vo_clf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0.9964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7102247"/>
                  </a:ext>
                </a:extLst>
              </a:tr>
              <a:tr h="242509">
                <a:tc>
                  <a:txBody>
                    <a:bodyPr/>
                    <a:lstStyle/>
                    <a:p>
                      <a:pPr latinLnBrk="1"/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rf_clf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0.9964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5873014"/>
                  </a:ext>
                </a:extLst>
              </a:tr>
              <a:tr h="2425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Group 2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lr_clf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0.9609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9988147"/>
                  </a:ext>
                </a:extLst>
              </a:tr>
              <a:tr h="242509">
                <a:tc>
                  <a:txBody>
                    <a:bodyPr/>
                    <a:lstStyle/>
                    <a:p>
                      <a:pPr latinLnBrk="1"/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svm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0.9982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4330324"/>
                  </a:ext>
                </a:extLst>
              </a:tr>
              <a:tr h="221624">
                <a:tc>
                  <a:txBody>
                    <a:bodyPr/>
                    <a:lstStyle/>
                    <a:p>
                      <a:pPr latinLnBrk="1"/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mlp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0.8853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6581136"/>
                  </a:ext>
                </a:extLst>
              </a:tr>
            </a:tbl>
          </a:graphicData>
        </a:graphic>
      </p:graphicFrame>
      <p:graphicFrame>
        <p:nvGraphicFramePr>
          <p:cNvPr id="13" name="표 2">
            <a:extLst>
              <a:ext uri="{FF2B5EF4-FFF2-40B4-BE49-F238E27FC236}">
                <a16:creationId xmlns:a16="http://schemas.microsoft.com/office/drawing/2014/main" id="{DE6107D0-76F3-5798-3E34-CD25C5B144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944675"/>
              </p:ext>
            </p:extLst>
          </p:nvPr>
        </p:nvGraphicFramePr>
        <p:xfrm>
          <a:off x="8616052" y="4846643"/>
          <a:ext cx="3299899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8327">
                  <a:extLst>
                    <a:ext uri="{9D8B030D-6E8A-4147-A177-3AD203B41FA5}">
                      <a16:colId xmlns:a16="http://schemas.microsoft.com/office/drawing/2014/main" val="872034331"/>
                    </a:ext>
                  </a:extLst>
                </a:gridCol>
                <a:gridCol w="753626">
                  <a:extLst>
                    <a:ext uri="{9D8B030D-6E8A-4147-A177-3AD203B41FA5}">
                      <a16:colId xmlns:a16="http://schemas.microsoft.com/office/drawing/2014/main" val="3252591759"/>
                    </a:ext>
                  </a:extLst>
                </a:gridCol>
                <a:gridCol w="1647946">
                  <a:extLst>
                    <a:ext uri="{9D8B030D-6E8A-4147-A177-3AD203B41FA5}">
                      <a16:colId xmlns:a16="http://schemas.microsoft.com/office/drawing/2014/main" val="4088444112"/>
                    </a:ext>
                  </a:extLst>
                </a:gridCol>
              </a:tblGrid>
              <a:tr h="1582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Group 1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vo_clf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0.9910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7102247"/>
                  </a:ext>
                </a:extLst>
              </a:tr>
              <a:tr h="242509">
                <a:tc>
                  <a:txBody>
                    <a:bodyPr/>
                    <a:lstStyle/>
                    <a:p>
                      <a:pPr latinLnBrk="1"/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rf_clf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1.0000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5873014"/>
                  </a:ext>
                </a:extLst>
              </a:tr>
              <a:tr h="2425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Group 2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lr_clf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0.9357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9988147"/>
                  </a:ext>
                </a:extLst>
              </a:tr>
              <a:tr h="242509">
                <a:tc>
                  <a:txBody>
                    <a:bodyPr/>
                    <a:lstStyle/>
                    <a:p>
                      <a:pPr latinLnBrk="1"/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svm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0.9940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4330324"/>
                  </a:ext>
                </a:extLst>
              </a:tr>
              <a:tr h="221624">
                <a:tc>
                  <a:txBody>
                    <a:bodyPr/>
                    <a:lstStyle/>
                    <a:p>
                      <a:pPr latinLnBrk="1"/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mlp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0.8946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6581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6307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3BBF372-D942-84EC-92AB-34AB0D68C8C9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2214880" y="354262"/>
            <a:ext cx="9722579" cy="1538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455E70D-98EC-6262-BFF4-AB989E4C4182}"/>
              </a:ext>
            </a:extLst>
          </p:cNvPr>
          <p:cNvSpPr txBox="1"/>
          <p:nvPr/>
        </p:nvSpPr>
        <p:spPr>
          <a:xfrm>
            <a:off x="254540" y="231151"/>
            <a:ext cx="1960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Model</a:t>
            </a:r>
            <a:r>
              <a:rPr lang="ko-KR" altLang="en-US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Application and Output</a:t>
            </a:r>
            <a:endParaRPr lang="ko-KR" altLang="en-US" sz="1000" dirty="0">
              <a:solidFill>
                <a:schemeClr val="tx2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2514F-C848-7F7F-FBD1-E332766BDC2F}"/>
              </a:ext>
            </a:extLst>
          </p:cNvPr>
          <p:cNvSpPr txBox="1"/>
          <p:nvPr/>
        </p:nvSpPr>
        <p:spPr>
          <a:xfrm>
            <a:off x="2214880" y="457916"/>
            <a:ext cx="4512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시사점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1CE972-04AA-9CA8-82B3-4C07B1798D07}"/>
              </a:ext>
            </a:extLst>
          </p:cNvPr>
          <p:cNvSpPr txBox="1"/>
          <p:nvPr/>
        </p:nvSpPr>
        <p:spPr>
          <a:xfrm>
            <a:off x="254540" y="477372"/>
            <a:ext cx="1960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4. </a:t>
            </a:r>
            <a:r>
              <a:rPr lang="ko-KR" altLang="en-US" sz="1600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모형 적용 및 결과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1A9ABCF-8D50-2B55-184B-48A58A4A5535}"/>
              </a:ext>
            </a:extLst>
          </p:cNvPr>
          <p:cNvCxnSpPr>
            <a:cxnSpLocks/>
          </p:cNvCxnSpPr>
          <p:nvPr/>
        </p:nvCxnSpPr>
        <p:spPr>
          <a:xfrm>
            <a:off x="254540" y="6488350"/>
            <a:ext cx="1168291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DF4271C-7C7A-E22D-84A2-1B6765A930E7}"/>
              </a:ext>
            </a:extLst>
          </p:cNvPr>
          <p:cNvSpPr txBox="1"/>
          <p:nvPr/>
        </p:nvSpPr>
        <p:spPr>
          <a:xfrm>
            <a:off x="1234711" y="1077536"/>
            <a:ext cx="347525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제조업</a:t>
            </a:r>
            <a:endParaRPr lang="en-US" altLang="ko-KR" sz="1800" b="1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7BFB3F-A18E-1E63-9BA5-FAB66B98C78B}"/>
              </a:ext>
            </a:extLst>
          </p:cNvPr>
          <p:cNvSpPr txBox="1"/>
          <p:nvPr/>
        </p:nvSpPr>
        <p:spPr>
          <a:xfrm>
            <a:off x="5028773" y="1077536"/>
            <a:ext cx="3299899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금융보험업</a:t>
            </a:r>
            <a:endParaRPr lang="en-US" altLang="ko-KR" sz="1800" b="1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565B90-F03E-6856-A423-5FA1DBAD31FB}"/>
              </a:ext>
            </a:extLst>
          </p:cNvPr>
          <p:cNvSpPr txBox="1"/>
          <p:nvPr/>
        </p:nvSpPr>
        <p:spPr>
          <a:xfrm>
            <a:off x="8616052" y="1077536"/>
            <a:ext cx="3321407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정보통신업</a:t>
            </a:r>
            <a:endParaRPr lang="en-US" altLang="ko-KR" sz="1800" b="1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E507DBB2-B8ED-54B6-729C-944F4B784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877459"/>
              </p:ext>
            </p:extLst>
          </p:nvPr>
        </p:nvGraphicFramePr>
        <p:xfrm>
          <a:off x="1234710" y="1631677"/>
          <a:ext cx="3475258" cy="15240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475258">
                  <a:extLst>
                    <a:ext uri="{9D8B030D-6E8A-4147-A177-3AD203B41FA5}">
                      <a16:colId xmlns:a16="http://schemas.microsoft.com/office/drawing/2014/main" val="2027817147"/>
                    </a:ext>
                  </a:extLst>
                </a:gridCol>
              </a:tblGrid>
              <a:tr h="1794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1. </a:t>
                      </a:r>
                      <a:r>
                        <a:rPr lang="ko-KR" altLang="en-US" sz="1400" b="1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매출총이익률</a:t>
                      </a:r>
                      <a:r>
                        <a:rPr lang="ko-KR" altLang="en-US" sz="1400" b="1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 낮은 기업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2920595"/>
                  </a:ext>
                </a:extLst>
              </a:tr>
              <a:tr h="1794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2. </a:t>
                      </a:r>
                      <a:r>
                        <a:rPr lang="ko-KR" altLang="en-US" sz="1400" b="0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매출채권 적은 기업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2948574"/>
                  </a:ext>
                </a:extLst>
              </a:tr>
              <a:tr h="1794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3. </a:t>
                      </a:r>
                      <a:r>
                        <a:rPr lang="ko-KR" altLang="en-US" sz="1400" b="1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대손율</a:t>
                      </a:r>
                      <a:r>
                        <a:rPr lang="ko-KR" altLang="en-US" sz="1400" b="1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 낮은 기업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0622617"/>
                  </a:ext>
                </a:extLst>
              </a:tr>
              <a:tr h="1794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4. </a:t>
                      </a:r>
                      <a:r>
                        <a:rPr lang="ko-KR" altLang="en-US" sz="1400" b="0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현금 적은 기업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3443049"/>
                  </a:ext>
                </a:extLst>
              </a:tr>
              <a:tr h="1794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5. </a:t>
                      </a:r>
                      <a:r>
                        <a:rPr lang="ko-KR" altLang="en-US" sz="1400" b="0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유가증권</a:t>
                      </a:r>
                      <a:r>
                        <a:rPr lang="en-US" altLang="ko-KR" sz="1400" b="0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400" b="0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단기금융자산 적은 기업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6087163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D6D50B65-786E-AF9B-D27B-1670D5C338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715934"/>
              </p:ext>
            </p:extLst>
          </p:nvPr>
        </p:nvGraphicFramePr>
        <p:xfrm>
          <a:off x="5028772" y="1631677"/>
          <a:ext cx="3299899" cy="15240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299899">
                  <a:extLst>
                    <a:ext uri="{9D8B030D-6E8A-4147-A177-3AD203B41FA5}">
                      <a16:colId xmlns:a16="http://schemas.microsoft.com/office/drawing/2014/main" val="202781714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1. </a:t>
                      </a:r>
                      <a:r>
                        <a:rPr lang="ko-KR" altLang="en-US" sz="1400" b="0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음의 </a:t>
                      </a:r>
                      <a:r>
                        <a:rPr lang="ko-KR" altLang="en-US" sz="1400" b="0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역마진률</a:t>
                      </a:r>
                      <a:r>
                        <a:rPr lang="ko-KR" altLang="en-US" sz="1400" b="0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 가진 기업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292059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2. </a:t>
                      </a:r>
                      <a:r>
                        <a:rPr lang="ko-KR" altLang="en-US" sz="1400" b="0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높은 유효이자율  가진 기업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294857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3. </a:t>
                      </a:r>
                      <a:r>
                        <a:rPr lang="ko-KR" altLang="en-US" sz="1400" b="0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차입금 많은 기업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062261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4. </a:t>
                      </a:r>
                      <a:r>
                        <a:rPr lang="ko-KR" altLang="en-US" sz="1400" b="0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현금 적은 기업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9895486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59F8FA4-5287-88E4-DFB7-41602C92D5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694997"/>
              </p:ext>
            </p:extLst>
          </p:nvPr>
        </p:nvGraphicFramePr>
        <p:xfrm>
          <a:off x="8616051" y="1631677"/>
          <a:ext cx="3321408" cy="15240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321408">
                  <a:extLst>
                    <a:ext uri="{9D8B030D-6E8A-4147-A177-3AD203B41FA5}">
                      <a16:colId xmlns:a16="http://schemas.microsoft.com/office/drawing/2014/main" val="2027817147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1. </a:t>
                      </a:r>
                      <a:r>
                        <a:rPr lang="ko-KR" altLang="en-US" sz="1400" b="0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유효이자율 높은 기업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292059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2. </a:t>
                      </a:r>
                      <a:r>
                        <a:rPr lang="ko-KR" altLang="en-US" sz="1400" b="0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낮은 </a:t>
                      </a:r>
                      <a:r>
                        <a:rPr lang="ko-KR" altLang="en-US" sz="1400" b="0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역마진률</a:t>
                      </a:r>
                      <a:r>
                        <a:rPr lang="ko-KR" altLang="en-US" sz="1400" b="0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 가진 기업 </a:t>
                      </a:r>
                      <a:r>
                        <a:rPr lang="en-US" altLang="ko-KR" sz="1400" b="0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400" b="0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음수</a:t>
                      </a:r>
                      <a:r>
                        <a:rPr lang="en-US" altLang="ko-KR" sz="1400" b="0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)</a:t>
                      </a:r>
                      <a:endParaRPr lang="ko-KR" altLang="en-US" sz="1400" b="0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294857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3. </a:t>
                      </a:r>
                      <a:r>
                        <a:rPr lang="ko-KR" altLang="en-US" sz="1400" b="1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무형자산 많은 기업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062261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4. </a:t>
                      </a:r>
                      <a:r>
                        <a:rPr lang="ko-KR" altLang="en-US" sz="1400" b="0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차입금 많은 기업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471763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5. </a:t>
                      </a:r>
                      <a:r>
                        <a:rPr lang="ko-KR" altLang="en-US" sz="1400" b="1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단기금융자산 많은 기업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8174482"/>
                  </a:ext>
                </a:extLst>
              </a:tr>
            </a:tbl>
          </a:graphicData>
        </a:graphic>
      </p:graphicFrame>
      <p:graphicFrame>
        <p:nvGraphicFramePr>
          <p:cNvPr id="15" name="표 12">
            <a:extLst>
              <a:ext uri="{FF2B5EF4-FFF2-40B4-BE49-F238E27FC236}">
                <a16:creationId xmlns:a16="http://schemas.microsoft.com/office/drawing/2014/main" id="{2DFFA20C-F4A7-C03D-241C-029F8B4BE8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014926"/>
              </p:ext>
            </p:extLst>
          </p:nvPr>
        </p:nvGraphicFramePr>
        <p:xfrm>
          <a:off x="1234710" y="3363942"/>
          <a:ext cx="3475258" cy="18288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475258">
                  <a:extLst>
                    <a:ext uri="{9D8B030D-6E8A-4147-A177-3AD203B41FA5}">
                      <a16:colId xmlns:a16="http://schemas.microsoft.com/office/drawing/2014/main" val="2027817147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1. </a:t>
                      </a:r>
                      <a:r>
                        <a:rPr lang="ko-KR" altLang="en-US" sz="1400" b="0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현금흐름 적은 기업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2920595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2. ROA, ROE</a:t>
                      </a:r>
                      <a:r>
                        <a:rPr lang="ko-KR" altLang="en-US" sz="1400" b="1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 낮은 기업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2948574"/>
                  </a:ext>
                </a:extLst>
              </a:tr>
            </a:tbl>
          </a:graphicData>
        </a:graphic>
      </p:graphicFrame>
      <p:graphicFrame>
        <p:nvGraphicFramePr>
          <p:cNvPr id="16" name="표 12">
            <a:extLst>
              <a:ext uri="{FF2B5EF4-FFF2-40B4-BE49-F238E27FC236}">
                <a16:creationId xmlns:a16="http://schemas.microsoft.com/office/drawing/2014/main" id="{2F47C996-E49A-6E42-E47F-97BF7AE4F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0287"/>
              </p:ext>
            </p:extLst>
          </p:nvPr>
        </p:nvGraphicFramePr>
        <p:xfrm>
          <a:off x="5028772" y="3363943"/>
          <a:ext cx="3299899" cy="18288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299899">
                  <a:extLst>
                    <a:ext uri="{9D8B030D-6E8A-4147-A177-3AD203B41FA5}">
                      <a16:colId xmlns:a16="http://schemas.microsoft.com/office/drawing/2014/main" val="2027817147"/>
                    </a:ext>
                  </a:extLst>
                </a:gridCol>
              </a:tblGrid>
              <a:tr h="1647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1. </a:t>
                      </a:r>
                      <a:r>
                        <a:rPr lang="ko-KR" altLang="en-US" sz="1400" b="1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지분비율 집중된 기업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2920595"/>
                  </a:ext>
                </a:extLst>
              </a:tr>
              <a:tr h="1647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2. </a:t>
                      </a:r>
                      <a:r>
                        <a:rPr lang="ko-KR" altLang="en-US" sz="1400" b="0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음의 현금흐름 가진 기업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2948574"/>
                  </a:ext>
                </a:extLst>
              </a:tr>
              <a:tr h="1647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3. </a:t>
                      </a:r>
                      <a:r>
                        <a:rPr lang="ko-KR" altLang="en-US" sz="1400" b="0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차입금 적은 기업 </a:t>
                      </a:r>
                      <a:r>
                        <a:rPr lang="en-US" altLang="ko-KR" sz="1400" b="0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(?)</a:t>
                      </a:r>
                      <a:endParaRPr lang="ko-KR" altLang="en-US" sz="1400" b="0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3304742"/>
                  </a:ext>
                </a:extLst>
              </a:tr>
              <a:tr h="1647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4. </a:t>
                      </a:r>
                      <a:r>
                        <a:rPr lang="ko-KR" altLang="en-US" sz="1400" b="0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부채비율 낮은 기업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019050"/>
                  </a:ext>
                </a:extLst>
              </a:tr>
              <a:tr h="1647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5. </a:t>
                      </a:r>
                      <a:r>
                        <a:rPr lang="ko-KR" altLang="en-US" sz="1400" b="1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직원수</a:t>
                      </a:r>
                      <a:r>
                        <a:rPr lang="ko-KR" altLang="en-US" sz="1400" b="1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 많은 기업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3595944"/>
                  </a:ext>
                </a:extLst>
              </a:tr>
              <a:tr h="1647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6. </a:t>
                      </a:r>
                      <a:r>
                        <a:rPr lang="ko-KR" altLang="en-US" sz="1400" b="1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유보액</a:t>
                      </a:r>
                      <a:r>
                        <a:rPr lang="ko-KR" altLang="en-US" sz="1400" b="1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 적은 기업</a:t>
                      </a:r>
                      <a:r>
                        <a:rPr lang="en-US" altLang="ko-KR" sz="1400" b="1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400" b="1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음의 이익잉여금</a:t>
                      </a:r>
                      <a:r>
                        <a:rPr lang="en-US" altLang="ko-KR" sz="1400" b="1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)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5191315"/>
                  </a:ext>
                </a:extLst>
              </a:tr>
            </a:tbl>
          </a:graphicData>
        </a:graphic>
      </p:graphicFrame>
      <p:graphicFrame>
        <p:nvGraphicFramePr>
          <p:cNvPr id="17" name="표 12">
            <a:extLst>
              <a:ext uri="{FF2B5EF4-FFF2-40B4-BE49-F238E27FC236}">
                <a16:creationId xmlns:a16="http://schemas.microsoft.com/office/drawing/2014/main" id="{CA8F71A9-7BA4-F470-6754-3C3FB592C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877684"/>
              </p:ext>
            </p:extLst>
          </p:nvPr>
        </p:nvGraphicFramePr>
        <p:xfrm>
          <a:off x="8616051" y="3363942"/>
          <a:ext cx="3321408" cy="182879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321408">
                  <a:extLst>
                    <a:ext uri="{9D8B030D-6E8A-4147-A177-3AD203B41FA5}">
                      <a16:colId xmlns:a16="http://schemas.microsoft.com/office/drawing/2014/main" val="2027817147"/>
                    </a:ext>
                  </a:extLst>
                </a:gridCol>
              </a:tblGrid>
              <a:tr h="9143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1. </a:t>
                      </a:r>
                      <a:r>
                        <a:rPr lang="ko-KR" altLang="en-US" sz="1400" b="1" kern="1200" dirty="0" err="1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유보액</a:t>
                      </a:r>
                      <a:r>
                        <a:rPr lang="ko-KR" altLang="en-US" sz="1400" b="1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 적은 기업</a:t>
                      </a:r>
                      <a:r>
                        <a:rPr lang="en-US" altLang="ko-KR" sz="1400" b="1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400" b="1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음의 이익잉여금</a:t>
                      </a:r>
                      <a:r>
                        <a:rPr lang="en-US" altLang="ko-KR" sz="1400" b="1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)</a:t>
                      </a:r>
                      <a:endParaRPr lang="ko-KR" altLang="en-US" sz="1400" b="1" kern="1200" dirty="0">
                        <a:solidFill>
                          <a:schemeClr val="tx2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2920595"/>
                  </a:ext>
                </a:extLst>
              </a:tr>
              <a:tr h="9143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2. </a:t>
                      </a:r>
                      <a:r>
                        <a:rPr lang="ko-KR" altLang="en-US" sz="1400" b="0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음의 현금흐름 가진 기업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2948574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05A6D014-622C-DE2A-A4E8-2CF79E98CB68}"/>
              </a:ext>
            </a:extLst>
          </p:cNvPr>
          <p:cNvSpPr/>
          <p:nvPr/>
        </p:nvSpPr>
        <p:spPr>
          <a:xfrm>
            <a:off x="254540" y="1631678"/>
            <a:ext cx="832580" cy="1524000"/>
          </a:xfrm>
          <a:prstGeom prst="rect">
            <a:avLst/>
          </a:prstGeom>
          <a:solidFill>
            <a:schemeClr val="tx2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위험계정비율</a:t>
            </a:r>
            <a:endParaRPr lang="en-US" altLang="ko-KR" sz="1400" b="1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1C7BD6F-92ED-9386-3B6B-E0741BEF7A46}"/>
              </a:ext>
            </a:extLst>
          </p:cNvPr>
          <p:cNvSpPr/>
          <p:nvPr/>
        </p:nvSpPr>
        <p:spPr>
          <a:xfrm>
            <a:off x="254540" y="3363944"/>
            <a:ext cx="832580" cy="1828800"/>
          </a:xfrm>
          <a:prstGeom prst="rect">
            <a:avLst/>
          </a:prstGeom>
          <a:solidFill>
            <a:schemeClr val="tx2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재무비율 등</a:t>
            </a:r>
            <a:endParaRPr lang="en-US" altLang="ko-KR" sz="1400" b="1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BB2956F-641A-EE05-9FFC-A51F0E0A7873}"/>
              </a:ext>
            </a:extLst>
          </p:cNvPr>
          <p:cNvSpPr/>
          <p:nvPr/>
        </p:nvSpPr>
        <p:spPr>
          <a:xfrm>
            <a:off x="254540" y="5401010"/>
            <a:ext cx="832580" cy="861773"/>
          </a:xfrm>
          <a:prstGeom prst="rect">
            <a:avLst/>
          </a:prstGeom>
          <a:solidFill>
            <a:schemeClr val="tx2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고위험</a:t>
            </a:r>
            <a:r>
              <a:rPr lang="en-US" altLang="ko-KR" sz="14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14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예상되는 경우</a:t>
            </a:r>
            <a:endParaRPr lang="en-US" altLang="ko-KR" sz="1400" b="1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F58C58-1275-CEED-F5C2-A28990234D56}"/>
              </a:ext>
            </a:extLst>
          </p:cNvPr>
          <p:cNvSpPr txBox="1"/>
          <p:nvPr/>
        </p:nvSpPr>
        <p:spPr>
          <a:xfrm>
            <a:off x="1234711" y="5401007"/>
            <a:ext cx="3475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유동성 낮은 경우</a:t>
            </a:r>
            <a:endParaRPr lang="en-US" altLang="ko-KR" sz="1600" b="1" dirty="0">
              <a:solidFill>
                <a:schemeClr val="accent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대손율이 낮은 경우</a:t>
            </a:r>
            <a:r>
              <a:rPr lang="en-US" altLang="ko-KR" sz="16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(</a:t>
            </a:r>
            <a:r>
              <a:rPr lang="ko-KR" altLang="en-US" sz="16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계상 누락</a:t>
            </a:r>
            <a:r>
              <a:rPr lang="en-US" altLang="ko-KR" sz="16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실적 저조한 경우</a:t>
            </a:r>
            <a:endParaRPr lang="en-US" altLang="ko-KR" sz="1600" b="1" dirty="0">
              <a:solidFill>
                <a:schemeClr val="accent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5D9473-A2E0-910C-0A90-88DE2D990484}"/>
              </a:ext>
            </a:extLst>
          </p:cNvPr>
          <p:cNvSpPr txBox="1"/>
          <p:nvPr/>
        </p:nvSpPr>
        <p:spPr>
          <a:xfrm>
            <a:off x="5013060" y="5401009"/>
            <a:ext cx="3475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유동성 낮은 경우</a:t>
            </a:r>
            <a:endParaRPr lang="en-US" altLang="ko-KR" sz="1600" b="1" dirty="0">
              <a:solidFill>
                <a:schemeClr val="accent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내부통제취약</a:t>
            </a:r>
            <a:r>
              <a:rPr lang="en-US" altLang="ko-KR" sz="14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14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지분집중</a:t>
            </a:r>
            <a:r>
              <a:rPr lang="en-US" altLang="ko-KR" sz="14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4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시스템고도화</a:t>
            </a:r>
            <a:r>
              <a:rPr lang="en-US" altLang="ko-KR" sz="14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결손금 </a:t>
            </a:r>
            <a:r>
              <a:rPr lang="ko-KR" altLang="en-US" sz="1600" b="1" dirty="0" err="1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존재시</a:t>
            </a:r>
            <a:endParaRPr lang="en-US" altLang="ko-KR" sz="1600" b="1" dirty="0">
              <a:solidFill>
                <a:schemeClr val="accent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921724-3F96-2742-079A-8D52631D9FDE}"/>
              </a:ext>
            </a:extLst>
          </p:cNvPr>
          <p:cNvSpPr txBox="1"/>
          <p:nvPr/>
        </p:nvSpPr>
        <p:spPr>
          <a:xfrm>
            <a:off x="8616050" y="5401085"/>
            <a:ext cx="35759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유동성 낮은 경우</a:t>
            </a:r>
            <a:r>
              <a:rPr lang="en-US" altLang="ko-KR" sz="16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무형자산</a:t>
            </a:r>
            <a:r>
              <a:rPr lang="en-US" altLang="ko-KR" sz="16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6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단기금융자산 많음</a:t>
            </a:r>
            <a:r>
              <a:rPr lang="en-US" altLang="ko-KR" sz="14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14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허위계상</a:t>
            </a:r>
            <a:r>
              <a:rPr lang="en-US" altLang="ko-KR" sz="14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결손금 </a:t>
            </a:r>
            <a:r>
              <a:rPr lang="ko-KR" altLang="en-US" sz="1600" b="1" dirty="0" err="1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존재시</a:t>
            </a:r>
            <a:endParaRPr lang="en-US" altLang="ko-KR" sz="1600" b="1" dirty="0">
              <a:solidFill>
                <a:schemeClr val="accent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9060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3BBF372-D942-84EC-92AB-34AB0D68C8C9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1899919" y="354262"/>
            <a:ext cx="10037540" cy="1538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53BA241-FADA-AFB9-37A6-D6412D3FEC77}"/>
              </a:ext>
            </a:extLst>
          </p:cNvPr>
          <p:cNvCxnSpPr>
            <a:cxnSpLocks/>
          </p:cNvCxnSpPr>
          <p:nvPr/>
        </p:nvCxnSpPr>
        <p:spPr>
          <a:xfrm>
            <a:off x="254540" y="6488350"/>
            <a:ext cx="1168291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455E70D-98EC-6262-BFF4-AB989E4C4182}"/>
              </a:ext>
            </a:extLst>
          </p:cNvPr>
          <p:cNvSpPr txBox="1"/>
          <p:nvPr/>
        </p:nvSpPr>
        <p:spPr>
          <a:xfrm>
            <a:off x="254540" y="231151"/>
            <a:ext cx="16453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Data selection Process</a:t>
            </a:r>
            <a:endParaRPr lang="ko-KR" altLang="en-US" sz="1000" dirty="0">
              <a:solidFill>
                <a:schemeClr val="tx2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2514F-C848-7F7F-FBD1-E332766BDC2F}"/>
              </a:ext>
            </a:extLst>
          </p:cNvPr>
          <p:cNvSpPr txBox="1"/>
          <p:nvPr/>
        </p:nvSpPr>
        <p:spPr>
          <a:xfrm>
            <a:off x="1899918" y="477372"/>
            <a:ext cx="5287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비즈니스 문제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5123D6-23BA-79B8-7457-C3C2B3A4303F}"/>
              </a:ext>
            </a:extLst>
          </p:cNvPr>
          <p:cNvSpPr txBox="1"/>
          <p:nvPr/>
        </p:nvSpPr>
        <p:spPr>
          <a:xfrm>
            <a:off x="254540" y="477372"/>
            <a:ext cx="164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1. </a:t>
            </a:r>
            <a:r>
              <a:rPr lang="ko-KR" altLang="en-US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데이터 선정</a:t>
            </a:r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64F35FC3-948E-3C74-31E2-08A8A8F93922}"/>
              </a:ext>
            </a:extLst>
          </p:cNvPr>
          <p:cNvGrpSpPr/>
          <p:nvPr/>
        </p:nvGrpSpPr>
        <p:grpSpPr>
          <a:xfrm>
            <a:off x="0" y="1932376"/>
            <a:ext cx="12192000" cy="2993248"/>
            <a:chOff x="0" y="1306556"/>
            <a:chExt cx="12192000" cy="299324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956A585-5AC4-9BE6-B2F3-F21C3ABBCCE3}"/>
                </a:ext>
              </a:extLst>
            </p:cNvPr>
            <p:cNvSpPr/>
            <p:nvPr/>
          </p:nvSpPr>
          <p:spPr>
            <a:xfrm>
              <a:off x="0" y="2775805"/>
              <a:ext cx="12192000" cy="15239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B9A720A-1C0F-29B7-7DD2-1ED0DCBEF9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75476" y="1321869"/>
              <a:ext cx="0" cy="1453936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E7372892-497D-D2F8-5718-4D90F29319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15636" y="2928203"/>
              <a:ext cx="0" cy="1371601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47B8628-84E6-7DFB-99E8-E39EADC433FC}"/>
                </a:ext>
              </a:extLst>
            </p:cNvPr>
            <p:cNvSpPr txBox="1"/>
            <p:nvPr/>
          </p:nvSpPr>
          <p:spPr>
            <a:xfrm>
              <a:off x="792947" y="1307312"/>
              <a:ext cx="14009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tx2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2021.12.31</a:t>
              </a:r>
              <a:endParaRPr lang="ko-KR" altLang="en-US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7A5D742-4CE7-B0ED-AA01-645F06EAA089}"/>
                </a:ext>
              </a:extLst>
            </p:cNvPr>
            <p:cNvSpPr txBox="1"/>
            <p:nvPr/>
          </p:nvSpPr>
          <p:spPr>
            <a:xfrm>
              <a:off x="792946" y="1676644"/>
              <a:ext cx="13295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tx2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재무제표일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D43C5AB-FA47-91F5-B969-3EF10FF1A920}"/>
                </a:ext>
              </a:extLst>
            </p:cNvPr>
            <p:cNvSpPr txBox="1"/>
            <p:nvPr/>
          </p:nvSpPr>
          <p:spPr>
            <a:xfrm>
              <a:off x="792947" y="1962111"/>
              <a:ext cx="13408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tx2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해당 일자 기준으로 재무제표 금액 계상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022EB6B-62B9-C384-2DA0-A847EA5EFE8F}"/>
                </a:ext>
              </a:extLst>
            </p:cNvPr>
            <p:cNvSpPr txBox="1"/>
            <p:nvPr/>
          </p:nvSpPr>
          <p:spPr>
            <a:xfrm>
              <a:off x="2886790" y="1306556"/>
              <a:ext cx="14009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tx2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2022.03.01</a:t>
              </a:r>
              <a:endParaRPr lang="ko-KR" altLang="en-US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05FE0BB-2978-0056-50D5-6C6DB5189E15}"/>
                </a:ext>
              </a:extLst>
            </p:cNvPr>
            <p:cNvSpPr txBox="1"/>
            <p:nvPr/>
          </p:nvSpPr>
          <p:spPr>
            <a:xfrm>
              <a:off x="2886789" y="1675888"/>
              <a:ext cx="15634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tx2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감사보고서제출일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8846EC9-F20F-1E67-2780-0DC259A190BD}"/>
                </a:ext>
              </a:extLst>
            </p:cNvPr>
            <p:cNvSpPr txBox="1"/>
            <p:nvPr/>
          </p:nvSpPr>
          <p:spPr>
            <a:xfrm>
              <a:off x="2885905" y="1983665"/>
              <a:ext cx="20224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tx2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재무제표 </a:t>
              </a:r>
              <a:r>
                <a:rPr lang="ko-KR" altLang="en-US" sz="1100" dirty="0" err="1">
                  <a:solidFill>
                    <a:schemeClr val="tx2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받은날</a:t>
              </a:r>
              <a:r>
                <a:rPr lang="ko-KR" altLang="en-US" sz="1100" dirty="0">
                  <a:solidFill>
                    <a:schemeClr val="tx2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</a:t>
              </a:r>
              <a:r>
                <a:rPr lang="en-US" altLang="ko-KR" sz="1100" dirty="0">
                  <a:solidFill>
                    <a:schemeClr val="tx2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r>
                <a:rPr lang="ko-KR" altLang="en-US" sz="1100" dirty="0">
                  <a:solidFill>
                    <a:schemeClr val="tx2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주 이내 </a:t>
              </a:r>
              <a:endParaRPr lang="en-US" altLang="ko-KR" sz="11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  <a:p>
              <a:r>
                <a:rPr lang="ko-KR" altLang="en-US" sz="1100" dirty="0">
                  <a:solidFill>
                    <a:schemeClr val="tx2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감사대상회사에 제출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DD264B3-FDE8-3AEC-8A85-83BA9A65C6EA}"/>
                </a:ext>
              </a:extLst>
            </p:cNvPr>
            <p:cNvSpPr txBox="1"/>
            <p:nvPr/>
          </p:nvSpPr>
          <p:spPr>
            <a:xfrm>
              <a:off x="1615636" y="2966898"/>
              <a:ext cx="14009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tx2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2022.01.31</a:t>
              </a:r>
              <a:endParaRPr lang="ko-KR" altLang="en-US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F144CB2-8638-BF48-B7E4-2FC077C8D274}"/>
                </a:ext>
              </a:extLst>
            </p:cNvPr>
            <p:cNvSpPr txBox="1"/>
            <p:nvPr/>
          </p:nvSpPr>
          <p:spPr>
            <a:xfrm>
              <a:off x="1615635" y="3336230"/>
              <a:ext cx="15634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tx2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재무제표제출일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5A1A60B-E261-57C8-B49A-929440FAABD6}"/>
                </a:ext>
              </a:extLst>
            </p:cNvPr>
            <p:cNvSpPr txBox="1"/>
            <p:nvPr/>
          </p:nvSpPr>
          <p:spPr>
            <a:xfrm>
              <a:off x="1615598" y="3649964"/>
              <a:ext cx="179835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tx2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정기총회 </a:t>
              </a:r>
              <a:r>
                <a:rPr lang="en-US" altLang="ko-KR" sz="1100" dirty="0">
                  <a:solidFill>
                    <a:schemeClr val="tx2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6</a:t>
              </a:r>
              <a:r>
                <a:rPr lang="ko-KR" altLang="en-US" sz="1100" dirty="0">
                  <a:solidFill>
                    <a:schemeClr val="tx2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주전</a:t>
              </a:r>
              <a:endParaRPr lang="en-US" altLang="ko-KR" sz="11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  <a:p>
              <a:r>
                <a:rPr lang="ko-KR" altLang="en-US" sz="1100" dirty="0">
                  <a:solidFill>
                    <a:schemeClr val="tx2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감사대상회사로부터 취득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9A3EFE5-B1CA-E18F-0EB7-59007233761F}"/>
                </a:ext>
              </a:extLst>
            </p:cNvPr>
            <p:cNvSpPr txBox="1"/>
            <p:nvPr/>
          </p:nvSpPr>
          <p:spPr>
            <a:xfrm>
              <a:off x="4145476" y="2966898"/>
              <a:ext cx="14009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tx2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2022.03.15</a:t>
              </a:r>
              <a:endParaRPr lang="ko-KR" altLang="en-US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638BC6E-4090-8136-DA5C-951D2B8F6837}"/>
                </a:ext>
              </a:extLst>
            </p:cNvPr>
            <p:cNvSpPr txBox="1"/>
            <p:nvPr/>
          </p:nvSpPr>
          <p:spPr>
            <a:xfrm>
              <a:off x="4145475" y="3336230"/>
              <a:ext cx="15634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tx2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재무제표승인일</a:t>
              </a:r>
            </a:p>
          </p:txBody>
        </p: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2B477A3A-5423-9AC5-B38B-82B4274F7C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45475" y="2928203"/>
              <a:ext cx="0" cy="1371601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2AACBB1-683E-5F07-D54B-454C3A2B4A1F}"/>
                </a:ext>
              </a:extLst>
            </p:cNvPr>
            <p:cNvSpPr txBox="1"/>
            <p:nvPr/>
          </p:nvSpPr>
          <p:spPr>
            <a:xfrm>
              <a:off x="4145475" y="3649964"/>
              <a:ext cx="179835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tx2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주주총회에서 재무제표 승인</a:t>
              </a:r>
              <a:endParaRPr lang="en-US" altLang="ko-KR" sz="11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  <a:p>
              <a:r>
                <a:rPr lang="ko-KR" altLang="en-US" sz="1100" dirty="0">
                  <a:solidFill>
                    <a:schemeClr val="tx2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및 공시</a:t>
              </a: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8B9FB724-68D0-0E60-FABD-2EF92A4B0C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916" y="1321869"/>
              <a:ext cx="0" cy="1453936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A99E1CD2-3023-D2C1-8AD4-1282BF9EDF83}"/>
                </a:ext>
              </a:extLst>
            </p:cNvPr>
            <p:cNvGrpSpPr/>
            <p:nvPr/>
          </p:nvGrpSpPr>
          <p:grpSpPr>
            <a:xfrm>
              <a:off x="6929083" y="1306556"/>
              <a:ext cx="5262917" cy="2993248"/>
              <a:chOff x="2164080" y="1883552"/>
              <a:chExt cx="5262917" cy="2993248"/>
            </a:xfrm>
          </p:grpSpPr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329F94C8-422D-DBB1-342D-B95147A707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58640" y="1898865"/>
                <a:ext cx="0" cy="1453936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BD683738-B85F-54FC-9BC6-290E942647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98800" y="3505199"/>
                <a:ext cx="0" cy="1371601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05FFD4C-F1E1-F900-1706-15FAE87428BB}"/>
                  </a:ext>
                </a:extLst>
              </p:cNvPr>
              <p:cNvSpPr txBox="1"/>
              <p:nvPr/>
            </p:nvSpPr>
            <p:spPr>
              <a:xfrm>
                <a:off x="2276111" y="1884308"/>
                <a:ext cx="14009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tx2"/>
                    </a:solidFill>
                    <a:latin typeface="나눔스퀘어라운드 Light" panose="020B0600000101010101" pitchFamily="50" charset="-127"/>
                    <a:ea typeface="나눔스퀘어라운드 Light" panose="020B0600000101010101" pitchFamily="50" charset="-127"/>
                  </a:rPr>
                  <a:t>2022.12.31</a:t>
                </a:r>
                <a:endParaRPr lang="ko-KR" altLang="en-US" b="1" dirty="0">
                  <a:solidFill>
                    <a:schemeClr val="tx2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B7D984E-13DB-5DB0-CE88-09191916B370}"/>
                  </a:ext>
                </a:extLst>
              </p:cNvPr>
              <p:cNvSpPr txBox="1"/>
              <p:nvPr/>
            </p:nvSpPr>
            <p:spPr>
              <a:xfrm>
                <a:off x="2276110" y="2253640"/>
                <a:ext cx="132953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>
                    <a:solidFill>
                      <a:schemeClr val="tx2"/>
                    </a:solidFill>
                    <a:latin typeface="나눔스퀘어라운드 Light" panose="020B0600000101010101" pitchFamily="50" charset="-127"/>
                    <a:ea typeface="나눔스퀘어라운드 Light" panose="020B0600000101010101" pitchFamily="50" charset="-127"/>
                  </a:rPr>
                  <a:t>재무제표일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862550B-004F-C408-EF9F-C8E7DEC410AD}"/>
                  </a:ext>
                </a:extLst>
              </p:cNvPr>
              <p:cNvSpPr txBox="1"/>
              <p:nvPr/>
            </p:nvSpPr>
            <p:spPr>
              <a:xfrm>
                <a:off x="2276111" y="2539107"/>
                <a:ext cx="134085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>
                    <a:solidFill>
                      <a:schemeClr val="tx2"/>
                    </a:solidFill>
                    <a:latin typeface="나눔스퀘어라운드 Light" panose="020B0600000101010101" pitchFamily="50" charset="-127"/>
                    <a:ea typeface="나눔스퀘어라운드 Light" panose="020B0600000101010101" pitchFamily="50" charset="-127"/>
                  </a:rPr>
                  <a:t>해당 일자 기준으로 재무제표 금액 계상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BB6A574-1C7A-2A84-BD1B-A90836FA1FB9}"/>
                  </a:ext>
                </a:extLst>
              </p:cNvPr>
              <p:cNvSpPr txBox="1"/>
              <p:nvPr/>
            </p:nvSpPr>
            <p:spPr>
              <a:xfrm>
                <a:off x="4369954" y="1883552"/>
                <a:ext cx="14009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tx2"/>
                    </a:solidFill>
                    <a:latin typeface="나눔스퀘어라운드 Light" panose="020B0600000101010101" pitchFamily="50" charset="-127"/>
                    <a:ea typeface="나눔스퀘어라운드 Light" panose="020B0600000101010101" pitchFamily="50" charset="-127"/>
                  </a:rPr>
                  <a:t>2023.02.28</a:t>
                </a:r>
                <a:endParaRPr lang="ko-KR" altLang="en-US" b="1" dirty="0">
                  <a:solidFill>
                    <a:schemeClr val="tx2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78555EB-E0F4-4F9C-76BE-7A06FFADA675}"/>
                  </a:ext>
                </a:extLst>
              </p:cNvPr>
              <p:cNvSpPr txBox="1"/>
              <p:nvPr/>
            </p:nvSpPr>
            <p:spPr>
              <a:xfrm>
                <a:off x="4369953" y="2252884"/>
                <a:ext cx="15634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>
                    <a:solidFill>
                      <a:schemeClr val="tx2"/>
                    </a:solidFill>
                    <a:latin typeface="나눔스퀘어라운드 Light" panose="020B0600000101010101" pitchFamily="50" charset="-127"/>
                    <a:ea typeface="나눔스퀘어라운드 Light" panose="020B0600000101010101" pitchFamily="50" charset="-127"/>
                  </a:rPr>
                  <a:t>감사보고서제출일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BBAFC42-2F94-8F27-7B9F-9D938F681260}"/>
                  </a:ext>
                </a:extLst>
              </p:cNvPr>
              <p:cNvSpPr txBox="1"/>
              <p:nvPr/>
            </p:nvSpPr>
            <p:spPr>
              <a:xfrm>
                <a:off x="4369069" y="2560661"/>
                <a:ext cx="20224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>
                    <a:solidFill>
                      <a:schemeClr val="tx2"/>
                    </a:solidFill>
                    <a:latin typeface="나눔스퀘어라운드 Light" panose="020B0600000101010101" pitchFamily="50" charset="-127"/>
                    <a:ea typeface="나눔스퀘어라운드 Light" panose="020B0600000101010101" pitchFamily="50" charset="-127"/>
                  </a:rPr>
                  <a:t>재무제표 </a:t>
                </a:r>
                <a:r>
                  <a:rPr lang="ko-KR" altLang="en-US" sz="1100" dirty="0" err="1">
                    <a:solidFill>
                      <a:schemeClr val="tx2"/>
                    </a:solidFill>
                    <a:latin typeface="나눔스퀘어라운드 Light" panose="020B0600000101010101" pitchFamily="50" charset="-127"/>
                    <a:ea typeface="나눔스퀘어라운드 Light" panose="020B0600000101010101" pitchFamily="50" charset="-127"/>
                  </a:rPr>
                  <a:t>받은날</a:t>
                </a:r>
                <a:r>
                  <a:rPr lang="ko-KR" altLang="en-US" sz="1100" dirty="0">
                    <a:solidFill>
                      <a:schemeClr val="tx2"/>
                    </a:solidFill>
                    <a:latin typeface="나눔스퀘어라운드 Light" panose="020B0600000101010101" pitchFamily="50" charset="-127"/>
                    <a:ea typeface="나눔스퀘어라운드 Light" panose="020B0600000101010101" pitchFamily="50" charset="-127"/>
                  </a:rPr>
                  <a:t> </a:t>
                </a:r>
                <a:r>
                  <a:rPr lang="en-US" altLang="ko-KR" sz="1100" dirty="0">
                    <a:solidFill>
                      <a:schemeClr val="tx2"/>
                    </a:solidFill>
                    <a:latin typeface="나눔스퀘어라운드 Light" panose="020B0600000101010101" pitchFamily="50" charset="-127"/>
                    <a:ea typeface="나눔스퀘어라운드 Light" panose="020B0600000101010101" pitchFamily="50" charset="-127"/>
                  </a:rPr>
                  <a:t>4</a:t>
                </a:r>
                <a:r>
                  <a:rPr lang="ko-KR" altLang="en-US" sz="1100" dirty="0">
                    <a:solidFill>
                      <a:schemeClr val="tx2"/>
                    </a:solidFill>
                    <a:latin typeface="나눔스퀘어라운드 Light" panose="020B0600000101010101" pitchFamily="50" charset="-127"/>
                    <a:ea typeface="나눔스퀘어라운드 Light" panose="020B0600000101010101" pitchFamily="50" charset="-127"/>
                  </a:rPr>
                  <a:t>주 이내 </a:t>
                </a:r>
                <a:endParaRPr lang="en-US" altLang="ko-KR" sz="1100" dirty="0">
                  <a:solidFill>
                    <a:schemeClr val="tx2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endParaRPr>
              </a:p>
              <a:p>
                <a:r>
                  <a:rPr lang="ko-KR" altLang="en-US" sz="1100" dirty="0">
                    <a:solidFill>
                      <a:schemeClr val="tx2"/>
                    </a:solidFill>
                    <a:latin typeface="나눔스퀘어라운드 Light" panose="020B0600000101010101" pitchFamily="50" charset="-127"/>
                    <a:ea typeface="나눔스퀘어라운드 Light" panose="020B0600000101010101" pitchFamily="50" charset="-127"/>
                  </a:rPr>
                  <a:t>감사대상회사에 제출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9A9B42A-E711-A4B8-AC85-7A17AB25899A}"/>
                  </a:ext>
                </a:extLst>
              </p:cNvPr>
              <p:cNvSpPr txBox="1"/>
              <p:nvPr/>
            </p:nvSpPr>
            <p:spPr>
              <a:xfrm>
                <a:off x="3098800" y="3543894"/>
                <a:ext cx="14009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tx2"/>
                    </a:solidFill>
                    <a:latin typeface="나눔스퀘어라운드 Light" panose="020B0600000101010101" pitchFamily="50" charset="-127"/>
                    <a:ea typeface="나눔스퀘어라운드 Light" panose="020B0600000101010101" pitchFamily="50" charset="-127"/>
                  </a:rPr>
                  <a:t>2023.01.28</a:t>
                </a:r>
                <a:endParaRPr lang="ko-KR" altLang="en-US" b="1" dirty="0">
                  <a:solidFill>
                    <a:schemeClr val="tx2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489A6B6-82EE-36A5-1D02-11A2F07BB93C}"/>
                  </a:ext>
                </a:extLst>
              </p:cNvPr>
              <p:cNvSpPr txBox="1"/>
              <p:nvPr/>
            </p:nvSpPr>
            <p:spPr>
              <a:xfrm>
                <a:off x="3098799" y="3913226"/>
                <a:ext cx="15634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>
                    <a:solidFill>
                      <a:schemeClr val="tx2"/>
                    </a:solidFill>
                    <a:latin typeface="나눔스퀘어라운드 Light" panose="020B0600000101010101" pitchFamily="50" charset="-127"/>
                    <a:ea typeface="나눔스퀘어라운드 Light" panose="020B0600000101010101" pitchFamily="50" charset="-127"/>
                  </a:rPr>
                  <a:t>재무제표제출일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09031A5-9403-86EE-9959-7D935E717F6F}"/>
                  </a:ext>
                </a:extLst>
              </p:cNvPr>
              <p:cNvSpPr txBox="1"/>
              <p:nvPr/>
            </p:nvSpPr>
            <p:spPr>
              <a:xfrm>
                <a:off x="3098762" y="4226960"/>
                <a:ext cx="179835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>
                    <a:solidFill>
                      <a:schemeClr val="tx2"/>
                    </a:solidFill>
                    <a:latin typeface="나눔스퀘어라운드 Light" panose="020B0600000101010101" pitchFamily="50" charset="-127"/>
                    <a:ea typeface="나눔스퀘어라운드 Light" panose="020B0600000101010101" pitchFamily="50" charset="-127"/>
                  </a:rPr>
                  <a:t>정기총회 </a:t>
                </a:r>
                <a:r>
                  <a:rPr lang="en-US" altLang="ko-KR" sz="1100" dirty="0">
                    <a:solidFill>
                      <a:schemeClr val="tx2"/>
                    </a:solidFill>
                    <a:latin typeface="나눔스퀘어라운드 Light" panose="020B0600000101010101" pitchFamily="50" charset="-127"/>
                    <a:ea typeface="나눔스퀘어라운드 Light" panose="020B0600000101010101" pitchFamily="50" charset="-127"/>
                  </a:rPr>
                  <a:t>6</a:t>
                </a:r>
                <a:r>
                  <a:rPr lang="ko-KR" altLang="en-US" sz="1100" dirty="0">
                    <a:solidFill>
                      <a:schemeClr val="tx2"/>
                    </a:solidFill>
                    <a:latin typeface="나눔스퀘어라운드 Light" panose="020B0600000101010101" pitchFamily="50" charset="-127"/>
                    <a:ea typeface="나눔스퀘어라운드 Light" panose="020B0600000101010101" pitchFamily="50" charset="-127"/>
                  </a:rPr>
                  <a:t>주전</a:t>
                </a:r>
                <a:endParaRPr lang="en-US" altLang="ko-KR" sz="1100" dirty="0">
                  <a:solidFill>
                    <a:schemeClr val="tx2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endParaRPr>
              </a:p>
              <a:p>
                <a:r>
                  <a:rPr lang="ko-KR" altLang="en-US" sz="1100" dirty="0">
                    <a:solidFill>
                      <a:schemeClr val="tx2"/>
                    </a:solidFill>
                    <a:latin typeface="나눔스퀘어라운드 Light" panose="020B0600000101010101" pitchFamily="50" charset="-127"/>
                    <a:ea typeface="나눔스퀘어라운드 Light" panose="020B0600000101010101" pitchFamily="50" charset="-127"/>
                  </a:rPr>
                  <a:t>감사대상회사로부터 취득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D5B4254-D30C-9864-A885-D918A6B04A54}"/>
                  </a:ext>
                </a:extLst>
              </p:cNvPr>
              <p:cNvSpPr txBox="1"/>
              <p:nvPr/>
            </p:nvSpPr>
            <p:spPr>
              <a:xfrm>
                <a:off x="5628640" y="3543894"/>
                <a:ext cx="14009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tx2"/>
                    </a:solidFill>
                    <a:latin typeface="나눔스퀘어라운드 Light" panose="020B0600000101010101" pitchFamily="50" charset="-127"/>
                    <a:ea typeface="나눔스퀘어라운드 Light" panose="020B0600000101010101" pitchFamily="50" charset="-127"/>
                  </a:rPr>
                  <a:t>2023.03.13</a:t>
                </a:r>
                <a:endParaRPr lang="ko-KR" altLang="en-US" b="1" dirty="0">
                  <a:solidFill>
                    <a:schemeClr val="tx2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01CF65D-4DB8-223C-6E98-7BA0661B800E}"/>
                  </a:ext>
                </a:extLst>
              </p:cNvPr>
              <p:cNvSpPr txBox="1"/>
              <p:nvPr/>
            </p:nvSpPr>
            <p:spPr>
              <a:xfrm>
                <a:off x="5628639" y="3913226"/>
                <a:ext cx="15634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>
                    <a:solidFill>
                      <a:schemeClr val="tx2"/>
                    </a:solidFill>
                    <a:latin typeface="나눔스퀘어라운드 Light" panose="020B0600000101010101" pitchFamily="50" charset="-127"/>
                    <a:ea typeface="나눔스퀘어라운드 Light" panose="020B0600000101010101" pitchFamily="50" charset="-127"/>
                  </a:rPr>
                  <a:t>재무제표승인일</a:t>
                </a:r>
              </a:p>
            </p:txBody>
          </p: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819BA17A-6ADF-0C0F-3A26-9A8B45AA1C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28639" y="3505199"/>
                <a:ext cx="0" cy="1371601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405C575-79D7-981A-2CB1-C9971399FDD3}"/>
                  </a:ext>
                </a:extLst>
              </p:cNvPr>
              <p:cNvSpPr txBox="1"/>
              <p:nvPr/>
            </p:nvSpPr>
            <p:spPr>
              <a:xfrm>
                <a:off x="5628639" y="4226960"/>
                <a:ext cx="179835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>
                    <a:solidFill>
                      <a:schemeClr val="tx2"/>
                    </a:solidFill>
                    <a:latin typeface="나눔스퀘어라운드 Light" panose="020B0600000101010101" pitchFamily="50" charset="-127"/>
                    <a:ea typeface="나눔스퀘어라운드 Light" panose="020B0600000101010101" pitchFamily="50" charset="-127"/>
                  </a:rPr>
                  <a:t>주주총회에서 재무제표 승인</a:t>
                </a:r>
                <a:endParaRPr lang="en-US" altLang="ko-KR" sz="1100" dirty="0">
                  <a:solidFill>
                    <a:schemeClr val="tx2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endParaRPr>
              </a:p>
              <a:p>
                <a:r>
                  <a:rPr lang="ko-KR" altLang="en-US" sz="1100" dirty="0">
                    <a:solidFill>
                      <a:schemeClr val="tx2"/>
                    </a:solidFill>
                    <a:latin typeface="나눔스퀘어라운드 Light" panose="020B0600000101010101" pitchFamily="50" charset="-127"/>
                    <a:ea typeface="나눔스퀘어라운드 Light" panose="020B0600000101010101" pitchFamily="50" charset="-127"/>
                  </a:rPr>
                  <a:t>및 공시</a:t>
                </a:r>
              </a:p>
            </p:txBody>
          </p: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ADA384A4-8892-D51C-6E0A-0E867B2EB8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64080" y="1898865"/>
                <a:ext cx="0" cy="1453936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78D36450-13B3-4689-65C2-7C9D14E5E2EB}"/>
                </a:ext>
              </a:extLst>
            </p:cNvPr>
            <p:cNvSpPr/>
            <p:nvPr/>
          </p:nvSpPr>
          <p:spPr>
            <a:xfrm>
              <a:off x="2747814" y="2713634"/>
              <a:ext cx="250504" cy="2505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7BA31F1D-FB6E-F1E5-B0EB-3FA93C61AA4F}"/>
                </a:ext>
              </a:extLst>
            </p:cNvPr>
            <p:cNvSpPr/>
            <p:nvPr/>
          </p:nvSpPr>
          <p:spPr>
            <a:xfrm>
              <a:off x="4020223" y="2713634"/>
              <a:ext cx="250504" cy="2505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59F2009A-88D3-8638-A589-246901A10649}"/>
                </a:ext>
              </a:extLst>
            </p:cNvPr>
            <p:cNvSpPr/>
            <p:nvPr/>
          </p:nvSpPr>
          <p:spPr>
            <a:xfrm>
              <a:off x="6805975" y="2713634"/>
              <a:ext cx="250504" cy="2505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841B6C47-43AF-49D6-14F7-C0966F8B8E55}"/>
                </a:ext>
              </a:extLst>
            </p:cNvPr>
            <p:cNvSpPr/>
            <p:nvPr/>
          </p:nvSpPr>
          <p:spPr>
            <a:xfrm>
              <a:off x="8999199" y="2713634"/>
              <a:ext cx="250504" cy="2505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화살표: U자형 70">
            <a:extLst>
              <a:ext uri="{FF2B5EF4-FFF2-40B4-BE49-F238E27FC236}">
                <a16:creationId xmlns:a16="http://schemas.microsoft.com/office/drawing/2014/main" id="{D07636A2-4687-0F44-AD46-99CC2129D719}"/>
              </a:ext>
            </a:extLst>
          </p:cNvPr>
          <p:cNvSpPr/>
          <p:nvPr/>
        </p:nvSpPr>
        <p:spPr>
          <a:xfrm rot="10800000">
            <a:off x="2875476" y="5059849"/>
            <a:ext cx="1317662" cy="191073"/>
          </a:xfrm>
          <a:prstGeom prst="utur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1E3D4CD-98DC-426B-17DD-D91828270432}"/>
              </a:ext>
            </a:extLst>
          </p:cNvPr>
          <p:cNvSpPr txBox="1"/>
          <p:nvPr/>
        </p:nvSpPr>
        <p:spPr>
          <a:xfrm>
            <a:off x="992557" y="5404663"/>
            <a:ext cx="4011517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대안</a:t>
            </a:r>
            <a:r>
              <a:rPr lang="en-US" altLang="ko-KR" sz="16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sz="16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당기 승인된 전기재무제표로 학습</a:t>
            </a:r>
            <a:r>
              <a:rPr lang="en-US" altLang="ko-KR" sz="16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6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예측</a:t>
            </a:r>
            <a:endParaRPr lang="en-US" altLang="ko-KR" sz="1600" b="1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F74B826-7ACC-89CA-49A3-AA19C1FAC26C}"/>
              </a:ext>
            </a:extLst>
          </p:cNvPr>
          <p:cNvGrpSpPr/>
          <p:nvPr/>
        </p:nvGrpSpPr>
        <p:grpSpPr>
          <a:xfrm>
            <a:off x="5546402" y="2584385"/>
            <a:ext cx="1382681" cy="673423"/>
            <a:chOff x="5546402" y="2322600"/>
            <a:chExt cx="1382681" cy="673423"/>
          </a:xfrm>
        </p:grpSpPr>
        <p:sp>
          <p:nvSpPr>
            <p:cNvPr id="4" name="화살표: 오른쪽 3">
              <a:extLst>
                <a:ext uri="{FF2B5EF4-FFF2-40B4-BE49-F238E27FC236}">
                  <a16:creationId xmlns:a16="http://schemas.microsoft.com/office/drawing/2014/main" id="{448FA410-2046-7D6B-6D33-D1CECC938893}"/>
                </a:ext>
              </a:extLst>
            </p:cNvPr>
            <p:cNvSpPr/>
            <p:nvPr/>
          </p:nvSpPr>
          <p:spPr>
            <a:xfrm rot="10800000" flipV="1">
              <a:off x="5546402" y="2322600"/>
              <a:ext cx="672345" cy="673423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화살표: 오른쪽 4">
              <a:extLst>
                <a:ext uri="{FF2B5EF4-FFF2-40B4-BE49-F238E27FC236}">
                  <a16:creationId xmlns:a16="http://schemas.microsoft.com/office/drawing/2014/main" id="{EDC01D49-F46B-330B-65AC-36965B4805BE}"/>
                </a:ext>
              </a:extLst>
            </p:cNvPr>
            <p:cNvSpPr/>
            <p:nvPr/>
          </p:nvSpPr>
          <p:spPr>
            <a:xfrm flipV="1">
              <a:off x="6256738" y="2322600"/>
              <a:ext cx="672345" cy="673423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B40DA43-A5DC-A8AE-54AE-FB6789D20C6A}"/>
              </a:ext>
            </a:extLst>
          </p:cNvPr>
          <p:cNvSpPr txBox="1"/>
          <p:nvPr/>
        </p:nvSpPr>
        <p:spPr>
          <a:xfrm>
            <a:off x="5651730" y="1899358"/>
            <a:ext cx="1114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감사</a:t>
            </a:r>
            <a:endParaRPr lang="en-US" altLang="ko-KR" b="1" dirty="0">
              <a:solidFill>
                <a:schemeClr val="accent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계획기간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12D74D7-0C61-D49D-C483-DF51760A11CD}"/>
              </a:ext>
            </a:extLst>
          </p:cNvPr>
          <p:cNvCxnSpPr/>
          <p:nvPr/>
        </p:nvCxnSpPr>
        <p:spPr>
          <a:xfrm flipV="1">
            <a:off x="5546402" y="1547446"/>
            <a:ext cx="0" cy="1854179"/>
          </a:xfrm>
          <a:prstGeom prst="lin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5DB067A-F68A-6380-4CC8-E004ABEC9881}"/>
              </a:ext>
            </a:extLst>
          </p:cNvPr>
          <p:cNvCxnSpPr/>
          <p:nvPr/>
        </p:nvCxnSpPr>
        <p:spPr>
          <a:xfrm flipV="1">
            <a:off x="602613" y="1547446"/>
            <a:ext cx="0" cy="1854179"/>
          </a:xfrm>
          <a:prstGeom prst="lin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4B284E5-EF01-D926-B157-AD4D568D5B38}"/>
              </a:ext>
            </a:extLst>
          </p:cNvPr>
          <p:cNvCxnSpPr/>
          <p:nvPr/>
        </p:nvCxnSpPr>
        <p:spPr>
          <a:xfrm>
            <a:off x="680916" y="1678075"/>
            <a:ext cx="4735146" cy="0"/>
          </a:xfrm>
          <a:prstGeom prst="straightConnector1">
            <a:avLst/>
          </a:prstGeom>
          <a:ln w="38100">
            <a:solidFill>
              <a:schemeClr val="accent2">
                <a:lumMod val="20000"/>
                <a:lumOff val="8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D3DE10-F9B4-D061-8EDA-512778396394}"/>
              </a:ext>
            </a:extLst>
          </p:cNvPr>
          <p:cNvSpPr txBox="1"/>
          <p:nvPr/>
        </p:nvSpPr>
        <p:spPr>
          <a:xfrm>
            <a:off x="992557" y="1248292"/>
            <a:ext cx="401152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원칙</a:t>
            </a:r>
            <a:r>
              <a:rPr lang="en-US" altLang="ko-KR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반기재무제표로 학습</a:t>
            </a:r>
            <a:r>
              <a:rPr lang="en-US" altLang="ko-KR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b="1" dirty="0">
                <a:solidFill>
                  <a:schemeClr val="accent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예측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3151F2-D407-DCB6-BB38-7BEE287DA120}"/>
              </a:ext>
            </a:extLst>
          </p:cNvPr>
          <p:cNvSpPr txBox="1"/>
          <p:nvPr/>
        </p:nvSpPr>
        <p:spPr>
          <a:xfrm>
            <a:off x="6436279" y="5400954"/>
            <a:ext cx="4011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문제점</a:t>
            </a:r>
            <a:r>
              <a:rPr lang="en-US" altLang="ko-KR" b="1">
                <a:solidFill>
                  <a:schemeClr val="accent2">
                    <a:lumMod val="20000"/>
                    <a:lumOff val="8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b="1">
                <a:solidFill>
                  <a:schemeClr val="accent2">
                    <a:lumMod val="20000"/>
                    <a:lumOff val="8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당기재무제표 </a:t>
            </a:r>
            <a:r>
              <a:rPr lang="ko-KR" altLang="en-US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사용불가</a:t>
            </a:r>
          </a:p>
        </p:txBody>
      </p:sp>
    </p:spTree>
    <p:extLst>
      <p:ext uri="{BB962C8B-B14F-4D97-AF65-F5344CB8AC3E}">
        <p14:creationId xmlns:p14="http://schemas.microsoft.com/office/powerpoint/2010/main" val="1659765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3BBF372-D942-84EC-92AB-34AB0D68C8C9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1899919" y="354262"/>
            <a:ext cx="10037540" cy="1538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53BA241-FADA-AFB9-37A6-D6412D3FEC77}"/>
              </a:ext>
            </a:extLst>
          </p:cNvPr>
          <p:cNvCxnSpPr>
            <a:cxnSpLocks/>
          </p:cNvCxnSpPr>
          <p:nvPr/>
        </p:nvCxnSpPr>
        <p:spPr>
          <a:xfrm>
            <a:off x="254540" y="6488350"/>
            <a:ext cx="1168291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455E70D-98EC-6262-BFF4-AB989E4C4182}"/>
              </a:ext>
            </a:extLst>
          </p:cNvPr>
          <p:cNvSpPr txBox="1"/>
          <p:nvPr/>
        </p:nvSpPr>
        <p:spPr>
          <a:xfrm>
            <a:off x="254540" y="231151"/>
            <a:ext cx="16453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Data selection Process</a:t>
            </a:r>
            <a:endParaRPr lang="ko-KR" altLang="en-US" sz="1000" dirty="0">
              <a:solidFill>
                <a:schemeClr val="tx2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2514F-C848-7F7F-FBD1-E332766BDC2F}"/>
              </a:ext>
            </a:extLst>
          </p:cNvPr>
          <p:cNvSpPr txBox="1"/>
          <p:nvPr/>
        </p:nvSpPr>
        <p:spPr>
          <a:xfrm>
            <a:off x="1899919" y="477372"/>
            <a:ext cx="4512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데이터 추출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1CE972-04AA-9CA8-82B3-4C07B1798D07}"/>
              </a:ext>
            </a:extLst>
          </p:cNvPr>
          <p:cNvSpPr txBox="1"/>
          <p:nvPr/>
        </p:nvSpPr>
        <p:spPr>
          <a:xfrm>
            <a:off x="254540" y="477372"/>
            <a:ext cx="164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1. </a:t>
            </a:r>
            <a:r>
              <a:rPr lang="ko-KR" altLang="en-US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데이터 선정</a:t>
            </a:r>
          </a:p>
        </p:txBody>
      </p:sp>
      <p:graphicFrame>
        <p:nvGraphicFramePr>
          <p:cNvPr id="26" name="표 26">
            <a:extLst>
              <a:ext uri="{FF2B5EF4-FFF2-40B4-BE49-F238E27FC236}">
                <a16:creationId xmlns:a16="http://schemas.microsoft.com/office/drawing/2014/main" id="{6716C51A-F13D-2C94-31BF-0758BFE919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894421"/>
              </p:ext>
            </p:extLst>
          </p:nvPr>
        </p:nvGraphicFramePr>
        <p:xfrm>
          <a:off x="1531185" y="1682520"/>
          <a:ext cx="4873178" cy="443649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27475">
                  <a:extLst>
                    <a:ext uri="{9D8B030D-6E8A-4147-A177-3AD203B41FA5}">
                      <a16:colId xmlns:a16="http://schemas.microsoft.com/office/drawing/2014/main" val="2983821964"/>
                    </a:ext>
                  </a:extLst>
                </a:gridCol>
                <a:gridCol w="3445703">
                  <a:extLst>
                    <a:ext uri="{9D8B030D-6E8A-4147-A177-3AD203B41FA5}">
                      <a16:colId xmlns:a16="http://schemas.microsoft.com/office/drawing/2014/main" val="4250092059"/>
                    </a:ext>
                  </a:extLst>
                </a:gridCol>
              </a:tblGrid>
              <a:tr h="4555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계정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분석적절차 항목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2011384"/>
                  </a:ext>
                </a:extLst>
              </a:tr>
              <a:tr h="455586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600" b="1" dirty="0">
                          <a:solidFill>
                            <a:schemeClr val="tx2"/>
                          </a:solidFill>
                        </a:rPr>
                        <a:t>현금</a:t>
                      </a:r>
                      <a:endParaRPr lang="ko-KR" altLang="en-US" sz="1600" b="1" dirty="0">
                        <a:solidFill>
                          <a:schemeClr val="tx2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2"/>
                          </a:solidFill>
                        </a:rPr>
                        <a:t>총자산대비</a:t>
                      </a:r>
                      <a:r>
                        <a:rPr lang="en-US" altLang="ko-KR" sz="1400" dirty="0">
                          <a:solidFill>
                            <a:schemeClr val="tx2"/>
                          </a:solidFill>
                        </a:rPr>
                        <a:t>,</a:t>
                      </a:r>
                      <a:r>
                        <a:rPr lang="ko-KR" altLang="en-US" sz="1400" dirty="0">
                          <a:solidFill>
                            <a:schemeClr val="tx2"/>
                          </a:solidFill>
                        </a:rPr>
                        <a:t> 산업평균대비</a:t>
                      </a:r>
                      <a:endParaRPr lang="ko-KR" altLang="en-US" sz="1400" dirty="0">
                        <a:solidFill>
                          <a:schemeClr val="tx2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353732"/>
                  </a:ext>
                </a:extLst>
              </a:tr>
              <a:tr h="7972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chemeClr val="tx2"/>
                          </a:solidFill>
                        </a:rPr>
                        <a:t>매출채권</a:t>
                      </a:r>
                      <a:endParaRPr lang="ko-KR" altLang="en-US" sz="1600" b="1" dirty="0">
                        <a:solidFill>
                          <a:schemeClr val="tx2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2"/>
                          </a:solidFill>
                        </a:rPr>
                        <a:t>회전율</a:t>
                      </a:r>
                      <a:r>
                        <a:rPr lang="en-US" altLang="ko-KR" sz="1400" dirty="0">
                          <a:solidFill>
                            <a:schemeClr val="tx2"/>
                          </a:solidFill>
                        </a:rPr>
                        <a:t>, </a:t>
                      </a:r>
                      <a:r>
                        <a:rPr lang="ko-KR" altLang="en-US" sz="1400" dirty="0" err="1">
                          <a:solidFill>
                            <a:schemeClr val="tx2"/>
                          </a:solidFill>
                        </a:rPr>
                        <a:t>매출총이익률</a:t>
                      </a:r>
                      <a:r>
                        <a:rPr lang="en-US" altLang="ko-KR" sz="1400" dirty="0">
                          <a:solidFill>
                            <a:schemeClr val="tx2"/>
                          </a:solidFill>
                        </a:rPr>
                        <a:t>, </a:t>
                      </a:r>
                      <a:r>
                        <a:rPr lang="ko-KR" altLang="en-US" sz="1400" dirty="0" err="1">
                          <a:solidFill>
                            <a:schemeClr val="tx2"/>
                          </a:solidFill>
                        </a:rPr>
                        <a:t>대손율</a:t>
                      </a:r>
                      <a:r>
                        <a:rPr lang="en-US" altLang="ko-KR" sz="1400" dirty="0">
                          <a:solidFill>
                            <a:schemeClr val="tx2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2"/>
                          </a:solidFill>
                        </a:rPr>
                        <a:t>총자산대비</a:t>
                      </a:r>
                      <a:r>
                        <a:rPr lang="en-US" altLang="ko-KR" sz="1400" dirty="0">
                          <a:solidFill>
                            <a:schemeClr val="tx2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2"/>
                          </a:solidFill>
                        </a:rPr>
                        <a:t>산업평균대비</a:t>
                      </a:r>
                      <a:endParaRPr lang="ko-KR" altLang="en-US" sz="1400" dirty="0">
                        <a:solidFill>
                          <a:schemeClr val="tx2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680996"/>
                  </a:ext>
                </a:extLst>
              </a:tr>
              <a:tr h="4555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chemeClr val="tx2"/>
                          </a:solidFill>
                        </a:rPr>
                        <a:t>유가증권</a:t>
                      </a:r>
                      <a:endParaRPr lang="ko-KR" altLang="en-US" sz="1600" b="1" dirty="0">
                        <a:solidFill>
                          <a:schemeClr val="tx2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2"/>
                          </a:solidFill>
                        </a:rPr>
                        <a:t>총자산대비</a:t>
                      </a:r>
                      <a:r>
                        <a:rPr lang="en-US" altLang="ko-KR" sz="1400" dirty="0">
                          <a:solidFill>
                            <a:schemeClr val="tx2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2"/>
                          </a:solidFill>
                        </a:rPr>
                        <a:t>산업평균대비</a:t>
                      </a:r>
                      <a:r>
                        <a:rPr lang="en-US" altLang="ko-KR" sz="1400" dirty="0">
                          <a:solidFill>
                            <a:schemeClr val="tx2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2"/>
                          </a:solidFill>
                        </a:rPr>
                        <a:t>수익률</a:t>
                      </a:r>
                      <a:endParaRPr lang="ko-KR" altLang="en-US" sz="1400" dirty="0">
                        <a:solidFill>
                          <a:schemeClr val="tx2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541539"/>
                  </a:ext>
                </a:extLst>
              </a:tr>
              <a:tr h="4555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chemeClr val="tx2"/>
                          </a:solidFill>
                        </a:rPr>
                        <a:t>유형자산</a:t>
                      </a:r>
                      <a:endParaRPr lang="ko-KR" altLang="en-US" sz="1600" b="1" dirty="0">
                        <a:solidFill>
                          <a:schemeClr val="tx2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solidFill>
                            <a:schemeClr val="tx2"/>
                          </a:solidFill>
                        </a:rPr>
                        <a:t>감가상각률</a:t>
                      </a:r>
                      <a:r>
                        <a:rPr lang="en-US" altLang="ko-KR" sz="1400" dirty="0">
                          <a:solidFill>
                            <a:schemeClr val="tx2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2"/>
                          </a:solidFill>
                        </a:rPr>
                        <a:t>총자산대비</a:t>
                      </a:r>
                      <a:endParaRPr lang="ko-KR" altLang="en-US" sz="1400" dirty="0">
                        <a:solidFill>
                          <a:schemeClr val="tx2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137847"/>
                  </a:ext>
                </a:extLst>
              </a:tr>
              <a:tr h="6806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chemeClr val="tx2"/>
                          </a:solidFill>
                        </a:rPr>
                        <a:t>무형자산</a:t>
                      </a:r>
                      <a:endParaRPr lang="ko-KR" altLang="en-US" sz="1600" b="1" dirty="0">
                        <a:solidFill>
                          <a:schemeClr val="tx2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solidFill>
                            <a:schemeClr val="tx2"/>
                          </a:solidFill>
                        </a:rPr>
                        <a:t>무형자산상각률</a:t>
                      </a:r>
                      <a:r>
                        <a:rPr lang="en-US" altLang="ko-KR" sz="1400" dirty="0">
                          <a:solidFill>
                            <a:schemeClr val="tx2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2"/>
                          </a:solidFill>
                        </a:rPr>
                        <a:t>총자산대비</a:t>
                      </a:r>
                      <a:r>
                        <a:rPr lang="en-US" altLang="ko-KR" sz="1400" dirty="0">
                          <a:solidFill>
                            <a:schemeClr val="tx2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2"/>
                          </a:solidFill>
                        </a:rPr>
                        <a:t>개발비계상비율</a:t>
                      </a:r>
                      <a:endParaRPr lang="ko-KR" altLang="en-US" sz="1400" dirty="0">
                        <a:solidFill>
                          <a:schemeClr val="tx2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395233"/>
                  </a:ext>
                </a:extLst>
              </a:tr>
              <a:tr h="6806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chemeClr val="tx2"/>
                          </a:solidFill>
                        </a:rPr>
                        <a:t>재고자산</a:t>
                      </a:r>
                      <a:endParaRPr lang="ko-KR" altLang="en-US" sz="1600" b="1" dirty="0">
                        <a:solidFill>
                          <a:schemeClr val="tx2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2"/>
                          </a:solidFill>
                        </a:rPr>
                        <a:t>회전율</a:t>
                      </a:r>
                      <a:r>
                        <a:rPr lang="en-US" altLang="ko-KR" sz="1400" dirty="0">
                          <a:solidFill>
                            <a:schemeClr val="tx2"/>
                          </a:solidFill>
                        </a:rPr>
                        <a:t>, </a:t>
                      </a:r>
                      <a:r>
                        <a:rPr lang="ko-KR" altLang="en-US" sz="1400" dirty="0" err="1">
                          <a:solidFill>
                            <a:schemeClr val="tx2"/>
                          </a:solidFill>
                        </a:rPr>
                        <a:t>매출총이익률</a:t>
                      </a:r>
                      <a:r>
                        <a:rPr lang="en-US" altLang="ko-KR" sz="1400" dirty="0">
                          <a:solidFill>
                            <a:schemeClr val="tx2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2"/>
                          </a:solidFill>
                        </a:rPr>
                        <a:t>매출원가율</a:t>
                      </a:r>
                      <a:r>
                        <a:rPr lang="en-US" altLang="ko-KR" sz="1400" dirty="0">
                          <a:solidFill>
                            <a:schemeClr val="tx2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2"/>
                          </a:solidFill>
                        </a:rPr>
                        <a:t>총자산대비</a:t>
                      </a:r>
                      <a:r>
                        <a:rPr lang="en-US" altLang="ko-KR" sz="1400" dirty="0">
                          <a:solidFill>
                            <a:schemeClr val="tx2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2"/>
                          </a:solidFill>
                        </a:rPr>
                        <a:t>산업평균대비</a:t>
                      </a:r>
                      <a:endParaRPr lang="ko-KR" altLang="en-US" sz="1400" dirty="0">
                        <a:solidFill>
                          <a:schemeClr val="tx2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773644"/>
                  </a:ext>
                </a:extLst>
              </a:tr>
              <a:tr h="4555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chemeClr val="tx2"/>
                          </a:solidFill>
                        </a:rPr>
                        <a:t>차입금</a:t>
                      </a:r>
                      <a:endParaRPr lang="ko-KR" altLang="en-US" sz="1600" b="1" dirty="0">
                        <a:solidFill>
                          <a:schemeClr val="tx2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2"/>
                          </a:solidFill>
                        </a:rPr>
                        <a:t>유효이자율</a:t>
                      </a:r>
                      <a:r>
                        <a:rPr lang="en-US" altLang="ko-KR" sz="1400" dirty="0">
                          <a:solidFill>
                            <a:schemeClr val="tx2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2"/>
                          </a:solidFill>
                        </a:rPr>
                        <a:t>총자산대비</a:t>
                      </a:r>
                      <a:r>
                        <a:rPr lang="en-US" altLang="ko-KR" sz="1400" dirty="0">
                          <a:solidFill>
                            <a:schemeClr val="tx2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2"/>
                          </a:solidFill>
                        </a:rPr>
                        <a:t>역마진율</a:t>
                      </a:r>
                      <a:endParaRPr lang="ko-KR" altLang="en-US" sz="1400" dirty="0">
                        <a:solidFill>
                          <a:schemeClr val="tx2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678577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E8B431E1-3EF1-AA21-F2F1-9E5294110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712119"/>
              </p:ext>
            </p:extLst>
          </p:nvPr>
        </p:nvGraphicFramePr>
        <p:xfrm>
          <a:off x="7062489" y="1682519"/>
          <a:ext cx="4874967" cy="443436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94924">
                  <a:extLst>
                    <a:ext uri="{9D8B030D-6E8A-4147-A177-3AD203B41FA5}">
                      <a16:colId xmlns:a16="http://schemas.microsoft.com/office/drawing/2014/main" val="3829858791"/>
                    </a:ext>
                  </a:extLst>
                </a:gridCol>
                <a:gridCol w="3480043">
                  <a:extLst>
                    <a:ext uri="{9D8B030D-6E8A-4147-A177-3AD203B41FA5}">
                      <a16:colId xmlns:a16="http://schemas.microsoft.com/office/drawing/2014/main" val="2389681509"/>
                    </a:ext>
                  </a:extLst>
                </a:gridCol>
              </a:tblGrid>
              <a:tr h="4796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>
                          <a:solidFill>
                            <a:schemeClr val="tx2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주요 비율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7844783"/>
                  </a:ext>
                </a:extLst>
              </a:tr>
              <a:tr h="7455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kern="1200" dirty="0">
                          <a:solidFill>
                            <a:schemeClr val="tx2"/>
                          </a:solidFill>
                        </a:rPr>
                        <a:t>유동성비율</a:t>
                      </a:r>
                      <a:endParaRPr lang="ko-KR" altLang="en-US" sz="1600" b="1" kern="1200" dirty="0">
                        <a:solidFill>
                          <a:schemeClr val="tx2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kern="1200" dirty="0">
                          <a:solidFill>
                            <a:schemeClr val="tx2"/>
                          </a:solidFill>
                        </a:rPr>
                        <a:t>유동비율</a:t>
                      </a:r>
                      <a:r>
                        <a:rPr lang="en-US" altLang="ko-KR" sz="1400" kern="1200" dirty="0">
                          <a:solidFill>
                            <a:schemeClr val="tx2"/>
                          </a:solidFill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tx2"/>
                          </a:solidFill>
                        </a:rPr>
                        <a:t>당좌비율</a:t>
                      </a:r>
                      <a:r>
                        <a:rPr lang="en-US" altLang="ko-KR" sz="1400" kern="1200" dirty="0">
                          <a:solidFill>
                            <a:schemeClr val="tx2"/>
                          </a:solidFill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tx2"/>
                          </a:solidFill>
                        </a:rPr>
                        <a:t>현금흐름</a:t>
                      </a:r>
                      <a:r>
                        <a:rPr lang="en-US" altLang="ko-KR" sz="1400" kern="1200" dirty="0">
                          <a:solidFill>
                            <a:schemeClr val="tx2"/>
                          </a:solidFill>
                        </a:rPr>
                        <a:t>/ </a:t>
                      </a:r>
                      <a:r>
                        <a:rPr lang="ko-KR" altLang="en-US" sz="1400" kern="1200" dirty="0">
                          <a:solidFill>
                            <a:schemeClr val="tx2"/>
                          </a:solidFill>
                        </a:rPr>
                        <a:t>총자산</a:t>
                      </a:r>
                      <a:r>
                        <a:rPr lang="en-US" altLang="ko-KR" sz="1400" kern="1200" dirty="0">
                          <a:solidFill>
                            <a:schemeClr val="tx2"/>
                          </a:solidFill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tx2"/>
                          </a:solidFill>
                        </a:rPr>
                        <a:t>현금흐름</a:t>
                      </a:r>
                      <a:r>
                        <a:rPr lang="en-US" altLang="ko-KR" sz="1400" kern="1200" dirty="0">
                          <a:solidFill>
                            <a:schemeClr val="tx2"/>
                          </a:solidFill>
                        </a:rPr>
                        <a:t>/ </a:t>
                      </a:r>
                      <a:r>
                        <a:rPr lang="ko-KR" altLang="en-US" sz="1400" kern="1200" dirty="0" err="1">
                          <a:solidFill>
                            <a:schemeClr val="tx2"/>
                          </a:solidFill>
                        </a:rPr>
                        <a:t>총부채</a:t>
                      </a:r>
                      <a:endParaRPr lang="ko-KR" altLang="en-US" sz="1400" kern="1200" dirty="0">
                        <a:solidFill>
                          <a:schemeClr val="tx2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267694"/>
                  </a:ext>
                </a:extLst>
              </a:tr>
              <a:tr h="9723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kern="1200" dirty="0">
                          <a:solidFill>
                            <a:schemeClr val="tx2"/>
                          </a:solidFill>
                        </a:rPr>
                        <a:t>안정성비율</a:t>
                      </a:r>
                      <a:endParaRPr lang="ko-KR" altLang="en-US" sz="1600" b="1" kern="1200" dirty="0">
                        <a:solidFill>
                          <a:schemeClr val="tx2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kern="1200" dirty="0">
                          <a:solidFill>
                            <a:schemeClr val="tx2"/>
                          </a:solidFill>
                        </a:rPr>
                        <a:t>부채비율</a:t>
                      </a:r>
                      <a:r>
                        <a:rPr lang="en-US" altLang="ko-KR" sz="1400" kern="1200" dirty="0">
                          <a:solidFill>
                            <a:schemeClr val="tx2"/>
                          </a:solidFill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tx2"/>
                          </a:solidFill>
                        </a:rPr>
                        <a:t>이자보상비율</a:t>
                      </a:r>
                      <a:r>
                        <a:rPr lang="en-US" altLang="ko-KR" sz="1400" kern="1200" dirty="0">
                          <a:solidFill>
                            <a:schemeClr val="tx2"/>
                          </a:solidFill>
                        </a:rPr>
                        <a:t>, </a:t>
                      </a:r>
                      <a:r>
                        <a:rPr lang="ko-KR" altLang="en-US" sz="1400" kern="1200" dirty="0" err="1">
                          <a:solidFill>
                            <a:schemeClr val="tx2"/>
                          </a:solidFill>
                        </a:rPr>
                        <a:t>고정장기적합률</a:t>
                      </a:r>
                      <a:r>
                        <a:rPr lang="en-US" altLang="ko-KR" sz="1400" kern="1200" dirty="0">
                          <a:solidFill>
                            <a:schemeClr val="tx2"/>
                          </a:solidFill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tx2"/>
                          </a:solidFill>
                        </a:rPr>
                        <a:t>자기자본비율</a:t>
                      </a:r>
                      <a:r>
                        <a:rPr lang="en-US" altLang="ko-KR" sz="1400" kern="1200" dirty="0">
                          <a:solidFill>
                            <a:schemeClr val="tx2"/>
                          </a:solidFill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tx2"/>
                          </a:solidFill>
                        </a:rPr>
                        <a:t>차입금의존도</a:t>
                      </a:r>
                      <a:r>
                        <a:rPr lang="en-US" altLang="ko-KR" sz="1400" kern="1200" dirty="0">
                          <a:solidFill>
                            <a:schemeClr val="tx2"/>
                          </a:solidFill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tx2"/>
                          </a:solidFill>
                        </a:rPr>
                        <a:t>차입금비율</a:t>
                      </a:r>
                      <a:r>
                        <a:rPr lang="en-US" altLang="ko-KR" sz="1400" kern="1200" dirty="0">
                          <a:solidFill>
                            <a:schemeClr val="tx2"/>
                          </a:solidFill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tx2"/>
                          </a:solidFill>
                        </a:rPr>
                        <a:t>차입부채</a:t>
                      </a:r>
                      <a:r>
                        <a:rPr lang="en-US" altLang="ko-KR" sz="1400" kern="1200" dirty="0">
                          <a:solidFill>
                            <a:schemeClr val="tx2"/>
                          </a:solidFill>
                        </a:rPr>
                        <a:t>/</a:t>
                      </a:r>
                      <a:r>
                        <a:rPr lang="ko-KR" altLang="en-US" sz="1400" kern="1200" dirty="0">
                          <a:solidFill>
                            <a:schemeClr val="tx2"/>
                          </a:solidFill>
                        </a:rPr>
                        <a:t>영업이익</a:t>
                      </a:r>
                      <a:endParaRPr lang="ko-KR" altLang="en-US" sz="1400" kern="1200" dirty="0">
                        <a:solidFill>
                          <a:schemeClr val="tx2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134285"/>
                  </a:ext>
                </a:extLst>
              </a:tr>
              <a:tr h="7455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kern="1200" dirty="0">
                          <a:solidFill>
                            <a:schemeClr val="tx2"/>
                          </a:solidFill>
                        </a:rPr>
                        <a:t>수익성비율</a:t>
                      </a:r>
                      <a:endParaRPr lang="ko-KR" altLang="en-US" sz="1600" b="1" kern="1200" dirty="0">
                        <a:solidFill>
                          <a:schemeClr val="tx2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kern="1200" dirty="0">
                          <a:solidFill>
                            <a:schemeClr val="tx2"/>
                          </a:solidFill>
                        </a:rPr>
                        <a:t>영업이익률</a:t>
                      </a:r>
                      <a:r>
                        <a:rPr lang="en-US" altLang="ko-KR" sz="1400" kern="1200" dirty="0">
                          <a:solidFill>
                            <a:schemeClr val="tx2"/>
                          </a:solidFill>
                        </a:rPr>
                        <a:t>, </a:t>
                      </a:r>
                      <a:r>
                        <a:rPr lang="ko-KR" altLang="en-US" sz="1400" kern="1200" dirty="0" err="1">
                          <a:solidFill>
                            <a:schemeClr val="tx2"/>
                          </a:solidFill>
                        </a:rPr>
                        <a:t>총자산순이익률</a:t>
                      </a:r>
                      <a:r>
                        <a:rPr lang="en-US" altLang="ko-KR" sz="1400" kern="1200" dirty="0">
                          <a:solidFill>
                            <a:schemeClr val="tx2"/>
                          </a:solidFill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tx2"/>
                          </a:solidFill>
                        </a:rPr>
                        <a:t>투하자본수익률</a:t>
                      </a:r>
                      <a:r>
                        <a:rPr lang="en-US" altLang="ko-KR" sz="1400" kern="1200" dirty="0">
                          <a:solidFill>
                            <a:schemeClr val="tx2"/>
                          </a:solidFill>
                        </a:rPr>
                        <a:t>, </a:t>
                      </a:r>
                      <a:r>
                        <a:rPr lang="ko-KR" altLang="en-US" sz="1400" kern="1200" dirty="0" err="1">
                          <a:solidFill>
                            <a:schemeClr val="tx2"/>
                          </a:solidFill>
                        </a:rPr>
                        <a:t>당기순이익률</a:t>
                      </a:r>
                      <a:r>
                        <a:rPr lang="en-US" altLang="ko-KR" sz="1400" kern="1200" dirty="0">
                          <a:solidFill>
                            <a:schemeClr val="tx2"/>
                          </a:solidFill>
                        </a:rPr>
                        <a:t>, ROA, ROE</a:t>
                      </a:r>
                      <a:endParaRPr lang="ko-KR" altLang="en-US" sz="1400" kern="1200" dirty="0">
                        <a:solidFill>
                          <a:schemeClr val="tx2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746965"/>
                  </a:ext>
                </a:extLst>
              </a:tr>
              <a:tr h="7455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kern="1200" dirty="0">
                          <a:solidFill>
                            <a:schemeClr val="tx2"/>
                          </a:solidFill>
                        </a:rPr>
                        <a:t>시장가치비율</a:t>
                      </a:r>
                      <a:endParaRPr lang="ko-KR" altLang="en-US" sz="1600" b="1" kern="1200" dirty="0">
                        <a:solidFill>
                          <a:schemeClr val="tx2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solidFill>
                            <a:schemeClr val="tx2"/>
                          </a:solidFill>
                        </a:rPr>
                        <a:t>PER, PBR, PSR</a:t>
                      </a:r>
                      <a:endParaRPr lang="ko-KR" altLang="en-US" sz="1400" kern="1200" dirty="0">
                        <a:solidFill>
                          <a:schemeClr val="tx2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021141"/>
                  </a:ext>
                </a:extLst>
              </a:tr>
              <a:tr h="7455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kern="1200" dirty="0">
                          <a:solidFill>
                            <a:schemeClr val="tx2"/>
                          </a:solidFill>
                        </a:rPr>
                        <a:t>활동성비율</a:t>
                      </a:r>
                      <a:endParaRPr lang="ko-KR" altLang="en-US" sz="1600" b="1" kern="1200" dirty="0">
                        <a:solidFill>
                          <a:schemeClr val="tx2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kern="1200" dirty="0">
                          <a:solidFill>
                            <a:schemeClr val="tx2"/>
                          </a:solidFill>
                        </a:rPr>
                        <a:t>유보율</a:t>
                      </a:r>
                      <a:r>
                        <a:rPr lang="en-US" altLang="ko-KR" sz="1400" kern="1200" dirty="0">
                          <a:solidFill>
                            <a:schemeClr val="tx2"/>
                          </a:solidFill>
                        </a:rPr>
                        <a:t>, </a:t>
                      </a:r>
                      <a:r>
                        <a:rPr lang="ko-KR" altLang="en-US" sz="1400" kern="1200" dirty="0" err="1">
                          <a:solidFill>
                            <a:schemeClr val="tx2"/>
                          </a:solidFill>
                        </a:rPr>
                        <a:t>유보액</a:t>
                      </a:r>
                      <a:r>
                        <a:rPr lang="en-US" altLang="ko-KR" sz="1400" kern="1200" dirty="0">
                          <a:solidFill>
                            <a:schemeClr val="tx2"/>
                          </a:solidFill>
                        </a:rPr>
                        <a:t>/ </a:t>
                      </a:r>
                      <a:r>
                        <a:rPr lang="ko-KR" altLang="en-US" sz="1400" kern="1200" dirty="0">
                          <a:solidFill>
                            <a:schemeClr val="tx2"/>
                          </a:solidFill>
                        </a:rPr>
                        <a:t>총자산</a:t>
                      </a:r>
                      <a:r>
                        <a:rPr lang="en-US" altLang="ko-KR" sz="1400" kern="1200" dirty="0">
                          <a:solidFill>
                            <a:schemeClr val="tx2"/>
                          </a:solidFill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tx2"/>
                          </a:solidFill>
                        </a:rPr>
                        <a:t>총자산</a:t>
                      </a:r>
                      <a:r>
                        <a:rPr lang="en-US" altLang="ko-KR" sz="1400" kern="1200" dirty="0">
                          <a:solidFill>
                            <a:schemeClr val="tx2"/>
                          </a:solidFill>
                        </a:rPr>
                        <a:t>/</a:t>
                      </a:r>
                      <a:r>
                        <a:rPr lang="ko-KR" altLang="en-US" sz="1400" kern="1200" dirty="0">
                          <a:solidFill>
                            <a:schemeClr val="tx2"/>
                          </a:solidFill>
                        </a:rPr>
                        <a:t>매출</a:t>
                      </a:r>
                      <a:r>
                        <a:rPr lang="en-US" altLang="ko-KR" sz="1400" kern="1200" dirty="0">
                          <a:solidFill>
                            <a:schemeClr val="tx2"/>
                          </a:solidFill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tx2"/>
                          </a:solidFill>
                        </a:rPr>
                        <a:t>총자산회전율</a:t>
                      </a:r>
                      <a:r>
                        <a:rPr lang="en-US" altLang="ko-KR" sz="1400" kern="1200" dirty="0">
                          <a:solidFill>
                            <a:schemeClr val="tx2"/>
                          </a:solidFill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tx2"/>
                          </a:solidFill>
                        </a:rPr>
                        <a:t>총부채회전율</a:t>
                      </a:r>
                      <a:endParaRPr lang="ko-KR" altLang="en-US" sz="1400" kern="1200" dirty="0">
                        <a:solidFill>
                          <a:schemeClr val="tx2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096423"/>
                  </a:ext>
                </a:extLst>
              </a:tr>
            </a:tbl>
          </a:graphicData>
        </a:graphic>
      </p:graphicFrame>
      <p:grpSp>
        <p:nvGrpSpPr>
          <p:cNvPr id="30" name="그룹 29">
            <a:extLst>
              <a:ext uri="{FF2B5EF4-FFF2-40B4-BE49-F238E27FC236}">
                <a16:creationId xmlns:a16="http://schemas.microsoft.com/office/drawing/2014/main" id="{5C146908-6434-A985-20FD-FBE47CD34919}"/>
              </a:ext>
            </a:extLst>
          </p:cNvPr>
          <p:cNvGrpSpPr/>
          <p:nvPr/>
        </p:nvGrpSpPr>
        <p:grpSpPr>
          <a:xfrm>
            <a:off x="1530922" y="1108313"/>
            <a:ext cx="4874206" cy="5170231"/>
            <a:chOff x="1235847" y="1108313"/>
            <a:chExt cx="4715323" cy="517023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33962DD-29D2-46C1-8C00-E761A90EFF9B}"/>
                </a:ext>
              </a:extLst>
            </p:cNvPr>
            <p:cNvSpPr txBox="1"/>
            <p:nvPr/>
          </p:nvSpPr>
          <p:spPr>
            <a:xfrm>
              <a:off x="1235847" y="1108313"/>
              <a:ext cx="4715323" cy="369332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1. </a:t>
              </a:r>
              <a:r>
                <a:rPr lang="ko-KR" altLang="en-US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감사위험계정 비율화</a:t>
              </a: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5DB6A64-6C5E-EDAD-FB6E-3580F489FA6C}"/>
                </a:ext>
              </a:extLst>
            </p:cNvPr>
            <p:cNvCxnSpPr>
              <a:cxnSpLocks/>
            </p:cNvCxnSpPr>
            <p:nvPr/>
          </p:nvCxnSpPr>
          <p:spPr>
            <a:xfrm>
              <a:off x="1235847" y="6278544"/>
              <a:ext cx="4715323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68A068B-BBC8-AF22-2ECC-CD4856A0F2F2}"/>
              </a:ext>
            </a:extLst>
          </p:cNvPr>
          <p:cNvGrpSpPr/>
          <p:nvPr/>
        </p:nvGrpSpPr>
        <p:grpSpPr>
          <a:xfrm>
            <a:off x="7063253" y="1108313"/>
            <a:ext cx="4874206" cy="5170231"/>
            <a:chOff x="1235847" y="1108313"/>
            <a:chExt cx="4715323" cy="517023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C91C7E6-0062-48ED-B4C2-15BCCCE7EAC6}"/>
                </a:ext>
              </a:extLst>
            </p:cNvPr>
            <p:cNvSpPr txBox="1"/>
            <p:nvPr/>
          </p:nvSpPr>
          <p:spPr>
            <a:xfrm>
              <a:off x="1235847" y="1108313"/>
              <a:ext cx="4715323" cy="369332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2. </a:t>
              </a:r>
              <a:r>
                <a:rPr lang="ko-KR" altLang="en-US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재무비율</a:t>
              </a: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DF3E074F-53A9-D65D-283B-FB333646D979}"/>
                </a:ext>
              </a:extLst>
            </p:cNvPr>
            <p:cNvCxnSpPr>
              <a:cxnSpLocks/>
            </p:cNvCxnSpPr>
            <p:nvPr/>
          </p:nvCxnSpPr>
          <p:spPr>
            <a:xfrm>
              <a:off x="1235847" y="6278544"/>
              <a:ext cx="4715323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E1CEED1-3AE5-2E9F-7C9E-330E515F0D8E}"/>
              </a:ext>
            </a:extLst>
          </p:cNvPr>
          <p:cNvCxnSpPr>
            <a:cxnSpLocks/>
          </p:cNvCxnSpPr>
          <p:nvPr/>
        </p:nvCxnSpPr>
        <p:spPr>
          <a:xfrm>
            <a:off x="6733808" y="1108313"/>
            <a:ext cx="0" cy="5155159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11ADCF00-2C4F-75F0-9087-2BF2A9C07D0A}"/>
              </a:ext>
            </a:extLst>
          </p:cNvPr>
          <p:cNvSpPr/>
          <p:nvPr/>
        </p:nvSpPr>
        <p:spPr>
          <a:xfrm>
            <a:off x="368898" y="1108313"/>
            <a:ext cx="832580" cy="369331"/>
          </a:xfrm>
          <a:prstGeom prst="rect">
            <a:avLst/>
          </a:prstGeom>
          <a:solidFill>
            <a:schemeClr val="tx2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데이터</a:t>
            </a:r>
            <a:endParaRPr lang="en-US" altLang="ko-KR" sz="1800" b="1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9397CA9-E3B4-3B32-17D2-7139CB660D4F}"/>
              </a:ext>
            </a:extLst>
          </p:cNvPr>
          <p:cNvSpPr/>
          <p:nvPr/>
        </p:nvSpPr>
        <p:spPr>
          <a:xfrm>
            <a:off x="368898" y="1682519"/>
            <a:ext cx="832580" cy="4434366"/>
          </a:xfrm>
          <a:prstGeom prst="rect">
            <a:avLst/>
          </a:prstGeom>
          <a:solidFill>
            <a:schemeClr val="tx2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항목</a:t>
            </a:r>
            <a:endParaRPr lang="en-US" altLang="ko-KR" sz="1800" b="1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7456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3BBF372-D942-84EC-92AB-34AB0D68C8C9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1899919" y="354262"/>
            <a:ext cx="10037540" cy="1538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53BA241-FADA-AFB9-37A6-D6412D3FEC77}"/>
              </a:ext>
            </a:extLst>
          </p:cNvPr>
          <p:cNvCxnSpPr>
            <a:cxnSpLocks/>
          </p:cNvCxnSpPr>
          <p:nvPr/>
        </p:nvCxnSpPr>
        <p:spPr>
          <a:xfrm>
            <a:off x="254540" y="6488350"/>
            <a:ext cx="1168291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455E70D-98EC-6262-BFF4-AB989E4C4182}"/>
              </a:ext>
            </a:extLst>
          </p:cNvPr>
          <p:cNvSpPr txBox="1"/>
          <p:nvPr/>
        </p:nvSpPr>
        <p:spPr>
          <a:xfrm>
            <a:off x="254540" y="231151"/>
            <a:ext cx="16453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Data selection Process</a:t>
            </a:r>
            <a:endParaRPr lang="ko-KR" altLang="en-US" sz="1000" dirty="0">
              <a:solidFill>
                <a:schemeClr val="tx2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2514F-C848-7F7F-FBD1-E332766BDC2F}"/>
              </a:ext>
            </a:extLst>
          </p:cNvPr>
          <p:cNvSpPr txBox="1"/>
          <p:nvPr/>
        </p:nvSpPr>
        <p:spPr>
          <a:xfrm>
            <a:off x="1899919" y="477372"/>
            <a:ext cx="4512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데이터 형태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1CE972-04AA-9CA8-82B3-4C07B1798D07}"/>
              </a:ext>
            </a:extLst>
          </p:cNvPr>
          <p:cNvSpPr txBox="1"/>
          <p:nvPr/>
        </p:nvSpPr>
        <p:spPr>
          <a:xfrm>
            <a:off x="254540" y="477372"/>
            <a:ext cx="164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1. </a:t>
            </a:r>
            <a:r>
              <a:rPr lang="ko-KR" altLang="en-US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데이터 선정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C6AC7EA-A3EE-7C29-FF52-09C424B4F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296" y="1713440"/>
            <a:ext cx="2162873" cy="4009438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40034126-F34E-2AEA-9004-D98197188EFA}"/>
              </a:ext>
            </a:extLst>
          </p:cNvPr>
          <p:cNvGrpSpPr/>
          <p:nvPr/>
        </p:nvGrpSpPr>
        <p:grpSpPr>
          <a:xfrm>
            <a:off x="1076965" y="1713439"/>
            <a:ext cx="4878650" cy="4009438"/>
            <a:chOff x="1249948" y="1510234"/>
            <a:chExt cx="4878650" cy="4009438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92FD0E8B-7E7A-6C4C-D685-62CB14677D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9948" y="1510234"/>
              <a:ext cx="4878650" cy="1522046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ECD82724-8D18-C42E-8415-424A355EAB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49948" y="4000958"/>
              <a:ext cx="4878650" cy="1518714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B3C6A34-CFF5-E334-FB49-9208E2D118DB}"/>
                </a:ext>
              </a:extLst>
            </p:cNvPr>
            <p:cNvSpPr txBox="1"/>
            <p:nvPr/>
          </p:nvSpPr>
          <p:spPr>
            <a:xfrm>
              <a:off x="3505954" y="3210560"/>
              <a:ext cx="861774" cy="52832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sz="4400" dirty="0">
                  <a:solidFill>
                    <a:schemeClr val="tx2"/>
                  </a:solidFill>
                </a:rPr>
                <a:t>…</a:t>
              </a:r>
              <a:endParaRPr lang="ko-KR" altLang="en-US" sz="44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7E6ADD6B-A0C8-C321-8514-5BB37C89F131}"/>
              </a:ext>
            </a:extLst>
          </p:cNvPr>
          <p:cNvGrpSpPr/>
          <p:nvPr/>
        </p:nvGrpSpPr>
        <p:grpSpPr>
          <a:xfrm>
            <a:off x="1076965" y="1108313"/>
            <a:ext cx="4874206" cy="4850359"/>
            <a:chOff x="1235847" y="1108313"/>
            <a:chExt cx="4715323" cy="4850359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0D23102-4873-820F-82A6-7F254D92EAA8}"/>
                </a:ext>
              </a:extLst>
            </p:cNvPr>
            <p:cNvSpPr txBox="1"/>
            <p:nvPr/>
          </p:nvSpPr>
          <p:spPr>
            <a:xfrm>
              <a:off x="1235847" y="1108313"/>
              <a:ext cx="4715323" cy="369332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결측치</a:t>
              </a:r>
              <a:r>
                <a:rPr lang="ko-KR" altLang="en-US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원본</a:t>
              </a:r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2A05BDB6-FEAB-62EC-FED9-EC4646DA5C05}"/>
                </a:ext>
              </a:extLst>
            </p:cNvPr>
            <p:cNvCxnSpPr>
              <a:cxnSpLocks/>
            </p:cNvCxnSpPr>
            <p:nvPr/>
          </p:nvCxnSpPr>
          <p:spPr>
            <a:xfrm>
              <a:off x="1235847" y="5958672"/>
              <a:ext cx="4715323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9024C593-597D-1D0F-E11D-C9D1EAA6E248}"/>
              </a:ext>
            </a:extLst>
          </p:cNvPr>
          <p:cNvGrpSpPr/>
          <p:nvPr/>
        </p:nvGrpSpPr>
        <p:grpSpPr>
          <a:xfrm>
            <a:off x="6609296" y="1108313"/>
            <a:ext cx="4874206" cy="4850359"/>
            <a:chOff x="1235847" y="1108313"/>
            <a:chExt cx="4715323" cy="4850359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76A7FDA-4CC8-092E-1C2A-6DC9B5AAA2E6}"/>
                </a:ext>
              </a:extLst>
            </p:cNvPr>
            <p:cNvSpPr txBox="1"/>
            <p:nvPr/>
          </p:nvSpPr>
          <p:spPr>
            <a:xfrm>
              <a:off x="1235847" y="1108313"/>
              <a:ext cx="4715323" cy="369332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결측치</a:t>
              </a:r>
              <a:r>
                <a:rPr lang="ko-KR" altLang="en-US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패턴</a:t>
              </a: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345D44A6-FCB9-D45B-B0B9-69805F50F3A4}"/>
                </a:ext>
              </a:extLst>
            </p:cNvPr>
            <p:cNvCxnSpPr>
              <a:cxnSpLocks/>
            </p:cNvCxnSpPr>
            <p:nvPr/>
          </p:nvCxnSpPr>
          <p:spPr>
            <a:xfrm>
              <a:off x="1235847" y="5958672"/>
              <a:ext cx="4715323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90E44BA-989B-9714-C3FC-73A2C8BD926C}"/>
              </a:ext>
            </a:extLst>
          </p:cNvPr>
          <p:cNvCxnSpPr>
            <a:cxnSpLocks/>
          </p:cNvCxnSpPr>
          <p:nvPr/>
        </p:nvCxnSpPr>
        <p:spPr>
          <a:xfrm>
            <a:off x="6279851" y="1108313"/>
            <a:ext cx="0" cy="4850359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486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3BBF372-D942-84EC-92AB-34AB0D68C8C9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1899919" y="354262"/>
            <a:ext cx="10037540" cy="1538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53BA241-FADA-AFB9-37A6-D6412D3FEC77}"/>
              </a:ext>
            </a:extLst>
          </p:cNvPr>
          <p:cNvCxnSpPr>
            <a:cxnSpLocks/>
          </p:cNvCxnSpPr>
          <p:nvPr/>
        </p:nvCxnSpPr>
        <p:spPr>
          <a:xfrm>
            <a:off x="254540" y="6488350"/>
            <a:ext cx="1168291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455E70D-98EC-6262-BFF4-AB989E4C4182}"/>
              </a:ext>
            </a:extLst>
          </p:cNvPr>
          <p:cNvSpPr txBox="1"/>
          <p:nvPr/>
        </p:nvSpPr>
        <p:spPr>
          <a:xfrm>
            <a:off x="254540" y="231151"/>
            <a:ext cx="16453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Data selection Process</a:t>
            </a:r>
            <a:endParaRPr lang="ko-KR" altLang="en-US" sz="1000" dirty="0">
              <a:solidFill>
                <a:schemeClr val="tx2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2514F-C848-7F7F-FBD1-E332766BDC2F}"/>
              </a:ext>
            </a:extLst>
          </p:cNvPr>
          <p:cNvSpPr txBox="1"/>
          <p:nvPr/>
        </p:nvSpPr>
        <p:spPr>
          <a:xfrm>
            <a:off x="1899919" y="477372"/>
            <a:ext cx="4512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데이터 형태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1CE972-04AA-9CA8-82B3-4C07B1798D07}"/>
              </a:ext>
            </a:extLst>
          </p:cNvPr>
          <p:cNvSpPr txBox="1"/>
          <p:nvPr/>
        </p:nvSpPr>
        <p:spPr>
          <a:xfrm>
            <a:off x="254540" y="477372"/>
            <a:ext cx="164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1. </a:t>
            </a:r>
            <a:r>
              <a:rPr lang="ko-KR" altLang="en-US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데이터 선정</a:t>
            </a:r>
          </a:p>
        </p:txBody>
      </p:sp>
      <p:graphicFrame>
        <p:nvGraphicFramePr>
          <p:cNvPr id="2" name="표 26">
            <a:extLst>
              <a:ext uri="{FF2B5EF4-FFF2-40B4-BE49-F238E27FC236}">
                <a16:creationId xmlns:a16="http://schemas.microsoft.com/office/drawing/2014/main" id="{1EBA0196-837F-6A85-A660-33A43AAB25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480797"/>
              </p:ext>
            </p:extLst>
          </p:nvPr>
        </p:nvGraphicFramePr>
        <p:xfrm>
          <a:off x="2021703" y="3983492"/>
          <a:ext cx="9905324" cy="205332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574344">
                  <a:extLst>
                    <a:ext uri="{9D8B030D-6E8A-4147-A177-3AD203B41FA5}">
                      <a16:colId xmlns:a16="http://schemas.microsoft.com/office/drawing/2014/main" val="2983821964"/>
                    </a:ext>
                  </a:extLst>
                </a:gridCol>
                <a:gridCol w="2443660">
                  <a:extLst>
                    <a:ext uri="{9D8B030D-6E8A-4147-A177-3AD203B41FA5}">
                      <a16:colId xmlns:a16="http://schemas.microsoft.com/office/drawing/2014/main" val="946867325"/>
                    </a:ext>
                  </a:extLst>
                </a:gridCol>
                <a:gridCol w="2443660">
                  <a:extLst>
                    <a:ext uri="{9D8B030D-6E8A-4147-A177-3AD203B41FA5}">
                      <a16:colId xmlns:a16="http://schemas.microsoft.com/office/drawing/2014/main" val="4250092059"/>
                    </a:ext>
                  </a:extLst>
                </a:gridCol>
                <a:gridCol w="2443660">
                  <a:extLst>
                    <a:ext uri="{9D8B030D-6E8A-4147-A177-3AD203B41FA5}">
                      <a16:colId xmlns:a16="http://schemas.microsoft.com/office/drawing/2014/main" val="3750401484"/>
                    </a:ext>
                  </a:extLst>
                </a:gridCol>
              </a:tblGrid>
              <a:tr h="756488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위험계정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위험계정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산업평균추가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)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재무비율및기타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2011384"/>
                  </a:ext>
                </a:extLst>
              </a:tr>
              <a:tr h="432279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b="1" dirty="0">
                          <a:solidFill>
                            <a:schemeClr val="tx2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제조업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(13189, 20)</a:t>
                      </a:r>
                      <a:endParaRPr lang="ko-KR" altLang="en-US" sz="1800" b="1" kern="1200" dirty="0">
                        <a:solidFill>
                          <a:schemeClr val="tx2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(13191, 35)</a:t>
                      </a:r>
                      <a:endParaRPr lang="ko-KR" altLang="en-US" sz="1800" b="1" kern="1200" dirty="0">
                        <a:solidFill>
                          <a:schemeClr val="tx2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(13189, 35)</a:t>
                      </a:r>
                      <a:endParaRPr lang="ko-KR" altLang="en-US" sz="1800" b="1" kern="1200" dirty="0">
                        <a:solidFill>
                          <a:schemeClr val="tx2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7353732"/>
                  </a:ext>
                </a:extLst>
              </a:tr>
              <a:tr h="4322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2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정보통신업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>
                          <a:solidFill>
                            <a:schemeClr val="tx2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  <a:cs typeface="+mn-cs"/>
                        </a:rPr>
                        <a:t>-</a:t>
                      </a:r>
                      <a:endParaRPr lang="ko-KR" altLang="en-US" sz="1800" b="1" kern="1200" dirty="0">
                        <a:solidFill>
                          <a:schemeClr val="tx2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(1606, 34)</a:t>
                      </a:r>
                      <a:endParaRPr lang="ko-KR" altLang="en-US" sz="1800" b="1" kern="1200" dirty="0">
                        <a:solidFill>
                          <a:schemeClr val="tx2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(1606, 35)</a:t>
                      </a:r>
                      <a:endParaRPr lang="ko-KR" altLang="en-US" sz="1800" b="1" kern="1200" dirty="0">
                        <a:solidFill>
                          <a:schemeClr val="tx2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7680996"/>
                  </a:ext>
                </a:extLst>
              </a:tr>
              <a:tr h="4322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2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금융보험업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>
                          <a:solidFill>
                            <a:schemeClr val="tx2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  <a:cs typeface="+mn-cs"/>
                        </a:rPr>
                        <a:t>-</a:t>
                      </a:r>
                      <a:endParaRPr lang="ko-KR" altLang="en-US" sz="1800" b="1" kern="1200" dirty="0">
                        <a:solidFill>
                          <a:schemeClr val="tx2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(1275, 25)</a:t>
                      </a:r>
                      <a:endParaRPr lang="ko-KR" altLang="en-US" sz="1800" b="1" kern="1200" dirty="0">
                        <a:solidFill>
                          <a:schemeClr val="tx2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(1275, 35)</a:t>
                      </a:r>
                      <a:endParaRPr lang="ko-KR" altLang="en-US" sz="1800" b="1" kern="1200" dirty="0">
                        <a:solidFill>
                          <a:schemeClr val="tx2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3541539"/>
                  </a:ext>
                </a:extLst>
              </a:tr>
            </a:tbl>
          </a:graphicData>
        </a:graphic>
      </p:graphicFrame>
      <p:graphicFrame>
        <p:nvGraphicFramePr>
          <p:cNvPr id="4" name="표 26">
            <a:extLst>
              <a:ext uri="{FF2B5EF4-FFF2-40B4-BE49-F238E27FC236}">
                <a16:creationId xmlns:a16="http://schemas.microsoft.com/office/drawing/2014/main" id="{0BC28145-984D-BB0D-5EB3-8D93EE3C7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453519"/>
              </p:ext>
            </p:extLst>
          </p:nvPr>
        </p:nvGraphicFramePr>
        <p:xfrm>
          <a:off x="2032000" y="1560835"/>
          <a:ext cx="9895037" cy="205332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571671">
                  <a:extLst>
                    <a:ext uri="{9D8B030D-6E8A-4147-A177-3AD203B41FA5}">
                      <a16:colId xmlns:a16="http://schemas.microsoft.com/office/drawing/2014/main" val="2983821964"/>
                    </a:ext>
                  </a:extLst>
                </a:gridCol>
                <a:gridCol w="2441122">
                  <a:extLst>
                    <a:ext uri="{9D8B030D-6E8A-4147-A177-3AD203B41FA5}">
                      <a16:colId xmlns:a16="http://schemas.microsoft.com/office/drawing/2014/main" val="946867325"/>
                    </a:ext>
                  </a:extLst>
                </a:gridCol>
                <a:gridCol w="2441122">
                  <a:extLst>
                    <a:ext uri="{9D8B030D-6E8A-4147-A177-3AD203B41FA5}">
                      <a16:colId xmlns:a16="http://schemas.microsoft.com/office/drawing/2014/main" val="4250092059"/>
                    </a:ext>
                  </a:extLst>
                </a:gridCol>
                <a:gridCol w="2441122">
                  <a:extLst>
                    <a:ext uri="{9D8B030D-6E8A-4147-A177-3AD203B41FA5}">
                      <a16:colId xmlns:a16="http://schemas.microsoft.com/office/drawing/2014/main" val="3750401484"/>
                    </a:ext>
                  </a:extLst>
                </a:gridCol>
              </a:tblGrid>
              <a:tr h="756489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위험계정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위험계정</a:t>
                      </a:r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(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산업평균추가</a:t>
                      </a:r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)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>
                          <a:solidFill>
                            <a:schemeClr val="bg1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재무비율및기타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2011384"/>
                  </a:ext>
                </a:extLst>
              </a:tr>
              <a:tr h="432279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b="1" dirty="0">
                          <a:solidFill>
                            <a:schemeClr val="tx2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제조업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(25034, 29)</a:t>
                      </a:r>
                      <a:endParaRPr lang="ko-KR" altLang="en-US" sz="1800" b="1" kern="1200" dirty="0">
                        <a:solidFill>
                          <a:schemeClr val="tx2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(25040, 35)</a:t>
                      </a:r>
                      <a:endParaRPr lang="ko-KR" altLang="en-US" sz="1800" b="1" kern="1200" dirty="0">
                        <a:solidFill>
                          <a:schemeClr val="tx2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(25040, 43)</a:t>
                      </a:r>
                      <a:endParaRPr lang="ko-KR" altLang="en-US" sz="1800" b="1" kern="1200" dirty="0">
                        <a:solidFill>
                          <a:schemeClr val="tx2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7353732"/>
                  </a:ext>
                </a:extLst>
              </a:tr>
              <a:tr h="4322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2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정보통신업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>
                          <a:solidFill>
                            <a:schemeClr val="tx2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  <a:cs typeface="+mn-cs"/>
                        </a:rPr>
                        <a:t>-</a:t>
                      </a:r>
                      <a:endParaRPr lang="ko-KR" altLang="en-US" sz="1800" b="1" kern="1200" dirty="0">
                        <a:solidFill>
                          <a:schemeClr val="tx2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(3775, 35)</a:t>
                      </a:r>
                      <a:endParaRPr lang="ko-KR" altLang="en-US" sz="1800" b="1" kern="1200" dirty="0">
                        <a:solidFill>
                          <a:schemeClr val="tx2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(3775, 44)</a:t>
                      </a:r>
                      <a:endParaRPr lang="ko-KR" altLang="en-US" sz="1800" b="1" kern="1200" dirty="0">
                        <a:solidFill>
                          <a:schemeClr val="tx2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7680996"/>
                  </a:ext>
                </a:extLst>
              </a:tr>
              <a:tr h="4322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2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금융보험업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>
                          <a:solidFill>
                            <a:schemeClr val="tx2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  <a:cs typeface="+mn-cs"/>
                        </a:rPr>
                        <a:t>-</a:t>
                      </a:r>
                      <a:endParaRPr lang="ko-KR" altLang="en-US" sz="1800" b="1" kern="1200" dirty="0">
                        <a:solidFill>
                          <a:schemeClr val="tx2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(7922, 26)</a:t>
                      </a:r>
                      <a:endParaRPr lang="ko-KR" altLang="en-US" sz="1800" b="1" kern="1200" dirty="0">
                        <a:solidFill>
                          <a:schemeClr val="tx2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(7922, 44)</a:t>
                      </a:r>
                      <a:endParaRPr lang="ko-KR" altLang="en-US" sz="1800" b="1" kern="1200" dirty="0">
                        <a:solidFill>
                          <a:schemeClr val="tx2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3541539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10F1EB9C-3148-4842-5772-B4A8BD1A4BB4}"/>
              </a:ext>
            </a:extLst>
          </p:cNvPr>
          <p:cNvSpPr/>
          <p:nvPr/>
        </p:nvSpPr>
        <p:spPr>
          <a:xfrm>
            <a:off x="254540" y="1560835"/>
            <a:ext cx="1472146" cy="20533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 err="1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결측치</a:t>
            </a:r>
            <a:r>
              <a:rPr lang="ko-KR" altLang="en-US" sz="18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제거 전</a:t>
            </a:r>
            <a:endParaRPr lang="en-US" altLang="ko-KR" sz="1800" b="1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4417066-D574-988D-2318-C14C8DB3190D}"/>
              </a:ext>
            </a:extLst>
          </p:cNvPr>
          <p:cNvSpPr/>
          <p:nvPr/>
        </p:nvSpPr>
        <p:spPr>
          <a:xfrm>
            <a:off x="254540" y="3983491"/>
            <a:ext cx="1472146" cy="20533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 err="1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결측치</a:t>
            </a:r>
            <a:r>
              <a:rPr lang="ko-KR" altLang="en-US" sz="18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제거 후</a:t>
            </a:r>
            <a:endParaRPr lang="en-US" altLang="ko-KR" sz="1800" b="1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2803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3BBF372-D942-84EC-92AB-34AB0D68C8C9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1899919" y="354262"/>
            <a:ext cx="10037540" cy="1538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53BA241-FADA-AFB9-37A6-D6412D3FEC77}"/>
              </a:ext>
            </a:extLst>
          </p:cNvPr>
          <p:cNvCxnSpPr>
            <a:cxnSpLocks/>
          </p:cNvCxnSpPr>
          <p:nvPr/>
        </p:nvCxnSpPr>
        <p:spPr>
          <a:xfrm>
            <a:off x="254540" y="6488350"/>
            <a:ext cx="1168291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455E70D-98EC-6262-BFF4-AB989E4C4182}"/>
              </a:ext>
            </a:extLst>
          </p:cNvPr>
          <p:cNvSpPr txBox="1"/>
          <p:nvPr/>
        </p:nvSpPr>
        <p:spPr>
          <a:xfrm>
            <a:off x="254540" y="231151"/>
            <a:ext cx="16453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Data selection Process</a:t>
            </a:r>
            <a:endParaRPr lang="ko-KR" altLang="en-US" sz="1000" dirty="0">
              <a:solidFill>
                <a:schemeClr val="tx2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2514F-C848-7F7F-FBD1-E332766BDC2F}"/>
              </a:ext>
            </a:extLst>
          </p:cNvPr>
          <p:cNvSpPr txBox="1"/>
          <p:nvPr/>
        </p:nvSpPr>
        <p:spPr>
          <a:xfrm>
            <a:off x="1899919" y="477372"/>
            <a:ext cx="4512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예상 학습 결과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1CE972-04AA-9CA8-82B3-4C07B1798D07}"/>
              </a:ext>
            </a:extLst>
          </p:cNvPr>
          <p:cNvSpPr txBox="1"/>
          <p:nvPr/>
        </p:nvSpPr>
        <p:spPr>
          <a:xfrm>
            <a:off x="254540" y="477372"/>
            <a:ext cx="164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1. </a:t>
            </a:r>
            <a:r>
              <a:rPr lang="ko-KR" altLang="en-US" b="1" dirty="0">
                <a:solidFill>
                  <a:schemeClr val="tx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데이터 선정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15A142-64B1-4E66-E7C0-0DAB7AC3E3C5}"/>
              </a:ext>
            </a:extLst>
          </p:cNvPr>
          <p:cNvSpPr txBox="1"/>
          <p:nvPr/>
        </p:nvSpPr>
        <p:spPr>
          <a:xfrm>
            <a:off x="8220959" y="1508423"/>
            <a:ext cx="3092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업종별로 중요계정이 다를 것</a:t>
            </a:r>
            <a:r>
              <a:rPr lang="en-US" altLang="ko-KR" sz="1600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55043EAD-C147-D0E3-0A8C-935EEABB7C48}"/>
              </a:ext>
            </a:extLst>
          </p:cNvPr>
          <p:cNvGrpSpPr/>
          <p:nvPr/>
        </p:nvGrpSpPr>
        <p:grpSpPr>
          <a:xfrm>
            <a:off x="8220962" y="1874311"/>
            <a:ext cx="3092581" cy="4082345"/>
            <a:chOff x="8220962" y="1874311"/>
            <a:chExt cx="3092581" cy="4082345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6B6015B3-591C-91B8-D7C2-1D6F104344A9}"/>
                </a:ext>
              </a:extLst>
            </p:cNvPr>
            <p:cNvGrpSpPr/>
            <p:nvPr/>
          </p:nvGrpSpPr>
          <p:grpSpPr>
            <a:xfrm>
              <a:off x="9150298" y="1874311"/>
              <a:ext cx="2163245" cy="1233908"/>
              <a:chOff x="2834640" y="1534160"/>
              <a:chExt cx="7035802" cy="4013200"/>
            </a:xfrm>
          </p:grpSpPr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B7595E3C-89EE-A616-58C3-0A2EA6F15034}"/>
                  </a:ext>
                </a:extLst>
              </p:cNvPr>
              <p:cNvSpPr/>
              <p:nvPr/>
            </p:nvSpPr>
            <p:spPr>
              <a:xfrm>
                <a:off x="2834640" y="1534160"/>
                <a:ext cx="4013200" cy="4013200"/>
              </a:xfrm>
              <a:prstGeom prst="ellipse">
                <a:avLst/>
              </a:prstGeom>
              <a:solidFill>
                <a:schemeClr val="tx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endParaRPr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0D6033B8-34E2-0FC2-F666-E4D79334442C}"/>
                  </a:ext>
                </a:extLst>
              </p:cNvPr>
              <p:cNvSpPr/>
              <p:nvPr/>
            </p:nvSpPr>
            <p:spPr>
              <a:xfrm>
                <a:off x="5857242" y="1534160"/>
                <a:ext cx="4013200" cy="4013200"/>
              </a:xfrm>
              <a:prstGeom prst="ellipse">
                <a:avLst/>
              </a:prstGeom>
              <a:solidFill>
                <a:schemeClr val="tx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endParaRPr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8B5DCD40-7891-5B15-C575-DF4B2B318422}"/>
                </a:ext>
              </a:extLst>
            </p:cNvPr>
            <p:cNvGrpSpPr/>
            <p:nvPr/>
          </p:nvGrpSpPr>
          <p:grpSpPr>
            <a:xfrm>
              <a:off x="9150298" y="3283071"/>
              <a:ext cx="2163245" cy="1233908"/>
              <a:chOff x="2834640" y="1534160"/>
              <a:chExt cx="7035802" cy="4013200"/>
            </a:xfrm>
          </p:grpSpPr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3BC8174E-8D10-83F3-3003-5FA062EDA48F}"/>
                  </a:ext>
                </a:extLst>
              </p:cNvPr>
              <p:cNvSpPr/>
              <p:nvPr/>
            </p:nvSpPr>
            <p:spPr>
              <a:xfrm>
                <a:off x="2834640" y="1534160"/>
                <a:ext cx="4013200" cy="4013200"/>
              </a:xfrm>
              <a:prstGeom prst="ellipse">
                <a:avLst/>
              </a:prstGeom>
              <a:solidFill>
                <a:schemeClr val="tx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endParaRPr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48F98029-CFB2-D1DA-F670-AAEF920C10D9}"/>
                  </a:ext>
                </a:extLst>
              </p:cNvPr>
              <p:cNvSpPr/>
              <p:nvPr/>
            </p:nvSpPr>
            <p:spPr>
              <a:xfrm>
                <a:off x="5857242" y="1534160"/>
                <a:ext cx="4013200" cy="4013200"/>
              </a:xfrm>
              <a:prstGeom prst="ellipse">
                <a:avLst/>
              </a:prstGeom>
              <a:solidFill>
                <a:schemeClr val="tx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endParaRP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EB64862F-B5A1-5738-B755-80F011F7B1BE}"/>
                </a:ext>
              </a:extLst>
            </p:cNvPr>
            <p:cNvGrpSpPr/>
            <p:nvPr/>
          </p:nvGrpSpPr>
          <p:grpSpPr>
            <a:xfrm>
              <a:off x="9150298" y="4722748"/>
              <a:ext cx="2163245" cy="1233908"/>
              <a:chOff x="2834640" y="1534160"/>
              <a:chExt cx="7035802" cy="4013200"/>
            </a:xfrm>
          </p:grpSpPr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7569B14B-6009-8FAB-9162-A925DD4B174F}"/>
                  </a:ext>
                </a:extLst>
              </p:cNvPr>
              <p:cNvSpPr/>
              <p:nvPr/>
            </p:nvSpPr>
            <p:spPr>
              <a:xfrm>
                <a:off x="2834640" y="1534160"/>
                <a:ext cx="4013200" cy="4013200"/>
              </a:xfrm>
              <a:prstGeom prst="ellipse">
                <a:avLst/>
              </a:prstGeom>
              <a:solidFill>
                <a:schemeClr val="tx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endParaRPr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278FDD62-7CDF-A070-8D15-71762EC4F234}"/>
                  </a:ext>
                </a:extLst>
              </p:cNvPr>
              <p:cNvSpPr/>
              <p:nvPr/>
            </p:nvSpPr>
            <p:spPr>
              <a:xfrm>
                <a:off x="5857242" y="1534160"/>
                <a:ext cx="4013200" cy="4013200"/>
              </a:xfrm>
              <a:prstGeom prst="ellipse">
                <a:avLst/>
              </a:prstGeom>
              <a:solidFill>
                <a:schemeClr val="tx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endParaRP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02E649C-05D6-3E40-716A-F22163278FEE}"/>
                </a:ext>
              </a:extLst>
            </p:cNvPr>
            <p:cNvSpPr txBox="1"/>
            <p:nvPr/>
          </p:nvSpPr>
          <p:spPr>
            <a:xfrm>
              <a:off x="8220962" y="2313482"/>
              <a:ext cx="84584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b="1" dirty="0">
                  <a:solidFill>
                    <a:schemeClr val="tx2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제조업</a:t>
              </a:r>
              <a:endParaRPr lang="en-US" altLang="ko-KR" sz="1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18813C2-DDFA-B26E-BAA9-90E537D8BE3B}"/>
                </a:ext>
              </a:extLst>
            </p:cNvPr>
            <p:cNvSpPr txBox="1"/>
            <p:nvPr/>
          </p:nvSpPr>
          <p:spPr>
            <a:xfrm>
              <a:off x="8220962" y="3568923"/>
              <a:ext cx="84584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b="1" dirty="0">
                  <a:solidFill>
                    <a:schemeClr val="tx2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정보</a:t>
              </a:r>
              <a:endParaRPr lang="en-US" altLang="ko-KR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  <a:p>
              <a:r>
                <a:rPr lang="ko-KR" altLang="en-US" b="1" dirty="0">
                  <a:solidFill>
                    <a:schemeClr val="tx2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통신업</a:t>
              </a:r>
              <a:endParaRPr lang="en-US" altLang="ko-KR" sz="1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76B52EC-A532-3FD1-BE65-719A639E135E}"/>
                </a:ext>
              </a:extLst>
            </p:cNvPr>
            <p:cNvSpPr txBox="1"/>
            <p:nvPr/>
          </p:nvSpPr>
          <p:spPr>
            <a:xfrm>
              <a:off x="8220962" y="5043392"/>
              <a:ext cx="84584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b="1" dirty="0">
                  <a:solidFill>
                    <a:schemeClr val="tx2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금융</a:t>
              </a:r>
              <a:endParaRPr lang="en-US" altLang="ko-KR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  <a:p>
              <a:r>
                <a:rPr lang="ko-KR" altLang="en-US" b="1" dirty="0">
                  <a:solidFill>
                    <a:schemeClr val="tx2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보험업</a:t>
              </a:r>
              <a:endParaRPr lang="en-US" altLang="ko-KR" sz="1800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</p:grp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4CD1975B-C936-7025-F4BC-54536247B762}"/>
              </a:ext>
            </a:extLst>
          </p:cNvPr>
          <p:cNvCxnSpPr>
            <a:cxnSpLocks/>
          </p:cNvCxnSpPr>
          <p:nvPr/>
        </p:nvCxnSpPr>
        <p:spPr>
          <a:xfrm>
            <a:off x="7753051" y="1108313"/>
            <a:ext cx="0" cy="5091516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83B1582-9C51-CAFE-ACEB-F58356F9FF40}"/>
              </a:ext>
            </a:extLst>
          </p:cNvPr>
          <p:cNvSpPr txBox="1"/>
          <p:nvPr/>
        </p:nvSpPr>
        <p:spPr>
          <a:xfrm>
            <a:off x="2451996" y="1508423"/>
            <a:ext cx="3183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데이터 별로 각각 예측력을 가질 것</a:t>
            </a:r>
            <a:r>
              <a:rPr lang="en-US" altLang="ko-KR" sz="1600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sz="1600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단 성능은 감사위험계정이 높을 것</a:t>
            </a:r>
            <a:endParaRPr lang="en-US" altLang="ko-KR" sz="1600" dirty="0">
              <a:solidFill>
                <a:schemeClr val="tx2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8BCA44F-345C-500F-B9AD-BC543510E921}"/>
              </a:ext>
            </a:extLst>
          </p:cNvPr>
          <p:cNvGrpSpPr/>
          <p:nvPr/>
        </p:nvGrpSpPr>
        <p:grpSpPr>
          <a:xfrm>
            <a:off x="758720" y="1108313"/>
            <a:ext cx="6569906" cy="5091516"/>
            <a:chOff x="1235847" y="1108313"/>
            <a:chExt cx="4715323" cy="485035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48DFBE9-2429-0B7C-8257-B8AF3DF38621}"/>
                </a:ext>
              </a:extLst>
            </p:cNvPr>
            <p:cNvSpPr txBox="1"/>
            <p:nvPr/>
          </p:nvSpPr>
          <p:spPr>
            <a:xfrm>
              <a:off x="1235847" y="1108313"/>
              <a:ext cx="4715323" cy="351839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가설 </a:t>
              </a:r>
              <a:r>
                <a:rPr lang="en-US" altLang="ko-KR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1</a:t>
              </a:r>
              <a:endPara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4EF21FD1-57ED-F564-30C2-21A7A72DE32C}"/>
                </a:ext>
              </a:extLst>
            </p:cNvPr>
            <p:cNvCxnSpPr>
              <a:cxnSpLocks/>
            </p:cNvCxnSpPr>
            <p:nvPr/>
          </p:nvCxnSpPr>
          <p:spPr>
            <a:xfrm>
              <a:off x="1235847" y="5958672"/>
              <a:ext cx="4715323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AF9E792-2C6E-1AD8-8E62-415D22B1203A}"/>
              </a:ext>
            </a:extLst>
          </p:cNvPr>
          <p:cNvGrpSpPr/>
          <p:nvPr/>
        </p:nvGrpSpPr>
        <p:grpSpPr>
          <a:xfrm>
            <a:off x="8220962" y="1108313"/>
            <a:ext cx="3092582" cy="5091516"/>
            <a:chOff x="1235847" y="1108313"/>
            <a:chExt cx="4715323" cy="485035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D7AE674-7737-99A8-2B8C-28EBC107B071}"/>
                </a:ext>
              </a:extLst>
            </p:cNvPr>
            <p:cNvSpPr txBox="1"/>
            <p:nvPr/>
          </p:nvSpPr>
          <p:spPr>
            <a:xfrm>
              <a:off x="1235847" y="1108313"/>
              <a:ext cx="4715323" cy="351839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가설 </a:t>
              </a:r>
              <a:r>
                <a:rPr lang="en-US" altLang="ko-KR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2</a:t>
              </a:r>
              <a:endParaRPr lang="ko-KR" altLang="en-US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69CBFE1-04A0-AE90-4A03-1640D453952C}"/>
                </a:ext>
              </a:extLst>
            </p:cNvPr>
            <p:cNvCxnSpPr>
              <a:cxnSpLocks/>
            </p:cNvCxnSpPr>
            <p:nvPr/>
          </p:nvCxnSpPr>
          <p:spPr>
            <a:xfrm>
              <a:off x="1235847" y="5958672"/>
              <a:ext cx="4715323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25AE5468-7132-4199-704E-526739405688}"/>
              </a:ext>
            </a:extLst>
          </p:cNvPr>
          <p:cNvGrpSpPr/>
          <p:nvPr/>
        </p:nvGrpSpPr>
        <p:grpSpPr>
          <a:xfrm>
            <a:off x="758719" y="2216307"/>
            <a:ext cx="6569922" cy="3747464"/>
            <a:chOff x="758719" y="2079226"/>
            <a:chExt cx="6569922" cy="3747464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E118ECDA-A050-709C-4D6F-FCF2792DF3BF}"/>
                </a:ext>
              </a:extLst>
            </p:cNvPr>
            <p:cNvGrpSpPr/>
            <p:nvPr/>
          </p:nvGrpSpPr>
          <p:grpSpPr>
            <a:xfrm>
              <a:off x="758719" y="2079226"/>
              <a:ext cx="6569922" cy="3747464"/>
              <a:chOff x="2834640" y="1534160"/>
              <a:chExt cx="7035802" cy="4013200"/>
            </a:xfrm>
          </p:grpSpPr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ECC5E0C9-EC39-DB46-52BA-24AA5C255114}"/>
                  </a:ext>
                </a:extLst>
              </p:cNvPr>
              <p:cNvSpPr/>
              <p:nvPr/>
            </p:nvSpPr>
            <p:spPr>
              <a:xfrm>
                <a:off x="2834640" y="1534160"/>
                <a:ext cx="4013200" cy="4013200"/>
              </a:xfrm>
              <a:prstGeom prst="ellipse">
                <a:avLst/>
              </a:prstGeom>
              <a:solidFill>
                <a:schemeClr val="tx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endParaRPr>
              </a:p>
            </p:txBody>
          </p:sp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B535E20E-2DC2-D799-CB83-93F92E73B62B}"/>
                  </a:ext>
                </a:extLst>
              </p:cNvPr>
              <p:cNvSpPr/>
              <p:nvPr/>
            </p:nvSpPr>
            <p:spPr>
              <a:xfrm>
                <a:off x="5857242" y="1534160"/>
                <a:ext cx="4013200" cy="4013200"/>
              </a:xfrm>
              <a:prstGeom prst="ellipse">
                <a:avLst/>
              </a:prstGeom>
              <a:solidFill>
                <a:schemeClr val="tx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endParaRP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614084C-944F-B78C-CD58-FF45EA0FFAEE}"/>
                </a:ext>
              </a:extLst>
            </p:cNvPr>
            <p:cNvSpPr txBox="1"/>
            <p:nvPr/>
          </p:nvSpPr>
          <p:spPr>
            <a:xfrm>
              <a:off x="1081815" y="3772654"/>
              <a:ext cx="24993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감사절차상 위험계정만으로 예측력을 가질 것</a:t>
              </a:r>
              <a:endParaRPr lang="en-US" altLang="ko-KR" sz="16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8363E36-1A8A-8074-E04E-67D9FACEF061}"/>
                </a:ext>
              </a:extLst>
            </p:cNvPr>
            <p:cNvSpPr txBox="1"/>
            <p:nvPr/>
          </p:nvSpPr>
          <p:spPr>
            <a:xfrm>
              <a:off x="4668299" y="3736640"/>
              <a:ext cx="24993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재무비율 및 기타 지표를 통해서도  예측력을 가질 것</a:t>
              </a:r>
              <a:endParaRPr lang="en-US" altLang="ko-KR" sz="16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B16DA9B-7C20-8A58-7F3F-701982F72CDB}"/>
                </a:ext>
              </a:extLst>
            </p:cNvPr>
            <p:cNvSpPr txBox="1"/>
            <p:nvPr/>
          </p:nvSpPr>
          <p:spPr>
            <a:xfrm>
              <a:off x="1076400" y="3429000"/>
              <a:ext cx="227139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b="1" dirty="0">
                  <a:solidFill>
                    <a:schemeClr val="tx2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감사위험계정 비율</a:t>
              </a:r>
              <a:endParaRPr lang="ko-KR" alt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894BE3A-9A71-8EB8-9C06-277A134078C6}"/>
                </a:ext>
              </a:extLst>
            </p:cNvPr>
            <p:cNvSpPr txBox="1"/>
            <p:nvPr/>
          </p:nvSpPr>
          <p:spPr>
            <a:xfrm>
              <a:off x="4625886" y="3412187"/>
              <a:ext cx="239791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b="1" dirty="0">
                  <a:solidFill>
                    <a:schemeClr val="tx2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재무비율 </a:t>
              </a:r>
              <a:r>
                <a:rPr lang="ko-KR" altLang="en-US" b="1">
                  <a:solidFill>
                    <a:schemeClr val="tx2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및 기타지표</a:t>
              </a:r>
              <a:endParaRPr lang="ko-KR" altLang="en-US" b="1" dirty="0">
                <a:solidFill>
                  <a:schemeClr val="tx2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BC44E4F-2CD9-EC58-360B-5BD77796C227}"/>
                </a:ext>
              </a:extLst>
            </p:cNvPr>
            <p:cNvSpPr txBox="1"/>
            <p:nvPr/>
          </p:nvSpPr>
          <p:spPr>
            <a:xfrm>
              <a:off x="3852409" y="3590412"/>
              <a:ext cx="369650" cy="64633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&gt;</a:t>
              </a:r>
              <a:endParaRPr lang="ko-KR" altLang="en-US" sz="3600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6931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94C21371-FA22-1D9A-CD10-8B7F07EA2D22}"/>
              </a:ext>
            </a:extLst>
          </p:cNvPr>
          <p:cNvGrpSpPr/>
          <p:nvPr/>
        </p:nvGrpSpPr>
        <p:grpSpPr>
          <a:xfrm>
            <a:off x="4759257" y="2538121"/>
            <a:ext cx="2673485" cy="1750979"/>
            <a:chOff x="4894634" y="2228671"/>
            <a:chExt cx="2673485" cy="175097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FC845DF-DBE1-C7E4-FC64-535AECD908E9}"/>
                </a:ext>
              </a:extLst>
            </p:cNvPr>
            <p:cNvSpPr txBox="1"/>
            <p:nvPr/>
          </p:nvSpPr>
          <p:spPr>
            <a:xfrm>
              <a:off x="5789580" y="2228671"/>
              <a:ext cx="88359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>
                      <a:lumMod val="9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2</a:t>
              </a:r>
              <a:endParaRPr lang="ko-KR" altLang="en-US" sz="7200" b="1" dirty="0">
                <a:solidFill>
                  <a:schemeClr val="bg1">
                    <a:lumMod val="9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FEECE57-1515-3616-464F-636D9FB430A1}"/>
                </a:ext>
              </a:extLst>
            </p:cNvPr>
            <p:cNvSpPr txBox="1"/>
            <p:nvPr/>
          </p:nvSpPr>
          <p:spPr>
            <a:xfrm>
              <a:off x="5306815" y="3302541"/>
              <a:ext cx="18491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>
                  <a:solidFill>
                    <a:schemeClr val="bg1">
                      <a:lumMod val="95000"/>
                    </a:scheme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데이터 탐색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2D2315D-CDD6-E93E-0AAC-60F636136C98}"/>
                </a:ext>
              </a:extLst>
            </p:cNvPr>
            <p:cNvSpPr txBox="1"/>
            <p:nvPr/>
          </p:nvSpPr>
          <p:spPr>
            <a:xfrm>
              <a:off x="4894634" y="3702651"/>
              <a:ext cx="26734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95000"/>
                    </a:schemeClr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Exploratory Data Analysis</a:t>
              </a:r>
              <a:endParaRPr lang="ko-KR" altLang="en-US" sz="1200" dirty="0">
                <a:solidFill>
                  <a:schemeClr val="bg1">
                    <a:lumMod val="9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9E20000D-497B-7905-5D5E-DE5D016E2FA2}"/>
              </a:ext>
            </a:extLst>
          </p:cNvPr>
          <p:cNvGrpSpPr/>
          <p:nvPr/>
        </p:nvGrpSpPr>
        <p:grpSpPr>
          <a:xfrm>
            <a:off x="254540" y="231151"/>
            <a:ext cx="11682919" cy="6257199"/>
            <a:chOff x="254540" y="231151"/>
            <a:chExt cx="11682919" cy="6257199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ABA82961-8189-91B5-6A53-F0609C4637F7}"/>
                </a:ext>
              </a:extLst>
            </p:cNvPr>
            <p:cNvCxnSpPr>
              <a:cxnSpLocks/>
            </p:cNvCxnSpPr>
            <p:nvPr/>
          </p:nvCxnSpPr>
          <p:spPr>
            <a:xfrm>
              <a:off x="1770435" y="358109"/>
              <a:ext cx="10167024" cy="1154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A0D4D539-0C26-3596-71E8-C60B74BEDA5C}"/>
                </a:ext>
              </a:extLst>
            </p:cNvPr>
            <p:cNvCxnSpPr>
              <a:cxnSpLocks/>
            </p:cNvCxnSpPr>
            <p:nvPr/>
          </p:nvCxnSpPr>
          <p:spPr>
            <a:xfrm>
              <a:off x="254540" y="6488350"/>
              <a:ext cx="11682919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FC6016E-75A2-DAC9-ABB6-DAF62AE5E311}"/>
                </a:ext>
              </a:extLst>
            </p:cNvPr>
            <p:cNvSpPr txBox="1"/>
            <p:nvPr/>
          </p:nvSpPr>
          <p:spPr>
            <a:xfrm>
              <a:off x="254541" y="231151"/>
              <a:ext cx="151589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>
                      <a:lumMod val="9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Business Data Mining</a:t>
              </a:r>
              <a:endParaRPr lang="ko-KR" altLang="en-US" sz="1000" dirty="0">
                <a:solidFill>
                  <a:schemeClr val="bg1">
                    <a:lumMod val="9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0938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2993</TotalTime>
  <Words>1558</Words>
  <Application>Microsoft Office PowerPoint</Application>
  <PresentationFormat>와이드스크린</PresentationFormat>
  <Paragraphs>615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7" baseType="lpstr">
      <vt:lpstr>나눔스퀘어라운드 Light</vt:lpstr>
      <vt:lpstr>나눔스퀘어라운드 Regular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KimJaeyeop</dc:creator>
  <cp:lastModifiedBy>KimJaeyeop</cp:lastModifiedBy>
  <cp:revision>1097</cp:revision>
  <dcterms:created xsi:type="dcterms:W3CDTF">2022-12-10T05:35:57Z</dcterms:created>
  <dcterms:modified xsi:type="dcterms:W3CDTF">2022-12-12T09:25:35Z</dcterms:modified>
</cp:coreProperties>
</file>