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64" r:id="rId3"/>
    <p:sldId id="352" r:id="rId4"/>
    <p:sldId id="271" r:id="rId5"/>
    <p:sldId id="347" r:id="rId6"/>
    <p:sldId id="351" r:id="rId7"/>
    <p:sldId id="348" r:id="rId8"/>
    <p:sldId id="349" r:id="rId9"/>
    <p:sldId id="265" r:id="rId10"/>
    <p:sldId id="346" r:id="rId11"/>
    <p:sldId id="350" r:id="rId12"/>
    <p:sldId id="267" r:id="rId13"/>
    <p:sldId id="300" r:id="rId14"/>
    <p:sldId id="341" r:id="rId15"/>
    <p:sldId id="299" r:id="rId16"/>
    <p:sldId id="273" r:id="rId17"/>
    <p:sldId id="315" r:id="rId18"/>
    <p:sldId id="272" r:id="rId19"/>
    <p:sldId id="317" r:id="rId20"/>
    <p:sldId id="274" r:id="rId21"/>
    <p:sldId id="319" r:id="rId22"/>
    <p:sldId id="277" r:id="rId23"/>
    <p:sldId id="280" r:id="rId24"/>
    <p:sldId id="278" r:id="rId25"/>
    <p:sldId id="306" r:id="rId26"/>
    <p:sldId id="307" r:id="rId27"/>
    <p:sldId id="288" r:id="rId28"/>
    <p:sldId id="327" r:id="rId29"/>
    <p:sldId id="290" r:id="rId30"/>
    <p:sldId id="328" r:id="rId31"/>
    <p:sldId id="332" r:id="rId32"/>
    <p:sldId id="331" r:id="rId33"/>
    <p:sldId id="289" r:id="rId34"/>
    <p:sldId id="335" r:id="rId35"/>
    <p:sldId id="336" r:id="rId36"/>
    <p:sldId id="337" r:id="rId37"/>
    <p:sldId id="338" r:id="rId38"/>
    <p:sldId id="345" r:id="rId39"/>
    <p:sldId id="342" r:id="rId40"/>
    <p:sldId id="354" r:id="rId41"/>
    <p:sldId id="357" r:id="rId42"/>
    <p:sldId id="363" r:id="rId43"/>
    <p:sldId id="362" r:id="rId44"/>
    <p:sldId id="353" r:id="rId45"/>
    <p:sldId id="359" r:id="rId46"/>
    <p:sldId id="366" r:id="rId47"/>
    <p:sldId id="365" r:id="rId48"/>
    <p:sldId id="370" r:id="rId49"/>
    <p:sldId id="373" r:id="rId50"/>
    <p:sldId id="361" r:id="rId51"/>
    <p:sldId id="374" r:id="rId52"/>
    <p:sldId id="371" r:id="rId53"/>
    <p:sldId id="372" r:id="rId54"/>
    <p:sldId id="364" r:id="rId55"/>
    <p:sldId id="360" r:id="rId56"/>
    <p:sldId id="367" r:id="rId57"/>
    <p:sldId id="368" r:id="rId58"/>
    <p:sldId id="381" r:id="rId59"/>
    <p:sldId id="369" r:id="rId60"/>
    <p:sldId id="375" r:id="rId61"/>
    <p:sldId id="358" r:id="rId62"/>
    <p:sldId id="382" r:id="rId63"/>
    <p:sldId id="384" r:id="rId64"/>
    <p:sldId id="379" r:id="rId65"/>
    <p:sldId id="383" r:id="rId66"/>
    <p:sldId id="385" r:id="rId67"/>
    <p:sldId id="386" r:id="rId68"/>
    <p:sldId id="387" r:id="rId69"/>
    <p:sldId id="380" r:id="rId70"/>
    <p:sldId id="388" r:id="rId71"/>
    <p:sldId id="389" r:id="rId72"/>
    <p:sldId id="39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809" autoAdjust="0"/>
  </p:normalViewPr>
  <p:slideViewPr>
    <p:cSldViewPr snapToGrid="0">
      <p:cViewPr varScale="1">
        <p:scale>
          <a:sx n="76" d="100"/>
          <a:sy n="76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49D29-7855-445D-B268-76B51BD82C3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8F80-8908-4B98-8129-90A622B5A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55FB-97A4-E2A6-93EF-2404F1E67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2DA45-B9BE-DD00-63BE-2F4ECEE16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B732F-1441-6C70-8388-A5D06BE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4651-AA64-9B9E-A336-0280763C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DD6B7-3881-18F8-C1CD-57D88440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CD2E2-1C74-779A-C4E6-12545CE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51974-C539-1C12-DA63-FFE0E926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DBAD6-9986-61E1-007A-81F50E6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27D78-F4B3-88C0-5852-BAEF2C5F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EAF4-2966-89EA-4E23-4F40747C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ACA16-0026-BC78-448D-BC6784E2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ABD24-274D-87D5-97DA-FE73F793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1E9FC-8608-6B2E-9E76-6AC1CB8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451F-4593-95E0-3B82-0051C3F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2D198-DC32-89A0-3921-AEF35C97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B5FDE-0403-9586-A4ED-F095A30B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AA5F8-FCA8-8EB7-BC3E-968A1EE4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2FADA-64C8-2CB0-6DF4-4B04B94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FCB9F-ED5E-8511-A19C-BC534D6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9B09-A2A3-E2DA-628D-056BC90C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0BD8-4B32-384B-4F4D-39ED3236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AC04E-FA8B-6D15-826A-48750A6A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06FDA-ED40-407E-3A51-509E211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C2F0-F086-9C6A-D09A-DD34D28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7076-2741-01A1-B589-F9AFAE0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1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B417D-0091-59A7-DE6F-4AE31EA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201F7-5B8F-07D5-EF4F-581AF54E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67FA4-1D29-4287-8D1D-4FDDBCB1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A235D-7A02-CAB9-8936-3AB646C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9DD-A8D5-624B-DC53-561331E0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78C04-62CA-F01D-ED5B-0F7EDEA9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B3B7C-AD64-E781-3841-0DD0278F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B0DC9-52C7-694A-BD14-451754B0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044FD-8F33-31CA-A642-44FA004F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EC520-1195-82BE-B4AE-E421ED4C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00FF0-5DA1-A852-FC02-1D71B6353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FAB5D6-3EAA-6182-ED72-94D3B1B5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BFBFF-2441-3F2E-F647-15F21B5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AFC46-071A-490A-0631-07997D41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4E82-7233-9EFE-0B34-BF2662D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2D738-4BEF-0B56-E599-A43638BD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F986C-0AA0-1A61-205C-F04A676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55D137-2127-6917-D271-72EC9D02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3D078-9A10-D86C-D23F-DA8FE222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4973E-14F3-8EC6-9303-22E66658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A9BCA-62E7-A26B-09D6-6E9DCE30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A0113-20EF-EB37-9CB0-E0781B17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A642A-1FC7-2E7A-27BF-E0DA7A09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D3C1E-4594-1BA6-A600-768C5908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12EA6-87E1-F39A-D83F-1D2F98C4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2CE0F-1D35-B27F-7BC2-A3058034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E6F1B-A4C1-FBA7-EECB-69F73BE0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5F37-0573-184E-E8A3-E351D68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F0DB59-CCCB-096D-7BD9-0F85A51C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B2AF6-5F59-D788-33DA-E33828D6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FC8E1-D155-AB9E-40D3-2FD00E70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C7FB5-DE1D-42CB-85D9-70416CA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14E0B-F7AA-95C4-5E95-58253693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AA20E-71BB-ADAE-A40C-4EE7F85B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50465-230E-7377-5282-7C8A5AEA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AA4A2-85D0-255F-89CA-9CE1B39D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BEBC-D3CC-4E21-9E97-FA475D791CC9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BA6EB-6295-BCC2-D930-5E6B1892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39B24-1252-7082-7AA1-A5AE462A2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3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70435" y="358109"/>
            <a:ext cx="10167024" cy="115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1" y="231151"/>
            <a:ext cx="1515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Business Data Mining</a:t>
            </a:r>
            <a:endParaRPr lang="ko-KR" altLang="en-US" sz="1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EB59F-46AB-A208-3517-0EE89807E0EA}"/>
              </a:ext>
            </a:extLst>
          </p:cNvPr>
          <p:cNvSpPr txBox="1"/>
          <p:nvPr/>
        </p:nvSpPr>
        <p:spPr>
          <a:xfrm>
            <a:off x="254541" y="1872999"/>
            <a:ext cx="451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2F912-02A0-C0DE-F9E0-6A4BE23E6F0A}"/>
              </a:ext>
            </a:extLst>
          </p:cNvPr>
          <p:cNvSpPr txBox="1"/>
          <p:nvPr/>
        </p:nvSpPr>
        <p:spPr>
          <a:xfrm>
            <a:off x="10573965" y="6232620"/>
            <a:ext cx="1363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2016020973 </a:t>
            </a:r>
            <a:r>
              <a:rPr lang="ko-KR" altLang="en-US" sz="10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김재엽</a:t>
            </a:r>
            <a:endParaRPr lang="ko-KR" altLang="en-US" sz="1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54541" y="1288224"/>
            <a:ext cx="4512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Business Data Mining</a:t>
            </a:r>
            <a:r>
              <a:rPr lang="en-US" altLang="ko-KR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 </a:t>
            </a:r>
            <a:r>
              <a:rPr lang="en-US" altLang="ko-KR" sz="32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TermProject</a:t>
            </a:r>
            <a:r>
              <a:rPr lang="en-US" altLang="ko-KR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제안서</a:t>
            </a:r>
            <a:r>
              <a:rPr lang="en-US" altLang="ko-KR" sz="3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sz="32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7401-71FE-D364-DF6E-A18752A8AD49}"/>
              </a:ext>
            </a:extLst>
          </p:cNvPr>
          <p:cNvSpPr txBox="1"/>
          <p:nvPr/>
        </p:nvSpPr>
        <p:spPr>
          <a:xfrm>
            <a:off x="254540" y="2630814"/>
            <a:ext cx="1168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감사대상회사의 감사의견 예측을 통한 회계법인의 전반감사계획 효율성 제고</a:t>
            </a:r>
          </a:p>
        </p:txBody>
      </p:sp>
    </p:spTree>
    <p:extLst>
      <p:ext uri="{BB962C8B-B14F-4D97-AF65-F5344CB8AC3E}">
        <p14:creationId xmlns:p14="http://schemas.microsoft.com/office/powerpoint/2010/main" val="38572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123D6-23BA-79B8-7457-C3C2B3A4303F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4F35FC3-948E-3C74-31E2-08A8A8F93922}"/>
              </a:ext>
            </a:extLst>
          </p:cNvPr>
          <p:cNvGrpSpPr/>
          <p:nvPr/>
        </p:nvGrpSpPr>
        <p:grpSpPr>
          <a:xfrm>
            <a:off x="0" y="1932376"/>
            <a:ext cx="12192000" cy="2993248"/>
            <a:chOff x="0" y="1306556"/>
            <a:chExt cx="12192000" cy="29932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56A585-5AC4-9BE6-B2F3-F21C3ABBCCE3}"/>
                </a:ext>
              </a:extLst>
            </p:cNvPr>
            <p:cNvSpPr/>
            <p:nvPr/>
          </p:nvSpPr>
          <p:spPr>
            <a:xfrm>
              <a:off x="0" y="2775805"/>
              <a:ext cx="12192000" cy="1523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9A720A-1C0F-29B7-7DD2-1ED0DCBEF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476" y="1321869"/>
              <a:ext cx="0" cy="145393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7372892-497D-D2F8-5718-4D90F2931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636" y="2928203"/>
              <a:ext cx="0" cy="13716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7B8628-84E6-7DFB-99E8-E39EADC433FC}"/>
                </a:ext>
              </a:extLst>
            </p:cNvPr>
            <p:cNvSpPr txBox="1"/>
            <p:nvPr/>
          </p:nvSpPr>
          <p:spPr>
            <a:xfrm>
              <a:off x="792947" y="1307312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2021.12.31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A5D742-4CE7-B0ED-AA01-645F06EAA089}"/>
                </a:ext>
              </a:extLst>
            </p:cNvPr>
            <p:cNvSpPr txBox="1"/>
            <p:nvPr/>
          </p:nvSpPr>
          <p:spPr>
            <a:xfrm>
              <a:off x="792946" y="1676644"/>
              <a:ext cx="1329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43C5AB-FA47-91F5-B969-3EF10FF1A920}"/>
                </a:ext>
              </a:extLst>
            </p:cNvPr>
            <p:cNvSpPr txBox="1"/>
            <p:nvPr/>
          </p:nvSpPr>
          <p:spPr>
            <a:xfrm>
              <a:off x="792947" y="1962111"/>
              <a:ext cx="1340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해당 일자 기준으로 재무제표 금액 계상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2EB6B-62B9-C384-2DA0-A847EA5EFE8F}"/>
                </a:ext>
              </a:extLst>
            </p:cNvPr>
            <p:cNvSpPr txBox="1"/>
            <p:nvPr/>
          </p:nvSpPr>
          <p:spPr>
            <a:xfrm>
              <a:off x="2886790" y="1306556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2022.03.01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5FE0BB-2978-0056-50D5-6C6DB5189E15}"/>
                </a:ext>
              </a:extLst>
            </p:cNvPr>
            <p:cNvSpPr txBox="1"/>
            <p:nvPr/>
          </p:nvSpPr>
          <p:spPr>
            <a:xfrm>
              <a:off x="2886789" y="1675888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감사보고서제출일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846EC9-F20F-1E67-2780-0DC259A190BD}"/>
                </a:ext>
              </a:extLst>
            </p:cNvPr>
            <p:cNvSpPr txBox="1"/>
            <p:nvPr/>
          </p:nvSpPr>
          <p:spPr>
            <a:xfrm>
              <a:off x="2885905" y="1983665"/>
              <a:ext cx="20224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 </a:t>
              </a:r>
              <a:r>
                <a:rPr lang="ko-KR" altLang="en-US" sz="1100" dirty="0" err="1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받은날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 이내 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감사대상회사에 제출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264B3-FDE8-3AEC-8A85-83BA9A65C6EA}"/>
                </a:ext>
              </a:extLst>
            </p:cNvPr>
            <p:cNvSpPr txBox="1"/>
            <p:nvPr/>
          </p:nvSpPr>
          <p:spPr>
            <a:xfrm>
              <a:off x="1615636" y="2966898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2022.01.31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144CB2-8638-BF48-B7E4-2FC077C8D274}"/>
                </a:ext>
              </a:extLst>
            </p:cNvPr>
            <p:cNvSpPr txBox="1"/>
            <p:nvPr/>
          </p:nvSpPr>
          <p:spPr>
            <a:xfrm>
              <a:off x="1615635" y="3336230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재무제표제출일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A1A60B-E261-57C8-B49A-929440FAABD6}"/>
                </a:ext>
              </a:extLst>
            </p:cNvPr>
            <p:cNvSpPr txBox="1"/>
            <p:nvPr/>
          </p:nvSpPr>
          <p:spPr>
            <a:xfrm>
              <a:off x="1615598" y="3649964"/>
              <a:ext cx="1798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정기총회 </a:t>
              </a:r>
              <a:r>
                <a: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6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주전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감사대상회사로부터 취득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A3EFE5-B1CA-E18F-0EB7-59007233761F}"/>
                </a:ext>
              </a:extLst>
            </p:cNvPr>
            <p:cNvSpPr txBox="1"/>
            <p:nvPr/>
          </p:nvSpPr>
          <p:spPr>
            <a:xfrm>
              <a:off x="4145476" y="2966898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2022.03.15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38BC6E-4090-8136-DA5C-951D2B8F6837}"/>
                </a:ext>
              </a:extLst>
            </p:cNvPr>
            <p:cNvSpPr txBox="1"/>
            <p:nvPr/>
          </p:nvSpPr>
          <p:spPr>
            <a:xfrm>
              <a:off x="4145475" y="3336230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재무제표승인일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B477A3A-5423-9AC5-B38B-82B4274F7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475" y="2928203"/>
              <a:ext cx="0" cy="13716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AACBB1-683E-5F07-D54B-454C3A2B4A1F}"/>
                </a:ext>
              </a:extLst>
            </p:cNvPr>
            <p:cNvSpPr txBox="1"/>
            <p:nvPr/>
          </p:nvSpPr>
          <p:spPr>
            <a:xfrm>
              <a:off x="4145475" y="3649964"/>
              <a:ext cx="1798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주주총회에서 재무제표 승인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 공시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9FB724-68D0-0E60-FABD-2EF92A4B0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916" y="1321869"/>
              <a:ext cx="0" cy="145393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9E1CD2-3023-D2C1-8AD4-1282BF9EDF83}"/>
                </a:ext>
              </a:extLst>
            </p:cNvPr>
            <p:cNvGrpSpPr/>
            <p:nvPr/>
          </p:nvGrpSpPr>
          <p:grpSpPr>
            <a:xfrm>
              <a:off x="6929083" y="1306556"/>
              <a:ext cx="5262917" cy="2993248"/>
              <a:chOff x="2164080" y="1883552"/>
              <a:chExt cx="5262917" cy="2993248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29F94C8-422D-DBB1-342D-B95147A70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1898865"/>
                <a:ext cx="0" cy="145393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D683738-B85F-54FC-9BC6-290E94264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3505199"/>
                <a:ext cx="0" cy="13716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5FFD4C-F1E1-F900-1706-15FAE87428BB}"/>
                  </a:ext>
                </a:extLst>
              </p:cNvPr>
              <p:cNvSpPr txBox="1"/>
              <p:nvPr/>
            </p:nvSpPr>
            <p:spPr>
              <a:xfrm>
                <a:off x="2276111" y="1884308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2022.12.31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7D984E-13DB-5DB0-CE88-09191916B370}"/>
                  </a:ext>
                </a:extLst>
              </p:cNvPr>
              <p:cNvSpPr txBox="1"/>
              <p:nvPr/>
            </p:nvSpPr>
            <p:spPr>
              <a:xfrm>
                <a:off x="2276110" y="2253640"/>
                <a:ext cx="1329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재무제표일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62550B-004F-C408-EF9F-C8E7DEC410AD}"/>
                  </a:ext>
                </a:extLst>
              </p:cNvPr>
              <p:cNvSpPr txBox="1"/>
              <p:nvPr/>
            </p:nvSpPr>
            <p:spPr>
              <a:xfrm>
                <a:off x="2276111" y="2539107"/>
                <a:ext cx="1340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해당 일자 기준으로 재무제표 금액 계상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B6A574-1C7A-2A84-BD1B-A90836FA1FB9}"/>
                  </a:ext>
                </a:extLst>
              </p:cNvPr>
              <p:cNvSpPr txBox="1"/>
              <p:nvPr/>
            </p:nvSpPr>
            <p:spPr>
              <a:xfrm>
                <a:off x="4369954" y="1883552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2023.02.28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8555EB-E0F4-4F9C-76BE-7A06FFADA675}"/>
                  </a:ext>
                </a:extLst>
              </p:cNvPr>
              <p:cNvSpPr txBox="1"/>
              <p:nvPr/>
            </p:nvSpPr>
            <p:spPr>
              <a:xfrm>
                <a:off x="4369953" y="2252884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감사보고서제출일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BAFC42-2F94-8F27-7B9F-9D938F681260}"/>
                  </a:ext>
                </a:extLst>
              </p:cNvPr>
              <p:cNvSpPr txBox="1"/>
              <p:nvPr/>
            </p:nvSpPr>
            <p:spPr>
              <a:xfrm>
                <a:off x="4369069" y="2560661"/>
                <a:ext cx="20224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 </a:t>
                </a:r>
                <a:r>
                  <a:rPr lang="ko-KR" altLang="en-US" sz="1100" dirty="0" err="1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받은날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 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4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 이내 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감사대상회사에 제출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A9B42A-E711-A4B8-AC85-7A17AB25899A}"/>
                  </a:ext>
                </a:extLst>
              </p:cNvPr>
              <p:cNvSpPr txBox="1"/>
              <p:nvPr/>
            </p:nvSpPr>
            <p:spPr>
              <a:xfrm>
                <a:off x="3098800" y="3543894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2023.01.28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89A6B6-82EE-36A5-1D02-11A2F07BB93C}"/>
                  </a:ext>
                </a:extLst>
              </p:cNvPr>
              <p:cNvSpPr txBox="1"/>
              <p:nvPr/>
            </p:nvSpPr>
            <p:spPr>
              <a:xfrm>
                <a:off x="3098799" y="3913226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재무제표제출일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9031A5-9403-86EE-9959-7D935E717F6F}"/>
                  </a:ext>
                </a:extLst>
              </p:cNvPr>
              <p:cNvSpPr txBox="1"/>
              <p:nvPr/>
            </p:nvSpPr>
            <p:spPr>
              <a:xfrm>
                <a:off x="3098762" y="4226960"/>
                <a:ext cx="179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정기총회 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6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주전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감사대상회사로부터 취득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5B4254-D30C-9864-A885-D918A6B04A54}"/>
                  </a:ext>
                </a:extLst>
              </p:cNvPr>
              <p:cNvSpPr txBox="1"/>
              <p:nvPr/>
            </p:nvSpPr>
            <p:spPr>
              <a:xfrm>
                <a:off x="5628640" y="3543894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2023.03.13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1CF65D-4DB8-223C-6E98-7BA0661B800E}"/>
                  </a:ext>
                </a:extLst>
              </p:cNvPr>
              <p:cNvSpPr txBox="1"/>
              <p:nvPr/>
            </p:nvSpPr>
            <p:spPr>
              <a:xfrm>
                <a:off x="5628639" y="3913226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재무제표승인일</a:t>
                </a: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19BA17A-6ADF-0C0F-3A26-9A8B45AA1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639" y="3505199"/>
                <a:ext cx="0" cy="13716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05C575-79D7-981A-2CB1-C9971399FDD3}"/>
                  </a:ext>
                </a:extLst>
              </p:cNvPr>
              <p:cNvSpPr txBox="1"/>
              <p:nvPr/>
            </p:nvSpPr>
            <p:spPr>
              <a:xfrm>
                <a:off x="5628639" y="4226960"/>
                <a:ext cx="179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주주총회에서 재무제표 승인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및 공시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DA384A4-8892-D51C-6E0A-0E867B2EB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4080" y="1898865"/>
                <a:ext cx="0" cy="145393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D36450-13B3-4689-65C2-7C9D14E5E2EB}"/>
                </a:ext>
              </a:extLst>
            </p:cNvPr>
            <p:cNvSpPr/>
            <p:nvPr/>
          </p:nvSpPr>
          <p:spPr>
            <a:xfrm>
              <a:off x="2747814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BA31F1D-FB6E-F1E5-B0EB-3FA93C61AA4F}"/>
                </a:ext>
              </a:extLst>
            </p:cNvPr>
            <p:cNvSpPr/>
            <p:nvPr/>
          </p:nvSpPr>
          <p:spPr>
            <a:xfrm>
              <a:off x="4020223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9F2009A-88D3-8638-A589-246901A10649}"/>
                </a:ext>
              </a:extLst>
            </p:cNvPr>
            <p:cNvSpPr/>
            <p:nvPr/>
          </p:nvSpPr>
          <p:spPr>
            <a:xfrm>
              <a:off x="6805975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41B6C47-43AF-49D6-14F7-C0966F8B8E55}"/>
                </a:ext>
              </a:extLst>
            </p:cNvPr>
            <p:cNvSpPr/>
            <p:nvPr/>
          </p:nvSpPr>
          <p:spPr>
            <a:xfrm>
              <a:off x="8999199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화살표: U자형 70">
            <a:extLst>
              <a:ext uri="{FF2B5EF4-FFF2-40B4-BE49-F238E27FC236}">
                <a16:creationId xmlns:a16="http://schemas.microsoft.com/office/drawing/2014/main" id="{D07636A2-4687-0F44-AD46-99CC2129D719}"/>
              </a:ext>
            </a:extLst>
          </p:cNvPr>
          <p:cNvSpPr/>
          <p:nvPr/>
        </p:nvSpPr>
        <p:spPr>
          <a:xfrm rot="10800000">
            <a:off x="2875476" y="5059849"/>
            <a:ext cx="1317662" cy="191073"/>
          </a:xfrm>
          <a:prstGeom prst="utur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E3D4CD-98DC-426B-17DD-D91828270432}"/>
              </a:ext>
            </a:extLst>
          </p:cNvPr>
          <p:cNvSpPr txBox="1"/>
          <p:nvPr/>
        </p:nvSpPr>
        <p:spPr>
          <a:xfrm>
            <a:off x="992557" y="5404663"/>
            <a:ext cx="40115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대안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당기 승인된 전기재무제표로 학습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</a:t>
            </a:r>
            <a:endParaRPr lang="en-US" altLang="ko-KR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74B826-7ACC-89CA-49A3-AA19C1FAC26C}"/>
              </a:ext>
            </a:extLst>
          </p:cNvPr>
          <p:cNvGrpSpPr/>
          <p:nvPr/>
        </p:nvGrpSpPr>
        <p:grpSpPr>
          <a:xfrm>
            <a:off x="5546402" y="2584385"/>
            <a:ext cx="1382681" cy="673423"/>
            <a:chOff x="5546402" y="2322600"/>
            <a:chExt cx="1382681" cy="67342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448FA410-2046-7D6B-6D33-D1CECC938893}"/>
                </a:ext>
              </a:extLst>
            </p:cNvPr>
            <p:cNvSpPr/>
            <p:nvPr/>
          </p:nvSpPr>
          <p:spPr>
            <a:xfrm rot="10800000" flipV="1">
              <a:off x="5546402" y="2322600"/>
              <a:ext cx="672345" cy="673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EDC01D49-F46B-330B-65AC-36965B4805BE}"/>
                </a:ext>
              </a:extLst>
            </p:cNvPr>
            <p:cNvSpPr/>
            <p:nvPr/>
          </p:nvSpPr>
          <p:spPr>
            <a:xfrm flipV="1">
              <a:off x="6256738" y="2322600"/>
              <a:ext cx="672345" cy="673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40DA43-A5DC-A8AE-54AE-FB6789D20C6A}"/>
              </a:ext>
            </a:extLst>
          </p:cNvPr>
          <p:cNvSpPr txBox="1"/>
          <p:nvPr/>
        </p:nvSpPr>
        <p:spPr>
          <a:xfrm>
            <a:off x="5651730" y="1899358"/>
            <a:ext cx="11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</a:t>
            </a:r>
            <a:endParaRPr lang="en-US" altLang="ko-KR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계획기간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2D74D7-0C61-D49D-C483-DF51760A11CD}"/>
              </a:ext>
            </a:extLst>
          </p:cNvPr>
          <p:cNvCxnSpPr/>
          <p:nvPr/>
        </p:nvCxnSpPr>
        <p:spPr>
          <a:xfrm flipV="1">
            <a:off x="5546402" y="1547446"/>
            <a:ext cx="0" cy="185417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DB067A-F68A-6380-4CC8-E004ABEC9881}"/>
              </a:ext>
            </a:extLst>
          </p:cNvPr>
          <p:cNvCxnSpPr/>
          <p:nvPr/>
        </p:nvCxnSpPr>
        <p:spPr>
          <a:xfrm flipV="1">
            <a:off x="602613" y="1547446"/>
            <a:ext cx="0" cy="185417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B284E5-EF01-D926-B157-AD4D568D5B38}"/>
              </a:ext>
            </a:extLst>
          </p:cNvPr>
          <p:cNvCxnSpPr/>
          <p:nvPr/>
        </p:nvCxnSpPr>
        <p:spPr>
          <a:xfrm>
            <a:off x="680916" y="1678075"/>
            <a:ext cx="4735146" cy="0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D3DE10-F9B4-D061-8EDA-512778396394}"/>
              </a:ext>
            </a:extLst>
          </p:cNvPr>
          <p:cNvSpPr txBox="1"/>
          <p:nvPr/>
        </p:nvSpPr>
        <p:spPr>
          <a:xfrm>
            <a:off x="992557" y="1248292"/>
            <a:ext cx="40115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원칙</a:t>
            </a:r>
            <a:r>
              <a:rPr lang="en-US" altLang="ko-KR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반기재무제표로 학습</a:t>
            </a:r>
            <a:r>
              <a:rPr lang="en-US" altLang="ko-KR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3151F2-D407-DCB6-BB38-7BEE287DA120}"/>
              </a:ext>
            </a:extLst>
          </p:cNvPr>
          <p:cNvSpPr txBox="1"/>
          <p:nvPr/>
        </p:nvSpPr>
        <p:spPr>
          <a:xfrm>
            <a:off x="6436279" y="5400954"/>
            <a:ext cx="401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문제점</a:t>
            </a:r>
            <a:r>
              <a:rPr lang="en-US" altLang="ko-KR" b="1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당기재무제표 </a:t>
            </a:r>
            <a:r>
              <a:rPr lang="ko-KR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사용불가</a:t>
            </a:r>
          </a:p>
        </p:txBody>
      </p:sp>
    </p:spTree>
    <p:extLst>
      <p:ext uri="{BB962C8B-B14F-4D97-AF65-F5344CB8AC3E}">
        <p14:creationId xmlns:p14="http://schemas.microsoft.com/office/powerpoint/2010/main" val="207282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123D6-23BA-79B8-7457-C3C2B3A4303F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7BE37F-EBDB-561D-BFB8-76E1EA691249}"/>
              </a:ext>
            </a:extLst>
          </p:cNvPr>
          <p:cNvGrpSpPr/>
          <p:nvPr/>
        </p:nvGrpSpPr>
        <p:grpSpPr>
          <a:xfrm>
            <a:off x="835314" y="1180806"/>
            <a:ext cx="10907679" cy="4692934"/>
            <a:chOff x="835314" y="1180806"/>
            <a:chExt cx="10907679" cy="469293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10B8B4D-FAED-0574-8A60-668418AE3868}"/>
                </a:ext>
              </a:extLst>
            </p:cNvPr>
            <p:cNvSpPr/>
            <p:nvPr/>
          </p:nvSpPr>
          <p:spPr>
            <a:xfrm>
              <a:off x="835314" y="1180806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2"/>
                  </a:solidFill>
                </a:rPr>
                <a:t>FnGuide</a:t>
              </a:r>
              <a:endParaRPr lang="en-US" altLang="ko-KR" sz="2400" b="1" dirty="0">
                <a:solidFill>
                  <a:schemeClr val="tx2"/>
                </a:solidFill>
              </a:endParaRPr>
            </a:p>
          </p:txBody>
        </p:sp>
        <p:pic>
          <p:nvPicPr>
            <p:cNvPr id="3" name="Picture 2" descr="FnGuide prepares move to bigger Kosdaq, pricing on Dec. 3 - Pulse by Maeil  Business News Korea">
              <a:extLst>
                <a:ext uri="{FF2B5EF4-FFF2-40B4-BE49-F238E27FC236}">
                  <a16:creationId xmlns:a16="http://schemas.microsoft.com/office/drawing/2014/main" id="{3B9C8F01-9E9B-EFD8-A4E4-21D70B1FF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5" y="1815854"/>
              <a:ext cx="2926458" cy="132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457EAFC-A315-D93C-81CB-64E17288FFE8}"/>
                </a:ext>
              </a:extLst>
            </p:cNvPr>
            <p:cNvSpPr/>
            <p:nvPr/>
          </p:nvSpPr>
          <p:spPr>
            <a:xfrm>
              <a:off x="835314" y="3788570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2"/>
                  </a:solidFill>
                </a:rPr>
                <a:t>FnGuide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 </a:t>
              </a:r>
              <a:r>
                <a:rPr lang="ko-KR" altLang="en-US" sz="2400" b="1" dirty="0">
                  <a:solidFill>
                    <a:schemeClr val="tx2"/>
                  </a:solidFill>
                </a:rPr>
                <a:t>분류상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 </a:t>
              </a:r>
              <a:r>
                <a:rPr lang="ko-KR" altLang="en-US" sz="2400" b="1" dirty="0">
                  <a:solidFill>
                    <a:schemeClr val="tx2"/>
                  </a:solidFill>
                </a:rPr>
                <a:t>포함될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 </a:t>
              </a:r>
              <a:r>
                <a:rPr lang="ko-KR" altLang="en-US" sz="2400" b="1" dirty="0">
                  <a:solidFill>
                    <a:schemeClr val="tx2"/>
                  </a:solidFill>
                </a:rPr>
                <a:t>내용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(</a:t>
              </a:r>
              <a:r>
                <a:rPr lang="ko-KR" altLang="en-US" sz="2400" b="1" dirty="0">
                  <a:solidFill>
                    <a:schemeClr val="tx2"/>
                  </a:solidFill>
                </a:rPr>
                <a:t>예상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31C036-E3FD-8701-0E22-CCC3FA4903B7}"/>
                </a:ext>
              </a:extLst>
            </p:cNvPr>
            <p:cNvSpPr/>
            <p:nvPr/>
          </p:nvSpPr>
          <p:spPr>
            <a:xfrm>
              <a:off x="3055716" y="4492289"/>
              <a:ext cx="8687276" cy="5847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1600" b="1" u="sng" dirty="0">
                  <a:solidFill>
                    <a:schemeClr val="tx2"/>
                  </a:solidFill>
                </a:rPr>
                <a:t>주요재무비율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: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기업의 재무상태를 직접적으로 나타내는 지표</a:t>
              </a:r>
              <a:endParaRPr lang="en-US" altLang="ko-KR" sz="1600" b="1" dirty="0">
                <a:solidFill>
                  <a:schemeClr val="tx2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위험이 높은 계정항목 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: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기업의 재무제표 왜곡표시 원천</a:t>
              </a:r>
              <a:endParaRPr lang="en-US" altLang="ko-KR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45F7A18-2E45-3BF0-0749-583867D3134F}"/>
                </a:ext>
              </a:extLst>
            </p:cNvPr>
            <p:cNvSpPr/>
            <p:nvPr/>
          </p:nvSpPr>
          <p:spPr>
            <a:xfrm>
              <a:off x="848825" y="4492175"/>
              <a:ext cx="1882800" cy="584775"/>
            </a:xfrm>
            <a:prstGeom prst="round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u="sng" dirty="0"/>
                <a:t>재무지표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780E53-A3BF-980F-319A-FA6C4A434039}"/>
                </a:ext>
              </a:extLst>
            </p:cNvPr>
            <p:cNvSpPr/>
            <p:nvPr/>
          </p:nvSpPr>
          <p:spPr>
            <a:xfrm>
              <a:off x="4433104" y="1815853"/>
              <a:ext cx="7309888" cy="132343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2"/>
                  </a:solidFill>
                </a:rPr>
                <a:t>설명</a:t>
              </a:r>
              <a:endParaRPr lang="en-US" altLang="ko-KR" sz="1600" b="1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NanumGothic" pitchFamily="2" charset="-127"/>
                  <a:ea typeface="NanumGothic" pitchFamily="2" charset="-127"/>
                </a:rPr>
                <a:t>금융시장 및 기업 분석에 필요한 다양한 데이터 제공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NanumGothic" pitchFamily="2" charset="-127"/>
                  <a:ea typeface="NanumGothic" pitchFamily="2" charset="-127"/>
                </a:rPr>
                <a:t>.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NanumGothic" pitchFamily="2" charset="-127"/>
                  <a:ea typeface="NanumGothic" pitchFamily="2" charset="-127"/>
                </a:rPr>
                <a:t>다양한 </a:t>
              </a:r>
              <a:r>
                <a:rPr lang="ko-KR" altLang="en-US" sz="1600" dirty="0">
                  <a:solidFill>
                    <a:srgbClr val="333333"/>
                  </a:solidFill>
                  <a:latin typeface="NanumGothic" pitchFamily="2" charset="-127"/>
                  <a:ea typeface="NanumGothic" pitchFamily="2" charset="-127"/>
                </a:rPr>
                <a:t>템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NanumGothic" pitchFamily="2" charset="-127"/>
                  <a:ea typeface="NanumGothic" pitchFamily="2" charset="-127"/>
                </a:rPr>
                <a:t>플릿으로 분석 가능</a:t>
              </a:r>
              <a:endParaRPr lang="en-US" altLang="ko-KR" sz="1600" b="1" dirty="0">
                <a:solidFill>
                  <a:schemeClr val="tx2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4CFC57A-7F20-DA10-B665-5EB2C8A53F95}"/>
                </a:ext>
              </a:extLst>
            </p:cNvPr>
            <p:cNvSpPr/>
            <p:nvPr/>
          </p:nvSpPr>
          <p:spPr>
            <a:xfrm>
              <a:off x="848825" y="5288965"/>
              <a:ext cx="1882800" cy="584775"/>
            </a:xfrm>
            <a:prstGeom prst="round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u="sng" dirty="0"/>
                <a:t>일반사항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1D1C58-58DE-C674-65B9-D8EE215CA5BF}"/>
                </a:ext>
              </a:extLst>
            </p:cNvPr>
            <p:cNvSpPr/>
            <p:nvPr/>
          </p:nvSpPr>
          <p:spPr>
            <a:xfrm>
              <a:off x="3055716" y="5285391"/>
              <a:ext cx="8687276" cy="5847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종업원 수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 :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기업구조의 복잡성을 반영하는 지표로 활용</a:t>
              </a:r>
              <a:endParaRPr lang="en-US" altLang="ko-KR" sz="1600" b="1" dirty="0">
                <a:solidFill>
                  <a:schemeClr val="tx2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최대주주 지분비율 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: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지배구조의 효율성을 반영하는 지표로 활용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00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추출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6716C51A-F13D-2C94-31BF-0758BFE9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94421"/>
              </p:ext>
            </p:extLst>
          </p:nvPr>
        </p:nvGraphicFramePr>
        <p:xfrm>
          <a:off x="1531185" y="1682520"/>
          <a:ext cx="4873178" cy="44364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7475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3445703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</a:tblGrid>
              <a:tr h="45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계정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분석적절차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현금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 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797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매출채권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회전율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매출총이익률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대손율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유가증권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수익률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유형자산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감가상각률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37847"/>
                  </a:ext>
                </a:extLst>
              </a:tr>
              <a:tr h="6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무형자산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무형자산상각률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개발비계상비율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5233"/>
                  </a:ext>
                </a:extLst>
              </a:tr>
              <a:tr h="6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재고자산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회전율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매출총이익률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매출원가율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73644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차입금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유효이자율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역마진율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857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8B431E1-3EF1-AA21-F2F1-9E529411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12119"/>
              </p:ext>
            </p:extLst>
          </p:nvPr>
        </p:nvGraphicFramePr>
        <p:xfrm>
          <a:off x="7062489" y="1682519"/>
          <a:ext cx="4874967" cy="44343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4924">
                  <a:extLst>
                    <a:ext uri="{9D8B030D-6E8A-4147-A177-3AD203B41FA5}">
                      <a16:colId xmlns:a16="http://schemas.microsoft.com/office/drawing/2014/main" val="3829858791"/>
                    </a:ext>
                  </a:extLst>
                </a:gridCol>
                <a:gridCol w="3480043">
                  <a:extLst>
                    <a:ext uri="{9D8B030D-6E8A-4147-A177-3AD203B41FA5}">
                      <a16:colId xmlns:a16="http://schemas.microsoft.com/office/drawing/2014/main" val="2389681509"/>
                    </a:ext>
                  </a:extLst>
                </a:gridCol>
              </a:tblGrid>
              <a:tr h="479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주요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844783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유동성비율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유동비율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당좌비율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현금흐름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현금흐름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총부채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67694"/>
                  </a:ext>
                </a:extLst>
              </a:tr>
              <a:tr h="97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안정성비율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부채비율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이자보상비율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고정장기적합률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자기자본비율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차입금의존도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차입금비율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차입부채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영업이익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34285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수익성비율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영업이익률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총자산순이익률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투하자본수익률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당기순이익률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ROA, ROE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6965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시장가치비율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PER, PBR, PSR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21141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활동성비율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유보율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유보액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매출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총자산회전율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총부채회전율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96423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146908-6434-A985-20FD-FBE47CD34919}"/>
              </a:ext>
            </a:extLst>
          </p:cNvPr>
          <p:cNvGrpSpPr/>
          <p:nvPr/>
        </p:nvGrpSpPr>
        <p:grpSpPr>
          <a:xfrm>
            <a:off x="1530922" y="1108313"/>
            <a:ext cx="4874206" cy="5170231"/>
            <a:chOff x="1235847" y="1108313"/>
            <a:chExt cx="4715323" cy="51702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3962DD-29D2-46C1-8C00-E761A90EFF9B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감사위험계정 비율화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5DB6A64-6C5E-EDAD-FB6E-3580F489FA6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6278544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8A068B-BBC8-AF22-2ECC-CD4856A0F2F2}"/>
              </a:ext>
            </a:extLst>
          </p:cNvPr>
          <p:cNvGrpSpPr/>
          <p:nvPr/>
        </p:nvGrpSpPr>
        <p:grpSpPr>
          <a:xfrm>
            <a:off x="7063253" y="1108313"/>
            <a:ext cx="4874206" cy="5170231"/>
            <a:chOff x="1235847" y="1108313"/>
            <a:chExt cx="4715323" cy="51702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1C7E6-0062-48ED-B4C2-15BCCCE7EAC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F3E074F-53A9-D65D-283B-FB333646D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6278544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1CEED1-3AE5-2E9F-7C9E-330E515F0D8E}"/>
              </a:ext>
            </a:extLst>
          </p:cNvPr>
          <p:cNvCxnSpPr>
            <a:cxnSpLocks/>
          </p:cNvCxnSpPr>
          <p:nvPr/>
        </p:nvCxnSpPr>
        <p:spPr>
          <a:xfrm>
            <a:off x="6733808" y="1108313"/>
            <a:ext cx="0" cy="51551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ADCF00-2C4F-75F0-9087-2BF2A9C07D0A}"/>
              </a:ext>
            </a:extLst>
          </p:cNvPr>
          <p:cNvSpPr/>
          <p:nvPr/>
        </p:nvSpPr>
        <p:spPr>
          <a:xfrm>
            <a:off x="368898" y="1108313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397CA9-E3B4-3B32-17D2-7139CB660D4F}"/>
              </a:ext>
            </a:extLst>
          </p:cNvPr>
          <p:cNvSpPr/>
          <p:nvPr/>
        </p:nvSpPr>
        <p:spPr>
          <a:xfrm>
            <a:off x="368898" y="1682519"/>
            <a:ext cx="832580" cy="4434366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항목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45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형태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6AC7EA-A3EE-7C29-FF52-09C424B4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96" y="1713440"/>
            <a:ext cx="2162873" cy="400943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034126-F34E-2AEA-9004-D98197188EFA}"/>
              </a:ext>
            </a:extLst>
          </p:cNvPr>
          <p:cNvGrpSpPr/>
          <p:nvPr/>
        </p:nvGrpSpPr>
        <p:grpSpPr>
          <a:xfrm>
            <a:off x="1076965" y="1713439"/>
            <a:ext cx="4878650" cy="4009438"/>
            <a:chOff x="1249948" y="1510234"/>
            <a:chExt cx="4878650" cy="400943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FD0E8B-7E7A-6C4C-D685-62CB1467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948" y="1510234"/>
              <a:ext cx="4878650" cy="152204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D82724-8D18-C42E-8415-424A355E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948" y="4000958"/>
              <a:ext cx="4878650" cy="151871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3C6A34-CFF5-E334-FB49-9208E2D118DB}"/>
                </a:ext>
              </a:extLst>
            </p:cNvPr>
            <p:cNvSpPr txBox="1"/>
            <p:nvPr/>
          </p:nvSpPr>
          <p:spPr>
            <a:xfrm>
              <a:off x="3505954" y="3210560"/>
              <a:ext cx="861774" cy="5283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</a:rPr>
                <a:t>…</a:t>
              </a:r>
              <a:endParaRPr lang="ko-KR" altLang="en-US" sz="4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6ADD6B-A0C8-C321-8514-5BB37C89F131}"/>
              </a:ext>
            </a:extLst>
          </p:cNvPr>
          <p:cNvGrpSpPr/>
          <p:nvPr/>
        </p:nvGrpSpPr>
        <p:grpSpPr>
          <a:xfrm>
            <a:off x="1076965" y="1108313"/>
            <a:ext cx="4874206" cy="4850359"/>
            <a:chOff x="1235847" y="1108313"/>
            <a:chExt cx="4715323" cy="48503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D23102-4873-820F-82A6-7F254D92EAA8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원본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A05BDB6-FEAB-62EC-FED9-EC4646DA5C05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024C593-597D-1D0F-E11D-C9D1EAA6E248}"/>
              </a:ext>
            </a:extLst>
          </p:cNvPr>
          <p:cNvGrpSpPr/>
          <p:nvPr/>
        </p:nvGrpSpPr>
        <p:grpSpPr>
          <a:xfrm>
            <a:off x="6609296" y="1108313"/>
            <a:ext cx="4874206" cy="4850359"/>
            <a:chOff x="1235847" y="1108313"/>
            <a:chExt cx="4715323" cy="485035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6A7FDA-4CC8-092E-1C2A-6DC9B5AAA2E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패턴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5D44A6-FCB9-D45B-B0B9-69805F50F3A4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0E44BA-989B-9714-C3FC-73A2C8BD926C}"/>
              </a:ext>
            </a:extLst>
          </p:cNvPr>
          <p:cNvCxnSpPr>
            <a:cxnSpLocks/>
          </p:cNvCxnSpPr>
          <p:nvPr/>
        </p:nvCxnSpPr>
        <p:spPr>
          <a:xfrm>
            <a:off x="6279851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8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형태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aphicFrame>
        <p:nvGraphicFramePr>
          <p:cNvPr id="2" name="표 26">
            <a:extLst>
              <a:ext uri="{FF2B5EF4-FFF2-40B4-BE49-F238E27FC236}">
                <a16:creationId xmlns:a16="http://schemas.microsoft.com/office/drawing/2014/main" id="{1EBA0196-837F-6A85-A660-33A43AAB2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80797"/>
              </p:ext>
            </p:extLst>
          </p:nvPr>
        </p:nvGraphicFramePr>
        <p:xfrm>
          <a:off x="2021703" y="3983492"/>
          <a:ext cx="9905324" cy="20533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4344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946867325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3750401484"/>
                    </a:ext>
                  </a:extLst>
                </a:gridCol>
              </a:tblGrid>
              <a:tr h="75648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산업평균추가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재무비율및기타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(13189, 20)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(13191, 35)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(13189, 35)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정보통신업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(1606, 34)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(1606, 35)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금융보험업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(1275, 25)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(1275, 35)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</a:tbl>
          </a:graphicData>
        </a:graphic>
      </p:graphicFrame>
      <p:graphicFrame>
        <p:nvGraphicFramePr>
          <p:cNvPr id="4" name="표 26">
            <a:extLst>
              <a:ext uri="{FF2B5EF4-FFF2-40B4-BE49-F238E27FC236}">
                <a16:creationId xmlns:a16="http://schemas.microsoft.com/office/drawing/2014/main" id="{0BC28145-984D-BB0D-5EB3-8D93EE3C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53519"/>
              </p:ext>
            </p:extLst>
          </p:nvPr>
        </p:nvGraphicFramePr>
        <p:xfrm>
          <a:off x="2032000" y="1560835"/>
          <a:ext cx="9895037" cy="20533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671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946867325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3750401484"/>
                    </a:ext>
                  </a:extLst>
                </a:gridCol>
              </a:tblGrid>
              <a:tr h="756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산업평균추가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재무비율및기타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(25034, 29)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(25040, 35)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(25040, 43)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정보통신업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(3775, 35)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(3775, 44)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금융보험업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(7922, 26)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(7922, 44)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0F1EB9C-3148-4842-5772-B4A8BD1A4BB4}"/>
              </a:ext>
            </a:extLst>
          </p:cNvPr>
          <p:cNvSpPr/>
          <p:nvPr/>
        </p:nvSpPr>
        <p:spPr>
          <a:xfrm>
            <a:off x="254540" y="1560835"/>
            <a:ext cx="1472146" cy="2053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 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17066-D574-988D-2318-C14C8DB3190D}"/>
              </a:ext>
            </a:extLst>
          </p:cNvPr>
          <p:cNvSpPr/>
          <p:nvPr/>
        </p:nvSpPr>
        <p:spPr>
          <a:xfrm>
            <a:off x="254540" y="3983491"/>
            <a:ext cx="1472146" cy="2053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 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80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 학습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5A142-64B1-4E66-E7C0-0DAB7AC3E3C5}"/>
              </a:ext>
            </a:extLst>
          </p:cNvPr>
          <p:cNvSpPr txBox="1"/>
          <p:nvPr/>
        </p:nvSpPr>
        <p:spPr>
          <a:xfrm>
            <a:off x="8220959" y="1508423"/>
            <a:ext cx="309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업종별로 중요계정이 다를 것</a:t>
            </a:r>
            <a:r>
              <a:rPr lang="en-US" altLang="ko-KR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043EAD-C147-D0E3-0A8C-935EEABB7C48}"/>
              </a:ext>
            </a:extLst>
          </p:cNvPr>
          <p:cNvGrpSpPr/>
          <p:nvPr/>
        </p:nvGrpSpPr>
        <p:grpSpPr>
          <a:xfrm>
            <a:off x="8220962" y="1874311"/>
            <a:ext cx="3092581" cy="4082345"/>
            <a:chOff x="8220962" y="1874311"/>
            <a:chExt cx="3092581" cy="40823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B6015B3-591C-91B8-D7C2-1D6F104344A9}"/>
                </a:ext>
              </a:extLst>
            </p:cNvPr>
            <p:cNvGrpSpPr/>
            <p:nvPr/>
          </p:nvGrpSpPr>
          <p:grpSpPr>
            <a:xfrm>
              <a:off x="9150298" y="1874311"/>
              <a:ext cx="2163245" cy="1233908"/>
              <a:chOff x="2834640" y="1534160"/>
              <a:chExt cx="7035802" cy="40132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595E3C-89EE-A616-58C3-0A2EA6F15034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D6033B8-34E2-0FC2-F666-E4D79334442C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5DCD40-7891-5B15-C575-DF4B2B318422}"/>
                </a:ext>
              </a:extLst>
            </p:cNvPr>
            <p:cNvGrpSpPr/>
            <p:nvPr/>
          </p:nvGrpSpPr>
          <p:grpSpPr>
            <a:xfrm>
              <a:off x="9150298" y="3283071"/>
              <a:ext cx="2163245" cy="1233908"/>
              <a:chOff x="2834640" y="1534160"/>
              <a:chExt cx="7035802" cy="40132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BC8174E-8D10-83F3-3003-5FA062EDA48F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8F98029-CFB2-D1DA-F670-AAEF920C10D9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B64862F-B5A1-5738-B755-80F011F7B1BE}"/>
                </a:ext>
              </a:extLst>
            </p:cNvPr>
            <p:cNvGrpSpPr/>
            <p:nvPr/>
          </p:nvGrpSpPr>
          <p:grpSpPr>
            <a:xfrm>
              <a:off x="9150298" y="4722748"/>
              <a:ext cx="2163245" cy="1233908"/>
              <a:chOff x="2834640" y="1534160"/>
              <a:chExt cx="7035802" cy="401320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569B14B-6009-8FAB-9162-A925DD4B174F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78FDD62-7CDF-A070-8D15-71762EC4F234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2E649C-05D6-3E40-716A-F22163278FEE}"/>
                </a:ext>
              </a:extLst>
            </p:cNvPr>
            <p:cNvSpPr txBox="1"/>
            <p:nvPr/>
          </p:nvSpPr>
          <p:spPr>
            <a:xfrm>
              <a:off x="8220962" y="2313482"/>
              <a:ext cx="845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제조업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813C2-DDFA-B26E-BAA9-90E537D8BE3B}"/>
                </a:ext>
              </a:extLst>
            </p:cNvPr>
            <p:cNvSpPr txBox="1"/>
            <p:nvPr/>
          </p:nvSpPr>
          <p:spPr>
            <a:xfrm>
              <a:off x="8220962" y="3568923"/>
              <a:ext cx="845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정보</a:t>
              </a:r>
              <a:endPara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통신업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6B52EC-A532-3FD1-BE65-719A639E135E}"/>
                </a:ext>
              </a:extLst>
            </p:cNvPr>
            <p:cNvSpPr txBox="1"/>
            <p:nvPr/>
          </p:nvSpPr>
          <p:spPr>
            <a:xfrm>
              <a:off x="8220962" y="5043392"/>
              <a:ext cx="845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금융</a:t>
              </a:r>
              <a:endPara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보험업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D1975B-C936-7025-F4BC-54536247B762}"/>
              </a:ext>
            </a:extLst>
          </p:cNvPr>
          <p:cNvCxnSpPr>
            <a:cxnSpLocks/>
          </p:cNvCxnSpPr>
          <p:nvPr/>
        </p:nvCxnSpPr>
        <p:spPr>
          <a:xfrm>
            <a:off x="7753051" y="1108313"/>
            <a:ext cx="0" cy="5091516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3B1582-9C51-CAFE-ACEB-F58356F9FF40}"/>
              </a:ext>
            </a:extLst>
          </p:cNvPr>
          <p:cNvSpPr txBox="1"/>
          <p:nvPr/>
        </p:nvSpPr>
        <p:spPr>
          <a:xfrm>
            <a:off x="2451996" y="1508423"/>
            <a:ext cx="318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별로 각각 예측력을 가질 것</a:t>
            </a:r>
            <a:r>
              <a:rPr lang="en-US" altLang="ko-KR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 성능은 감사위험계정이 높을 것</a:t>
            </a:r>
            <a:endParaRPr lang="en-US" altLang="ko-KR" sz="16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BCA44F-345C-500F-B9AD-BC543510E921}"/>
              </a:ext>
            </a:extLst>
          </p:cNvPr>
          <p:cNvGrpSpPr/>
          <p:nvPr/>
        </p:nvGrpSpPr>
        <p:grpSpPr>
          <a:xfrm>
            <a:off x="758720" y="1108313"/>
            <a:ext cx="6569906" cy="5091516"/>
            <a:chOff x="1235847" y="1108313"/>
            <a:chExt cx="4715323" cy="48503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DFBE9-2429-0B7C-8257-B8AF3DF3862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83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가설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EF21FD1-57ED-F564-30C2-21A7A72DE32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F9E792-2C6E-1AD8-8E62-415D22B1203A}"/>
              </a:ext>
            </a:extLst>
          </p:cNvPr>
          <p:cNvGrpSpPr/>
          <p:nvPr/>
        </p:nvGrpSpPr>
        <p:grpSpPr>
          <a:xfrm>
            <a:off x="8220962" y="1108313"/>
            <a:ext cx="3092582" cy="5091516"/>
            <a:chOff x="1235847" y="1108313"/>
            <a:chExt cx="4715323" cy="48503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7AE674-7737-99A8-2B8C-28EBC107B07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83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가설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69CBFE1-04A0-AE90-4A03-1640D453952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AE5468-7132-4199-704E-526739405688}"/>
              </a:ext>
            </a:extLst>
          </p:cNvPr>
          <p:cNvGrpSpPr/>
          <p:nvPr/>
        </p:nvGrpSpPr>
        <p:grpSpPr>
          <a:xfrm>
            <a:off x="758719" y="2216307"/>
            <a:ext cx="6569922" cy="3747464"/>
            <a:chOff x="758719" y="2079226"/>
            <a:chExt cx="6569922" cy="37474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18ECDA-A050-709C-4D6F-FCF2792DF3BF}"/>
                </a:ext>
              </a:extLst>
            </p:cNvPr>
            <p:cNvGrpSpPr/>
            <p:nvPr/>
          </p:nvGrpSpPr>
          <p:grpSpPr>
            <a:xfrm>
              <a:off x="758719" y="2079226"/>
              <a:ext cx="6569922" cy="3747464"/>
              <a:chOff x="2834640" y="1534160"/>
              <a:chExt cx="7035802" cy="40132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ECC5E0C9-EC39-DB46-52BA-24AA5C255114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535E20E-2DC2-D799-CB83-93F92E73B62B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14084C-944F-B78C-CD58-FF45EA0FFAEE}"/>
                </a:ext>
              </a:extLst>
            </p:cNvPr>
            <p:cNvSpPr txBox="1"/>
            <p:nvPr/>
          </p:nvSpPr>
          <p:spPr>
            <a:xfrm>
              <a:off x="1081815" y="3772654"/>
              <a:ext cx="2499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감사절차상 위험계정만으로 예측력을 가질 것</a:t>
              </a:r>
              <a:endPara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363E36-1A8A-8074-E04E-67D9FACEF061}"/>
                </a:ext>
              </a:extLst>
            </p:cNvPr>
            <p:cNvSpPr txBox="1"/>
            <p:nvPr/>
          </p:nvSpPr>
          <p:spPr>
            <a:xfrm>
              <a:off x="4668299" y="3736640"/>
              <a:ext cx="2499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 및 기타 지표를 통해서도  예측력을 가질 것</a:t>
              </a:r>
              <a:endPara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6DA9B-7C20-8A58-7F3F-701982F72CDB}"/>
                </a:ext>
              </a:extLst>
            </p:cNvPr>
            <p:cNvSpPr txBox="1"/>
            <p:nvPr/>
          </p:nvSpPr>
          <p:spPr>
            <a:xfrm>
              <a:off x="1076400" y="3429000"/>
              <a:ext cx="2271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감사위험계정 비율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4BE3A-9A71-8EB8-9C06-277A134078C6}"/>
                </a:ext>
              </a:extLst>
            </p:cNvPr>
            <p:cNvSpPr txBox="1"/>
            <p:nvPr/>
          </p:nvSpPr>
          <p:spPr>
            <a:xfrm>
              <a:off x="4625886" y="3412187"/>
              <a:ext cx="2397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 </a:t>
              </a:r>
              <a:r>
                <a:rPr lang="ko-KR" altLang="en-US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및 기타지표</a:t>
              </a:r>
              <a:endPara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C44E4F-2CD9-EC58-360B-5BD77796C227}"/>
                </a:ext>
              </a:extLst>
            </p:cNvPr>
            <p:cNvSpPr txBox="1"/>
            <p:nvPr/>
          </p:nvSpPr>
          <p:spPr>
            <a:xfrm>
              <a:off x="3852409" y="3590412"/>
              <a:ext cx="36965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&gt;</a:t>
              </a:r>
              <a:endParaRPr lang="ko-KR" altLang="en-US" sz="3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3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306815" y="3302541"/>
              <a:ext cx="184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탐색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Exploratory Data Analysis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20000D-497B-7905-5D5E-DE5D016E2FA2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BA82961-8189-91B5-6A53-F0609C4637F7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D4D539-0C26-3596-71E8-C60B74BEDA5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C6016E-75A2-DAC9-ABB6-DAF62AE5E311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3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분포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F1FACA-9CD2-5616-9456-40A7F2661A0F}"/>
              </a:ext>
            </a:extLst>
          </p:cNvPr>
          <p:cNvGrpSpPr/>
          <p:nvPr/>
        </p:nvGrpSpPr>
        <p:grpSpPr>
          <a:xfrm>
            <a:off x="6607929" y="1108313"/>
            <a:ext cx="5452962" cy="5063236"/>
            <a:chOff x="776089" y="1108313"/>
            <a:chExt cx="5452962" cy="50632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FDA594-6ED1-1003-DC13-744B0E70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89" y="1685517"/>
              <a:ext cx="5452962" cy="448603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C70F5A-19B5-DB31-04C8-A270B59606A8}"/>
                </a:ext>
              </a:extLst>
            </p:cNvPr>
            <p:cNvSpPr txBox="1"/>
            <p:nvPr/>
          </p:nvSpPr>
          <p:spPr>
            <a:xfrm>
              <a:off x="1005840" y="1108313"/>
              <a:ext cx="5151120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분포 확인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21D25-BBBB-1FA4-35EE-6F8629F813A2}"/>
              </a:ext>
            </a:extLst>
          </p:cNvPr>
          <p:cNvCxnSpPr>
            <a:cxnSpLocks/>
          </p:cNvCxnSpPr>
          <p:nvPr/>
        </p:nvCxnSpPr>
        <p:spPr>
          <a:xfrm>
            <a:off x="6411931" y="1108313"/>
            <a:ext cx="0" cy="51551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DACAFF-3083-8082-525B-669668033628}"/>
              </a:ext>
            </a:extLst>
          </p:cNvPr>
          <p:cNvGrpSpPr/>
          <p:nvPr/>
        </p:nvGrpSpPr>
        <p:grpSpPr>
          <a:xfrm>
            <a:off x="781231" y="1108313"/>
            <a:ext cx="5314768" cy="4991131"/>
            <a:chOff x="6522720" y="1108313"/>
            <a:chExt cx="5314768" cy="49911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AC3E85B-1E54-00A9-49C4-DAD45B3F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720" y="2273103"/>
              <a:ext cx="2392337" cy="3404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E4ACFB-23AE-B07D-D4E1-4BDB2DE06490}"/>
                </a:ext>
              </a:extLst>
            </p:cNvPr>
            <p:cNvSpPr txBox="1"/>
            <p:nvPr/>
          </p:nvSpPr>
          <p:spPr>
            <a:xfrm>
              <a:off x="7122160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기본사항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75D580-F4F2-AED8-8F5F-EBFD91C7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3351" y="2216307"/>
              <a:ext cx="2834137" cy="38831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89ADD6-3B2B-73E0-DE48-E21213314676}"/>
                </a:ext>
              </a:extLst>
            </p:cNvPr>
            <p:cNvSpPr txBox="1"/>
            <p:nvPr/>
          </p:nvSpPr>
          <p:spPr>
            <a:xfrm>
              <a:off x="7122160" y="1688575"/>
              <a:ext cx="179289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AAE08C-554C-8B24-CE53-CD4E46AA2F14}"/>
                </a:ext>
              </a:extLst>
            </p:cNvPr>
            <p:cNvSpPr txBox="1"/>
            <p:nvPr/>
          </p:nvSpPr>
          <p:spPr>
            <a:xfrm>
              <a:off x="9003351" y="1688575"/>
              <a:ext cx="283413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타입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F4097A-061A-081C-B440-30A0AE9A7937}"/>
              </a:ext>
            </a:extLst>
          </p:cNvPr>
          <p:cNvCxnSpPr>
            <a:cxnSpLocks/>
          </p:cNvCxnSpPr>
          <p:nvPr/>
        </p:nvCxnSpPr>
        <p:spPr>
          <a:xfrm>
            <a:off x="1380671" y="6263472"/>
            <a:ext cx="471532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860C38-4D26-52F3-09D0-34E42FB84C46}"/>
              </a:ext>
            </a:extLst>
          </p:cNvPr>
          <p:cNvCxnSpPr>
            <a:cxnSpLocks/>
          </p:cNvCxnSpPr>
          <p:nvPr/>
        </p:nvCxnSpPr>
        <p:spPr>
          <a:xfrm>
            <a:off x="6837680" y="6263472"/>
            <a:ext cx="51511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분포 및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9235FD-FDFF-84ED-B8B0-9FA3732E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339" y="1312643"/>
            <a:ext cx="2141555" cy="20909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508C13-BA96-1B35-D333-4F5377EA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87" y="1222733"/>
            <a:ext cx="6828034" cy="21987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5757B5-291D-5776-B6D0-E13EE062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339" y="3715833"/>
            <a:ext cx="3196120" cy="238516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D9BFD1-7FB3-3CA5-D7F3-111DD36B36C0}"/>
              </a:ext>
            </a:extLst>
          </p:cNvPr>
          <p:cNvCxnSpPr>
            <a:cxnSpLocks/>
          </p:cNvCxnSpPr>
          <p:nvPr/>
        </p:nvCxnSpPr>
        <p:spPr>
          <a:xfrm>
            <a:off x="254540" y="355211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83C79E-CA1B-4FE3-6C17-49751D95DAC6}"/>
              </a:ext>
            </a:extLst>
          </p:cNvPr>
          <p:cNvSpPr/>
          <p:nvPr/>
        </p:nvSpPr>
        <p:spPr>
          <a:xfrm>
            <a:off x="254540" y="1226280"/>
            <a:ext cx="1472146" cy="2198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최초 </a:t>
            </a:r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타겟값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분포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AA4909-748B-405D-6DE6-9925CECAB0E0}"/>
              </a:ext>
            </a:extLst>
          </p:cNvPr>
          <p:cNvSpPr/>
          <p:nvPr/>
        </p:nvSpPr>
        <p:spPr>
          <a:xfrm>
            <a:off x="254540" y="3777798"/>
            <a:ext cx="1472146" cy="2413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‘0’ 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제거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D57B2F-ED77-2BED-B53F-F4D845EAC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685" y="3772708"/>
            <a:ext cx="6828035" cy="24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397A4-EB8C-C00C-04B2-329643BBF53C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분포 및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D8F1DD-791A-F9AA-5CF6-15337D94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2" y="4887396"/>
            <a:ext cx="1797587" cy="7598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273164-DDA4-4DAE-AE1E-57ADC27D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1" y="1816426"/>
            <a:ext cx="4735289" cy="4402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D9EF5D-B21C-4A35-4E93-8005410A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47" y="2343046"/>
            <a:ext cx="3732151" cy="25937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0FCF30-3129-ABF0-929B-7DA65ED0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271" y="1805205"/>
            <a:ext cx="3078017" cy="4414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D0480F3-D3F0-9835-ADB6-D628FC194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249" y="2256668"/>
            <a:ext cx="3867548" cy="26339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4CDFF30-1E8F-60EB-CCE7-ED99CF21C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552" y="5537801"/>
            <a:ext cx="2410161" cy="22863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2417F59-8CC3-3982-21E0-CD669D201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270" y="4890600"/>
            <a:ext cx="2084261" cy="875833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9BC3848-C963-B1E0-6FE0-28FEE243575A}"/>
              </a:ext>
            </a:extLst>
          </p:cNvPr>
          <p:cNvCxnSpPr>
            <a:cxnSpLocks/>
          </p:cNvCxnSpPr>
          <p:nvPr/>
        </p:nvCxnSpPr>
        <p:spPr>
          <a:xfrm>
            <a:off x="6522720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2020545-0C47-0E8D-1D4A-E37BD42977C5}"/>
              </a:ext>
            </a:extLst>
          </p:cNvPr>
          <p:cNvGrpSpPr/>
          <p:nvPr/>
        </p:nvGrpSpPr>
        <p:grpSpPr>
          <a:xfrm>
            <a:off x="1235847" y="1108313"/>
            <a:ext cx="4715323" cy="4850359"/>
            <a:chOff x="1235847" y="1108313"/>
            <a:chExt cx="4715323" cy="48503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5AC32E-CE67-271A-1F2D-1A1D15DAC93A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부적정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의견거절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1,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나머지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0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변환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0046EE8-953F-BFCC-0FA9-73AB64F6C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CCF62B1-8154-5D34-1AEE-3DBC432EAC5B}"/>
              </a:ext>
            </a:extLst>
          </p:cNvPr>
          <p:cNvGrpSpPr/>
          <p:nvPr/>
        </p:nvGrpSpPr>
        <p:grpSpPr>
          <a:xfrm>
            <a:off x="7094271" y="1108313"/>
            <a:ext cx="4715323" cy="4850359"/>
            <a:chOff x="7094271" y="1108313"/>
            <a:chExt cx="4715323" cy="485035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1A4BD1-937F-C0F0-18C1-D099EEC295F5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Oversampling 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0BCAD0C-18A1-FBCA-10DA-FD4083698B20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CCEA508B-C491-EA0C-FF86-C46C3D9AB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8552" y="4893649"/>
            <a:ext cx="1373280" cy="535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013A9-1CC4-12C5-95A9-F8A962A0C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490" y="4887395"/>
            <a:ext cx="277216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45DF-DBE1-C7E4-FC64-535AECD908E9}"/>
              </a:ext>
            </a:extLst>
          </p:cNvPr>
          <p:cNvSpPr txBox="1"/>
          <p:nvPr/>
        </p:nvSpPr>
        <p:spPr>
          <a:xfrm>
            <a:off x="1770435" y="1284466"/>
            <a:ext cx="12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F084D0-24FE-0B11-8DCA-89E0C644D3B9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3BBF372-D942-84EC-92AB-34AB0D68C8C9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53BA241-FADA-AFB9-37A6-D6412D3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4DD96F-789E-60E6-E388-79C3F0A761A0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377D7A-1AF5-3E8C-F089-9E7E9B0D6F14}"/>
              </a:ext>
            </a:extLst>
          </p:cNvPr>
          <p:cNvGrpSpPr/>
          <p:nvPr/>
        </p:nvGrpSpPr>
        <p:grpSpPr>
          <a:xfrm>
            <a:off x="3680753" y="2429052"/>
            <a:ext cx="3053369" cy="1374748"/>
            <a:chOff x="4836268" y="1284466"/>
            <a:chExt cx="3053369" cy="13747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EB59F-46AB-A208-3517-0EE89807E0EA}"/>
                </a:ext>
              </a:extLst>
            </p:cNvPr>
            <p:cNvSpPr txBox="1"/>
            <p:nvPr/>
          </p:nvSpPr>
          <p:spPr>
            <a:xfrm>
              <a:off x="4836268" y="1284466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선정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29A772-42C8-A59C-56B5-42D598224727}"/>
                </a:ext>
              </a:extLst>
            </p:cNvPr>
            <p:cNvSpPr txBox="1"/>
            <p:nvPr/>
          </p:nvSpPr>
          <p:spPr>
            <a:xfrm>
              <a:off x="5372250" y="1705107"/>
              <a:ext cx="25173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시점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추출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형태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예상 학습 결과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D156DC-3289-0938-C68C-A4FAA9C16C60}"/>
              </a:ext>
            </a:extLst>
          </p:cNvPr>
          <p:cNvGrpSpPr/>
          <p:nvPr/>
        </p:nvGrpSpPr>
        <p:grpSpPr>
          <a:xfrm>
            <a:off x="3680752" y="4096187"/>
            <a:ext cx="3023226" cy="1590192"/>
            <a:chOff x="3324654" y="3050809"/>
            <a:chExt cx="3023226" cy="15901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31414-AAC0-2BE4-12D7-7B3BE8CA819B}"/>
                </a:ext>
              </a:extLst>
            </p:cNvPr>
            <p:cNvSpPr txBox="1"/>
            <p:nvPr/>
          </p:nvSpPr>
          <p:spPr>
            <a:xfrm>
              <a:off x="3324654" y="305080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탐색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F10C90-71D7-7A3C-37DC-C1D1CC457DC1}"/>
                </a:ext>
              </a:extLst>
            </p:cNvPr>
            <p:cNvSpPr txBox="1"/>
            <p:nvPr/>
          </p:nvSpPr>
          <p:spPr>
            <a:xfrm>
              <a:off x="3830493" y="3471450"/>
              <a:ext cx="25173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분포 및 </a:t>
              </a:r>
              <a:r>
                <a:rPr lang="ko-KR" altLang="ko-KR" sz="1400" dirty="0" err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결측치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Target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값 분포 및 </a:t>
              </a:r>
              <a:r>
                <a:rPr lang="ko-KR" altLang="ko-KR" sz="1400" dirty="0" err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전처리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단변수분석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Boxplot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단변수분석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Histogram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다변수분석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상관관계분석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E1E7AA-D676-B377-3DB1-354735C0B09D}"/>
              </a:ext>
            </a:extLst>
          </p:cNvPr>
          <p:cNvGrpSpPr/>
          <p:nvPr/>
        </p:nvGrpSpPr>
        <p:grpSpPr>
          <a:xfrm>
            <a:off x="7398339" y="1273139"/>
            <a:ext cx="3023226" cy="943861"/>
            <a:chOff x="7040987" y="1273139"/>
            <a:chExt cx="3023226" cy="9438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DA288-C8FB-ED56-820E-DFE184BE2940}"/>
                </a:ext>
              </a:extLst>
            </p:cNvPr>
            <p:cNvSpPr txBox="1"/>
            <p:nvPr/>
          </p:nvSpPr>
          <p:spPr>
            <a:xfrm>
              <a:off x="7040987" y="127313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BC088-898A-FDB1-E1E8-41C86F09B6B7}"/>
                </a:ext>
              </a:extLst>
            </p:cNvPr>
            <p:cNvSpPr txBox="1"/>
            <p:nvPr/>
          </p:nvSpPr>
          <p:spPr>
            <a:xfrm>
              <a:off x="7546826" y="1693780"/>
              <a:ext cx="251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제거방식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 후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EDA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6D3A8D-21C5-D9B7-3DDF-5F1883ABEA60}"/>
              </a:ext>
            </a:extLst>
          </p:cNvPr>
          <p:cNvGrpSpPr/>
          <p:nvPr/>
        </p:nvGrpSpPr>
        <p:grpSpPr>
          <a:xfrm>
            <a:off x="7398340" y="2315146"/>
            <a:ext cx="3023224" cy="2451966"/>
            <a:chOff x="7040988" y="3050809"/>
            <a:chExt cx="3023224" cy="2451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15797-E58D-0AA4-E75E-194F7503DB5C}"/>
                </a:ext>
              </a:extLst>
            </p:cNvPr>
            <p:cNvSpPr txBox="1"/>
            <p:nvPr/>
          </p:nvSpPr>
          <p:spPr>
            <a:xfrm>
              <a:off x="7040988" y="3050809"/>
              <a:ext cx="3023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004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모형 적용 및 결과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F4665-DCB1-0E91-136A-2A0981F9C9C5}"/>
                </a:ext>
              </a:extLst>
            </p:cNvPr>
            <p:cNvSpPr txBox="1"/>
            <p:nvPr/>
          </p:nvSpPr>
          <p:spPr>
            <a:xfrm>
              <a:off x="7546826" y="3471450"/>
              <a:ext cx="25173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학습과정 개요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적용모형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결과비교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ROC Curve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Confusion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Matrix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결과해석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업종별 결과비교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데이터별 결과비교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시사점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6CFA96-13F9-EAD6-6BA6-28B6FD1FD529}"/>
              </a:ext>
            </a:extLst>
          </p:cNvPr>
          <p:cNvGrpSpPr/>
          <p:nvPr/>
        </p:nvGrpSpPr>
        <p:grpSpPr>
          <a:xfrm>
            <a:off x="3680750" y="1273139"/>
            <a:ext cx="3335191" cy="1159305"/>
            <a:chOff x="7040987" y="1273139"/>
            <a:chExt cx="3023226" cy="11593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9FB16-06D9-EA3B-2648-12C0ADAB9150}"/>
                </a:ext>
              </a:extLst>
            </p:cNvPr>
            <p:cNvSpPr txBox="1"/>
            <p:nvPr/>
          </p:nvSpPr>
          <p:spPr>
            <a:xfrm>
              <a:off x="7040987" y="127313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비즈니스문제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215DD7-42D5-E775-9B9D-88C758E86FB4}"/>
                </a:ext>
              </a:extLst>
            </p:cNvPr>
            <p:cNvSpPr txBox="1"/>
            <p:nvPr/>
          </p:nvSpPr>
          <p:spPr>
            <a:xfrm>
              <a:off x="7546826" y="1693780"/>
              <a:ext cx="2517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비즈니스 문제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 err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데이터마이닝</a:t>
              </a: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문제로의 변환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00FFC3-05F5-C60D-8318-9894DEF6E2BA}"/>
              </a:ext>
            </a:extLst>
          </p:cNvPr>
          <p:cNvGrpSpPr/>
          <p:nvPr/>
        </p:nvGrpSpPr>
        <p:grpSpPr>
          <a:xfrm>
            <a:off x="7398339" y="4743599"/>
            <a:ext cx="3023226" cy="1159305"/>
            <a:chOff x="7040987" y="1273139"/>
            <a:chExt cx="3023226" cy="11593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FA33E5-A7CB-7BCB-4F28-7518E4DFA6D7}"/>
                </a:ext>
              </a:extLst>
            </p:cNvPr>
            <p:cNvSpPr txBox="1"/>
            <p:nvPr/>
          </p:nvSpPr>
          <p:spPr>
            <a:xfrm>
              <a:off x="7040987" y="127313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005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지적사항 수정결과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692EBD-2AFA-2BC4-7B2F-7F5F0E14E73F}"/>
                </a:ext>
              </a:extLst>
            </p:cNvPr>
            <p:cNvSpPr txBox="1"/>
            <p:nvPr/>
          </p:nvSpPr>
          <p:spPr>
            <a:xfrm>
              <a:off x="7546826" y="1693780"/>
              <a:ext cx="2517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지적된 문제점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수정 후 모형학습결과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의문점 및 결론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99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Boxplot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0D17FE-2B94-9810-D5ED-492C0CCF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1844845"/>
            <a:ext cx="5723186" cy="37992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4839EE-FDBC-52FA-3BF8-720321E5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05" y="1659318"/>
            <a:ext cx="5287189" cy="41980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CA3C5AE-82F3-32BA-F5F3-A5DD4B70F33C}"/>
              </a:ext>
            </a:extLst>
          </p:cNvPr>
          <p:cNvGrpSpPr/>
          <p:nvPr/>
        </p:nvGrpSpPr>
        <p:grpSpPr>
          <a:xfrm>
            <a:off x="1076965" y="1108313"/>
            <a:ext cx="4874206" cy="4850359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EE4A03-9FA8-19FD-A950-5D2B91700179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데이터 분포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91E311-BBFC-C308-F687-61C145D13E95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7DE06C-062A-58D3-5C37-F9B9796CEFFF}"/>
              </a:ext>
            </a:extLst>
          </p:cNvPr>
          <p:cNvGrpSpPr/>
          <p:nvPr/>
        </p:nvGrpSpPr>
        <p:grpSpPr>
          <a:xfrm>
            <a:off x="6644645" y="1108313"/>
            <a:ext cx="5164950" cy="4850359"/>
            <a:chOff x="7094271" y="1108313"/>
            <a:chExt cx="4715323" cy="48503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8B0A47-518D-C147-9BD9-A2F53A68C93E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감사의견별 분포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6DF73C-A091-A06F-3A06-FFABC75F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53AF85-3C59-1B69-6FA7-C2430022B84B}"/>
              </a:ext>
            </a:extLst>
          </p:cNvPr>
          <p:cNvCxnSpPr>
            <a:cxnSpLocks/>
          </p:cNvCxnSpPr>
          <p:nvPr/>
        </p:nvCxnSpPr>
        <p:spPr>
          <a:xfrm>
            <a:off x="6278880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9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Histogram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247A8-2312-7E9C-8C5A-6CC7EBE6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6" y="1621366"/>
            <a:ext cx="5309935" cy="445472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C41778-FE5E-2703-420D-AD092AA56ED7}"/>
              </a:ext>
            </a:extLst>
          </p:cNvPr>
          <p:cNvGrpSpPr/>
          <p:nvPr/>
        </p:nvGrpSpPr>
        <p:grpSpPr>
          <a:xfrm>
            <a:off x="762000" y="1108313"/>
            <a:ext cx="5189171" cy="5093025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D0B50-1B3E-10F2-C958-14A51877FA3B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 데이터 분포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18AE1A3-08DE-7651-37A2-09899D5CB2F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5C1816-8EDD-0A53-E8AF-4B10B7DE285C}"/>
              </a:ext>
            </a:extLst>
          </p:cNvPr>
          <p:cNvGrpSpPr/>
          <p:nvPr/>
        </p:nvGrpSpPr>
        <p:grpSpPr>
          <a:xfrm>
            <a:off x="6644645" y="1108313"/>
            <a:ext cx="5164950" cy="5093025"/>
            <a:chOff x="7094271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1DA58-29AA-A6C8-6FF8-64446868FA40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Skew, Kurt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값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1B4A09-5A32-BF7B-CD96-54776D74F678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4CF5C4-28A7-00A6-466A-F2182F550B6F}"/>
              </a:ext>
            </a:extLst>
          </p:cNvPr>
          <p:cNvCxnSpPr>
            <a:cxnSpLocks/>
          </p:cNvCxnSpPr>
          <p:nvPr/>
        </p:nvCxnSpPr>
        <p:spPr>
          <a:xfrm>
            <a:off x="6278880" y="1108313"/>
            <a:ext cx="0" cy="5093025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0E815D23-9885-5F03-633A-4C1BE2F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5" y="1818615"/>
            <a:ext cx="1971950" cy="42392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0819F1D-EE66-DD28-4758-B962FAB8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465" y="1853576"/>
            <a:ext cx="187668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상관관계분석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B26CD-5AC8-CFD6-25B4-BA248447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3" y="1463018"/>
            <a:ext cx="5266876" cy="4716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667E72-FC3E-1B10-57D4-E913FFC1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2083000"/>
            <a:ext cx="2062751" cy="3666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586CDE-7007-BEAF-FD58-9E759C6E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950" y="2197531"/>
            <a:ext cx="2062751" cy="1795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8DB3C6-B0F7-E429-9672-03E63684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950" y="3942660"/>
            <a:ext cx="2062751" cy="1823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118DD-898C-6C1F-E369-19486BC06FCE}"/>
              </a:ext>
            </a:extLst>
          </p:cNvPr>
          <p:cNvSpPr txBox="1"/>
          <p:nvPr/>
        </p:nvSpPr>
        <p:spPr>
          <a:xfrm>
            <a:off x="6918689" y="1730413"/>
            <a:ext cx="20627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절대값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TOP 10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8B9F-2BD7-C27B-BCAD-8097E75D979E}"/>
              </a:ext>
            </a:extLst>
          </p:cNvPr>
          <p:cNvSpPr txBox="1"/>
          <p:nvPr/>
        </p:nvSpPr>
        <p:spPr>
          <a:xfrm>
            <a:off x="9367950" y="1730413"/>
            <a:ext cx="20627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 하위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TOP5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B84CF1-4187-0E75-4AB8-3DBCFD7DCEDD}"/>
              </a:ext>
            </a:extLst>
          </p:cNvPr>
          <p:cNvCxnSpPr>
            <a:cxnSpLocks/>
          </p:cNvCxnSpPr>
          <p:nvPr/>
        </p:nvCxnSpPr>
        <p:spPr>
          <a:xfrm>
            <a:off x="6411931" y="1108313"/>
            <a:ext cx="0" cy="507149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7F7A71-63A8-9A29-1F4D-D734DF762D5B}"/>
              </a:ext>
            </a:extLst>
          </p:cNvPr>
          <p:cNvGrpSpPr/>
          <p:nvPr/>
        </p:nvGrpSpPr>
        <p:grpSpPr>
          <a:xfrm>
            <a:off x="1554479" y="1108313"/>
            <a:ext cx="4396691" cy="5071499"/>
            <a:chOff x="1235847" y="1108313"/>
            <a:chExt cx="4715323" cy="485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E01AA1-DD42-327D-F2FE-DB430F58E1BA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32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Heatmap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ABDAE9-0680-177A-AEB7-298C819542D7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A419877-397E-E2D3-A9E6-C771B9FF47A8}"/>
              </a:ext>
            </a:extLst>
          </p:cNvPr>
          <p:cNvGrpSpPr/>
          <p:nvPr/>
        </p:nvGrpSpPr>
        <p:grpSpPr>
          <a:xfrm>
            <a:off x="6918689" y="1108313"/>
            <a:ext cx="4512011" cy="5071499"/>
            <a:chOff x="1235847" y="1108313"/>
            <a:chExt cx="4715323" cy="485035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7C2D6A-556F-ECB3-9481-DF8AFBD605DD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32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상관관계 확인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9C3A042-CC7B-DC52-3826-C3E4B2C7D7F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26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306815" y="3302541"/>
              <a:ext cx="184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Significant Outlier Removal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B46C87-F372-5DB5-9484-C6CEF9497EC6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1A8FE36-3552-C9EE-C881-53CF1D4D9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1DD90E-53F6-6714-5549-79F09820D0A5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AA05B9-D40E-253A-E811-765BAFE8B8B8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92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11E56-B800-E3D0-5AB4-28ABDC7BC209}"/>
              </a:ext>
            </a:extLst>
          </p:cNvPr>
          <p:cNvSpPr txBox="1"/>
          <p:nvPr/>
        </p:nvSpPr>
        <p:spPr>
          <a:xfrm>
            <a:off x="436879" y="1182118"/>
            <a:ext cx="120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endParaRPr lang="en-US" altLang="ko-KR" sz="2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39FB7BA-202D-408E-A6AF-E87D52129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79839"/>
              </p:ext>
            </p:extLst>
          </p:nvPr>
        </p:nvGraphicFramePr>
        <p:xfrm>
          <a:off x="1645921" y="3624138"/>
          <a:ext cx="10291539" cy="2624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54215">
                  <a:extLst>
                    <a:ext uri="{9D8B030D-6E8A-4147-A177-3AD203B41FA5}">
                      <a16:colId xmlns:a16="http://schemas.microsoft.com/office/drawing/2014/main" val="1415370945"/>
                    </a:ext>
                  </a:extLst>
                </a:gridCol>
                <a:gridCol w="1493692">
                  <a:extLst>
                    <a:ext uri="{9D8B030D-6E8A-4147-A177-3AD203B41FA5}">
                      <a16:colId xmlns:a16="http://schemas.microsoft.com/office/drawing/2014/main" val="2199632428"/>
                    </a:ext>
                  </a:extLst>
                </a:gridCol>
                <a:gridCol w="1971673">
                  <a:extLst>
                    <a:ext uri="{9D8B030D-6E8A-4147-A177-3AD203B41FA5}">
                      <a16:colId xmlns:a16="http://schemas.microsoft.com/office/drawing/2014/main" val="3693014668"/>
                    </a:ext>
                  </a:extLst>
                </a:gridCol>
                <a:gridCol w="1971673">
                  <a:extLst>
                    <a:ext uri="{9D8B030D-6E8A-4147-A177-3AD203B41FA5}">
                      <a16:colId xmlns:a16="http://schemas.microsoft.com/office/drawing/2014/main" val="1141359130"/>
                    </a:ext>
                  </a:extLst>
                </a:gridCol>
                <a:gridCol w="2300286">
                  <a:extLst>
                    <a:ext uri="{9D8B030D-6E8A-4147-A177-3AD203B41FA5}">
                      <a16:colId xmlns:a16="http://schemas.microsoft.com/office/drawing/2014/main" val="502671264"/>
                    </a:ext>
                  </a:extLst>
                </a:gridCol>
              </a:tblGrid>
              <a:tr h="6240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제거방식</a:t>
                      </a:r>
                      <a:r>
                        <a:rPr lang="en-US" altLang="ko-KR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</a:t>
                      </a:r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제거 레코드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잔여 레코드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오버샘플링</a:t>
                      </a:r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후 개수</a:t>
                      </a:r>
                      <a:r>
                        <a:rPr lang="en-US" altLang="ko-KR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86603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IQR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11169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2022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(4024, 33)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82108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정보통신업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상하위</a:t>
                      </a:r>
                      <a:r>
                        <a:rPr lang="ko-KR" altLang="en-US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1% 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252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1354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(2672, 33)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61087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금융보험업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상하위</a:t>
                      </a:r>
                      <a:r>
                        <a:rPr lang="ko-KR" altLang="en-US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1% 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162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1113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(2188, 24)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56878"/>
                  </a:ext>
                </a:extLst>
              </a:tr>
            </a:tbl>
          </a:graphicData>
        </a:graphic>
      </p:graphicFrame>
      <p:pic>
        <p:nvPicPr>
          <p:cNvPr id="1026" name="Picture 2" descr="IQR 방식을 이용한 이상치 데이터(Outlier) 제거">
            <a:extLst>
              <a:ext uri="{FF2B5EF4-FFF2-40B4-BE49-F238E27FC236}">
                <a16:creationId xmlns:a16="http://schemas.microsoft.com/office/drawing/2014/main" id="{690A44E5-C92C-C064-B3B6-2FA38E9B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87" y="1129118"/>
            <a:ext cx="3761632" cy="1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4D14042-BB92-65E8-4211-A301759195F6}"/>
              </a:ext>
            </a:extLst>
          </p:cNvPr>
          <p:cNvCxnSpPr>
            <a:cxnSpLocks/>
          </p:cNvCxnSpPr>
          <p:nvPr/>
        </p:nvCxnSpPr>
        <p:spPr>
          <a:xfrm>
            <a:off x="254540" y="332859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2CA81A-071C-8EE1-E8E9-8345B0FF64CE}"/>
              </a:ext>
            </a:extLst>
          </p:cNvPr>
          <p:cNvSpPr txBox="1"/>
          <p:nvPr/>
        </p:nvSpPr>
        <p:spPr>
          <a:xfrm>
            <a:off x="436879" y="3605588"/>
            <a:ext cx="120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레코드 수</a:t>
            </a:r>
            <a:endParaRPr lang="en-US" altLang="ko-KR" sz="2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9D979-9B70-ACEB-1527-BF00CDD4C5B4}"/>
              </a:ext>
            </a:extLst>
          </p:cNvPr>
          <p:cNvSpPr txBox="1"/>
          <p:nvPr/>
        </p:nvSpPr>
        <p:spPr>
          <a:xfrm>
            <a:off x="5841459" y="11291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IQR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방식은 </a:t>
            </a:r>
            <a:r>
              <a:rPr lang="ko-KR" altLang="en-US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사분위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(Quantile)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개념으로부터 출발합니다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</a:p>
          <a:p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전체 데이터들을 오름차순으로 정렬하고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정확히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등분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(25%, 50%, 75%, 100%)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나눕니다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여기서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75%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지점의 값과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25%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지점의 값의 차이를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IQR</a:t>
            </a:r>
            <a:endParaRPr lang="ko-KR" altLang="en-US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9BEC0-C520-0692-9A37-CEC50C25682A}"/>
              </a:ext>
            </a:extLst>
          </p:cNvPr>
          <p:cNvSpPr txBox="1"/>
          <p:nvPr/>
        </p:nvSpPr>
        <p:spPr>
          <a:xfrm>
            <a:off x="5841459" y="294268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참고</a:t>
            </a:r>
            <a:r>
              <a:rPr lang="en-US" altLang="ko-KR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hwi-doc.tistory.com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entry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/IQR-방식을-이용한-이상치-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데이터Outlier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-제거#</a:t>
            </a:r>
          </a:p>
        </p:txBody>
      </p:sp>
    </p:spTree>
    <p:extLst>
      <p:ext uri="{BB962C8B-B14F-4D97-AF65-F5344CB8AC3E}">
        <p14:creationId xmlns:p14="http://schemas.microsoft.com/office/powerpoint/2010/main" val="244272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9FEF0A-9D8F-B84C-CF39-D2EB4737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36" y="1226280"/>
            <a:ext cx="7925906" cy="4839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32145B-DD14-6CD9-E3F9-8EE4CAD4AD3C}"/>
              </a:ext>
            </a:extLst>
          </p:cNvPr>
          <p:cNvSpPr/>
          <p:nvPr/>
        </p:nvSpPr>
        <p:spPr>
          <a:xfrm>
            <a:off x="254540" y="1226280"/>
            <a:ext cx="1472146" cy="4839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타겟값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분포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901A81-AA48-23B0-C74E-C8BF64A8432A}"/>
              </a:ext>
            </a:extLst>
          </p:cNvPr>
          <p:cNvCxnSpPr>
            <a:cxnSpLocks/>
          </p:cNvCxnSpPr>
          <p:nvPr/>
        </p:nvCxnSpPr>
        <p:spPr>
          <a:xfrm>
            <a:off x="11937459" y="1215295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1B2643-3F07-0F4E-E422-193E5DCCB22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154926-1DB2-ED0D-280A-11F9B27B610E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7B053-E235-1B8E-F831-E1114B0DF8D6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EDA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0CB5C-3094-AF9D-6DC7-CC2D908A2111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28D23DA-E265-B89D-C48D-DFD01A1F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3" y="1677373"/>
            <a:ext cx="6420058" cy="4333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4D7A94-B080-F456-8696-B67A87EC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07" y="1680631"/>
            <a:ext cx="1724266" cy="4239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20B67-9A62-0060-78B4-27D26D11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851" y="1677373"/>
            <a:ext cx="1676634" cy="431542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DAFCB7-0D2C-3A9F-BCFB-3304D5E66BB9}"/>
              </a:ext>
            </a:extLst>
          </p:cNvPr>
          <p:cNvGrpSpPr/>
          <p:nvPr/>
        </p:nvGrpSpPr>
        <p:grpSpPr>
          <a:xfrm>
            <a:off x="802640" y="1108313"/>
            <a:ext cx="6146798" cy="5093025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E9B10-175F-96C6-3A0E-CF64F6D7BB27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 데이터 분포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716781-2303-8F33-A6AB-122BF76CFC70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0069CA-477A-C738-5ADD-C5DE001D42B0}"/>
              </a:ext>
            </a:extLst>
          </p:cNvPr>
          <p:cNvGrpSpPr/>
          <p:nvPr/>
        </p:nvGrpSpPr>
        <p:grpSpPr>
          <a:xfrm>
            <a:off x="7662107" y="1108313"/>
            <a:ext cx="4147488" cy="5093025"/>
            <a:chOff x="7094271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8A66C-74B9-A687-F7B9-E09757561E5A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Skew, Kurt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값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8C6975-8298-097D-3203-F155BFB2F4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3FBA29-22AB-1D1A-3706-3C84563BFD32}"/>
              </a:ext>
            </a:extLst>
          </p:cNvPr>
          <p:cNvCxnSpPr>
            <a:cxnSpLocks/>
          </p:cNvCxnSpPr>
          <p:nvPr/>
        </p:nvCxnSpPr>
        <p:spPr>
          <a:xfrm>
            <a:off x="7305040" y="1108313"/>
            <a:ext cx="0" cy="5093025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2FCBE-3867-EF60-8E07-F451424AA60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A5649-FFB8-6BC3-C0A5-76027B2CA199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A193-AFBD-6751-75A1-484D744F7EA3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EDA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E556D-2C2B-A3F1-BA92-E0B682E0F8D0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21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195055" y="3302541"/>
              <a:ext cx="207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모형 적용 및 결과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Model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Application and Output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4EB6C6-3C94-6620-FC0F-C6D1B68CDC61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D77A45-D888-FF2C-CF6B-4F3A88284F2B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E69C1B2-3646-47F0-F411-E471596DF196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D77F3D-13C9-55CA-FECA-BA4447885842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8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학습과정  개요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2E5A834-AE95-9A75-FDEA-3B233DC66B1D}"/>
              </a:ext>
            </a:extLst>
          </p:cNvPr>
          <p:cNvGrpSpPr/>
          <p:nvPr/>
        </p:nvGrpSpPr>
        <p:grpSpPr>
          <a:xfrm>
            <a:off x="3305407" y="1632670"/>
            <a:ext cx="1479013" cy="4419998"/>
            <a:chOff x="3305407" y="1632670"/>
            <a:chExt cx="1479013" cy="44199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11E56-B800-E3D0-5AB4-28ABDC7BC209}"/>
                </a:ext>
              </a:extLst>
            </p:cNvPr>
            <p:cNvSpPr txBox="1"/>
            <p:nvPr/>
          </p:nvSpPr>
          <p:spPr>
            <a:xfrm>
              <a:off x="3305407" y="1632670"/>
              <a:ext cx="1479013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산업평균제외</a:t>
              </a:r>
              <a:endPara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DCCA42-54CF-DA14-087C-C9962781C151}"/>
                </a:ext>
              </a:extLst>
            </p:cNvPr>
            <p:cNvSpPr txBox="1"/>
            <p:nvPr/>
          </p:nvSpPr>
          <p:spPr>
            <a:xfrm>
              <a:off x="3819424" y="2719601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조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업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154251-10DA-97D3-09A7-BA6F24079E1C}"/>
                </a:ext>
              </a:extLst>
            </p:cNvPr>
            <p:cNvSpPr txBox="1"/>
            <p:nvPr/>
          </p:nvSpPr>
          <p:spPr>
            <a:xfrm>
              <a:off x="3878246" y="4298342"/>
              <a:ext cx="349321" cy="175432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I</a:t>
              </a:r>
            </a:p>
            <a:p>
              <a:r>
                <a:rPr lang="en-US" altLang="ko-KR" dirty="0"/>
                <a:t>Q</a:t>
              </a:r>
            </a:p>
            <a:p>
              <a:r>
                <a:rPr lang="en-US" altLang="ko-KR" dirty="0"/>
                <a:t>R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5C8EB14-EB62-627A-0035-668D5414170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13" y="2006595"/>
              <a:ext cx="0" cy="649833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864B926-B86E-9067-169A-F04AD1627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907" y="3798437"/>
              <a:ext cx="0" cy="380442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0F75F-D37C-20B9-3174-186D8FF1872E}"/>
              </a:ext>
            </a:extLst>
          </p:cNvPr>
          <p:cNvSpPr/>
          <p:nvPr/>
        </p:nvSpPr>
        <p:spPr>
          <a:xfrm>
            <a:off x="345439" y="1172868"/>
            <a:ext cx="1712239" cy="8513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F77359-BD1B-9B07-B7BB-0B84C8524930}"/>
              </a:ext>
            </a:extLst>
          </p:cNvPr>
          <p:cNvSpPr/>
          <p:nvPr/>
        </p:nvSpPr>
        <p:spPr>
          <a:xfrm>
            <a:off x="345439" y="2743186"/>
            <a:ext cx="1712239" cy="992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AA560E-BC85-A848-7BE3-A4FF04609FAC}"/>
              </a:ext>
            </a:extLst>
          </p:cNvPr>
          <p:cNvSpPr/>
          <p:nvPr/>
        </p:nvSpPr>
        <p:spPr>
          <a:xfrm>
            <a:off x="345439" y="4298342"/>
            <a:ext cx="1712239" cy="1753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이상치제거수준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C14BE2-954E-CD1B-4B48-8A54409D0DC6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3BAFE7-A43E-7A02-6C38-6C467B376522}"/>
              </a:ext>
            </a:extLst>
          </p:cNvPr>
          <p:cNvGrpSpPr/>
          <p:nvPr/>
        </p:nvGrpSpPr>
        <p:grpSpPr>
          <a:xfrm>
            <a:off x="5603963" y="1632670"/>
            <a:ext cx="2114679" cy="4419998"/>
            <a:chOff x="4910996" y="1632670"/>
            <a:chExt cx="2114679" cy="44199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B4CE0B-3716-C84B-4845-EA2784356BB6}"/>
                </a:ext>
              </a:extLst>
            </p:cNvPr>
            <p:cNvSpPr txBox="1"/>
            <p:nvPr/>
          </p:nvSpPr>
          <p:spPr>
            <a:xfrm>
              <a:off x="5268389" y="1632670"/>
              <a:ext cx="1479013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산업평균추가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04E86-9FD0-4C5C-E777-88B290E2920C}"/>
                </a:ext>
              </a:extLst>
            </p:cNvPr>
            <p:cNvSpPr txBox="1"/>
            <p:nvPr/>
          </p:nvSpPr>
          <p:spPr>
            <a:xfrm>
              <a:off x="4910996" y="2719602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/>
                <a:t>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업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6A95EA-DEB3-85C7-A0DC-5D2844AA5C02}"/>
                </a:ext>
              </a:extLst>
            </p:cNvPr>
            <p:cNvSpPr txBox="1"/>
            <p:nvPr/>
          </p:nvSpPr>
          <p:spPr>
            <a:xfrm>
              <a:off x="5780116" y="2719603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은행보험업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8A1D42-417A-7143-960E-20547F84EFCE}"/>
                </a:ext>
              </a:extLst>
            </p:cNvPr>
            <p:cNvSpPr txBox="1"/>
            <p:nvPr/>
          </p:nvSpPr>
          <p:spPr>
            <a:xfrm>
              <a:off x="6649236" y="2719603"/>
              <a:ext cx="362947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정보통신업</a:t>
              </a:r>
              <a:endParaRPr lang="en-US" altLang="ko-KR" dirty="0"/>
            </a:p>
          </p:txBody>
        </p:sp>
        <p:sp>
          <p:nvSpPr>
            <p:cNvPr id="76" name="오른쪽 대괄호 75">
              <a:extLst>
                <a:ext uri="{FF2B5EF4-FFF2-40B4-BE49-F238E27FC236}">
                  <a16:creationId xmlns:a16="http://schemas.microsoft.com/office/drawing/2014/main" id="{BBCD6E23-869F-A7F9-D295-76AEC2877456}"/>
                </a:ext>
              </a:extLst>
            </p:cNvPr>
            <p:cNvSpPr/>
            <p:nvPr/>
          </p:nvSpPr>
          <p:spPr>
            <a:xfrm rot="16200000">
              <a:off x="5825619" y="1648702"/>
              <a:ext cx="338554" cy="1712240"/>
            </a:xfrm>
            <a:prstGeom prst="rightBracket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55573CE-49DC-2C81-8D9B-71734FDF07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883" y="2024266"/>
              <a:ext cx="0" cy="649833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F6FFBFA-4AEA-30C7-2132-AF92F53AED2D}"/>
                </a:ext>
              </a:extLst>
            </p:cNvPr>
            <p:cNvGrpSpPr/>
            <p:nvPr/>
          </p:nvGrpSpPr>
          <p:grpSpPr>
            <a:xfrm>
              <a:off x="4964115" y="3798437"/>
              <a:ext cx="2061560" cy="2254231"/>
              <a:chOff x="4009522" y="3412580"/>
              <a:chExt cx="2061560" cy="22542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338A9C-4839-A22B-203A-704D54D64275}"/>
                  </a:ext>
                </a:extLst>
              </p:cNvPr>
              <p:cNvSpPr txBox="1"/>
              <p:nvPr/>
            </p:nvSpPr>
            <p:spPr>
              <a:xfrm>
                <a:off x="4878629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E12C825-F4B3-B487-A8C6-0E672860C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289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3FE6FD0-1DBB-F87C-5F32-5A36FF70E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6422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EF70402-2300-AE68-06BE-37575C5244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4334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77FE-C5D7-A0AF-6FFE-08163254BDC9}"/>
                  </a:ext>
                </a:extLst>
              </p:cNvPr>
              <p:cNvSpPr txBox="1"/>
              <p:nvPr/>
            </p:nvSpPr>
            <p:spPr>
              <a:xfrm>
                <a:off x="4009522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</a:t>
                </a:r>
              </a:p>
              <a:p>
                <a:r>
                  <a:rPr lang="en-US" altLang="ko-KR" dirty="0"/>
                  <a:t>Q</a:t>
                </a:r>
              </a:p>
              <a:p>
                <a:r>
                  <a:rPr lang="en-US" altLang="ko-KR" dirty="0"/>
                  <a:t>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3B4443-C35C-45A5-F8A3-8C812AF1ED9B}"/>
                  </a:ext>
                </a:extLst>
              </p:cNvPr>
              <p:cNvSpPr txBox="1"/>
              <p:nvPr/>
            </p:nvSpPr>
            <p:spPr>
              <a:xfrm>
                <a:off x="5721761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5BC167F-91EC-701C-C17D-0DDA93FED6D0}"/>
              </a:ext>
            </a:extLst>
          </p:cNvPr>
          <p:cNvGrpSpPr/>
          <p:nvPr/>
        </p:nvGrpSpPr>
        <p:grpSpPr>
          <a:xfrm>
            <a:off x="9035874" y="1175565"/>
            <a:ext cx="2127667" cy="4877103"/>
            <a:chOff x="7713501" y="1175565"/>
            <a:chExt cx="2127667" cy="48771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FE94E-C89E-1DD5-166F-5388F553E6C2}"/>
                </a:ext>
              </a:extLst>
            </p:cNvPr>
            <p:cNvSpPr txBox="1"/>
            <p:nvPr/>
          </p:nvSpPr>
          <p:spPr>
            <a:xfrm>
              <a:off x="7967280" y="1175565"/>
              <a:ext cx="1686242" cy="33855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 err="1"/>
                <a:t>재무비율및기타</a:t>
              </a:r>
              <a:endParaRPr lang="en-US" altLang="ko-K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FA1BC-1E6A-29C5-B462-66F840960EBF}"/>
                </a:ext>
              </a:extLst>
            </p:cNvPr>
            <p:cNvSpPr txBox="1"/>
            <p:nvPr/>
          </p:nvSpPr>
          <p:spPr>
            <a:xfrm>
              <a:off x="7713501" y="2719602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/>
                <a:t>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/>
                <a:t>업</a:t>
              </a:r>
              <a:endParaRPr lang="en-US" altLang="ko-KR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BCDB7C-2D5C-211E-55B7-43A20002C8DB}"/>
                </a:ext>
              </a:extLst>
            </p:cNvPr>
            <p:cNvSpPr txBox="1"/>
            <p:nvPr/>
          </p:nvSpPr>
          <p:spPr>
            <a:xfrm>
              <a:off x="8582621" y="2719603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/>
                <a:t>은행보험업</a:t>
              </a:r>
              <a:endParaRPr lang="en-US" alt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734555-D15F-E648-42D3-777DE28E1FF5}"/>
                </a:ext>
              </a:extLst>
            </p:cNvPr>
            <p:cNvSpPr txBox="1"/>
            <p:nvPr/>
          </p:nvSpPr>
          <p:spPr>
            <a:xfrm>
              <a:off x="9451741" y="2719603"/>
              <a:ext cx="362947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정보통신업</a:t>
              </a:r>
              <a:endParaRPr lang="en-US" altLang="ko-KR" dirty="0"/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A16F7E93-B08F-A064-2958-B4226280E666}"/>
                </a:ext>
              </a:extLst>
            </p:cNvPr>
            <p:cNvSpPr/>
            <p:nvPr/>
          </p:nvSpPr>
          <p:spPr>
            <a:xfrm rot="16200000">
              <a:off x="8628124" y="1648702"/>
              <a:ext cx="338554" cy="1712240"/>
            </a:xfrm>
            <a:prstGeom prst="rightBracket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312178C-7CB4-EBCA-D6D2-AC4890F583AC}"/>
                </a:ext>
              </a:extLst>
            </p:cNvPr>
            <p:cNvCxnSpPr>
              <a:cxnSpLocks/>
            </p:cNvCxnSpPr>
            <p:nvPr/>
          </p:nvCxnSpPr>
          <p:spPr>
            <a:xfrm>
              <a:off x="8810388" y="1632670"/>
              <a:ext cx="0" cy="1041429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4142D9B-C3E0-39C2-A8A3-C857C28019A5}"/>
                </a:ext>
              </a:extLst>
            </p:cNvPr>
            <p:cNvGrpSpPr/>
            <p:nvPr/>
          </p:nvGrpSpPr>
          <p:grpSpPr>
            <a:xfrm>
              <a:off x="7779608" y="3798437"/>
              <a:ext cx="2061560" cy="2254231"/>
              <a:chOff x="4009522" y="3412580"/>
              <a:chExt cx="2061560" cy="22542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E8C116-C69B-E864-60D6-A5295D87D5ED}"/>
                  </a:ext>
                </a:extLst>
              </p:cNvPr>
              <p:cNvSpPr txBox="1"/>
              <p:nvPr/>
            </p:nvSpPr>
            <p:spPr>
              <a:xfrm>
                <a:off x="4878629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C895E0CD-5F15-A597-A41D-FA084779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289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E9CDD88-8DED-112B-8462-CFF877C1A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6422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7794969F-865B-3435-65F2-18AF0A2E4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4334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9FE1BCF-C7B8-7BCB-B5CA-DAF58A5DF601}"/>
                  </a:ext>
                </a:extLst>
              </p:cNvPr>
              <p:cNvSpPr txBox="1"/>
              <p:nvPr/>
            </p:nvSpPr>
            <p:spPr>
              <a:xfrm>
                <a:off x="4009522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</a:t>
                </a:r>
              </a:p>
              <a:p>
                <a:r>
                  <a:rPr lang="en-US" altLang="ko-KR" dirty="0"/>
                  <a:t>Q</a:t>
                </a:r>
              </a:p>
              <a:p>
                <a:r>
                  <a:rPr lang="en-US" altLang="ko-KR" dirty="0"/>
                  <a:t>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DAF62E-978E-22B7-E221-5878F74B6313}"/>
                  </a:ext>
                </a:extLst>
              </p:cNvPr>
              <p:cNvSpPr txBox="1"/>
              <p:nvPr/>
            </p:nvSpPr>
            <p:spPr>
              <a:xfrm>
                <a:off x="5721761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4A4B6CD-4F8F-8514-D33D-C3FBDBEE64D1}"/>
              </a:ext>
            </a:extLst>
          </p:cNvPr>
          <p:cNvGrpSpPr/>
          <p:nvPr/>
        </p:nvGrpSpPr>
        <p:grpSpPr>
          <a:xfrm flipV="1">
            <a:off x="4497491" y="4844295"/>
            <a:ext cx="912685" cy="673423"/>
            <a:chOff x="4903596" y="4298342"/>
            <a:chExt cx="480605" cy="1559066"/>
          </a:xfrm>
        </p:grpSpPr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258930C-EC32-67BA-6B12-A6A930EBCD41}"/>
                </a:ext>
              </a:extLst>
            </p:cNvPr>
            <p:cNvSpPr/>
            <p:nvPr/>
          </p:nvSpPr>
          <p:spPr>
            <a:xfrm rot="10800000">
              <a:off x="4903596" y="4298342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4AB0678F-86B1-CB21-5D05-C21A3FA3BF04}"/>
                </a:ext>
              </a:extLst>
            </p:cNvPr>
            <p:cNvSpPr/>
            <p:nvPr/>
          </p:nvSpPr>
          <p:spPr>
            <a:xfrm>
              <a:off x="5150501" y="4298343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6E3558-4805-2E69-CED0-1567506CBC9D}"/>
              </a:ext>
            </a:extLst>
          </p:cNvPr>
          <p:cNvGrpSpPr/>
          <p:nvPr/>
        </p:nvGrpSpPr>
        <p:grpSpPr>
          <a:xfrm flipV="1">
            <a:off x="7931353" y="1030104"/>
            <a:ext cx="912685" cy="673423"/>
            <a:chOff x="4903596" y="4298342"/>
            <a:chExt cx="480605" cy="1559066"/>
          </a:xfrm>
        </p:grpSpPr>
        <p:sp>
          <p:nvSpPr>
            <p:cNvPr id="113" name="화살표: 오른쪽 112">
              <a:extLst>
                <a:ext uri="{FF2B5EF4-FFF2-40B4-BE49-F238E27FC236}">
                  <a16:creationId xmlns:a16="http://schemas.microsoft.com/office/drawing/2014/main" id="{CEB9BFF7-53C4-9A19-3166-1DD48342A07F}"/>
                </a:ext>
              </a:extLst>
            </p:cNvPr>
            <p:cNvSpPr/>
            <p:nvPr/>
          </p:nvSpPr>
          <p:spPr>
            <a:xfrm rot="10800000">
              <a:off x="4903596" y="4298342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FF5B835A-B5F4-3439-EDF6-52A4C2D19D7E}"/>
                </a:ext>
              </a:extLst>
            </p:cNvPr>
            <p:cNvSpPr/>
            <p:nvPr/>
          </p:nvSpPr>
          <p:spPr>
            <a:xfrm>
              <a:off x="5150501" y="4298343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FF12721A-1331-DFDE-89B3-628CABA84F55}"/>
              </a:ext>
            </a:extLst>
          </p:cNvPr>
          <p:cNvSpPr txBox="1"/>
          <p:nvPr/>
        </p:nvSpPr>
        <p:spPr>
          <a:xfrm>
            <a:off x="3303642" y="1172868"/>
            <a:ext cx="4136727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감사위험계정</a:t>
            </a:r>
            <a:endParaRPr lang="en-US" altLang="ko-KR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384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ndom Forest Classifier and its Hyperparameters | by Ankit Chauhan |  Analytics Vidhya | Medium">
            <a:extLst>
              <a:ext uri="{FF2B5EF4-FFF2-40B4-BE49-F238E27FC236}">
                <a16:creationId xmlns:a16="http://schemas.microsoft.com/office/drawing/2014/main" id="{81DB47ED-347D-8D06-6BA9-60D5F59E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07" y="3873687"/>
            <a:ext cx="2675879" cy="15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1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적용모형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5FF697-025A-3DA3-6434-7C6CC2C21E3A}"/>
              </a:ext>
            </a:extLst>
          </p:cNvPr>
          <p:cNvGrpSpPr/>
          <p:nvPr/>
        </p:nvGrpSpPr>
        <p:grpSpPr>
          <a:xfrm>
            <a:off x="802641" y="1562170"/>
            <a:ext cx="4862964" cy="4169040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0FE38C-C2F3-36F5-C5EF-681DD91075A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42969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Group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 : 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분류자 모형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0693F46-F16E-319A-22FD-44D03EFA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86A175-02FC-2AE1-5AC5-B816C9FA26A2}"/>
              </a:ext>
            </a:extLst>
          </p:cNvPr>
          <p:cNvGrpSpPr/>
          <p:nvPr/>
        </p:nvGrpSpPr>
        <p:grpSpPr>
          <a:xfrm>
            <a:off x="6993757" y="1562170"/>
            <a:ext cx="4862964" cy="4169040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BA8068-9831-F930-3E7C-1549AC05E446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42969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Group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2: 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신경망 모형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39921B-B1CB-32DD-04A0-9B4A52E7218E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C8F384-52E6-C125-5414-CC5CF685EFB4}"/>
              </a:ext>
            </a:extLst>
          </p:cNvPr>
          <p:cNvCxnSpPr>
            <a:cxnSpLocks/>
          </p:cNvCxnSpPr>
          <p:nvPr/>
        </p:nvCxnSpPr>
        <p:spPr>
          <a:xfrm>
            <a:off x="6330238" y="1562170"/>
            <a:ext cx="0" cy="416904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7.2 Majority Voting (L07: Ensemble Methods) - YouTube">
            <a:extLst>
              <a:ext uri="{FF2B5EF4-FFF2-40B4-BE49-F238E27FC236}">
                <a16:creationId xmlns:a16="http://schemas.microsoft.com/office/drawing/2014/main" id="{C9B2DC36-26FB-B6CB-6521-825363D7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6" y="2052521"/>
            <a:ext cx="2006910" cy="15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49D1B0-C0BF-AE52-0876-CFA3D6E606F2}"/>
              </a:ext>
            </a:extLst>
          </p:cNvPr>
          <p:cNvSpPr txBox="1"/>
          <p:nvPr/>
        </p:nvSpPr>
        <p:spPr>
          <a:xfrm>
            <a:off x="1154139" y="2093014"/>
            <a:ext cx="285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Voting 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9510-9CB7-83CE-8FF7-656C34262278}"/>
              </a:ext>
            </a:extLst>
          </p:cNvPr>
          <p:cNvSpPr txBox="1"/>
          <p:nvPr/>
        </p:nvSpPr>
        <p:spPr>
          <a:xfrm>
            <a:off x="1154138" y="3956615"/>
            <a:ext cx="285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B0877A-969F-8CD4-FEF0-3A6DDF42440B}"/>
              </a:ext>
            </a:extLst>
          </p:cNvPr>
          <p:cNvSpPr/>
          <p:nvPr/>
        </p:nvSpPr>
        <p:spPr>
          <a:xfrm>
            <a:off x="802641" y="21079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C98912-A59C-E810-516A-17197F8F5F2B}"/>
              </a:ext>
            </a:extLst>
          </p:cNvPr>
          <p:cNvSpPr/>
          <p:nvPr/>
        </p:nvSpPr>
        <p:spPr>
          <a:xfrm>
            <a:off x="802641" y="39584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4701C-B5CD-8C6D-D34C-6D1A02857485}"/>
              </a:ext>
            </a:extLst>
          </p:cNvPr>
          <p:cNvSpPr txBox="1"/>
          <p:nvPr/>
        </p:nvSpPr>
        <p:spPr>
          <a:xfrm>
            <a:off x="1154139" y="2398980"/>
            <a:ext cx="285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DecisionTreeClassifier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K-neighbors Classifier</a:t>
            </a:r>
            <a:endParaRPr lang="ko-KR" altLang="en-US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054" name="Picture 6" descr="KNN (k-nearest neighbors) classification example — scikit-learn 0.11-git  documentation">
            <a:extLst>
              <a:ext uri="{FF2B5EF4-FFF2-40B4-BE49-F238E27FC236}">
                <a16:creationId xmlns:a16="http://schemas.microsoft.com/office/drawing/2014/main" id="{0CFFB333-B507-38B6-672E-85B9F9D5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52" y="2869355"/>
            <a:ext cx="917800" cy="6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F32173-E942-0150-2AA9-D85801C2CD50}"/>
              </a:ext>
            </a:extLst>
          </p:cNvPr>
          <p:cNvSpPr/>
          <p:nvPr/>
        </p:nvSpPr>
        <p:spPr>
          <a:xfrm>
            <a:off x="6993757" y="21079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A7EAE-6E2E-1DD9-FB28-33F38710E535}"/>
              </a:ext>
            </a:extLst>
          </p:cNvPr>
          <p:cNvSpPr txBox="1"/>
          <p:nvPr/>
        </p:nvSpPr>
        <p:spPr>
          <a:xfrm>
            <a:off x="7302435" y="2093014"/>
            <a:ext cx="298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Logistic Regression 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53E220-CF92-D805-82CC-74FE54E44BB3}"/>
              </a:ext>
            </a:extLst>
          </p:cNvPr>
          <p:cNvGrpSpPr/>
          <p:nvPr/>
        </p:nvGrpSpPr>
        <p:grpSpPr>
          <a:xfrm>
            <a:off x="6993757" y="3313584"/>
            <a:ext cx="3164067" cy="584775"/>
            <a:chOff x="6993757" y="2093014"/>
            <a:chExt cx="3164067" cy="5847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F34F48-763A-5C14-BBDE-F9F662F8CB99}"/>
                </a:ext>
              </a:extLst>
            </p:cNvPr>
            <p:cNvSpPr/>
            <p:nvPr/>
          </p:nvSpPr>
          <p:spPr>
            <a:xfrm>
              <a:off x="6993757" y="2107952"/>
              <a:ext cx="308678" cy="3086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EE93ED-A93B-70A4-428E-AB02593C9D7D}"/>
                </a:ext>
              </a:extLst>
            </p:cNvPr>
            <p:cNvSpPr txBox="1"/>
            <p:nvPr/>
          </p:nvSpPr>
          <p:spPr>
            <a:xfrm>
              <a:off x="7302435" y="2093014"/>
              <a:ext cx="285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Support Vector Machine </a:t>
              </a:r>
            </a:p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Classifier</a:t>
              </a:r>
              <a:endPara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F992535-F0C8-8910-5137-423D7B27B63C}"/>
              </a:ext>
            </a:extLst>
          </p:cNvPr>
          <p:cNvGrpSpPr/>
          <p:nvPr/>
        </p:nvGrpSpPr>
        <p:grpSpPr>
          <a:xfrm>
            <a:off x="6993757" y="4441371"/>
            <a:ext cx="3164067" cy="338554"/>
            <a:chOff x="6993757" y="2093014"/>
            <a:chExt cx="3164067" cy="33855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C1288B-A6C2-C735-B472-8665428FD742}"/>
                </a:ext>
              </a:extLst>
            </p:cNvPr>
            <p:cNvSpPr/>
            <p:nvPr/>
          </p:nvSpPr>
          <p:spPr>
            <a:xfrm>
              <a:off x="6993757" y="2107952"/>
              <a:ext cx="308678" cy="3086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0615B3-52CF-A176-EA00-90C73FC22881}"/>
                </a:ext>
              </a:extLst>
            </p:cNvPr>
            <p:cNvSpPr txBox="1"/>
            <p:nvPr/>
          </p:nvSpPr>
          <p:spPr>
            <a:xfrm>
              <a:off x="7302435" y="2093014"/>
              <a:ext cx="2855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Multi Layer Perceptron</a:t>
              </a:r>
              <a:endPara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2056" name="Picture 8" descr="Logistic Regression in R - Explained with Simple Examples">
            <a:extLst>
              <a:ext uri="{FF2B5EF4-FFF2-40B4-BE49-F238E27FC236}">
                <a16:creationId xmlns:a16="http://schemas.microsoft.com/office/drawing/2014/main" id="{9F28EBF0-4D34-853E-B5D4-1D8DD2FF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4" y="2084484"/>
            <a:ext cx="1455577" cy="7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troduction to Support Vector Machines (SVMs) - MarkTechPost">
            <a:extLst>
              <a:ext uri="{FF2B5EF4-FFF2-40B4-BE49-F238E27FC236}">
                <a16:creationId xmlns:a16="http://schemas.microsoft.com/office/drawing/2014/main" id="{86FA2499-A2C9-34AD-BAAB-EC5BEDCA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3" y="3240974"/>
            <a:ext cx="1455578" cy="109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Artificial Neural Networks handbook: Part 1 - DataScienceCentral.com">
            <a:extLst>
              <a:ext uri="{FF2B5EF4-FFF2-40B4-BE49-F238E27FC236}">
                <a16:creationId xmlns:a16="http://schemas.microsoft.com/office/drawing/2014/main" id="{03CA68F5-213C-FCB0-44E4-46F16B8C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4" y="4386407"/>
            <a:ext cx="1540036" cy="13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367775" y="3302541"/>
              <a:ext cx="1727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비즈니스 문제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Business Problem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1DDBDB-A59B-2D3F-C683-A4ADBB7A1BD0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5D958E-A4A2-1912-F56D-908B18C75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C72D1B-3CB1-1251-3530-0A7200429584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496CD0-EDF8-D6C6-D8F4-6E44CC68A82F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55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Group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A9E9E1-27E3-5F61-F55F-9F9DAC8C859B}"/>
              </a:ext>
            </a:extLst>
          </p:cNvPr>
          <p:cNvGrpSpPr/>
          <p:nvPr/>
        </p:nvGrpSpPr>
        <p:grpSpPr>
          <a:xfrm>
            <a:off x="802641" y="1251813"/>
            <a:ext cx="4862964" cy="4777669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7BB8A-09ED-C11E-C96D-DE11D98C5D25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1.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Voting Classifier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E7145EC-5EC0-01CC-AD54-8408E0E7A49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174AAD-697C-BFD0-29B7-45D16B59ECFE}"/>
              </a:ext>
            </a:extLst>
          </p:cNvPr>
          <p:cNvGrpSpPr/>
          <p:nvPr/>
        </p:nvGrpSpPr>
        <p:grpSpPr>
          <a:xfrm>
            <a:off x="6993757" y="1251813"/>
            <a:ext cx="4862964" cy="4777669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967E6-1098-959D-2AD2-EB63672ACE0F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2. Random Forest Classifier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FDE700-652E-BA56-753B-D9F9BE926E39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1ED22-74A9-ACE5-5060-810B60488E71}"/>
              </a:ext>
            </a:extLst>
          </p:cNvPr>
          <p:cNvCxnSpPr>
            <a:cxnSpLocks/>
          </p:cNvCxnSpPr>
          <p:nvPr/>
        </p:nvCxnSpPr>
        <p:spPr>
          <a:xfrm>
            <a:off x="63804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CA12CBB-5EB2-6136-AC0B-75A18844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57" y="3697525"/>
            <a:ext cx="3444236" cy="22127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67CF45-B21F-3367-9A3E-7FE1D35B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1829087"/>
            <a:ext cx="4862951" cy="61265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81AE70D-D741-D9CC-3DD3-4264C526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1" y="2595766"/>
            <a:ext cx="3444234" cy="98252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3B7FA2EE-11F7-2A27-CDB6-838151722342}"/>
              </a:ext>
            </a:extLst>
          </p:cNvPr>
          <p:cNvGrpSpPr/>
          <p:nvPr/>
        </p:nvGrpSpPr>
        <p:grpSpPr>
          <a:xfrm>
            <a:off x="6993756" y="1829087"/>
            <a:ext cx="4060317" cy="3986560"/>
            <a:chOff x="6993757" y="1829087"/>
            <a:chExt cx="3286584" cy="322688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A1E7FE9-722F-3C8F-1096-8A9CA6DEB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3757" y="1829087"/>
              <a:ext cx="3286584" cy="71447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51600EE-916F-11FC-DF93-FD9472F8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3757" y="2598346"/>
              <a:ext cx="3286583" cy="2457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64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Group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A9E9E1-27E3-5F61-F55F-9F9DAC8C859B}"/>
              </a:ext>
            </a:extLst>
          </p:cNvPr>
          <p:cNvGrpSpPr/>
          <p:nvPr/>
        </p:nvGrpSpPr>
        <p:grpSpPr>
          <a:xfrm>
            <a:off x="802641" y="1251813"/>
            <a:ext cx="4862964" cy="4777669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7BB8A-09ED-C11E-C96D-DE11D98C5D25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6561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3. Logistic Regression </a:t>
              </a:r>
            </a:p>
            <a:p>
              <a:r>
                <a:rPr lang="en-US" altLang="ko-KR" dirty="0"/>
                <a:t>Classifier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E7145EC-5EC0-01CC-AD54-8408E0E7A49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174AAD-697C-BFD0-29B7-45D16B59ECFE}"/>
              </a:ext>
            </a:extLst>
          </p:cNvPr>
          <p:cNvGrpSpPr/>
          <p:nvPr/>
        </p:nvGrpSpPr>
        <p:grpSpPr>
          <a:xfrm>
            <a:off x="6993757" y="1251813"/>
            <a:ext cx="4862964" cy="4777669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967E6-1098-959D-2AD2-EB63672ACE0F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6561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4. Support Vector Machine </a:t>
              </a:r>
            </a:p>
            <a:p>
              <a:r>
                <a:rPr lang="en-US" altLang="ko-KR" dirty="0"/>
                <a:t>Classifier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FDE700-652E-BA56-753B-D9F9BE926E39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1ED22-74A9-ACE5-5060-810B60488E71}"/>
              </a:ext>
            </a:extLst>
          </p:cNvPr>
          <p:cNvCxnSpPr>
            <a:cxnSpLocks/>
          </p:cNvCxnSpPr>
          <p:nvPr/>
        </p:nvCxnSpPr>
        <p:spPr>
          <a:xfrm>
            <a:off x="63804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8623-845F-6C5C-D636-5EDA5C7818A8}"/>
              </a:ext>
            </a:extLst>
          </p:cNvPr>
          <p:cNvGrpSpPr/>
          <p:nvPr/>
        </p:nvGrpSpPr>
        <p:grpSpPr>
          <a:xfrm>
            <a:off x="802640" y="2051013"/>
            <a:ext cx="4450080" cy="3850266"/>
            <a:chOff x="802640" y="2051013"/>
            <a:chExt cx="3555997" cy="30766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98B07F-A6F8-A8A1-D3A6-889C96D8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1" y="2987907"/>
              <a:ext cx="3555996" cy="21398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2365E5-8D4C-552D-C4A1-8DE348E94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" y="2051013"/>
              <a:ext cx="3555997" cy="75016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47B213-36E9-8FA3-2848-39A4DE218333}"/>
              </a:ext>
            </a:extLst>
          </p:cNvPr>
          <p:cNvGrpSpPr/>
          <p:nvPr/>
        </p:nvGrpSpPr>
        <p:grpSpPr>
          <a:xfrm>
            <a:off x="6993757" y="1991583"/>
            <a:ext cx="4578828" cy="3909696"/>
            <a:chOff x="6993757" y="2051013"/>
            <a:chExt cx="3555997" cy="303633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3EE2F3-5A47-05FB-4509-BD646C0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3757" y="2051013"/>
              <a:ext cx="3555997" cy="82868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364C1D5-2BF7-C944-0539-6B49EEE1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3758" y="2987907"/>
              <a:ext cx="3555996" cy="2099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27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Group 2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5. Multi Layer Perceptron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FBE44D3-45B4-6821-568C-6F4BEC0EC984}"/>
              </a:ext>
            </a:extLst>
          </p:cNvPr>
          <p:cNvGrpSpPr/>
          <p:nvPr/>
        </p:nvGrpSpPr>
        <p:grpSpPr>
          <a:xfrm>
            <a:off x="9079931" y="2390973"/>
            <a:ext cx="2420801" cy="3476824"/>
            <a:chOff x="8946192" y="1647457"/>
            <a:chExt cx="2991267" cy="429614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7564B2C-D236-9D8A-04FD-EC980C7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6192" y="1647457"/>
              <a:ext cx="2991267" cy="214342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7C425BA-7FCD-6891-757D-9B6CFFAE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5089" y="3790881"/>
              <a:ext cx="2962370" cy="2152719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31E2E5F-1A3A-AE4B-A45B-4CF49D8B98A5}"/>
              </a:ext>
            </a:extLst>
          </p:cNvPr>
          <p:cNvGrpSpPr/>
          <p:nvPr/>
        </p:nvGrpSpPr>
        <p:grpSpPr>
          <a:xfrm>
            <a:off x="1238980" y="2718092"/>
            <a:ext cx="7089692" cy="2309114"/>
            <a:chOff x="1238980" y="2331310"/>
            <a:chExt cx="7089692" cy="23091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8A5EF3-EF65-69CE-62C0-9CF660EF7786}"/>
                </a:ext>
              </a:extLst>
            </p:cNvPr>
            <p:cNvGrpSpPr/>
            <p:nvPr/>
          </p:nvGrpSpPr>
          <p:grpSpPr>
            <a:xfrm>
              <a:off x="1238980" y="2331310"/>
              <a:ext cx="3555998" cy="2309114"/>
              <a:chOff x="1238980" y="1879243"/>
              <a:chExt cx="3555998" cy="230911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61614D2-0F4A-3F45-847B-4C3C25CE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982" y="1879243"/>
                <a:ext cx="3475258" cy="1977301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4F419B3-BACA-A44D-3C5A-D7F61FFF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980" y="3983597"/>
                <a:ext cx="3555998" cy="20476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956F2B9-37EC-54DB-B705-2A7F3DEB2A93}"/>
                </a:ext>
              </a:extLst>
            </p:cNvPr>
            <p:cNvGrpSpPr/>
            <p:nvPr/>
          </p:nvGrpSpPr>
          <p:grpSpPr>
            <a:xfrm>
              <a:off x="5028773" y="2331310"/>
              <a:ext cx="3299899" cy="2309110"/>
              <a:chOff x="5028773" y="2331310"/>
              <a:chExt cx="3724795" cy="260643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1B251A2-D42C-BD9A-D0E2-DCB757F82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773" y="3131441"/>
                <a:ext cx="3724795" cy="1806301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40C825A-2233-D2A7-F196-C68500216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8773" y="2331310"/>
                <a:ext cx="3724795" cy="657317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모형 및 학습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손실함수 및 정확도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 Curve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B168E-D7E5-E0AE-9923-403501E2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9" y="2478981"/>
            <a:ext cx="5771106" cy="2475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05FD2-B3CB-267D-5454-68FABF2A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53" y="2478981"/>
            <a:ext cx="5776006" cy="253097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8EAE1D-4C72-1B88-BF07-6404EDB3C76B}"/>
              </a:ext>
            </a:extLst>
          </p:cNvPr>
          <p:cNvGrpSpPr/>
          <p:nvPr/>
        </p:nvGrpSpPr>
        <p:grpSpPr>
          <a:xfrm>
            <a:off x="457200" y="1884234"/>
            <a:ext cx="5344160" cy="3332448"/>
            <a:chOff x="802641" y="1884234"/>
            <a:chExt cx="4862964" cy="33324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3AC967-979B-2A47-0C56-3355CFF056DC}"/>
                </a:ext>
              </a:extLst>
            </p:cNvPr>
            <p:cNvSpPr txBox="1"/>
            <p:nvPr/>
          </p:nvSpPr>
          <p:spPr>
            <a:xfrm>
              <a:off x="802641" y="1884234"/>
              <a:ext cx="4862964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 전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FD7945-B71C-12EE-2136-8C13FE66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1" y="5216682"/>
              <a:ext cx="4862964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12A7C2-7F93-F6BF-701B-447C399B6D65}"/>
              </a:ext>
            </a:extLst>
          </p:cNvPr>
          <p:cNvGrpSpPr/>
          <p:nvPr/>
        </p:nvGrpSpPr>
        <p:grpSpPr>
          <a:xfrm>
            <a:off x="6486888" y="1884234"/>
            <a:ext cx="5364480" cy="3332448"/>
            <a:chOff x="802641" y="1884234"/>
            <a:chExt cx="4862964" cy="33324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D36F51-6765-8615-FCC5-E4E41FE7D5FE}"/>
                </a:ext>
              </a:extLst>
            </p:cNvPr>
            <p:cNvSpPr txBox="1"/>
            <p:nvPr/>
          </p:nvSpPr>
          <p:spPr>
            <a:xfrm>
              <a:off x="802641" y="1884234"/>
              <a:ext cx="4862964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 후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9DB75C-503E-EC65-8B49-3F4F422FD46A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1" y="5216682"/>
              <a:ext cx="4862964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153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Confusion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Matrix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FFBEEF-307F-1A52-8867-E8804DD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49" y="4026438"/>
            <a:ext cx="9880110" cy="18309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72BA20-E7B4-9C23-20E2-9DC6EB3E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9" y="1650139"/>
            <a:ext cx="9880110" cy="1825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6A64F0-5D67-9BC7-E020-49ED6EA948A3}"/>
              </a:ext>
            </a:extLst>
          </p:cNvPr>
          <p:cNvSpPr/>
          <p:nvPr/>
        </p:nvSpPr>
        <p:spPr>
          <a:xfrm>
            <a:off x="254540" y="1650138"/>
            <a:ext cx="1645278" cy="1825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 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FBA0E-ECDE-019F-3CD4-8D4C1CAA5826}"/>
              </a:ext>
            </a:extLst>
          </p:cNvPr>
          <p:cNvSpPr/>
          <p:nvPr/>
        </p:nvSpPr>
        <p:spPr>
          <a:xfrm>
            <a:off x="254540" y="4026438"/>
            <a:ext cx="1645278" cy="1825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EC08B7-A722-7D1E-89FE-55CD025B6B81}"/>
              </a:ext>
            </a:extLst>
          </p:cNvPr>
          <p:cNvCxnSpPr>
            <a:cxnSpLocks/>
          </p:cNvCxnSpPr>
          <p:nvPr/>
        </p:nvCxnSpPr>
        <p:spPr>
          <a:xfrm>
            <a:off x="254540" y="373499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86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79" y="477372"/>
            <a:ext cx="721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결과해석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Feature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158F5C-17E4-6C18-853D-7B78DE8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1676744"/>
            <a:ext cx="6403779" cy="413545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9CFC51-78AD-D7F2-DE62-6BA2DD0112D6}"/>
              </a:ext>
            </a:extLst>
          </p:cNvPr>
          <p:cNvGrpSpPr/>
          <p:nvPr/>
        </p:nvGrpSpPr>
        <p:grpSpPr>
          <a:xfrm>
            <a:off x="1464768" y="1261061"/>
            <a:ext cx="5140960" cy="4777669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4002B6-DE75-1B12-5D6A-6295051AE08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Feature 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중요도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1C244F-D3FA-453B-69F0-7190435F77F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9B4512-577C-0EE5-EA99-6D831AA90DF2}"/>
              </a:ext>
            </a:extLst>
          </p:cNvPr>
          <p:cNvGrpSpPr/>
          <p:nvPr/>
        </p:nvGrpSpPr>
        <p:grpSpPr>
          <a:xfrm>
            <a:off x="7487921" y="1261061"/>
            <a:ext cx="4449538" cy="4777669"/>
            <a:chOff x="1235847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F5495-80BB-AFBB-8143-5F1259AFEF33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중요도 높은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Feature Top6 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분포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130764-82A8-3A37-EA16-2D76D68B1BD4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64B8AD1-C4B0-B3F5-9839-4136CC9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55" y="1793342"/>
            <a:ext cx="4719003" cy="382348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8E7F09-9D14-9973-4C0B-0240C062485C}"/>
              </a:ext>
            </a:extLst>
          </p:cNvPr>
          <p:cNvCxnSpPr>
            <a:cxnSpLocks/>
          </p:cNvCxnSpPr>
          <p:nvPr/>
        </p:nvCxnSpPr>
        <p:spPr>
          <a:xfrm>
            <a:off x="70408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8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산업평균추가 감사위험계정 비율</a:t>
              </a:r>
              <a:endPara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571A4E-37B3-4FAE-CE4D-A00366A3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09746"/>
              </p:ext>
            </p:extLst>
          </p:nvPr>
        </p:nvGraphicFramePr>
        <p:xfrm>
          <a:off x="1234710" y="2436388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82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2560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0.9635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0.9665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2423620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E0EDB694-29F6-D38E-802B-7BABF974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06834"/>
              </p:ext>
            </p:extLst>
          </p:nvPr>
        </p:nvGraphicFramePr>
        <p:xfrm>
          <a:off x="5028773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561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0.9741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0.9817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0.7610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0.9330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0.7329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4F84212-1A3D-E48F-037A-0012321B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68300"/>
              </p:ext>
            </p:extLst>
          </p:nvPr>
        </p:nvGraphicFramePr>
        <p:xfrm>
          <a:off x="8637559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0.9838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0.8354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0.9084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01B3C1A-B8FC-1DFD-B75B-9910BF1D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559" y="4085789"/>
            <a:ext cx="3250448" cy="1967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508FC-99B7-445B-0972-4087993C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72" y="4072124"/>
            <a:ext cx="3299899" cy="19351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374C15-A4E6-778D-82D4-BE8364E1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10" y="4090728"/>
            <a:ext cx="3309244" cy="19942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02F78-B136-4C74-CC17-1584F2F18060}"/>
              </a:ext>
            </a:extLst>
          </p:cNvPr>
          <p:cNvSpPr/>
          <p:nvPr/>
        </p:nvSpPr>
        <p:spPr>
          <a:xfrm>
            <a:off x="254540" y="4090728"/>
            <a:ext cx="832580" cy="2050514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컬럼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040B-1109-BB97-2ADE-892E75E3F5A3}"/>
              </a:ext>
            </a:extLst>
          </p:cNvPr>
          <p:cNvSpPr/>
          <p:nvPr/>
        </p:nvSpPr>
        <p:spPr>
          <a:xfrm>
            <a:off x="254540" y="1251814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1C50A1-CCD5-0D79-CDDE-CEE869B4CA0E}"/>
              </a:ext>
            </a:extLst>
          </p:cNvPr>
          <p:cNvSpPr/>
          <p:nvPr/>
        </p:nvSpPr>
        <p:spPr>
          <a:xfrm>
            <a:off x="254540" y="1868135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40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재무비율및기타계정</a:t>
              </a:r>
              <a:endPara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2423620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1A90E1-81A4-FA1C-A5EA-2C1E2942195B}"/>
              </a:ext>
            </a:extLst>
          </p:cNvPr>
          <p:cNvSpPr/>
          <p:nvPr/>
        </p:nvSpPr>
        <p:spPr>
          <a:xfrm>
            <a:off x="254540" y="4090728"/>
            <a:ext cx="832580" cy="2050514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컬럼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A7E8-B0D3-F658-988B-AA58FDB324DE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46061-F60A-22CF-981A-C24CC01078C2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AE38B-97B2-C48A-7AB2-019C11326D9E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364D1E-D324-9B9C-D6EA-EED57523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10" y="4043537"/>
            <a:ext cx="3479661" cy="20505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3A8C18-BA32-1B08-E1CF-13D9A67D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14" y="4056582"/>
            <a:ext cx="3299899" cy="20624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0686ED-ACAD-AE26-D76D-D5893A07F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156" y="4058162"/>
            <a:ext cx="3304301" cy="20291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8D8356-5368-979A-ECCE-F05C8FC840EC}"/>
              </a:ext>
            </a:extLst>
          </p:cNvPr>
          <p:cNvSpPr/>
          <p:nvPr/>
        </p:nvSpPr>
        <p:spPr>
          <a:xfrm>
            <a:off x="254540" y="1251814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47C282-A43D-67E0-E197-552AE7B56358}"/>
              </a:ext>
            </a:extLst>
          </p:cNvPr>
          <p:cNvSpPr/>
          <p:nvPr/>
        </p:nvSpPr>
        <p:spPr>
          <a:xfrm>
            <a:off x="254540" y="1868135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3F729E-9896-7813-DAD9-1A4E41D1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82829"/>
              </p:ext>
            </p:extLst>
          </p:nvPr>
        </p:nvGraphicFramePr>
        <p:xfrm>
          <a:off x="1234710" y="2436388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82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2560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0.9970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69C70C03-D745-F487-21DC-F4E9954D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77086"/>
              </p:ext>
            </p:extLst>
          </p:nvPr>
        </p:nvGraphicFramePr>
        <p:xfrm>
          <a:off x="5028773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561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0.9609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0.9982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0.8853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2E4A077F-6C95-14AD-5D9D-0E605CB25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74947"/>
              </p:ext>
            </p:extLst>
          </p:nvPr>
        </p:nvGraphicFramePr>
        <p:xfrm>
          <a:off x="8637559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1.0000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0.9357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0.8946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5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7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031372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031372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산업평균추가위험계정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16052" y="1031372"/>
            <a:ext cx="33214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재무비율및기타계정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571A4E-37B3-4FAE-CE4D-A00366A3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65787"/>
              </p:ext>
            </p:extLst>
          </p:nvPr>
        </p:nvGraphicFramePr>
        <p:xfrm>
          <a:off x="1234710" y="1518001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637">
                  <a:extLst>
                    <a:ext uri="{9D8B030D-6E8A-4147-A177-3AD203B41FA5}">
                      <a16:colId xmlns:a16="http://schemas.microsoft.com/office/drawing/2014/main" val="1206542020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3565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0.9970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0.9467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0.9822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1518002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88C62B-23A4-730D-DE90-7312F7CC90C1}"/>
              </a:ext>
            </a:extLst>
          </p:cNvPr>
          <p:cNvSpPr/>
          <p:nvPr/>
        </p:nvSpPr>
        <p:spPr>
          <a:xfrm>
            <a:off x="254540" y="3182527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007F5C-07CE-8FA2-4088-EACB4E8513D0}"/>
              </a:ext>
            </a:extLst>
          </p:cNvPr>
          <p:cNvSpPr/>
          <p:nvPr/>
        </p:nvSpPr>
        <p:spPr>
          <a:xfrm>
            <a:off x="254540" y="4847054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DA175-0600-EDB9-67C0-1E5A97561C4E}"/>
              </a:ext>
            </a:extLst>
          </p:cNvPr>
          <p:cNvSpPr txBox="1"/>
          <p:nvPr/>
        </p:nvSpPr>
        <p:spPr>
          <a:xfrm>
            <a:off x="2332502" y="3759860"/>
            <a:ext cx="127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해당없음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31595F-E355-05A7-7537-4A133D4CC3BB}"/>
              </a:ext>
            </a:extLst>
          </p:cNvPr>
          <p:cNvSpPr txBox="1"/>
          <p:nvPr/>
        </p:nvSpPr>
        <p:spPr>
          <a:xfrm>
            <a:off x="2332502" y="5427479"/>
            <a:ext cx="127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해당없음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C5797D-3089-AA86-F5AE-F3D2B4909412}"/>
              </a:ext>
            </a:extLst>
          </p:cNvPr>
          <p:cNvSpPr/>
          <p:nvPr/>
        </p:nvSpPr>
        <p:spPr>
          <a:xfrm>
            <a:off x="254540" y="1031372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EA711470-6196-789E-38F2-80B48E4F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8733"/>
              </p:ext>
            </p:extLst>
          </p:nvPr>
        </p:nvGraphicFramePr>
        <p:xfrm>
          <a:off x="5028773" y="1518001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59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76330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38535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0.9635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0.9665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61E4977-5096-80E3-3BC6-E3800F6A2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56112"/>
              </p:ext>
            </p:extLst>
          </p:nvPr>
        </p:nvGraphicFramePr>
        <p:xfrm>
          <a:off x="5028773" y="317659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706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0.9741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0.9817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0.7610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0.9330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0.7329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7DCA203-6343-421E-C188-F8F1634D7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9711"/>
              </p:ext>
            </p:extLst>
          </p:nvPr>
        </p:nvGraphicFramePr>
        <p:xfrm>
          <a:off x="5028773" y="484664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0.9838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0.8354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0.9084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70348834-38D4-F7BE-3102-CDF740F5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0768"/>
              </p:ext>
            </p:extLst>
          </p:nvPr>
        </p:nvGraphicFramePr>
        <p:xfrm>
          <a:off x="8616052" y="1518001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59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76330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38535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0.9970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CC27899-F1D6-0535-9948-4B09DD582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78"/>
              </p:ext>
            </p:extLst>
          </p:nvPr>
        </p:nvGraphicFramePr>
        <p:xfrm>
          <a:off x="8616052" y="317659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706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0.9609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0.9982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0.8853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DE6107D0-76F3-5798-3E34-CD25C5B1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44675"/>
              </p:ext>
            </p:extLst>
          </p:nvPr>
        </p:nvGraphicFramePr>
        <p:xfrm>
          <a:off x="8616052" y="484664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1.0000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0.9357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0.8946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3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시사점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F4271C-7C7A-E22D-84A2-1B6765A930E7}"/>
              </a:ext>
            </a:extLst>
          </p:cNvPr>
          <p:cNvSpPr txBox="1"/>
          <p:nvPr/>
        </p:nvSpPr>
        <p:spPr>
          <a:xfrm>
            <a:off x="1234711" y="107753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BFB3F-A18E-1E63-9BA5-FAB66B98C78B}"/>
              </a:ext>
            </a:extLst>
          </p:cNvPr>
          <p:cNvSpPr txBox="1"/>
          <p:nvPr/>
        </p:nvSpPr>
        <p:spPr>
          <a:xfrm>
            <a:off x="5028773" y="107753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65B90-F03E-6856-A423-5FA1DBAD31FB}"/>
              </a:ext>
            </a:extLst>
          </p:cNvPr>
          <p:cNvSpPr txBox="1"/>
          <p:nvPr/>
        </p:nvSpPr>
        <p:spPr>
          <a:xfrm>
            <a:off x="8616052" y="1077536"/>
            <a:ext cx="33214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507DBB2-B8ED-54B6-729C-944F4B78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21644"/>
              </p:ext>
            </p:extLst>
          </p:nvPr>
        </p:nvGraphicFramePr>
        <p:xfrm>
          <a:off x="1234710" y="1631677"/>
          <a:ext cx="3475258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7525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매출총이익률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매출채권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대손율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443049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유가증권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단기금융자산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0871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6D50B65-786E-AF9B-D27B-1670D5C3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15934"/>
              </p:ext>
            </p:extLst>
          </p:nvPr>
        </p:nvGraphicFramePr>
        <p:xfrm>
          <a:off x="5028772" y="1631677"/>
          <a:ext cx="3299899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9899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</a:t>
                      </a:r>
                      <a:r>
                        <a:rPr lang="ko-KR" altLang="en-US" sz="1400" b="0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역마진률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높은 유효이자율 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48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9F8FA4-5287-88E4-DFB7-41602C92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94997"/>
              </p:ext>
            </p:extLst>
          </p:nvPr>
        </p:nvGraphicFramePr>
        <p:xfrm>
          <a:off x="8616051" y="1631677"/>
          <a:ext cx="3321408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2140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유효이자율 높은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낮은 </a:t>
                      </a:r>
                      <a:r>
                        <a:rPr lang="ko-KR" altLang="en-US" sz="1400" b="0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역마진률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가진 기업 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음수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무형자산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7176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단기금융자산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174482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2DFFA20C-F4A7-C03D-241C-029F8B4B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4926"/>
              </p:ext>
            </p:extLst>
          </p:nvPr>
        </p:nvGraphicFramePr>
        <p:xfrm>
          <a:off x="1234710" y="3363942"/>
          <a:ext cx="3475258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7525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현금흐름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ROA, ROE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</a:tbl>
          </a:graphicData>
        </a:graphic>
      </p:graphicFrame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2F47C996-E49A-6E42-E47F-97BF7AE4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87"/>
              </p:ext>
            </p:extLst>
          </p:nvPr>
        </p:nvGraphicFramePr>
        <p:xfrm>
          <a:off x="5028772" y="3363943"/>
          <a:ext cx="3299899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9899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지분비율 집중된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현금흐름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적은 기업 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(?)</a:t>
                      </a:r>
                      <a:endParaRPr lang="ko-KR" altLang="en-US" sz="1400" b="0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04742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부채비율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9050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직원수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595944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유보액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적은 기업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이익잉여금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5191315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CA8F71A9-7BA4-F470-6754-3C3FB592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77684"/>
              </p:ext>
            </p:extLst>
          </p:nvPr>
        </p:nvGraphicFramePr>
        <p:xfrm>
          <a:off x="8616051" y="3363942"/>
          <a:ext cx="3321408" cy="18287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2140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914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유보액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적은 기업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이익잉여금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현금흐름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A6D014-622C-DE2A-A4E8-2CF79E98CB68}"/>
              </a:ext>
            </a:extLst>
          </p:cNvPr>
          <p:cNvSpPr/>
          <p:nvPr/>
        </p:nvSpPr>
        <p:spPr>
          <a:xfrm>
            <a:off x="254540" y="1631678"/>
            <a:ext cx="832580" cy="1524000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위험계정비율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C7BD6F-92ED-9386-3B6B-E0741BEF7A46}"/>
              </a:ext>
            </a:extLst>
          </p:cNvPr>
          <p:cNvSpPr/>
          <p:nvPr/>
        </p:nvSpPr>
        <p:spPr>
          <a:xfrm>
            <a:off x="254540" y="3363944"/>
            <a:ext cx="832580" cy="1828800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재무비율 등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B2956F-641A-EE05-9FFC-A51F0E0A7873}"/>
              </a:ext>
            </a:extLst>
          </p:cNvPr>
          <p:cNvSpPr/>
          <p:nvPr/>
        </p:nvSpPr>
        <p:spPr>
          <a:xfrm>
            <a:off x="254540" y="5401010"/>
            <a:ext cx="832580" cy="861773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</a:t>
            </a:r>
            <a:r>
              <a:rPr lang="en-US" altLang="ko-KR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예상되는 경우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F58C58-1275-CEED-F5C2-A28990234D56}"/>
              </a:ext>
            </a:extLst>
          </p:cNvPr>
          <p:cNvSpPr txBox="1"/>
          <p:nvPr/>
        </p:nvSpPr>
        <p:spPr>
          <a:xfrm>
            <a:off x="1234711" y="5401007"/>
            <a:ext cx="34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대손율이 낮은 경우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계상 누락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실적 저조한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D9473-A2E0-910C-0A90-88DE2D990484}"/>
              </a:ext>
            </a:extLst>
          </p:cNvPr>
          <p:cNvSpPr txBox="1"/>
          <p:nvPr/>
        </p:nvSpPr>
        <p:spPr>
          <a:xfrm>
            <a:off x="5013060" y="5401009"/>
            <a:ext cx="34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내부통제취약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지분집중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시스템고도화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결손금 </a:t>
            </a:r>
            <a:r>
              <a:rPr lang="ko-KR" altLang="en-US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존재시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21724-3F96-2742-079A-8D52631D9FDE}"/>
              </a:ext>
            </a:extLst>
          </p:cNvPr>
          <p:cNvSpPr txBox="1"/>
          <p:nvPr/>
        </p:nvSpPr>
        <p:spPr>
          <a:xfrm>
            <a:off x="8616050" y="5401085"/>
            <a:ext cx="357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무형자산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단기금융자산 많음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허위계상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결손금 </a:t>
            </a:r>
            <a:r>
              <a:rPr lang="ko-KR" altLang="en-US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존재시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6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123D6-23BA-79B8-7457-C3C2B3A4303F}"/>
              </a:ext>
            </a:extLst>
          </p:cNvPr>
          <p:cNvSpPr txBox="1"/>
          <p:nvPr/>
        </p:nvSpPr>
        <p:spPr>
          <a:xfrm>
            <a:off x="254540" y="477372"/>
            <a:ext cx="164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비즈니스문제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4903C6-88B4-AAEE-953B-5F23F84DCE1B}"/>
              </a:ext>
            </a:extLst>
          </p:cNvPr>
          <p:cNvGrpSpPr/>
          <p:nvPr/>
        </p:nvGrpSpPr>
        <p:grpSpPr>
          <a:xfrm>
            <a:off x="512508" y="1214878"/>
            <a:ext cx="11092059" cy="4458976"/>
            <a:chOff x="512507" y="1214878"/>
            <a:chExt cx="11574029" cy="44589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D4FB15-7892-E4AC-2FA5-1FFB6079AC6D}"/>
                </a:ext>
              </a:extLst>
            </p:cNvPr>
            <p:cNvSpPr/>
            <p:nvPr/>
          </p:nvSpPr>
          <p:spPr>
            <a:xfrm>
              <a:off x="512507" y="1214878"/>
              <a:ext cx="11574029" cy="1510067"/>
            </a:xfrm>
            <a:prstGeom prst="rect">
              <a:avLst/>
            </a:prstGeom>
            <a:solidFill>
              <a:schemeClr val="accent1">
                <a:lumMod val="50000"/>
                <a:alpha val="12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8609075-9C77-A6F7-7BA5-961C4BE71A4F}"/>
                </a:ext>
              </a:extLst>
            </p:cNvPr>
            <p:cNvGrpSpPr/>
            <p:nvPr/>
          </p:nvGrpSpPr>
          <p:grpSpPr>
            <a:xfrm>
              <a:off x="835314" y="1327191"/>
              <a:ext cx="10907679" cy="1226938"/>
              <a:chOff x="512507" y="1350083"/>
              <a:chExt cx="11166985" cy="122693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4A4ABF-493C-100B-DCA9-34DDCCD930DA}"/>
                  </a:ext>
                </a:extLst>
              </p:cNvPr>
              <p:cNvSpPr/>
              <p:nvPr/>
            </p:nvSpPr>
            <p:spPr>
              <a:xfrm>
                <a:off x="512507" y="1350083"/>
                <a:ext cx="11166985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2"/>
                    </a:solidFill>
                  </a:rPr>
                  <a:t>문제점</a:t>
                </a:r>
                <a:r>
                  <a:rPr lang="en-US" altLang="ko-KR" sz="2400" dirty="0">
                    <a:solidFill>
                      <a:schemeClr val="tx2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tx2"/>
                    </a:solidFill>
                  </a:rPr>
                  <a:t>감사대상회사의 위험평가시 감사인의 판단에 의존</a:t>
                </a:r>
                <a:endParaRPr lang="en-US" altLang="ko-KR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C16900B-6640-7870-A8C6-703C7B4A6378}"/>
                  </a:ext>
                </a:extLst>
              </p:cNvPr>
              <p:cNvSpPr/>
              <p:nvPr/>
            </p:nvSpPr>
            <p:spPr>
              <a:xfrm>
                <a:off x="1311161" y="1992246"/>
                <a:ext cx="10368330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chemeClr val="tx2"/>
                    </a:solidFill>
                  </a:rPr>
                  <a:t>여러 측면을 종합적으로 판단하므로 </a:t>
                </a:r>
                <a:r>
                  <a:rPr lang="ko-KR" altLang="en-US" sz="1600" b="1" dirty="0">
                    <a:solidFill>
                      <a:schemeClr val="tx2"/>
                    </a:solidFill>
                  </a:rPr>
                  <a:t>준비과정에서 많은 시간 소요</a:t>
                </a:r>
                <a:r>
                  <a:rPr lang="en-US" altLang="ko-KR" sz="16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solidFill>
                      <a:schemeClr val="tx2"/>
                    </a:solidFill>
                  </a:rPr>
                  <a:t>판단의 기준이 주관적이며 모호</a:t>
                </a:r>
                <a:r>
                  <a:rPr lang="ko-KR" altLang="en-US" sz="1600" dirty="0">
                    <a:solidFill>
                      <a:schemeClr val="tx2"/>
                    </a:solidFill>
                  </a:rPr>
                  <a:t>함</a:t>
                </a:r>
                <a:r>
                  <a:rPr lang="en-US" altLang="ko-KR" sz="16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DE2A81-5D6A-BC64-2146-A2287934DDC7}"/>
                </a:ext>
              </a:extLst>
            </p:cNvPr>
            <p:cNvSpPr/>
            <p:nvPr/>
          </p:nvSpPr>
          <p:spPr>
            <a:xfrm>
              <a:off x="512507" y="4163787"/>
              <a:ext cx="11574029" cy="1510067"/>
            </a:xfrm>
            <a:prstGeom prst="rect">
              <a:avLst/>
            </a:prstGeom>
            <a:solidFill>
              <a:schemeClr val="accent1">
                <a:lumMod val="50000"/>
                <a:alpha val="12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E836DF-26A0-AD2D-2358-9FA9383130F5}"/>
                </a:ext>
              </a:extLst>
            </p:cNvPr>
            <p:cNvSpPr/>
            <p:nvPr/>
          </p:nvSpPr>
          <p:spPr>
            <a:xfrm>
              <a:off x="835314" y="4467471"/>
              <a:ext cx="10907678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위험이 높은 회사를 미리 식별할 수 있다면</a:t>
              </a:r>
              <a:r>
                <a:rPr lang="en-US" altLang="ko-KR" sz="2400" dirty="0">
                  <a:solidFill>
                    <a:schemeClr val="tx2"/>
                  </a:solidFill>
                </a:rPr>
                <a:t>?</a:t>
              </a: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5A884F7F-CF55-CF0A-503C-7B3A12667ABB}"/>
                </a:ext>
              </a:extLst>
            </p:cNvPr>
            <p:cNvSpPr/>
            <p:nvPr/>
          </p:nvSpPr>
          <p:spPr>
            <a:xfrm>
              <a:off x="4313396" y="3136612"/>
              <a:ext cx="3951514" cy="584775"/>
            </a:xfrm>
            <a:prstGeom prst="downArrow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u="sng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FC9F6C-2195-AF42-AE9A-751E29F6B590}"/>
                </a:ext>
              </a:extLst>
            </p:cNvPr>
            <p:cNvSpPr/>
            <p:nvPr/>
          </p:nvSpPr>
          <p:spPr>
            <a:xfrm>
              <a:off x="1615423" y="5037077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감사의 초기단계부터 적정인원의 배분</a:t>
              </a:r>
              <a:r>
                <a:rPr lang="ko-KR" altLang="en-US" sz="1600" dirty="0">
                  <a:solidFill>
                    <a:schemeClr val="tx2"/>
                  </a:solidFill>
                </a:rPr>
                <a:t>으로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효과적이고 효율적</a:t>
              </a:r>
              <a:r>
                <a:rPr lang="ko-KR" altLang="en-US" sz="1600" dirty="0">
                  <a:solidFill>
                    <a:schemeClr val="tx2"/>
                  </a:solidFill>
                </a:rPr>
                <a:t>으로 업무수행 가능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  <a:r>
                <a:rPr lang="ko-KR" altLang="en-US" sz="1600" dirty="0">
                  <a:solidFill>
                    <a:schemeClr val="tx2"/>
                  </a:solidFill>
                </a:rPr>
                <a:t> </a:t>
              </a:r>
              <a:endParaRPr lang="en-US" altLang="ko-KR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65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328159" y="2538121"/>
            <a:ext cx="3535682" cy="1750979"/>
            <a:chOff x="4894633" y="2228671"/>
            <a:chExt cx="2673487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4894636" y="2228671"/>
              <a:ext cx="2673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부록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4894633" y="3302541"/>
              <a:ext cx="2673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지적사항 수정결과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Outcome After Modifying Procedure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4EB6C6-3C94-6620-FC0F-C6D1B68CDC61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D77A45-D888-FF2C-CF6B-4F3A88284F2B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E69C1B2-3646-47F0-F411-E471596DF196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D77F3D-13C9-55CA-FECA-BA4447885842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1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EFA358-FA68-2424-444A-121D599FA2B0}"/>
              </a:ext>
            </a:extLst>
          </p:cNvPr>
          <p:cNvSpPr txBox="1"/>
          <p:nvPr/>
        </p:nvSpPr>
        <p:spPr>
          <a:xfrm>
            <a:off x="2983891" y="2972557"/>
            <a:ext cx="622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발견된 문제점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SMOTE</a:t>
            </a:r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testset</a:t>
            </a:r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에도 적용한 뒤 모형검증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4A4E-1FFF-0D80-3180-083891215B36}"/>
              </a:ext>
            </a:extLst>
          </p:cNvPr>
          <p:cNvSpPr txBox="1"/>
          <p:nvPr/>
        </p:nvSpPr>
        <p:spPr>
          <a:xfrm>
            <a:off x="2824913" y="3516112"/>
            <a:ext cx="6542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적용순서를 수정하여 모형 학습을 진행하여 보았습니다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9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0FF267-78D2-80BE-889A-9A01B8B51525}"/>
              </a:ext>
            </a:extLst>
          </p:cNvPr>
          <p:cNvSpPr txBox="1"/>
          <p:nvPr/>
        </p:nvSpPr>
        <p:spPr>
          <a:xfrm>
            <a:off x="2214880" y="501292"/>
            <a:ext cx="654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제거방식</a:t>
            </a:r>
            <a:endParaRPr lang="en-US" altLang="ko-KR" sz="20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DD861-14E2-36F0-1D33-9FB0A088D678}"/>
              </a:ext>
            </a:extLst>
          </p:cNvPr>
          <p:cNvSpPr txBox="1"/>
          <p:nvPr/>
        </p:nvSpPr>
        <p:spPr>
          <a:xfrm>
            <a:off x="7941893" y="1095506"/>
            <a:ext cx="399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상하위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적용한 결과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2C152-563B-7871-05BE-789C174F4CEF}"/>
              </a:ext>
            </a:extLst>
          </p:cNvPr>
          <p:cNvSpPr txBox="1"/>
          <p:nvPr/>
        </p:nvSpPr>
        <p:spPr>
          <a:xfrm>
            <a:off x="7880772" y="5975734"/>
            <a:ext cx="3678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0.6%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기존의 비율인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2%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현저하게 감소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E0A85-96C6-58C4-116D-FD8293DF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3" y="1091386"/>
            <a:ext cx="6604553" cy="5095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C12824-B858-49F7-D7FC-B6D43572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93" y="1505544"/>
            <a:ext cx="3247671" cy="23793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0E78FD-9DE0-35DC-6E54-E0498E44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72" y="3938072"/>
            <a:ext cx="3186550" cy="12694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056401-7D04-590D-D462-1F07E7E32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772" y="5207510"/>
            <a:ext cx="2021870" cy="6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BDD861-14E2-36F0-1D33-9FB0A088D678}"/>
              </a:ext>
            </a:extLst>
          </p:cNvPr>
          <p:cNvSpPr txBox="1"/>
          <p:nvPr/>
        </p:nvSpPr>
        <p:spPr>
          <a:xfrm>
            <a:off x="7703477" y="1041005"/>
            <a:ext cx="3995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컬럼에 대해 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적용시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99CAAA-B30B-8D13-2943-F5AE9335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3" y="1035341"/>
            <a:ext cx="6276112" cy="5172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CCD2F-1945-6199-C78E-6A7948C6DDBE}"/>
              </a:ext>
            </a:extLst>
          </p:cNvPr>
          <p:cNvSpPr txBox="1"/>
          <p:nvPr/>
        </p:nvSpPr>
        <p:spPr>
          <a:xfrm>
            <a:off x="2214880" y="501292"/>
            <a:ext cx="654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제거방식</a:t>
            </a:r>
            <a:endParaRPr lang="en-US" altLang="ko-KR" sz="20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B40702-EBD3-17B5-F241-CB42CD4B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77" y="1348782"/>
            <a:ext cx="3448345" cy="24599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1E4148-BF85-5216-EC4E-845C18AD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476" y="3969161"/>
            <a:ext cx="2883611" cy="934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71CBFE-3E4B-F238-F857-8F953A5B3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99" y="4941361"/>
            <a:ext cx="3926643" cy="386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529C62-D5A8-A3BB-309E-EA449C0D9FD6}"/>
              </a:ext>
            </a:extLst>
          </p:cNvPr>
          <p:cNvSpPr txBox="1"/>
          <p:nvPr/>
        </p:nvSpPr>
        <p:spPr>
          <a:xfrm>
            <a:off x="7772399" y="5802710"/>
            <a:ext cx="3678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0.13%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데이터가 무의미한 정도로 감소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942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B683EE08-D056-30AF-B753-B6A73FB4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" y="3717912"/>
            <a:ext cx="6554115" cy="2238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0353111-1180-C800-50C6-A6166A1C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71" y="1672754"/>
            <a:ext cx="2048161" cy="18100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86AD96-B04C-D6D9-9028-0B45E9CA6941}"/>
              </a:ext>
            </a:extLst>
          </p:cNvPr>
          <p:cNvSpPr txBox="1"/>
          <p:nvPr/>
        </p:nvSpPr>
        <p:spPr>
          <a:xfrm>
            <a:off x="7980704" y="2378295"/>
            <a:ext cx="3600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== 1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에 해당하는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데이터가 너무 적어 </a:t>
            </a:r>
            <a:r>
              <a:rPr lang="en-US" altLang="ko-KR" sz="14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crossvalidation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불가피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222A7-BDA4-5D7A-9062-D9275E3A891C}"/>
              </a:ext>
            </a:extLst>
          </p:cNvPr>
          <p:cNvSpPr txBox="1"/>
          <p:nvPr/>
        </p:nvSpPr>
        <p:spPr>
          <a:xfrm>
            <a:off x="2214880" y="501292"/>
            <a:ext cx="654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StratifiedKFold</a:t>
            </a:r>
            <a:r>
              <a:rPr lang="en-US" altLang="ko-KR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</a:t>
            </a:r>
            <a:endParaRPr lang="en-US" altLang="ko-KR" sz="20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5532B5-E1C4-6AA2-8724-FFFE1D27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17" y="1513811"/>
            <a:ext cx="3038899" cy="3048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EFEE271-E12E-5F5F-6904-9C1BF4DF1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7" y="2053808"/>
            <a:ext cx="3553321" cy="14289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A0A85E-A861-DA50-97EA-C22917CABC17}"/>
              </a:ext>
            </a:extLst>
          </p:cNvPr>
          <p:cNvSpPr txBox="1"/>
          <p:nvPr/>
        </p:nvSpPr>
        <p:spPr>
          <a:xfrm>
            <a:off x="7980704" y="4575645"/>
            <a:ext cx="3600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StratifiedKFold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적용하여 타겟 비율이 일정하도록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test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분류함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730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335418-A803-39AF-B189-0A00228C8524}"/>
              </a:ext>
            </a:extLst>
          </p:cNvPr>
          <p:cNvSpPr txBox="1"/>
          <p:nvPr/>
        </p:nvSpPr>
        <p:spPr>
          <a:xfrm>
            <a:off x="2214880" y="501292"/>
            <a:ext cx="654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 oversampling </a:t>
            </a:r>
            <a:r>
              <a:rPr lang="ko-KR" altLang="en-US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</a:t>
            </a:r>
            <a:endParaRPr lang="en-US" altLang="ko-KR" sz="20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9189F-2251-F1CF-67BB-8D895827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10" y="2504085"/>
            <a:ext cx="4467849" cy="2381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3F3AAB-708F-C5AA-C47C-6CF56C17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64" y="1861057"/>
            <a:ext cx="3753374" cy="3667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1E8EBF-46D9-4EF4-33F9-7AFA94D8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10" y="1469936"/>
            <a:ext cx="3038899" cy="30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42E58A-2BF6-5ADB-BED7-7E64CCBDCB59}"/>
              </a:ext>
            </a:extLst>
          </p:cNvPr>
          <p:cNvSpPr txBox="1"/>
          <p:nvPr/>
        </p:nvSpPr>
        <p:spPr>
          <a:xfrm>
            <a:off x="1234710" y="5234175"/>
            <a:ext cx="3843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적용하여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oversampling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방식으로 제거한 데이터에도 동일 과정 적용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5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335418-A803-39AF-B189-0A00228C8524}"/>
              </a:ext>
            </a:extLst>
          </p:cNvPr>
          <p:cNvSpPr txBox="1"/>
          <p:nvPr/>
        </p:nvSpPr>
        <p:spPr>
          <a:xfrm>
            <a:off x="2214880" y="501292"/>
            <a:ext cx="654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20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이상치제거</a:t>
            </a:r>
            <a:r>
              <a:rPr lang="ko-KR" altLang="en-US" sz="20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 데이터에 동일과정 적용</a:t>
            </a:r>
            <a:endParaRPr lang="en-US" altLang="ko-KR" sz="20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C68101-7A06-F79F-8643-3F281ECF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5" y="1423786"/>
            <a:ext cx="5391902" cy="3477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EFA379-18F4-7EE7-E28C-376B3811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5" y="987710"/>
            <a:ext cx="3038899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79DDF7-C941-927B-5F2E-B783A97D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5" y="5097302"/>
            <a:ext cx="2124371" cy="866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15F2B9-BAC0-98D0-85E6-1531C3689D0D}"/>
              </a:ext>
            </a:extLst>
          </p:cNvPr>
          <p:cNvSpPr txBox="1"/>
          <p:nvPr/>
        </p:nvSpPr>
        <p:spPr>
          <a:xfrm>
            <a:off x="3048047" y="5457666"/>
            <a:ext cx="2630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이상치로 너무 많은 값이 제거됨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E9BC706-9578-FAB6-82B7-82D5D428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14" y="1913419"/>
            <a:ext cx="3741074" cy="4290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918480-B636-4903-6DFF-166517B27E9F}"/>
              </a:ext>
            </a:extLst>
          </p:cNvPr>
          <p:cNvSpPr txBox="1"/>
          <p:nvPr/>
        </p:nvSpPr>
        <p:spPr>
          <a:xfrm>
            <a:off x="6886514" y="1566952"/>
            <a:ext cx="2158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 </a:t>
            </a:r>
            <a:r>
              <a:rPr lang="ko-KR" altLang="en-US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</a:t>
            </a:r>
            <a:endParaRPr lang="en-US" altLang="ko-KR" sz="12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993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EFA358-FA68-2424-444A-121D599FA2B0}"/>
              </a:ext>
            </a:extLst>
          </p:cNvPr>
          <p:cNvSpPr txBox="1"/>
          <p:nvPr/>
        </p:nvSpPr>
        <p:spPr>
          <a:xfrm>
            <a:off x="2983891" y="2972557"/>
            <a:ext cx="622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학습모형이 거의 예측을 하지 못함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4A4E-1FFF-0D80-3180-083891215B36}"/>
              </a:ext>
            </a:extLst>
          </p:cNvPr>
          <p:cNvSpPr txBox="1"/>
          <p:nvPr/>
        </p:nvSpPr>
        <p:spPr>
          <a:xfrm>
            <a:off x="2162780" y="3516112"/>
            <a:ext cx="7866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OVERSAMPLING DATA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학습시의 성능은 좋았으나 </a:t>
            </a:r>
            <a:r>
              <a:rPr lang="ko-KR" altLang="en-US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실제값을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맞추지 못하는 것을 발견하였습니다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554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시사점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2F65C0-50F5-7EF7-030E-F31B49B3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21" y="1367521"/>
            <a:ext cx="9436757" cy="4924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550B61-2D83-5EBF-6718-AA2F3BC1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21" y="958489"/>
            <a:ext cx="127652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시사점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567FF49-5B03-706C-186D-24AF0EEF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66" y="901840"/>
            <a:ext cx="6857466" cy="5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C9C6BF-D6F3-3A2D-507E-4752F6123012}"/>
              </a:ext>
            </a:extLst>
          </p:cNvPr>
          <p:cNvGrpSpPr/>
          <p:nvPr/>
        </p:nvGrpSpPr>
        <p:grpSpPr>
          <a:xfrm>
            <a:off x="835314" y="901646"/>
            <a:ext cx="10237239" cy="5368646"/>
            <a:chOff x="835314" y="901646"/>
            <a:chExt cx="11017509" cy="57778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3DF081-E9F0-E267-C45A-B236DCE37EB1}"/>
                </a:ext>
              </a:extLst>
            </p:cNvPr>
            <p:cNvSpPr/>
            <p:nvPr/>
          </p:nvSpPr>
          <p:spPr>
            <a:xfrm>
              <a:off x="835314" y="901646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/>
                  </a:solidFill>
                </a:rPr>
                <a:t>회계감사의 절차</a:t>
              </a:r>
              <a:endParaRPr lang="en-US" altLang="ko-KR" sz="2400" b="1" dirty="0">
                <a:solidFill>
                  <a:schemeClr val="tx2"/>
                </a:solidFill>
              </a:endParaRPr>
            </a:p>
          </p:txBody>
        </p:sp>
        <p:pic>
          <p:nvPicPr>
            <p:cNvPr id="5" name="Picture 2" descr="회계 감사론-매출과 대금회수활동의 입증절차 :: Vorsprung durch Technik">
              <a:extLst>
                <a:ext uri="{FF2B5EF4-FFF2-40B4-BE49-F238E27FC236}">
                  <a16:creationId xmlns:a16="http://schemas.microsoft.com/office/drawing/2014/main" id="{C006BC37-9C41-D767-C962-BF5C9FC6BE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" t="3462" r="11341"/>
            <a:stretch/>
          </p:blipFill>
          <p:spPr bwMode="auto">
            <a:xfrm>
              <a:off x="835314" y="1459047"/>
              <a:ext cx="5812971" cy="520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496882-99AD-18A0-7228-B76BE540E53B}"/>
                </a:ext>
              </a:extLst>
            </p:cNvPr>
            <p:cNvSpPr/>
            <p:nvPr/>
          </p:nvSpPr>
          <p:spPr>
            <a:xfrm>
              <a:off x="7483599" y="5417110"/>
              <a:ext cx="4369224" cy="1262374"/>
            </a:xfrm>
            <a:prstGeom prst="rect">
              <a:avLst/>
            </a:prstGeom>
            <a:solidFill>
              <a:schemeClr val="accent1">
                <a:lumMod val="50000"/>
                <a:alpha val="12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5FB367-F0A6-DFCD-A430-5503AE2A1AE8}"/>
                </a:ext>
              </a:extLst>
            </p:cNvPr>
            <p:cNvGrpSpPr/>
            <p:nvPr/>
          </p:nvGrpSpPr>
          <p:grpSpPr>
            <a:xfrm>
              <a:off x="5502545" y="1827268"/>
              <a:ext cx="2175596" cy="4367184"/>
              <a:chOff x="5502545" y="1689904"/>
              <a:chExt cx="2175596" cy="43671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26EE3C-1988-18C4-363A-5176489F512D}"/>
                  </a:ext>
                </a:extLst>
              </p:cNvPr>
              <p:cNvSpPr txBox="1"/>
              <p:nvPr/>
            </p:nvSpPr>
            <p:spPr>
              <a:xfrm>
                <a:off x="5502545" y="1689904"/>
                <a:ext cx="21146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</a:rPr>
                  <a:t>① 계약체결 및 </a:t>
                </a:r>
                <a:endParaRPr lang="en-US" altLang="ko-KR" sz="16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    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전반감사계획수립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9F2AB1-F4E5-93C3-147F-26A10B43B6BD}"/>
                  </a:ext>
                </a:extLst>
              </p:cNvPr>
              <p:cNvSpPr txBox="1"/>
              <p:nvPr/>
            </p:nvSpPr>
            <p:spPr>
              <a:xfrm>
                <a:off x="5502545" y="3154614"/>
                <a:ext cx="217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② 내부통제제도 평가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6BCBB2-A6CF-CEF8-B459-8CFFAF3C9C28}"/>
                  </a:ext>
                </a:extLst>
              </p:cNvPr>
              <p:cNvSpPr txBox="1"/>
              <p:nvPr/>
            </p:nvSpPr>
            <p:spPr>
              <a:xfrm>
                <a:off x="5502545" y="4471429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③ 실증절차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96F0A6-A86A-E391-51D7-C3CC00C45592}"/>
                  </a:ext>
                </a:extLst>
              </p:cNvPr>
              <p:cNvSpPr txBox="1"/>
              <p:nvPr/>
            </p:nvSpPr>
            <p:spPr>
              <a:xfrm>
                <a:off x="5502545" y="5718534"/>
                <a:ext cx="1970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④ 감사보고서 작성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E5FD1B-F28A-2CE1-8755-847749D3F89A}"/>
                </a:ext>
              </a:extLst>
            </p:cNvPr>
            <p:cNvSpPr/>
            <p:nvPr/>
          </p:nvSpPr>
          <p:spPr>
            <a:xfrm>
              <a:off x="7678140" y="1459047"/>
              <a:ext cx="4064853" cy="10156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</a:rPr>
                <a:t>감사범위제한이 예상되는 경우 회계감사기준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(GAAS)</a:t>
              </a:r>
              <a:r>
                <a:rPr lang="ko-KR" altLang="en-US" sz="2000" b="1" dirty="0">
                  <a:solidFill>
                    <a:schemeClr val="tx2"/>
                  </a:solidFill>
                </a:rPr>
                <a:t>에 따라 감사업무를 수임하지 말아야 함</a:t>
              </a:r>
              <a:r>
                <a:rPr lang="en-US" altLang="ko-KR" sz="2000" dirty="0">
                  <a:solidFill>
                    <a:schemeClr val="tx2"/>
                  </a:solidFill>
                </a:rPr>
                <a:t>. </a:t>
              </a: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4C2FB24E-060C-BF24-815E-544C39EE37B8}"/>
                </a:ext>
              </a:extLst>
            </p:cNvPr>
            <p:cNvSpPr/>
            <p:nvPr/>
          </p:nvSpPr>
          <p:spPr>
            <a:xfrm>
              <a:off x="8811168" y="2629048"/>
              <a:ext cx="1798796" cy="2661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u="sng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7AC49F-AB8B-2CF7-C218-1444F78D9CDE}"/>
                </a:ext>
              </a:extLst>
            </p:cNvPr>
            <p:cNvSpPr/>
            <p:nvPr/>
          </p:nvSpPr>
          <p:spPr>
            <a:xfrm>
              <a:off x="7678140" y="2987836"/>
              <a:ext cx="4064853" cy="187743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회사의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위험평가 및 감사범위제한</a:t>
              </a:r>
              <a:r>
                <a:rPr lang="ko-KR" altLang="en-US" sz="1600" dirty="0">
                  <a:solidFill>
                    <a:schemeClr val="tx2"/>
                  </a:solidFill>
                </a:rPr>
                <a:t>이</a:t>
              </a:r>
              <a:endParaRPr lang="en-US" altLang="ko-KR" sz="1600" dirty="0">
                <a:solidFill>
                  <a:schemeClr val="tx2"/>
                </a:solidFill>
              </a:endParaRPr>
            </a:p>
            <a:p>
              <a:endParaRPr lang="en-US" altLang="ko-KR" sz="1600" dirty="0">
                <a:solidFill>
                  <a:schemeClr val="tx2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계약체결여부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,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전반계획수립에 영향</a:t>
              </a:r>
              <a:r>
                <a:rPr lang="ko-KR" altLang="en-US" sz="1600" dirty="0">
                  <a:solidFill>
                    <a:schemeClr val="tx2"/>
                  </a:solidFill>
                </a:rPr>
                <a:t>을 미침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  <a:p>
              <a:endParaRPr lang="en-US" altLang="ko-KR" sz="1600" dirty="0">
                <a:solidFill>
                  <a:schemeClr val="tx2"/>
                </a:solidFill>
              </a:endParaRP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그러나 일반적으로 첫 단계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이후에</a:t>
              </a:r>
              <a:endParaRPr lang="en-US" altLang="ko-KR" sz="1600" b="1" dirty="0">
                <a:solidFill>
                  <a:schemeClr val="tx2"/>
                </a:solidFill>
              </a:endParaRPr>
            </a:p>
            <a:p>
              <a:r>
                <a:rPr lang="ko-KR" altLang="en-US" sz="1600" b="1" dirty="0">
                  <a:solidFill>
                    <a:schemeClr val="tx2"/>
                  </a:solidFill>
                </a:rPr>
                <a:t>해당 위험이 식별될 가능성이 높음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AE06AD-A272-1931-1F2E-03AC3001A239}"/>
                </a:ext>
              </a:extLst>
            </p:cNvPr>
            <p:cNvSpPr/>
            <p:nvPr/>
          </p:nvSpPr>
          <p:spPr>
            <a:xfrm>
              <a:off x="7678139" y="5539724"/>
              <a:ext cx="4064853" cy="10156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</a:rPr>
                <a:t>해당 위험을 미리 식별한다면 이후에 감사계약을 취소하거나 계획이 변경되는 상황 감소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.</a:t>
              </a:r>
              <a:endParaRPr lang="en-US" altLang="ko-KR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8D60B71D-B167-2DCE-C4F5-011C6E3E1D18}"/>
                </a:ext>
              </a:extLst>
            </p:cNvPr>
            <p:cNvSpPr/>
            <p:nvPr/>
          </p:nvSpPr>
          <p:spPr>
            <a:xfrm>
              <a:off x="8811168" y="5008092"/>
              <a:ext cx="1798796" cy="2661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u="sng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1EFFD5-6A6D-E5C7-F80A-444A0957E108}"/>
              </a:ext>
            </a:extLst>
          </p:cNvPr>
          <p:cNvSpPr txBox="1"/>
          <p:nvPr/>
        </p:nvSpPr>
        <p:spPr>
          <a:xfrm>
            <a:off x="254540" y="477372"/>
            <a:ext cx="164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비즈니스문제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56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 curve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CF3433-D0D9-2FE2-1982-AD734737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528497"/>
            <a:ext cx="8830907" cy="3801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3E83B5-58C6-8450-DB96-7C14CD22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1165947"/>
            <a:ext cx="161947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Confusion Matrix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D3E83B5-58C6-8450-DB96-7C14CD22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9" y="1651773"/>
            <a:ext cx="1619476" cy="3429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E622B7-13FF-D9B5-8B1C-B55ADB6E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9" y="2395154"/>
            <a:ext cx="11682919" cy="20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2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2ED5E2-BD33-AF90-E9CE-869E8CAA3855}"/>
              </a:ext>
            </a:extLst>
          </p:cNvPr>
          <p:cNvSpPr txBox="1"/>
          <p:nvPr/>
        </p:nvSpPr>
        <p:spPr>
          <a:xfrm>
            <a:off x="4470886" y="5437371"/>
            <a:ext cx="3843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맞춘 모형이 존재하지 않음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0203C-3EBF-6B95-DD86-14322871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557076"/>
            <a:ext cx="8859486" cy="3743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1B5F80-835F-E9ED-BBB9-5149BEFD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57" y="1218522"/>
            <a:ext cx="1667108" cy="32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0A751-2081-E528-494E-FBDE18D2F162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 curve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86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B0E1117-FE05-9556-A858-BD4CACD0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9" y="2318855"/>
            <a:ext cx="11750997" cy="22202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128565-7976-F725-B45D-3D0C8675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9" y="1815091"/>
            <a:ext cx="1667108" cy="323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40CF9A-C1F7-B214-A54F-1EB2FF4C12A3}"/>
              </a:ext>
            </a:extLst>
          </p:cNvPr>
          <p:cNvSpPr txBox="1"/>
          <p:nvPr/>
        </p:nvSpPr>
        <p:spPr>
          <a:xfrm>
            <a:off x="4470886" y="5437371"/>
            <a:ext cx="3843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==1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개로 매우 적음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1A5B6-7598-14D3-566B-73B95A9D5172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Confusion Matrix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68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335418-A803-39AF-B189-0A00228C8524}"/>
              </a:ext>
            </a:extLst>
          </p:cNvPr>
          <p:cNvSpPr txBox="1"/>
          <p:nvPr/>
        </p:nvSpPr>
        <p:spPr>
          <a:xfrm>
            <a:off x="2214880" y="501292"/>
            <a:ext cx="654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세부진행과정</a:t>
            </a:r>
            <a:endParaRPr lang="en-US" altLang="ko-KR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6F30BDE-2B44-3229-D8CD-69F1D25F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9" y="1357024"/>
            <a:ext cx="2152950" cy="2857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3A1D5C-C097-2246-1546-619A66B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30" y="759065"/>
            <a:ext cx="3648584" cy="13146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0826460-A528-5077-08BD-EA23DBFCE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030" y="2205341"/>
            <a:ext cx="3999147" cy="41322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DC817D-4382-B02E-3DE4-F494A873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83" y="1812646"/>
            <a:ext cx="651600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3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515726F-4380-BE49-1CC4-E7527967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6" y="1567503"/>
            <a:ext cx="6401693" cy="4334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305168-308C-F523-50FD-8B6C7891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6" y="1223556"/>
            <a:ext cx="2057687" cy="266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D948BC-9DF5-DF51-0ABB-6106F3CB8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5" y="1999809"/>
            <a:ext cx="4143449" cy="3367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EBE088-814C-4177-2093-46489FB4DA81}"/>
              </a:ext>
            </a:extLst>
          </p:cNvPr>
          <p:cNvSpPr txBox="1"/>
          <p:nvPr/>
        </p:nvSpPr>
        <p:spPr>
          <a:xfrm>
            <a:off x="1944830" y="5765076"/>
            <a:ext cx="3710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오히려 </a:t>
            </a:r>
            <a:r>
              <a:rPr lang="ko-KR" altLang="en-US" sz="14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랜덤포레스트의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결과가 매우 </a:t>
            </a:r>
            <a:r>
              <a:rPr lang="ko-KR" altLang="en-US" sz="14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안좋아짐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C2A8E-22A6-E511-1A59-FF05E47C65B0}"/>
              </a:ext>
            </a:extLst>
          </p:cNvPr>
          <p:cNvSpPr txBox="1"/>
          <p:nvPr/>
        </p:nvSpPr>
        <p:spPr>
          <a:xfrm>
            <a:off x="2214880" y="501292"/>
            <a:ext cx="654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세부진행과정</a:t>
            </a:r>
            <a:endParaRPr lang="en-US" altLang="ko-KR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007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E97F7E-1965-3D79-8F14-CBE4D41A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1" y="1528860"/>
            <a:ext cx="5131087" cy="4620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A830CB-7956-B9AA-DB50-80DA1837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3" y="1082585"/>
            <a:ext cx="2191056" cy="323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0C054-959C-8F9B-7A1A-56B987A9D266}"/>
              </a:ext>
            </a:extLst>
          </p:cNvPr>
          <p:cNvSpPr txBox="1"/>
          <p:nvPr/>
        </p:nvSpPr>
        <p:spPr>
          <a:xfrm>
            <a:off x="6967497" y="2378295"/>
            <a:ext cx="4578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로지스틱 회귀분석시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정규화 할 때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Stratified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Kfold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다시 진행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AA17D-AA70-55D8-DFE0-A87C779E7892}"/>
              </a:ext>
            </a:extLst>
          </p:cNvPr>
          <p:cNvSpPr txBox="1"/>
          <p:nvPr/>
        </p:nvSpPr>
        <p:spPr>
          <a:xfrm>
            <a:off x="6967497" y="4378408"/>
            <a:ext cx="4578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나머지 모형에도 동일한 과정을 적용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AFCC4-1309-3533-8095-66431DFFE30D}"/>
              </a:ext>
            </a:extLst>
          </p:cNvPr>
          <p:cNvSpPr txBox="1"/>
          <p:nvPr/>
        </p:nvSpPr>
        <p:spPr>
          <a:xfrm>
            <a:off x="2214880" y="501292"/>
            <a:ext cx="654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세부진행과정</a:t>
            </a:r>
            <a:endParaRPr lang="en-US" altLang="ko-KR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56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EF8CE6-37A2-D68C-8432-78F47851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5" y="1251241"/>
            <a:ext cx="7059010" cy="4972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B7B4A-78A5-9565-5704-A8DDE173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3" y="914374"/>
            <a:ext cx="2191056" cy="32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BF5021-0105-6B59-87CB-67059C0A75B2}"/>
              </a:ext>
            </a:extLst>
          </p:cNvPr>
          <p:cNvSpPr txBox="1"/>
          <p:nvPr/>
        </p:nvSpPr>
        <p:spPr>
          <a:xfrm>
            <a:off x="8470988" y="3540987"/>
            <a:ext cx="2893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정밀도는 매우 낮았으나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민감도가 비교적 높은 것을 발견</a:t>
            </a:r>
            <a:endParaRPr lang="en-US" altLang="ko-KR" sz="14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D78DE-E81F-2D03-C3E2-4949E1870A63}"/>
              </a:ext>
            </a:extLst>
          </p:cNvPr>
          <p:cNvSpPr txBox="1"/>
          <p:nvPr/>
        </p:nvSpPr>
        <p:spPr>
          <a:xfrm>
            <a:off x="2214880" y="501292"/>
            <a:ext cx="654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세부진행과정</a:t>
            </a:r>
            <a:endParaRPr lang="en-US" altLang="ko-KR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859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EFA358-FA68-2424-444A-121D599FA2B0}"/>
              </a:ext>
            </a:extLst>
          </p:cNvPr>
          <p:cNvSpPr txBox="1"/>
          <p:nvPr/>
        </p:nvSpPr>
        <p:spPr>
          <a:xfrm>
            <a:off x="2983891" y="2972557"/>
            <a:ext cx="622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학습이 잘 되지 못한 이유는 무엇인가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4A4E-1FFF-0D80-3180-083891215B36}"/>
              </a:ext>
            </a:extLst>
          </p:cNvPr>
          <p:cNvSpPr txBox="1"/>
          <p:nvPr/>
        </p:nvSpPr>
        <p:spPr>
          <a:xfrm>
            <a:off x="2162780" y="3516112"/>
            <a:ext cx="786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너무 적거나 과적합의 문제가 발생한 것인지 확인해보고자 하였습니다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재무비율 데이터를 통한 학습은 성능이 나은지 확인해볼 필요가 있다고 판단하였습니다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996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F0E7A6-E5B0-1568-CD73-5AFD9E3A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92" y="1588083"/>
            <a:ext cx="3791479" cy="4201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A10C1-BFB2-EACB-AB4E-2E11BF3F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48" y="1540277"/>
            <a:ext cx="3962953" cy="3772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78E28-2813-5DD5-E2C2-C0AB31FA42D0}"/>
              </a:ext>
            </a:extLst>
          </p:cNvPr>
          <p:cNvSpPr txBox="1"/>
          <p:nvPr/>
        </p:nvSpPr>
        <p:spPr>
          <a:xfrm>
            <a:off x="6766504" y="5496806"/>
            <a:ext cx="4356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모형 학습은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SMOTE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된 데이터로 진행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모형 자체의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accuracy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매우 높은 것으로 나옴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2A211-BAE4-8C8A-1CAA-D879F0654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292" y="1225908"/>
            <a:ext cx="220058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데이터마이닝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문제로의 변환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7681C6-44CC-7C5A-BF7D-A6356EABFB55}"/>
              </a:ext>
            </a:extLst>
          </p:cNvPr>
          <p:cNvGrpSpPr/>
          <p:nvPr/>
        </p:nvGrpSpPr>
        <p:grpSpPr>
          <a:xfrm>
            <a:off x="835315" y="1068373"/>
            <a:ext cx="10270490" cy="5215112"/>
            <a:chOff x="835314" y="949974"/>
            <a:chExt cx="10907679" cy="55386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EDF8583-2381-29E9-B14A-40453E33EF59}"/>
                </a:ext>
              </a:extLst>
            </p:cNvPr>
            <p:cNvSpPr/>
            <p:nvPr/>
          </p:nvSpPr>
          <p:spPr>
            <a:xfrm>
              <a:off x="835314" y="949974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/>
                  </a:solidFill>
                </a:rPr>
                <a:t>감사의견의 종류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 4</a:t>
              </a:r>
              <a:r>
                <a:rPr lang="ko-KR" altLang="en-US" sz="2400" b="1" dirty="0">
                  <a:solidFill>
                    <a:schemeClr val="tx2"/>
                  </a:solidFill>
                </a:rPr>
                <a:t>가지</a:t>
              </a:r>
              <a:endParaRPr lang="en-US" altLang="ko-KR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0AD36AC-41F0-D941-289A-AA34B6C9C559}"/>
                </a:ext>
              </a:extLst>
            </p:cNvPr>
            <p:cNvSpPr/>
            <p:nvPr/>
          </p:nvSpPr>
          <p:spPr>
            <a:xfrm>
              <a:off x="835314" y="5027249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tx2"/>
                  </a:solidFill>
                </a:rPr>
                <a:t>감사범위가 제한되는 경우는 의견거절에 해당</a:t>
              </a:r>
              <a:endParaRPr lang="en-US" altLang="ko-KR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01ED3C-3D32-635C-750C-A144029C4F6F}"/>
                </a:ext>
              </a:extLst>
            </p:cNvPr>
            <p:cNvSpPr/>
            <p:nvPr/>
          </p:nvSpPr>
          <p:spPr>
            <a:xfrm>
              <a:off x="1402472" y="5642637"/>
              <a:ext cx="10340521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solidFill>
                    <a:schemeClr val="tx2"/>
                  </a:solidFill>
                </a:rPr>
                <a:t>부적정</a:t>
              </a:r>
              <a:r>
                <a:rPr lang="ko-KR" altLang="en-US" sz="1600" dirty="0">
                  <a:solidFill>
                    <a:schemeClr val="tx2"/>
                  </a:solidFill>
                </a:rPr>
                <a:t> 의견은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재무제표에 중요한 왜곡표시를 수정하지 않은 경우에 해당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  <a:endParaRPr lang="ko-KR" altLang="en-US" sz="1600" dirty="0">
                <a:solidFill>
                  <a:schemeClr val="tx2"/>
                </a:solidFill>
              </a:endParaRPr>
            </a:p>
          </p:txBody>
        </p:sp>
        <p:pic>
          <p:nvPicPr>
            <p:cNvPr id="5" name="Picture 2" descr="주식투자 전 감사보고서 활용 꿀팁!...'적정의견'만 믿다간 큰코 다쳐">
              <a:extLst>
                <a:ext uri="{FF2B5EF4-FFF2-40B4-BE49-F238E27FC236}">
                  <a16:creationId xmlns:a16="http://schemas.microsoft.com/office/drawing/2014/main" id="{488A621F-82D2-E050-3A19-C57ACB580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5" y="1628769"/>
              <a:ext cx="7905750" cy="318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3853E1-497D-B428-6C06-036B18C64143}"/>
                </a:ext>
              </a:extLst>
            </p:cNvPr>
            <p:cNvSpPr/>
            <p:nvPr/>
          </p:nvSpPr>
          <p:spPr>
            <a:xfrm>
              <a:off x="9198498" y="2046898"/>
              <a:ext cx="663131" cy="25645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주식투자 전 감사보고서 활용 꿀팁!...'적정의견'만 믿다간 큰코 다쳐">
              <a:extLst>
                <a:ext uri="{FF2B5EF4-FFF2-40B4-BE49-F238E27FC236}">
                  <a16:creationId xmlns:a16="http://schemas.microsoft.com/office/drawing/2014/main" id="{9F96022B-6B32-811C-84BF-6F7E5CBD1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148" y="1628769"/>
              <a:ext cx="7905750" cy="318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6CF0F6-FF5D-DF4F-B1EA-C9841ADB28E9}"/>
                </a:ext>
              </a:extLst>
            </p:cNvPr>
            <p:cNvSpPr/>
            <p:nvPr/>
          </p:nvSpPr>
          <p:spPr>
            <a:xfrm>
              <a:off x="9279521" y="2066338"/>
              <a:ext cx="663131" cy="25451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D6038F-764C-D794-14EE-06A64C898CA4}"/>
                </a:ext>
              </a:extLst>
            </p:cNvPr>
            <p:cNvSpPr/>
            <p:nvPr/>
          </p:nvSpPr>
          <p:spPr>
            <a:xfrm>
              <a:off x="2476982" y="2373050"/>
              <a:ext cx="7465670" cy="740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9A8FA0-B7E7-C980-3115-77329C0A1322}"/>
                </a:ext>
              </a:extLst>
            </p:cNvPr>
            <p:cNvSpPr/>
            <p:nvPr/>
          </p:nvSpPr>
          <p:spPr>
            <a:xfrm>
              <a:off x="8616390" y="2066338"/>
              <a:ext cx="663131" cy="25451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949423-3AEF-49A5-1C5A-BF28FC2CA924}"/>
                </a:ext>
              </a:extLst>
            </p:cNvPr>
            <p:cNvSpPr/>
            <p:nvPr/>
          </p:nvSpPr>
          <p:spPr>
            <a:xfrm>
              <a:off x="1402472" y="6150081"/>
              <a:ext cx="10340521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</a:rPr>
                <a:t>만약 </a:t>
              </a:r>
              <a:r>
                <a:rPr lang="ko-KR" altLang="en-US" sz="1600" b="1" u="sng" dirty="0" err="1">
                  <a:solidFill>
                    <a:schemeClr val="tx2"/>
                  </a:solidFill>
                </a:rPr>
                <a:t>부적정</a:t>
              </a:r>
              <a:r>
                <a:rPr lang="ko-KR" altLang="en-US" sz="1600" b="1" u="sng" dirty="0">
                  <a:solidFill>
                    <a:schemeClr val="tx2"/>
                  </a:solidFill>
                </a:rPr>
                <a:t> 의견도 감사범위 제한의 위협이 있다고 가정하는 경우 같은 위험으로</a:t>
              </a:r>
              <a:r>
                <a:rPr lang="ko-KR" altLang="en-US" sz="1600" u="sng" dirty="0">
                  <a:solidFill>
                    <a:schemeClr val="tx2"/>
                  </a:solidFill>
                </a:rPr>
                <a:t> 취급할 수</a:t>
              </a:r>
              <a:r>
                <a:rPr lang="ko-KR" altLang="en-US" sz="1600" dirty="0">
                  <a:solidFill>
                    <a:schemeClr val="tx2"/>
                  </a:solidFill>
                </a:rPr>
                <a:t> 있을 것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FABB91-A029-3634-8EE1-4457DC1BE082}"/>
              </a:ext>
            </a:extLst>
          </p:cNvPr>
          <p:cNvSpPr txBox="1"/>
          <p:nvPr/>
        </p:nvSpPr>
        <p:spPr>
          <a:xfrm>
            <a:off x="254540" y="477372"/>
            <a:ext cx="164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비즈니스문제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326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78" y="457916"/>
            <a:ext cx="834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IQR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</a:t>
            </a:r>
            <a:r>
              <a:rPr lang="ko-KR" altLang="en-US" sz="24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제거시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제거된 값들은 무엇인가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B42976-C8D4-5FC2-A83B-51D27696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7" y="1132551"/>
            <a:ext cx="6217697" cy="5054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B0D45E-88FB-08AB-1160-B9F14A2F36A1}"/>
              </a:ext>
            </a:extLst>
          </p:cNvPr>
          <p:cNvSpPr/>
          <p:nvPr/>
        </p:nvSpPr>
        <p:spPr>
          <a:xfrm>
            <a:off x="914400" y="4953837"/>
            <a:ext cx="1929284" cy="2210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60473-2EBB-C3B3-A299-2CEE2DF3B9CF}"/>
              </a:ext>
            </a:extLst>
          </p:cNvPr>
          <p:cNvSpPr/>
          <p:nvPr/>
        </p:nvSpPr>
        <p:spPr>
          <a:xfrm>
            <a:off x="1899138" y="5965727"/>
            <a:ext cx="1238952" cy="2210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A2185-672A-73DD-866D-E750240BC658}"/>
              </a:ext>
            </a:extLst>
          </p:cNvPr>
          <p:cNvSpPr txBox="1"/>
          <p:nvPr/>
        </p:nvSpPr>
        <p:spPr>
          <a:xfrm>
            <a:off x="7581020" y="2844225"/>
            <a:ext cx="4356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함수에 </a:t>
            </a:r>
            <a:r>
              <a:rPr lang="en-US" altLang="ko-KR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Dropset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추가하여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제거된 값들을 다시 조회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06F56-9D6D-86FD-FAAB-71856372F601}"/>
              </a:ext>
            </a:extLst>
          </p:cNvPr>
          <p:cNvSpPr txBox="1"/>
          <p:nvPr/>
        </p:nvSpPr>
        <p:spPr>
          <a:xfrm>
            <a:off x="7581020" y="3914753"/>
            <a:ext cx="4356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제거되는 양을 조절하기 위해 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2.5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곱하여 제거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704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D9271D-5C5B-1B45-D2BA-F88DF351224D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6CA28-2F0E-DEC5-DC80-9B514DC76BE4}"/>
              </a:ext>
            </a:extLst>
          </p:cNvPr>
          <p:cNvSpPr txBox="1"/>
          <p:nvPr/>
        </p:nvSpPr>
        <p:spPr>
          <a:xfrm>
            <a:off x="6641290" y="2966464"/>
            <a:ext cx="435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== 1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개밖에 남지 않음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B7D9DD-9757-2973-D698-6EC9537A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2" y="1289608"/>
            <a:ext cx="4467849" cy="47250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8A0D1-C527-BEB2-A626-9BCF7D04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86" y="1216826"/>
            <a:ext cx="5992061" cy="1676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43C121-05C6-D4D3-E848-9A1B925F2EDE}"/>
              </a:ext>
            </a:extLst>
          </p:cNvPr>
          <p:cNvSpPr txBox="1"/>
          <p:nvPr/>
        </p:nvSpPr>
        <p:spPr>
          <a:xfrm>
            <a:off x="6096001" y="5354455"/>
            <a:ext cx="5447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</a:t>
            </a:r>
            <a:r>
              <a:rPr lang="ko-KR" altLang="en-US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제거시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제거된 값들은 무엇인가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집합의 이상치를 다시 제거하고 학습이 가능한가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194796-E8F0-33A9-3BD7-CF7A4DB9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86" y="3684861"/>
            <a:ext cx="6040173" cy="15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6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870DA2-8CB2-CC51-179C-5EFF6160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9" y="3604430"/>
            <a:ext cx="2915057" cy="1705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DB0F01-DF88-F50C-8CD8-16955C4B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9" y="1763799"/>
            <a:ext cx="6040173" cy="1598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B8EEE8-310B-488F-24F2-C87D90A0C939}"/>
              </a:ext>
            </a:extLst>
          </p:cNvPr>
          <p:cNvSpPr txBox="1"/>
          <p:nvPr/>
        </p:nvSpPr>
        <p:spPr>
          <a:xfrm>
            <a:off x="686719" y="1285795"/>
            <a:ext cx="435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 활용하여 </a:t>
            </a:r>
            <a:r>
              <a:rPr lang="ko-KR" altLang="en-US" sz="16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제거시</a:t>
            </a:r>
            <a:endParaRPr lang="en-US" altLang="ko-KR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5544B-B18A-6419-67BB-2CBC6CB92942}"/>
              </a:ext>
            </a:extLst>
          </p:cNvPr>
          <p:cNvSpPr txBox="1"/>
          <p:nvPr/>
        </p:nvSpPr>
        <p:spPr>
          <a:xfrm>
            <a:off x="686719" y="5506583"/>
            <a:ext cx="5485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마찬가지로 너무 많은 값이 제거됨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1%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방식으로 선회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CA7E8-C636-6E9D-B6FB-52079088D91F}"/>
              </a:ext>
            </a:extLst>
          </p:cNvPr>
          <p:cNvSpPr txBox="1"/>
          <p:nvPr/>
        </p:nvSpPr>
        <p:spPr>
          <a:xfrm>
            <a:off x="7185588" y="1285795"/>
            <a:ext cx="435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1%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 활용하여 </a:t>
            </a:r>
            <a:r>
              <a:rPr lang="ko-KR" altLang="en-US" sz="16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제거시</a:t>
            </a:r>
            <a:endParaRPr lang="en-US" altLang="ko-KR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E49C0D-C74E-08B4-085B-C8DC0C2DF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88" y="1760504"/>
            <a:ext cx="447737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7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87220-4CAF-316B-8DFC-074C72AD0157}"/>
              </a:ext>
            </a:extLst>
          </p:cNvPr>
          <p:cNvSpPr txBox="1"/>
          <p:nvPr/>
        </p:nvSpPr>
        <p:spPr>
          <a:xfrm>
            <a:off x="816037" y="1336544"/>
            <a:ext cx="5447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후의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분포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BC1182-E256-956B-9B48-E81667D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7" y="1948029"/>
            <a:ext cx="5110906" cy="3450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9EEECF-8944-D151-20D0-235A0819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4" y="2072206"/>
            <a:ext cx="5110907" cy="33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0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7E4981-8E99-BFED-59F5-93DCBC4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9" y="1627303"/>
            <a:ext cx="5019443" cy="3603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D28195-8064-F475-014C-21D5A9E0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92" y="1627302"/>
            <a:ext cx="5235190" cy="3610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886BB-E8BF-C760-137C-3F402D0A619E}"/>
              </a:ext>
            </a:extLst>
          </p:cNvPr>
          <p:cNvSpPr txBox="1"/>
          <p:nvPr/>
        </p:nvSpPr>
        <p:spPr>
          <a:xfrm>
            <a:off x="933259" y="1134942"/>
            <a:ext cx="5447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후의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분포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64766-1060-EE2D-20E4-2DAB0D5C26F8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384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E4F871-38FD-F708-28DA-344413EF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714260"/>
            <a:ext cx="7849695" cy="34294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6691BD-B223-ABC2-E581-995CA7E8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1377576"/>
            <a:ext cx="376290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4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6691BD-B223-ABC2-E581-995CA7E8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0" y="2263663"/>
            <a:ext cx="3762900" cy="3429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92CA78-E657-DC94-8ECC-6C2C6867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" y="2683562"/>
            <a:ext cx="12142912" cy="2226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3DE55-B055-F2E2-6B63-9734FD772769}"/>
              </a:ext>
            </a:extLst>
          </p:cNvPr>
          <p:cNvSpPr txBox="1"/>
          <p:nvPr/>
        </p:nvSpPr>
        <p:spPr>
          <a:xfrm>
            <a:off x="3377853" y="4986957"/>
            <a:ext cx="5485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이전의 데이터보다는 성능이 증가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23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CCEA9-0C05-4D9E-D880-6DF9C41E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669160"/>
            <a:ext cx="1428949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FE5571-57A6-85A1-2CA5-CC089C87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1974003"/>
            <a:ext cx="779253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2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7EAD8-0E04-3385-8DA1-0498A02CB554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개수의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272CA-383F-E46E-E5B1-6498BA46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235"/>
            <a:ext cx="12192000" cy="22610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296F11-AE4D-4808-0AFD-D5304152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0" y="2190558"/>
            <a:ext cx="142894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6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79" y="457916"/>
            <a:ext cx="60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선택의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C70E27-C8B1-832E-61D0-162198D5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8" y="1234447"/>
            <a:ext cx="5884812" cy="2828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F8AA4-98E6-DB1E-4A9E-25D78C15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8" y="4401692"/>
            <a:ext cx="7227145" cy="792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48AF45-2F3F-81FE-4CC8-37B959289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28" y="5568690"/>
            <a:ext cx="7306695" cy="581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D284A-361C-F2DE-ADB0-0C9E61C022E2}"/>
              </a:ext>
            </a:extLst>
          </p:cNvPr>
          <p:cNvSpPr txBox="1"/>
          <p:nvPr/>
        </p:nvSpPr>
        <p:spPr>
          <a:xfrm>
            <a:off x="8086293" y="2456309"/>
            <a:ext cx="3670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이상치에서 이상치 제거한 데이터에</a:t>
            </a:r>
            <a:r>
              <a:rPr lang="en-US" altLang="ko-KR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SelectKBest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적용하여  학습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051B4-C102-CC37-7826-772284BE3252}"/>
              </a:ext>
            </a:extLst>
          </p:cNvPr>
          <p:cNvSpPr txBox="1"/>
          <p:nvPr/>
        </p:nvSpPr>
        <p:spPr>
          <a:xfrm>
            <a:off x="8086293" y="4472329"/>
            <a:ext cx="3670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선택된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EE8FD-16D8-1A5F-AA6C-79BF81540D1A}"/>
              </a:ext>
            </a:extLst>
          </p:cNvPr>
          <p:cNvSpPr txBox="1"/>
          <p:nvPr/>
        </p:nvSpPr>
        <p:spPr>
          <a:xfrm>
            <a:off x="8086293" y="5399413"/>
            <a:ext cx="36702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제거된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Features</a:t>
            </a:r>
          </a:p>
          <a:p>
            <a:pPr algn="ctr"/>
            <a:r>
              <a:rPr lang="en-US" altLang="ko-KR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정확한 기준을 알 수 없음</a:t>
            </a:r>
            <a:r>
              <a:rPr lang="en-US" altLang="ko-KR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육안으로 분포의 차이가 많이 나는 항목이 제거됨</a:t>
            </a:r>
            <a:r>
              <a:rPr lang="en-US" altLang="ko-KR" sz="12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5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AE87978-6CAB-6314-2D81-7C2B431E3A7D}"/>
              </a:ext>
            </a:extLst>
          </p:cNvPr>
          <p:cNvGrpSpPr/>
          <p:nvPr/>
        </p:nvGrpSpPr>
        <p:grpSpPr>
          <a:xfrm>
            <a:off x="835314" y="1036737"/>
            <a:ext cx="10907679" cy="5113344"/>
            <a:chOff x="835314" y="1036737"/>
            <a:chExt cx="10907679" cy="511334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34A72F-8068-7081-2A68-64275478F70D}"/>
                </a:ext>
              </a:extLst>
            </p:cNvPr>
            <p:cNvSpPr/>
            <p:nvPr/>
          </p:nvSpPr>
          <p:spPr>
            <a:xfrm>
              <a:off x="835314" y="1036737"/>
              <a:ext cx="10907679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/>
                  </a:solidFill>
                </a:rPr>
                <a:t>감사위험의 구성 및 판단</a:t>
              </a:r>
              <a:r>
                <a:rPr lang="en-US" altLang="ko-KR" sz="24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1D19BB-69A6-FF5C-3212-C4DC6001F470}"/>
                </a:ext>
              </a:extLst>
            </p:cNvPr>
            <p:cNvSpPr/>
            <p:nvPr/>
          </p:nvSpPr>
          <p:spPr>
            <a:xfrm>
              <a:off x="1615423" y="5036024"/>
              <a:ext cx="10127569" cy="5847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</a:rPr>
                <a:t>여러 측면을 종합적으로 판단하므로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준비과정에서 많은 시간 소요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판단의 기준이 주관적이며 모호함</a:t>
              </a:r>
              <a:r>
                <a:rPr lang="en-US" altLang="ko-KR" sz="16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CB4E34-6A83-36C1-F439-C426E0C3888C}"/>
                </a:ext>
              </a:extLst>
            </p:cNvPr>
            <p:cNvSpPr/>
            <p:nvPr/>
          </p:nvSpPr>
          <p:spPr>
            <a:xfrm>
              <a:off x="1615423" y="5811527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2"/>
                  </a:solidFill>
                </a:rPr>
                <a:t>내부환경은 점수화하기 쉽지 않음</a:t>
              </a:r>
              <a:r>
                <a:rPr lang="en-US" altLang="ko-KR" sz="1600" dirty="0">
                  <a:solidFill>
                    <a:schemeClr val="tx2"/>
                  </a:solidFill>
                </a:rPr>
                <a:t>. </a:t>
              </a:r>
              <a:r>
                <a:rPr lang="ko-KR" altLang="en-US" sz="1600" dirty="0">
                  <a:solidFill>
                    <a:schemeClr val="tx2"/>
                  </a:solidFill>
                </a:rPr>
                <a:t>통제환경을 제외하고는 </a:t>
              </a:r>
              <a:r>
                <a:rPr lang="ko-KR" altLang="en-US" sz="1600" dirty="0" err="1">
                  <a:solidFill>
                    <a:schemeClr val="tx2"/>
                  </a:solidFill>
                </a:rPr>
                <a:t>내부정보이며</a:t>
              </a:r>
              <a:r>
                <a:rPr lang="en-US" altLang="ko-KR" sz="1600" dirty="0">
                  <a:solidFill>
                    <a:schemeClr val="tx2"/>
                  </a:solidFill>
                </a:rPr>
                <a:t>,</a:t>
              </a:r>
              <a:r>
                <a:rPr lang="ko-KR" altLang="en-US" sz="1600" dirty="0">
                  <a:solidFill>
                    <a:schemeClr val="tx2"/>
                  </a:solidFill>
                </a:rPr>
                <a:t> 통제환경도 점수화가 제한적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1E8D2C7-0F84-DB66-DCCC-8B480BA2EB7F}"/>
                </a:ext>
              </a:extLst>
            </p:cNvPr>
            <p:cNvSpPr/>
            <p:nvPr/>
          </p:nvSpPr>
          <p:spPr>
            <a:xfrm>
              <a:off x="1615423" y="1806746"/>
              <a:ext cx="1591901" cy="1299460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감사위험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93937F-C8D9-828A-AEC8-E0B8377270FB}"/>
                </a:ext>
              </a:extLst>
            </p:cNvPr>
            <p:cNvSpPr/>
            <p:nvPr/>
          </p:nvSpPr>
          <p:spPr>
            <a:xfrm>
              <a:off x="4381773" y="1806746"/>
              <a:ext cx="1591901" cy="1299460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u="sng" dirty="0"/>
                <a:t>고유위험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8D988-B929-4D3A-F391-067FB40D2916}"/>
                </a:ext>
              </a:extLst>
            </p:cNvPr>
            <p:cNvSpPr/>
            <p:nvPr/>
          </p:nvSpPr>
          <p:spPr>
            <a:xfrm>
              <a:off x="7148123" y="1806746"/>
              <a:ext cx="1591901" cy="1299460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u="sng" dirty="0"/>
                <a:t>통제위험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F812B2-754C-DEB9-B0B9-61A21A042768}"/>
                </a:ext>
              </a:extLst>
            </p:cNvPr>
            <p:cNvSpPr/>
            <p:nvPr/>
          </p:nvSpPr>
          <p:spPr>
            <a:xfrm>
              <a:off x="9784075" y="1806547"/>
              <a:ext cx="1591901" cy="1299460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적발위험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DA22D1C-6D5E-D418-F280-E36937FB21DD}"/>
                </a:ext>
              </a:extLst>
            </p:cNvPr>
            <p:cNvGrpSpPr/>
            <p:nvPr/>
          </p:nvGrpSpPr>
          <p:grpSpPr>
            <a:xfrm>
              <a:off x="3627098" y="2237239"/>
              <a:ext cx="5836513" cy="523220"/>
              <a:chOff x="3627098" y="2237239"/>
              <a:chExt cx="5836513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359306-3151-574A-30F0-0E229848979A}"/>
                  </a:ext>
                </a:extLst>
              </p:cNvPr>
              <p:cNvSpPr txBox="1"/>
              <p:nvPr/>
            </p:nvSpPr>
            <p:spPr>
              <a:xfrm>
                <a:off x="3627098" y="2237239"/>
                <a:ext cx="401072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altLang="ko-KR" sz="2800" dirty="0"/>
                  <a:t>=</a:t>
                </a:r>
                <a:endParaRPr lang="ko-KR" altLang="en-US" sz="28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3670EF-8601-8FBE-1020-98C20F7A99B5}"/>
                  </a:ext>
                </a:extLst>
              </p:cNvPr>
              <p:cNvSpPr txBox="1"/>
              <p:nvPr/>
            </p:nvSpPr>
            <p:spPr>
              <a:xfrm>
                <a:off x="6393448" y="2237239"/>
                <a:ext cx="369012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altLang="ko-KR" sz="2800" dirty="0"/>
                  <a:t>X</a:t>
                </a:r>
                <a:endParaRPr lang="ko-KR" altLang="en-US" sz="28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6556DB-B17A-3439-DC60-06C3A79CCB8F}"/>
                  </a:ext>
                </a:extLst>
              </p:cNvPr>
              <p:cNvSpPr txBox="1"/>
              <p:nvPr/>
            </p:nvSpPr>
            <p:spPr>
              <a:xfrm>
                <a:off x="9094599" y="2237239"/>
                <a:ext cx="369012" cy="52322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>
                    <a:solidFill>
                      <a:schemeClr val="tx2"/>
                    </a:solidFill>
                  </a:defRPr>
                </a:lvl1pPr>
              </a:lstStyle>
              <a:p>
                <a:r>
                  <a:rPr lang="en-US" altLang="ko-KR" sz="2800" dirty="0"/>
                  <a:t>X</a:t>
                </a:r>
                <a:endParaRPr lang="ko-KR" altLang="en-US" sz="28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EB485F-B484-D73B-D9E6-6F5C79AACDC8}"/>
                </a:ext>
              </a:extLst>
            </p:cNvPr>
            <p:cNvSpPr txBox="1"/>
            <p:nvPr/>
          </p:nvSpPr>
          <p:spPr>
            <a:xfrm>
              <a:off x="4247019" y="3404635"/>
              <a:ext cx="1861407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457200" indent="-457200">
                <a:buFont typeface="Arial" panose="020B0604020202020204" pitchFamily="34" charset="0"/>
                <a:buChar char="•"/>
                <a:defRPr sz="1600">
                  <a:solidFill>
                    <a:schemeClr val="tx2"/>
                  </a:solidFill>
                </a:defRPr>
              </a:lvl1pPr>
            </a:lstStyle>
            <a:p>
              <a:pPr marL="0" indent="0">
                <a:buNone/>
              </a:pPr>
              <a:r>
                <a:rPr lang="ko-KR" altLang="en-US" b="1" u="sng" dirty="0"/>
                <a:t>업종</a:t>
              </a:r>
              <a:r>
                <a:rPr lang="en-US" altLang="ko-KR" b="1" dirty="0"/>
                <a:t>, </a:t>
              </a:r>
              <a:r>
                <a:rPr lang="ko-KR" altLang="en-US" b="1" u="sng" dirty="0"/>
                <a:t>규모</a:t>
              </a:r>
              <a:r>
                <a:rPr lang="en-US" altLang="ko-KR" b="1" dirty="0"/>
                <a:t>, </a:t>
              </a:r>
              <a:r>
                <a:rPr lang="ko-KR" altLang="en-US" b="1" u="sng" dirty="0"/>
                <a:t>재무제표 금액 등</a:t>
              </a:r>
              <a:endParaRPr lang="en-US" altLang="ko-KR" b="1" u="sng" dirty="0"/>
            </a:p>
            <a:p>
              <a:pPr marL="0" indent="0">
                <a:buNone/>
              </a:pPr>
              <a:endParaRPr lang="en-US" altLang="ko-KR" dirty="0"/>
            </a:p>
            <a:p>
              <a:pPr marL="0" indent="0">
                <a:buNone/>
              </a:pPr>
              <a:r>
                <a:rPr lang="ko-KR" altLang="en-US" dirty="0"/>
                <a:t>회사가 가진 본질적 위험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2A92CC-449D-4BC9-AB94-6AAE27390D40}"/>
                </a:ext>
              </a:extLst>
            </p:cNvPr>
            <p:cNvSpPr txBox="1"/>
            <p:nvPr/>
          </p:nvSpPr>
          <p:spPr>
            <a:xfrm>
              <a:off x="6718952" y="3404635"/>
              <a:ext cx="2450242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457200" indent="-457200">
                <a:buFont typeface="Arial" panose="020B0604020202020204" pitchFamily="34" charset="0"/>
                <a:buChar char="•"/>
                <a:defRPr sz="1600">
                  <a:solidFill>
                    <a:schemeClr val="tx2"/>
                  </a:solidFill>
                </a:defRPr>
              </a:lvl1pPr>
            </a:lstStyle>
            <a:p>
              <a:pPr marL="0" indent="0">
                <a:buNone/>
              </a:pPr>
              <a:r>
                <a:rPr lang="ko-KR" altLang="en-US" dirty="0"/>
                <a:t>내부통제제도의 효과성</a:t>
              </a:r>
              <a:endParaRPr lang="en-US" altLang="ko-KR" dirty="0"/>
            </a:p>
            <a:p>
              <a:pPr marL="0" indent="0">
                <a:buNone/>
              </a:pPr>
              <a:endParaRPr lang="en-US" altLang="ko-KR" dirty="0"/>
            </a:p>
            <a:p>
              <a:pPr marL="0" indent="0">
                <a:buNone/>
              </a:pPr>
              <a:r>
                <a:rPr lang="ko-KR" altLang="en-US" dirty="0"/>
                <a:t>평가기준</a:t>
              </a:r>
              <a:r>
                <a:rPr lang="en-US" altLang="ko-KR" dirty="0"/>
                <a:t>: CRIME (by </a:t>
              </a:r>
              <a:r>
                <a:rPr lang="en-US" altLang="ko-KR" dirty="0" err="1"/>
                <a:t>cosoframework</a:t>
              </a:r>
              <a:r>
                <a:rPr lang="en-US" altLang="ko-KR" dirty="0"/>
                <a:t>)</a:t>
              </a:r>
            </a:p>
            <a:p>
              <a:pPr marL="0" indent="0">
                <a:buNone/>
              </a:pP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8AFE696-D591-B0F2-16B9-9D246E6CEF90}"/>
                </a:ext>
              </a:extLst>
            </p:cNvPr>
            <p:cNvCxnSpPr>
              <a:stCxn id="21" idx="4"/>
              <a:endCxn id="31" idx="0"/>
            </p:cNvCxnSpPr>
            <p:nvPr/>
          </p:nvCxnSpPr>
          <p:spPr>
            <a:xfrm flipH="1">
              <a:off x="5177723" y="3106206"/>
              <a:ext cx="1" cy="298429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BA2FFB5-348D-8C6A-C18A-8924B59EC103}"/>
                </a:ext>
              </a:extLst>
            </p:cNvPr>
            <p:cNvCxnSpPr>
              <a:stCxn id="25" idx="4"/>
              <a:endCxn id="32" idx="0"/>
            </p:cNvCxnSpPr>
            <p:nvPr/>
          </p:nvCxnSpPr>
          <p:spPr>
            <a:xfrm flipH="1">
              <a:off x="7944073" y="3106206"/>
              <a:ext cx="1" cy="298429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DE6-8307-EF4A-20B0-59EC5800CC69}"/>
              </a:ext>
            </a:extLst>
          </p:cNvPr>
          <p:cNvSpPr txBox="1"/>
          <p:nvPr/>
        </p:nvSpPr>
        <p:spPr>
          <a:xfrm>
            <a:off x="254540" y="477372"/>
            <a:ext cx="164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비즈니스문제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7C489-DD1C-6154-0C83-875CE1A84027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데이터마이닝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문제로의 변환</a:t>
            </a:r>
          </a:p>
        </p:txBody>
      </p:sp>
    </p:spTree>
    <p:extLst>
      <p:ext uri="{BB962C8B-B14F-4D97-AF65-F5344CB8AC3E}">
        <p14:creationId xmlns:p14="http://schemas.microsoft.com/office/powerpoint/2010/main" val="206206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E37C272-5114-587C-699F-E896DDE7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2411603"/>
            <a:ext cx="6071925" cy="2647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457133-15BA-66A5-E2DA-40686822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04" y="2528712"/>
            <a:ext cx="5524155" cy="2413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912009-146C-1520-20A0-8D57A5DB8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04" y="2184360"/>
            <a:ext cx="3762900" cy="342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1C5F65-9394-0DBA-D331-645769F81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40" y="1965328"/>
            <a:ext cx="4544059" cy="342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27E7A-85FC-C0F8-DFEF-FB00ACD411AB}"/>
              </a:ext>
            </a:extLst>
          </p:cNvPr>
          <p:cNvSpPr txBox="1"/>
          <p:nvPr/>
        </p:nvSpPr>
        <p:spPr>
          <a:xfrm>
            <a:off x="3377853" y="5265988"/>
            <a:ext cx="5485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유의적인 차이점은 발견되지 않음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A769F-6782-88BE-39CB-7C0FEE8B7197}"/>
              </a:ext>
            </a:extLst>
          </p:cNvPr>
          <p:cNvSpPr txBox="1"/>
          <p:nvPr/>
        </p:nvSpPr>
        <p:spPr>
          <a:xfrm>
            <a:off x="2214879" y="457916"/>
            <a:ext cx="60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선택의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22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E91974-E2AB-F1FB-8419-618000C2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605"/>
            <a:ext cx="12192000" cy="2167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EE47C9-22DA-8BF3-54C7-4D2290AE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10" y="4186839"/>
            <a:ext cx="3762900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1957F1-EDDC-243A-4F5B-7E01F0A4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4574278"/>
            <a:ext cx="7811330" cy="1432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DAB835-2041-DD10-CC23-D9FDEB344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40" y="1067713"/>
            <a:ext cx="4544059" cy="342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37436-C1EB-691D-9CC9-69CF8FC23239}"/>
              </a:ext>
            </a:extLst>
          </p:cNvPr>
          <p:cNvSpPr txBox="1"/>
          <p:nvPr/>
        </p:nvSpPr>
        <p:spPr>
          <a:xfrm>
            <a:off x="2214879" y="457916"/>
            <a:ext cx="60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의문점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선택의 문제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728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지적사항 수정결과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C47B1C-077E-FE38-2C3C-E0CBA2FC85F3}"/>
              </a:ext>
            </a:extLst>
          </p:cNvPr>
          <p:cNvSpPr txBox="1"/>
          <p:nvPr/>
        </p:nvSpPr>
        <p:spPr>
          <a:xfrm>
            <a:off x="2983891" y="2240215"/>
            <a:ext cx="622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결론</a:t>
            </a:r>
            <a:r>
              <a: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학습이 잘 되지 못한 이유를 명확히 밝혀내지 못함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8CA8F-0566-B831-37CA-658FE03A4DC6}"/>
              </a:ext>
            </a:extLst>
          </p:cNvPr>
          <p:cNvSpPr txBox="1"/>
          <p:nvPr/>
        </p:nvSpPr>
        <p:spPr>
          <a:xfrm>
            <a:off x="1972824" y="4008554"/>
            <a:ext cx="8246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문제점이 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Kaggle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파산회사데이터 예측의 문제에서도 발생하는 것을 발견하였습니다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5D88-60D7-895D-4634-E51DCF7392DE}"/>
              </a:ext>
            </a:extLst>
          </p:cNvPr>
          <p:cNvSpPr txBox="1"/>
          <p:nvPr/>
        </p:nvSpPr>
        <p:spPr>
          <a:xfrm>
            <a:off x="3228033" y="4427897"/>
            <a:ext cx="60943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오버샘플링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데이터로 학습을 한 것이 결과가 좋은 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reference,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Accuracy_score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결과만 높을 뿐  </a:t>
            </a: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precision_score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recall_score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f1_score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등이 매우 낮은 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reference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등이 존재하였습니다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2BEFA-AA0E-424D-F0F1-06F8B15B1C6E}"/>
              </a:ext>
            </a:extLst>
          </p:cNvPr>
          <p:cNvSpPr txBox="1"/>
          <p:nvPr/>
        </p:nvSpPr>
        <p:spPr>
          <a:xfrm>
            <a:off x="2934117" y="2690336"/>
            <a:ext cx="66821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부족하여 정확도가 낮거나 하는 문제는 아닌 것으로 파악됨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Cross_Validation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데이터 추출기법의 정교화 또한 해결책이 아닌 것으로 판명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과적합의 문제일 가능성 또한 적음</a:t>
            </a: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1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874050-6F7E-A3AB-4E7D-6E2EEA922EB0}"/>
              </a:ext>
            </a:extLst>
          </p:cNvPr>
          <p:cNvGrpSpPr/>
          <p:nvPr/>
        </p:nvGrpSpPr>
        <p:grpSpPr>
          <a:xfrm>
            <a:off x="725359" y="1180806"/>
            <a:ext cx="10741282" cy="5142550"/>
            <a:chOff x="347896" y="1180806"/>
            <a:chExt cx="11574029" cy="55412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24389B-4BF4-4ABC-F37F-5392C27C1DE0}"/>
                </a:ext>
              </a:extLst>
            </p:cNvPr>
            <p:cNvSpPr/>
            <p:nvPr/>
          </p:nvSpPr>
          <p:spPr>
            <a:xfrm>
              <a:off x="835314" y="1180806"/>
              <a:ext cx="10907679" cy="4311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</a:rPr>
                <a:t>가정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1: </a:t>
              </a:r>
              <a:r>
                <a:rPr lang="ko-KR" altLang="en-US" sz="2000" b="1" dirty="0">
                  <a:solidFill>
                    <a:schemeClr val="tx2"/>
                  </a:solidFill>
                </a:rPr>
                <a:t>재무지표가 좋지 않은 기업에서 부정에 의한 감사범위 제한이 </a:t>
              </a:r>
              <a:r>
                <a:rPr lang="ko-KR" altLang="en-US" sz="2000" b="1" dirty="0" err="1">
                  <a:solidFill>
                    <a:schemeClr val="tx2"/>
                  </a:solidFill>
                </a:rPr>
                <a:t>발생할것</a:t>
              </a:r>
              <a:endParaRPr lang="en-US" altLang="ko-KR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12CA132-A1AD-7607-1849-423776CBB28F}"/>
                </a:ext>
              </a:extLst>
            </p:cNvPr>
            <p:cNvSpPr/>
            <p:nvPr/>
          </p:nvSpPr>
          <p:spPr>
            <a:xfrm>
              <a:off x="1615423" y="1946080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2"/>
                  </a:solidFill>
                </a:rPr>
                <a:t>실증절차처럼 특정 계정의 이상치를 보는 게 아닌 </a:t>
              </a:r>
              <a:r>
                <a:rPr lang="ko-KR" altLang="en-US" sz="1400" b="1" dirty="0">
                  <a:solidFill>
                    <a:schemeClr val="tx2"/>
                  </a:solidFill>
                </a:rPr>
                <a:t>기업 전체의 위험 평가 수준에서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EE36D3-5966-B209-56AF-1A5D9C5F9B9E}"/>
                </a:ext>
              </a:extLst>
            </p:cNvPr>
            <p:cNvSpPr/>
            <p:nvPr/>
          </p:nvSpPr>
          <p:spPr>
            <a:xfrm>
              <a:off x="1615423" y="2429577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그럼에도 특별히 위험한 계정은 존재</a:t>
              </a:r>
              <a:r>
                <a:rPr lang="en-US" altLang="ko-KR" sz="1400" dirty="0">
                  <a:solidFill>
                    <a:schemeClr val="tx2"/>
                  </a:solidFill>
                </a:rPr>
                <a:t>.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이런 부분을 </a:t>
              </a:r>
              <a:r>
                <a:rPr lang="ko-KR" altLang="en-US" sz="1400" b="1" dirty="0">
                  <a:solidFill>
                    <a:schemeClr val="tx2"/>
                  </a:solidFill>
                </a:rPr>
                <a:t>집중적으로 고려</a:t>
              </a:r>
              <a:r>
                <a:rPr lang="ko-KR" altLang="en-US" sz="1400" dirty="0">
                  <a:solidFill>
                    <a:schemeClr val="tx2"/>
                  </a:solidFill>
                </a:rPr>
                <a:t>하는 것도 방법</a:t>
              </a:r>
              <a:r>
                <a:rPr lang="en-US" altLang="ko-KR" sz="1400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769882-99D9-8ED5-EC0F-ADE11501707E}"/>
                </a:ext>
              </a:extLst>
            </p:cNvPr>
            <p:cNvSpPr/>
            <p:nvPr/>
          </p:nvSpPr>
          <p:spPr>
            <a:xfrm>
              <a:off x="835314" y="3223952"/>
              <a:ext cx="10907679" cy="4311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</a:rPr>
                <a:t>가정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2: </a:t>
              </a:r>
              <a:r>
                <a:rPr lang="ko-KR" altLang="en-US" sz="2000" b="1" dirty="0">
                  <a:solidFill>
                    <a:schemeClr val="tx2"/>
                  </a:solidFill>
                </a:rPr>
                <a:t>업종에 따라 재무제표의 중요항목 및 재무비율이 달라질 것</a:t>
              </a:r>
              <a:endParaRPr lang="en-US" altLang="ko-KR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E24EB-AE28-02BD-CB7B-FFD8C06A905A}"/>
                </a:ext>
              </a:extLst>
            </p:cNvPr>
            <p:cNvSpPr/>
            <p:nvPr/>
          </p:nvSpPr>
          <p:spPr>
            <a:xfrm>
              <a:off x="347896" y="4963668"/>
              <a:ext cx="11574029" cy="1758378"/>
            </a:xfrm>
            <a:prstGeom prst="rect">
              <a:avLst/>
            </a:prstGeom>
            <a:solidFill>
              <a:schemeClr val="accent1">
                <a:lumMod val="50000"/>
                <a:alpha val="12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171A91E2-42EA-7FEC-060F-AF273EB40835}"/>
                </a:ext>
              </a:extLst>
            </p:cNvPr>
            <p:cNvSpPr/>
            <p:nvPr/>
          </p:nvSpPr>
          <p:spPr>
            <a:xfrm>
              <a:off x="4313396" y="4046182"/>
              <a:ext cx="3951514" cy="584775"/>
            </a:xfrm>
            <a:prstGeom prst="downArrow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u="sng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C2AE64-788C-BFF4-DBBB-2BAE6E86A435}"/>
                </a:ext>
              </a:extLst>
            </p:cNvPr>
            <p:cNvSpPr/>
            <p:nvPr/>
          </p:nvSpPr>
          <p:spPr>
            <a:xfrm>
              <a:off x="835314" y="5153569"/>
              <a:ext cx="10907679" cy="4311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tx2"/>
                  </a:solidFill>
                </a:rPr>
                <a:t>데이터마이닝</a:t>
              </a:r>
              <a:r>
                <a:rPr lang="ko-KR" altLang="en-US" sz="2000" b="1" dirty="0">
                  <a:solidFill>
                    <a:schemeClr val="tx2"/>
                  </a:solidFill>
                </a:rPr>
                <a:t> 목표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: </a:t>
              </a:r>
              <a:r>
                <a:rPr lang="ko-KR" altLang="en-US" sz="2000" b="1" dirty="0">
                  <a:solidFill>
                    <a:schemeClr val="tx2"/>
                  </a:solidFill>
                </a:rPr>
                <a:t>업종별로 재무지표를 이용한 감사범위제한 위험 예측</a:t>
              </a:r>
              <a:r>
                <a:rPr lang="en-US" altLang="ko-KR" sz="20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45C28D-B286-42A4-8408-2B621A725DA5}"/>
                </a:ext>
              </a:extLst>
            </p:cNvPr>
            <p:cNvSpPr/>
            <p:nvPr/>
          </p:nvSpPr>
          <p:spPr>
            <a:xfrm>
              <a:off x="1615423" y="5753964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단</a:t>
              </a:r>
              <a:r>
                <a:rPr lang="en-US" altLang="ko-KR" sz="1400" b="1" dirty="0">
                  <a:solidFill>
                    <a:schemeClr val="tx2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2"/>
                  </a:solidFill>
                </a:rPr>
                <a:t>일부 항목은 재무지표 이외의 통제환경적 요소도 포함</a:t>
              </a:r>
              <a:r>
                <a:rPr lang="en-US" altLang="ko-KR" sz="1400" b="1" dirty="0">
                  <a:solidFill>
                    <a:schemeClr val="tx2"/>
                  </a:solidFill>
                </a:rPr>
                <a:t>.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BAEC76-C1E7-E92F-9E57-E68F7131AC09}"/>
                </a:ext>
              </a:extLst>
            </p:cNvPr>
            <p:cNvSpPr/>
            <p:nvPr/>
          </p:nvSpPr>
          <p:spPr>
            <a:xfrm>
              <a:off x="1615423" y="6195374"/>
              <a:ext cx="10127569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schemeClr val="accent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발견이 어렵다고 예상이 바뀐 경우 업종의 범위 제한도 가능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E77584-3F62-D7EC-A579-0DE42A71944C}"/>
              </a:ext>
            </a:extLst>
          </p:cNvPr>
          <p:cNvSpPr txBox="1"/>
          <p:nvPr/>
        </p:nvSpPr>
        <p:spPr>
          <a:xfrm>
            <a:off x="254540" y="477372"/>
            <a:ext cx="164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비즈니스문제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746E0-3147-8B56-89DC-5D8B3166420A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데이터마이닝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문제로의 변환</a:t>
            </a:r>
          </a:p>
        </p:txBody>
      </p:sp>
    </p:spTree>
    <p:extLst>
      <p:ext uri="{BB962C8B-B14F-4D97-AF65-F5344CB8AC3E}">
        <p14:creationId xmlns:p14="http://schemas.microsoft.com/office/powerpoint/2010/main" val="30820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495776" y="3302541"/>
              <a:ext cx="147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선정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Data selection Process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1DDBDB-A59B-2D3F-C683-A4ADBB7A1BD0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5D958E-A4A2-1912-F56D-908B18C75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C72D1B-3CB1-1251-3530-0A7200429584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496CD0-EDF8-D6C6-D8F4-6E44CC68A82F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76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2749</Words>
  <Application>Microsoft Office PowerPoint</Application>
  <PresentationFormat>와이드스크린</PresentationFormat>
  <Paragraphs>854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나눔고딕</vt:lpstr>
      <vt:lpstr>나눔스퀘어라운드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KimJaeyeop</dc:creator>
  <cp:lastModifiedBy>KimJaeyeop</cp:lastModifiedBy>
  <cp:revision>1314</cp:revision>
  <dcterms:created xsi:type="dcterms:W3CDTF">2022-12-10T05:35:57Z</dcterms:created>
  <dcterms:modified xsi:type="dcterms:W3CDTF">2022-12-18T14:15:28Z</dcterms:modified>
</cp:coreProperties>
</file>