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0"/>
  </p:notesMasterIdLst>
  <p:sldIdLst>
    <p:sldId id="256" r:id="rId2"/>
    <p:sldId id="258" r:id="rId3"/>
    <p:sldId id="260" r:id="rId4"/>
    <p:sldId id="261" r:id="rId5"/>
    <p:sldId id="263" r:id="rId6"/>
    <p:sldId id="264" r:id="rId7"/>
    <p:sldId id="265" r:id="rId8"/>
    <p:sldId id="266"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CB492-B6A3-4D56-BA22-44A31C0B0D2C}" type="datetimeFigureOut">
              <a:rPr lang="es-MX" smtClean="0"/>
              <a:t>13/12/2018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0BBD0-53CE-43B3-94E9-3212C065FF83}" type="slidenum">
              <a:rPr lang="es-MX" smtClean="0"/>
              <a:t>‹Nº›</a:t>
            </a:fld>
            <a:endParaRPr lang="es-MX"/>
          </a:p>
        </p:txBody>
      </p:sp>
    </p:spTree>
    <p:extLst>
      <p:ext uri="{BB962C8B-B14F-4D97-AF65-F5344CB8AC3E}">
        <p14:creationId xmlns:p14="http://schemas.microsoft.com/office/powerpoint/2010/main" val="150321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347257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399307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9504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109437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048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716244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1970623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263335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391523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C78A2B0-47D4-473F-87C0-91A873F41B47}" type="datetimeFigureOut">
              <a:rPr lang="es-MX" smtClean="0"/>
              <a:t>13/12/2018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287021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C78A2B0-47D4-473F-87C0-91A873F41B47}" type="datetimeFigureOut">
              <a:rPr lang="es-MX" smtClean="0"/>
              <a:t>13/12/2018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115185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C78A2B0-47D4-473F-87C0-91A873F41B47}" type="datetimeFigureOut">
              <a:rPr lang="es-MX" smtClean="0"/>
              <a:t>13/12/2018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13530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C78A2B0-47D4-473F-87C0-91A873F41B47}" type="datetimeFigureOut">
              <a:rPr lang="es-MX" smtClean="0"/>
              <a:t>13/12/2018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44238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8A2B0-47D4-473F-87C0-91A873F41B47}" type="datetimeFigureOut">
              <a:rPr lang="es-MX" smtClean="0"/>
              <a:t>13/12/2018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353365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C78A2B0-47D4-473F-87C0-91A873F41B47}" type="datetimeFigureOut">
              <a:rPr lang="es-MX" smtClean="0"/>
              <a:t>13/12/2018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17ED7EB-0D96-46F5-90CD-502BF1B65BC3}" type="slidenum">
              <a:rPr lang="es-MX" smtClean="0"/>
              <a:t>‹Nº›</a:t>
            </a:fld>
            <a:endParaRPr lang="es-MX"/>
          </a:p>
        </p:txBody>
      </p:sp>
    </p:spTree>
    <p:extLst>
      <p:ext uri="{BB962C8B-B14F-4D97-AF65-F5344CB8AC3E}">
        <p14:creationId xmlns:p14="http://schemas.microsoft.com/office/powerpoint/2010/main" val="259400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17ED7EB-0D96-46F5-90CD-502BF1B65BC3}" type="slidenum">
              <a:rPr lang="es-MX" smtClean="0"/>
              <a:t>‹Nº›</a:t>
            </a:fld>
            <a:endParaRPr lang="es-MX"/>
          </a:p>
        </p:txBody>
      </p:sp>
      <p:sp>
        <p:nvSpPr>
          <p:cNvPr id="5" name="Date Placeholder 4"/>
          <p:cNvSpPr>
            <a:spLocks noGrp="1"/>
          </p:cNvSpPr>
          <p:nvPr>
            <p:ph type="dt" sz="half" idx="10"/>
          </p:nvPr>
        </p:nvSpPr>
        <p:spPr/>
        <p:txBody>
          <a:bodyPr/>
          <a:lstStyle/>
          <a:p>
            <a:fld id="{8C78A2B0-47D4-473F-87C0-91A873F41B47}" type="datetimeFigureOut">
              <a:rPr lang="es-MX" smtClean="0"/>
              <a:t>13/12/2018</a:t>
            </a:fld>
            <a:endParaRPr lang="es-MX"/>
          </a:p>
        </p:txBody>
      </p:sp>
    </p:spTree>
    <p:extLst>
      <p:ext uri="{BB962C8B-B14F-4D97-AF65-F5344CB8AC3E}">
        <p14:creationId xmlns:p14="http://schemas.microsoft.com/office/powerpoint/2010/main" val="208985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78A2B0-47D4-473F-87C0-91A873F41B47}" type="datetimeFigureOut">
              <a:rPr lang="es-MX" smtClean="0"/>
              <a:t>13/12/2018</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7ED7EB-0D96-46F5-90CD-502BF1B65BC3}" type="slidenum">
              <a:rPr lang="es-MX" smtClean="0"/>
              <a:t>‹Nº›</a:t>
            </a:fld>
            <a:endParaRPr lang="es-MX"/>
          </a:p>
        </p:txBody>
      </p:sp>
    </p:spTree>
    <p:extLst>
      <p:ext uri="{BB962C8B-B14F-4D97-AF65-F5344CB8AC3E}">
        <p14:creationId xmlns:p14="http://schemas.microsoft.com/office/powerpoint/2010/main" val="186510240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ton-anticorrupcion.herokuapp.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29959" y="3782341"/>
            <a:ext cx="9144000" cy="815417"/>
          </a:xfrm>
        </p:spPr>
        <p:txBody>
          <a:bodyPr>
            <a:normAutofit/>
          </a:bodyPr>
          <a:lstStyle/>
          <a:p>
            <a:pPr algn="l"/>
            <a:r>
              <a:rPr lang="es-MX" sz="3200" dirty="0" smtClean="0">
                <a:solidFill>
                  <a:schemeClr val="tx1"/>
                </a:solidFill>
              </a:rPr>
              <a:t>Rendición de cuentas</a:t>
            </a:r>
            <a:endParaRPr lang="es-MX" sz="3200" dirty="0">
              <a:solidFill>
                <a:schemeClr val="tx1"/>
              </a:solidFill>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59" y="4597758"/>
            <a:ext cx="5365535" cy="1857301"/>
          </a:xfrm>
          <a:prstGeom prst="rect">
            <a:avLst/>
          </a:prstGeom>
        </p:spPr>
      </p:pic>
    </p:spTree>
    <p:extLst>
      <p:ext uri="{BB962C8B-B14F-4D97-AF65-F5344CB8AC3E}">
        <p14:creationId xmlns:p14="http://schemas.microsoft.com/office/powerpoint/2010/main" val="414953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a:xfrm>
            <a:off x="677334" y="1465129"/>
            <a:ext cx="8596668" cy="1896258"/>
          </a:xfrm>
        </p:spPr>
        <p:txBody>
          <a:bodyPr>
            <a:normAutofit/>
          </a:bodyPr>
          <a:lstStyle/>
          <a:p>
            <a:pPr marL="0" indent="0">
              <a:buNone/>
            </a:pPr>
            <a:r>
              <a:rPr lang="es-MX" sz="2400" b="1" dirty="0" smtClean="0"/>
              <a:t>¿Qué se entiende por corrupción?</a:t>
            </a:r>
          </a:p>
          <a:p>
            <a:r>
              <a:rPr lang="es-MX" sz="2100" dirty="0" smtClean="0"/>
              <a:t>En México, uno </a:t>
            </a:r>
            <a:r>
              <a:rPr lang="es-MX" sz="2100" dirty="0"/>
              <a:t>de los problemas estructurales identificados por la </a:t>
            </a:r>
            <a:r>
              <a:rPr lang="es-MX" sz="2100" dirty="0" smtClean="0"/>
              <a:t>Auditoría Superior de la Federación (ASF) es la afectación al erario, lo que implica </a:t>
            </a:r>
            <a:r>
              <a:rPr lang="es-MX" sz="2100" dirty="0"/>
              <a:t>desvío de recursos, desperdicio de dinero, pagos en exceso, apoyos a personas ajenas. </a:t>
            </a:r>
          </a:p>
        </p:txBody>
      </p:sp>
      <p:sp>
        <p:nvSpPr>
          <p:cNvPr id="6" name="Marcador de contenido 2"/>
          <p:cNvSpPr txBox="1">
            <a:spLocks/>
          </p:cNvSpPr>
          <p:nvPr/>
        </p:nvSpPr>
        <p:spPr>
          <a:xfrm>
            <a:off x="591738" y="3474722"/>
            <a:ext cx="9084852" cy="2236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sz="2000" dirty="0" smtClean="0"/>
              <a:t>Las encuestas a principios del siglo XXI señalan que el grado de corrupción en nuestro país ha afectado negativamente a la legitimidad política, transparencia de la administración y eficiencia económica en cuanto a </a:t>
            </a:r>
            <a:r>
              <a:rPr lang="es-MX" sz="2000" b="1" dirty="0" smtClean="0"/>
              <a:t>rendición de cuentas </a:t>
            </a:r>
            <a:r>
              <a:rPr lang="es-MX" sz="2000" dirty="0" smtClean="0"/>
              <a:t>del país hacia el interior y exterior de sí mismo.</a:t>
            </a:r>
            <a:endParaRPr lang="es-MX" sz="2000" dirty="0"/>
          </a:p>
        </p:txBody>
      </p:sp>
      <p:sp>
        <p:nvSpPr>
          <p:cNvPr id="7" name="Título 1"/>
          <p:cNvSpPr txBox="1">
            <a:spLocks/>
          </p:cNvSpPr>
          <p:nvPr/>
        </p:nvSpPr>
        <p:spPr>
          <a:xfrm>
            <a:off x="677334" y="336138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MX" dirty="0"/>
          </a:p>
        </p:txBody>
      </p:sp>
    </p:spTree>
    <p:extLst>
      <p:ext uri="{BB962C8B-B14F-4D97-AF65-F5344CB8AC3E}">
        <p14:creationId xmlns:p14="http://schemas.microsoft.com/office/powerpoint/2010/main" val="326563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25241" y="768917"/>
            <a:ext cx="9852100" cy="943974"/>
          </a:xfrm>
        </p:spPr>
        <p:txBody>
          <a:bodyPr/>
          <a:lstStyle/>
          <a:p>
            <a:pPr algn="ctr"/>
            <a:r>
              <a:rPr lang="es-MX" sz="4400" dirty="0" smtClean="0"/>
              <a:t>Análisis: Rendición de cuentas</a:t>
            </a:r>
            <a:endParaRPr lang="es-MX" sz="4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674" y="2290158"/>
            <a:ext cx="6967233" cy="2758360"/>
          </a:xfrm>
          <a:prstGeom prst="rect">
            <a:avLst/>
          </a:prstGeom>
        </p:spPr>
      </p:pic>
    </p:spTree>
    <p:extLst>
      <p:ext uri="{BB962C8B-B14F-4D97-AF65-F5344CB8AC3E}">
        <p14:creationId xmlns:p14="http://schemas.microsoft.com/office/powerpoint/2010/main" val="398175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67933"/>
            <a:ext cx="8596668" cy="1320800"/>
          </a:xfrm>
        </p:spPr>
        <p:txBody>
          <a:bodyPr/>
          <a:lstStyle/>
          <a:p>
            <a:r>
              <a:rPr lang="es-MX" dirty="0" smtClean="0"/>
              <a:t>Preguntas </a:t>
            </a:r>
            <a:endParaRPr lang="es-MX" dirty="0"/>
          </a:p>
        </p:txBody>
      </p:sp>
      <p:sp>
        <p:nvSpPr>
          <p:cNvPr id="3" name="Marcador de contenido 2"/>
          <p:cNvSpPr>
            <a:spLocks noGrp="1"/>
          </p:cNvSpPr>
          <p:nvPr>
            <p:ph idx="1"/>
          </p:nvPr>
        </p:nvSpPr>
        <p:spPr>
          <a:xfrm>
            <a:off x="677334" y="1362099"/>
            <a:ext cx="9033336" cy="4755366"/>
          </a:xfrm>
        </p:spPr>
        <p:txBody>
          <a:bodyPr>
            <a:normAutofit/>
          </a:bodyPr>
          <a:lstStyle/>
          <a:p>
            <a:r>
              <a:rPr lang="es-MX" dirty="0"/>
              <a:t>¿Qué tipo de proyectos </a:t>
            </a:r>
            <a:r>
              <a:rPr lang="es-MX" dirty="0" smtClean="0"/>
              <a:t>se </a:t>
            </a:r>
            <a:r>
              <a:rPr lang="es-MX" dirty="0"/>
              <a:t>están </a:t>
            </a:r>
            <a:r>
              <a:rPr lang="es-MX" dirty="0" smtClean="0"/>
              <a:t>haciendo en el gobierno federal y en qué </a:t>
            </a:r>
            <a:r>
              <a:rPr lang="es-MX" dirty="0"/>
              <a:t>dependencias </a:t>
            </a:r>
            <a:r>
              <a:rPr lang="es-MX" dirty="0" smtClean="0"/>
              <a:t>dirigidas para </a:t>
            </a:r>
            <a:r>
              <a:rPr lang="es-MX" dirty="0"/>
              <a:t>modernizar la gestión pública?</a:t>
            </a:r>
          </a:p>
          <a:p>
            <a:endParaRPr lang="es-MX" dirty="0"/>
          </a:p>
          <a:p>
            <a:r>
              <a:rPr lang="es-MX" dirty="0" smtClean="0"/>
              <a:t>¿A </a:t>
            </a:r>
            <a:r>
              <a:rPr lang="es-MX" dirty="0"/>
              <a:t>qué ramo o </a:t>
            </a:r>
            <a:r>
              <a:rPr lang="es-MX" dirty="0" smtClean="0"/>
              <a:t>entidad se ha </a:t>
            </a:r>
            <a:r>
              <a:rPr lang="es-MX" dirty="0"/>
              <a:t>asignado </a:t>
            </a:r>
            <a:r>
              <a:rPr lang="es-MX" dirty="0" smtClean="0"/>
              <a:t>el presupuesto? </a:t>
            </a:r>
            <a:endParaRPr lang="es-MX" dirty="0"/>
          </a:p>
          <a:p>
            <a:endParaRPr lang="es-MX" dirty="0"/>
          </a:p>
          <a:p>
            <a:r>
              <a:rPr lang="es-MX" dirty="0" smtClean="0"/>
              <a:t>¿Cómo varían los montos asignados a proyectos por clasificación (salud, educación, transporte, seguridad y vivienda) y el tipo de rubro (infraestructura económica, social, gubernamental)? </a:t>
            </a:r>
            <a:endParaRPr lang="es-MX" dirty="0"/>
          </a:p>
          <a:p>
            <a:endParaRPr lang="es-MX" dirty="0"/>
          </a:p>
          <a:p>
            <a:r>
              <a:rPr lang="es-MX" dirty="0"/>
              <a:t>¿Cuál es el origen del presupuesto (subsidios, aportaciones federales, convenios o fideicomisos) según la clasificación y el tipo de proyecto? </a:t>
            </a:r>
          </a:p>
        </p:txBody>
      </p:sp>
    </p:spTree>
    <p:extLst>
      <p:ext uri="{BB962C8B-B14F-4D97-AF65-F5344CB8AC3E}">
        <p14:creationId xmlns:p14="http://schemas.microsoft.com/office/powerpoint/2010/main" val="278520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85243"/>
            <a:ext cx="8596668" cy="1320800"/>
          </a:xfrm>
        </p:spPr>
        <p:txBody>
          <a:bodyPr/>
          <a:lstStyle/>
          <a:p>
            <a:r>
              <a:rPr lang="es-MX" dirty="0" smtClean="0"/>
              <a:t>Hipótesis</a:t>
            </a:r>
            <a:endParaRPr lang="es-MX" dirty="0"/>
          </a:p>
        </p:txBody>
      </p:sp>
      <p:sp>
        <p:nvSpPr>
          <p:cNvPr id="5" name="Marcador de contenido 2"/>
          <p:cNvSpPr txBox="1">
            <a:spLocks/>
          </p:cNvSpPr>
          <p:nvPr/>
        </p:nvSpPr>
        <p:spPr>
          <a:xfrm>
            <a:off x="677334" y="1671192"/>
            <a:ext cx="9033336" cy="39615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dirty="0" smtClean="0"/>
              <a:t>Detectar en las fuentes de datos números atípicos que puedan ser causados por malas prácticas y con esto tener datos duros que sustenten casos de corrupci</a:t>
            </a:r>
            <a:r>
              <a:rPr lang="es-MX" dirty="0" smtClean="0"/>
              <a:t>ón. </a:t>
            </a:r>
            <a:endParaRPr lang="es-MX" dirty="0" smtClean="0"/>
          </a:p>
          <a:p>
            <a:pPr marL="0" indent="0">
              <a:buNone/>
            </a:pPr>
            <a:endParaRPr lang="es-MX" dirty="0" smtClean="0"/>
          </a:p>
        </p:txBody>
      </p:sp>
      <p:sp>
        <p:nvSpPr>
          <p:cNvPr id="4" name="Título 1"/>
          <p:cNvSpPr txBox="1">
            <a:spLocks/>
          </p:cNvSpPr>
          <p:nvPr/>
        </p:nvSpPr>
        <p:spPr>
          <a:xfrm>
            <a:off x="677334" y="315897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t>Fuentes utilizadas</a:t>
            </a:r>
            <a:endParaRPr lang="es-MX" dirty="0"/>
          </a:p>
        </p:txBody>
      </p:sp>
      <p:sp>
        <p:nvSpPr>
          <p:cNvPr id="6" name="Marcador de contenido 2"/>
          <p:cNvSpPr txBox="1">
            <a:spLocks/>
          </p:cNvSpPr>
          <p:nvPr/>
        </p:nvSpPr>
        <p:spPr>
          <a:xfrm>
            <a:off x="677334" y="4103153"/>
            <a:ext cx="9033336" cy="39615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dirty="0" smtClean="0"/>
              <a:t>03 Sistema de Información de Proyectos de Mejora Gubernamental.</a:t>
            </a:r>
          </a:p>
          <a:p>
            <a:r>
              <a:rPr lang="es-MX" dirty="0" smtClean="0"/>
              <a:t>11 Asignación y ejecución del presupuesto de egresos de la </a:t>
            </a:r>
            <a:r>
              <a:rPr lang="es-MX" dirty="0"/>
              <a:t>F</a:t>
            </a:r>
            <a:r>
              <a:rPr lang="es-MX" dirty="0" smtClean="0"/>
              <a:t>ederación.</a:t>
            </a:r>
          </a:p>
          <a:p>
            <a:r>
              <a:rPr lang="es-MX" dirty="0" smtClean="0"/>
              <a:t>12 Proyectos de entidades federativas.</a:t>
            </a:r>
          </a:p>
          <a:p>
            <a:endParaRPr lang="es-MX" dirty="0" smtClean="0"/>
          </a:p>
          <a:p>
            <a:pPr marL="0" indent="0">
              <a:buNone/>
            </a:pPr>
            <a:endParaRPr lang="es-MX" dirty="0" smtClean="0"/>
          </a:p>
        </p:txBody>
      </p:sp>
    </p:spTree>
    <p:extLst>
      <p:ext uri="{BB962C8B-B14F-4D97-AF65-F5344CB8AC3E}">
        <p14:creationId xmlns:p14="http://schemas.microsoft.com/office/powerpoint/2010/main" val="296094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7181" y="558085"/>
            <a:ext cx="8596668" cy="1320800"/>
          </a:xfrm>
        </p:spPr>
        <p:txBody>
          <a:bodyPr>
            <a:normAutofit fontScale="90000"/>
          </a:bodyPr>
          <a:lstStyle/>
          <a:p>
            <a:r>
              <a:rPr lang="es-MX" dirty="0" smtClean="0"/>
              <a:t>Plataforma de análisis </a:t>
            </a:r>
            <a:r>
              <a:rPr lang="es-MX" dirty="0" smtClean="0"/>
              <a:t>de </a:t>
            </a:r>
            <a:r>
              <a:rPr lang="es-MX" dirty="0" smtClean="0"/>
              <a:t>datos para consulta:</a:t>
            </a:r>
            <a:br>
              <a:rPr lang="es-MX" dirty="0" smtClean="0"/>
            </a:br>
            <a:r>
              <a:rPr lang="es-MX" dirty="0"/>
              <a:t/>
            </a:r>
            <a:br>
              <a:rPr lang="es-MX" dirty="0"/>
            </a:br>
            <a:r>
              <a:rPr lang="es-MX" dirty="0"/>
              <a:t/>
            </a:r>
            <a:br>
              <a:rPr lang="es-MX" dirty="0"/>
            </a:br>
            <a:r>
              <a:rPr lang="es-MX" dirty="0" smtClean="0"/>
              <a:t/>
            </a:r>
            <a:br>
              <a:rPr lang="es-MX" dirty="0" smtClean="0"/>
            </a:br>
            <a:endParaRPr lang="es-MX" dirty="0"/>
          </a:p>
        </p:txBody>
      </p:sp>
      <p:sp>
        <p:nvSpPr>
          <p:cNvPr id="3" name="Marcador de contenido 2"/>
          <p:cNvSpPr>
            <a:spLocks noGrp="1"/>
          </p:cNvSpPr>
          <p:nvPr>
            <p:ph idx="1"/>
          </p:nvPr>
        </p:nvSpPr>
        <p:spPr>
          <a:xfrm>
            <a:off x="587181" y="2470040"/>
            <a:ext cx="9020458" cy="1441560"/>
          </a:xfrm>
        </p:spPr>
        <p:txBody>
          <a:bodyPr/>
          <a:lstStyle/>
          <a:p>
            <a:r>
              <a:rPr lang="es-MX" dirty="0">
                <a:hlinkClick r:id="rId2"/>
              </a:rPr>
              <a:t>https://dataton-anticorrupcion.herokuapp.com</a:t>
            </a:r>
            <a:r>
              <a:rPr lang="es-MX" dirty="0" smtClean="0">
                <a:hlinkClick r:id="rId2"/>
              </a:rPr>
              <a:t>/</a:t>
            </a:r>
            <a:endParaRPr lang="es-MX" dirty="0" smtClean="0"/>
          </a:p>
          <a:p>
            <a:endParaRPr lang="es-MX" dirty="0" smtClean="0"/>
          </a:p>
        </p:txBody>
      </p:sp>
    </p:spTree>
    <p:extLst>
      <p:ext uri="{BB962C8B-B14F-4D97-AF65-F5344CB8AC3E}">
        <p14:creationId xmlns:p14="http://schemas.microsoft.com/office/powerpoint/2010/main" val="201102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datos</a:t>
            </a:r>
            <a:endParaRPr lang="es-MX" dirty="0"/>
          </a:p>
        </p:txBody>
      </p:sp>
      <p:sp>
        <p:nvSpPr>
          <p:cNvPr id="3" name="Marcador de contenido 2"/>
          <p:cNvSpPr>
            <a:spLocks noGrp="1"/>
          </p:cNvSpPr>
          <p:nvPr>
            <p:ph idx="1"/>
          </p:nvPr>
        </p:nvSpPr>
        <p:spPr>
          <a:xfrm>
            <a:off x="677334" y="1270000"/>
            <a:ext cx="9281985" cy="4113655"/>
          </a:xfrm>
        </p:spPr>
        <p:txBody>
          <a:bodyPr>
            <a:normAutofit lnSpcReduction="10000"/>
          </a:bodyPr>
          <a:lstStyle/>
          <a:p>
            <a:pPr marL="0" indent="0" algn="just">
              <a:buNone/>
            </a:pPr>
            <a:r>
              <a:rPr lang="es-MX" dirty="0"/>
              <a:t>Se utilizaron los conjuntos de datos </a:t>
            </a:r>
            <a:r>
              <a:rPr lang="es-MX" dirty="0" smtClean="0"/>
              <a:t>del </a:t>
            </a:r>
            <a:r>
              <a:rPr lang="es-MX" dirty="0"/>
              <a:t>sistema de información de proyectos de mejora </a:t>
            </a:r>
            <a:r>
              <a:rPr lang="es-MX" dirty="0" smtClean="0"/>
              <a:t>gubernamental, del </a:t>
            </a:r>
            <a:r>
              <a:rPr lang="es-MX" dirty="0"/>
              <a:t>cual se pudo </a:t>
            </a:r>
            <a:r>
              <a:rPr lang="es-MX" dirty="0" smtClean="0"/>
              <a:t>observar</a:t>
            </a:r>
            <a:r>
              <a:rPr lang="es-MX" dirty="0" smtClean="0"/>
              <a:t> </a:t>
            </a:r>
            <a:r>
              <a:rPr lang="es-MX" dirty="0"/>
              <a:t>que de todos los proyectos para mejora los que más presupuesto tuvieron fueron los de “Procesos” con esto se refiere </a:t>
            </a:r>
            <a:r>
              <a:rPr lang="es-MX" dirty="0" smtClean="0"/>
              <a:t>al </a:t>
            </a:r>
            <a:r>
              <a:rPr lang="es-MX" dirty="0"/>
              <a:t>mejoramiento de los sistemas, esto se cruzó con la fuente de datos 11 sobre la asignación y ejecución de presupuesto de egresos de la federación, con esto se obtuvo que </a:t>
            </a:r>
            <a:r>
              <a:rPr lang="es-MX" dirty="0" err="1"/>
              <a:t>Liconsa</a:t>
            </a:r>
            <a:r>
              <a:rPr lang="es-MX" dirty="0"/>
              <a:t> fue la dependencia que más invirtió en este rubro</a:t>
            </a:r>
            <a:r>
              <a:rPr lang="es-MX" dirty="0" smtClean="0"/>
              <a:t>.</a:t>
            </a:r>
          </a:p>
          <a:p>
            <a:pPr marL="0" indent="0" algn="just">
              <a:buNone/>
            </a:pPr>
            <a:r>
              <a:rPr lang="es-MX" dirty="0" smtClean="0"/>
              <a:t>Por </a:t>
            </a:r>
            <a:r>
              <a:rPr lang="es-MX" dirty="0"/>
              <a:t>otro lado el CONACYT  fue el ramo con más asignación de proyectos; en el 2014  se repartieron más proyectos y presupuesto; esto coincide con la primera asignación  de recursos del gobierno de EPN. Lo que resulta particular es que los proyectos con más presupuesto fueron los de asistencia social, catalogados como “otros proyectos” y además la entidad Federativa con una asignación mayor de recursos fue Hidalgo</a:t>
            </a:r>
            <a:r>
              <a:rPr lang="es-MX" dirty="0" smtClean="0"/>
              <a:t>.</a:t>
            </a:r>
          </a:p>
          <a:p>
            <a:pPr marL="0" indent="0" algn="just">
              <a:buNone/>
            </a:pPr>
            <a:r>
              <a:rPr lang="es-MX" dirty="0" smtClean="0"/>
              <a:t>Con </a:t>
            </a:r>
            <a:r>
              <a:rPr lang="es-MX" dirty="0"/>
              <a:t>esto podemos inferir que Hidalgo tuvo un reparto especial debido a la amistad entre </a:t>
            </a:r>
            <a:r>
              <a:rPr lang="es-MX" dirty="0" smtClean="0"/>
              <a:t>el entonces </a:t>
            </a:r>
            <a:r>
              <a:rPr lang="es-MX" dirty="0"/>
              <a:t>Secretario de Gobernación Miguel </a:t>
            </a:r>
            <a:r>
              <a:rPr lang="es-MX" dirty="0" smtClean="0"/>
              <a:t>Osorio Chong </a:t>
            </a:r>
            <a:r>
              <a:rPr lang="es-MX" dirty="0"/>
              <a:t>y su sucesor Francisco Olvera, también priista que según </a:t>
            </a:r>
            <a:r>
              <a:rPr lang="es-MX" dirty="0" smtClean="0"/>
              <a:t>Auditoría Superior de la Federación </a:t>
            </a:r>
            <a:r>
              <a:rPr lang="es-MX" dirty="0"/>
              <a:t>dejó un monto pendiente de gasto programable de 3,641.80 millones de pesos.</a:t>
            </a:r>
          </a:p>
        </p:txBody>
      </p:sp>
    </p:spTree>
    <p:extLst>
      <p:ext uri="{BB962C8B-B14F-4D97-AF65-F5344CB8AC3E}">
        <p14:creationId xmlns:p14="http://schemas.microsoft.com/office/powerpoint/2010/main" val="240966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MX" dirty="0"/>
          </a:p>
        </p:txBody>
      </p:sp>
      <p:sp>
        <p:nvSpPr>
          <p:cNvPr id="3" name="Marcador de contenido 2"/>
          <p:cNvSpPr>
            <a:spLocks noGrp="1"/>
          </p:cNvSpPr>
          <p:nvPr>
            <p:ph idx="1"/>
          </p:nvPr>
        </p:nvSpPr>
        <p:spPr>
          <a:xfrm>
            <a:off x="677334" y="1581040"/>
            <a:ext cx="9020458" cy="1441560"/>
          </a:xfrm>
        </p:spPr>
        <p:txBody>
          <a:bodyPr/>
          <a:lstStyle/>
          <a:p>
            <a:r>
              <a:rPr lang="es-MX" dirty="0" smtClean="0"/>
              <a:t>De acuerdo al análisis de las diferentes bases de datos y la cruza de datos, pudimos observar focos rojos los cuales al seguirlos y equipararlos con información periodística de otras fuentes, podemos comprobar y detectar que existieron desvíos de recursos y así evidenciar los casos de corrupción con datos duros. </a:t>
            </a:r>
          </a:p>
        </p:txBody>
      </p:sp>
    </p:spTree>
    <p:extLst>
      <p:ext uri="{BB962C8B-B14F-4D97-AF65-F5344CB8AC3E}">
        <p14:creationId xmlns:p14="http://schemas.microsoft.com/office/powerpoint/2010/main" val="21429035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TotalTime>
  <Words>545</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Trebuchet MS</vt:lpstr>
      <vt:lpstr>Wingdings 3</vt:lpstr>
      <vt:lpstr>Faceta</vt:lpstr>
      <vt:lpstr>Presentación de PowerPoint</vt:lpstr>
      <vt:lpstr>Introducción:</vt:lpstr>
      <vt:lpstr>Análisis: Rendición de cuentas</vt:lpstr>
      <vt:lpstr>Preguntas </vt:lpstr>
      <vt:lpstr>Hipótesis</vt:lpstr>
      <vt:lpstr>Plataforma de análisis de datos para consulta:    </vt:lpstr>
      <vt:lpstr>Análisis de datos</vt:lpstr>
      <vt:lpstr>Conclusiones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 Arrieta Rojas</dc:creator>
  <cp:lastModifiedBy>Natalia Arrieta Rojas</cp:lastModifiedBy>
  <cp:revision>20</cp:revision>
  <dcterms:created xsi:type="dcterms:W3CDTF">2018-12-08T19:56:08Z</dcterms:created>
  <dcterms:modified xsi:type="dcterms:W3CDTF">2018-12-14T01:02:45Z</dcterms:modified>
</cp:coreProperties>
</file>