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1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D6"/>
          </a:solidFill>
        </a:fill>
      </a:tcStyle>
    </a:wholeTbl>
    <a:band2H>
      <a:tcTxStyle b="def" i="def"/>
      <a:tcStyle>
        <a:tcBdr/>
        <a:fill>
          <a:solidFill>
            <a:srgbClr val="E7EEEC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CBCB"/>
          </a:solidFill>
        </a:fill>
      </a:tcStyle>
    </a:wholeTbl>
    <a:band2H>
      <a:tcTxStyle b="def" i="def"/>
      <a:tcStyle>
        <a:tcBdr/>
        <a:fill>
          <a:solidFill>
            <a:srgbClr val="F5E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Analisis de 04 Directorio de Proveedores y Contratistas sancionados (DPSC), proveedores_sancionados.csv</a:t>
            </a:r>
            <a:br/>
            <a:r>
              <a:t>08 Registro de servidores públicos sancionados (RSPS), ServPubSancionados.csv</a:t>
            </a:r>
            <a:br/>
            <a:r>
              <a:t>17 Registro de los servidores públicos de la APF que intervienen en procedimientos de contrataciones públicas (RENIRESP),</a:t>
            </a:r>
            <a:br/>
            <a:r>
              <a:t>reniresphistorico.csv </a:t>
            </a:r>
            <a:br/>
            <a:br/>
            <a:r>
              <a:t>Otros, Encuesta_Tramites_CCE, </a:t>
            </a:r>
            <a:br/>
            <a:r>
              <a:t>05 Listado de trámites y servicios más susceptibles a la corrupción, Datos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684212" y="685798"/>
            <a:ext cx="8001001" cy="2971802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684212" y="3843866"/>
            <a:ext cx="6400801" cy="1947334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5"/>
          <p:cNvSpPr/>
          <p:nvPr/>
        </p:nvSpPr>
        <p:spPr>
          <a:xfrm flipH="1">
            <a:off x="8228011" y="8466"/>
            <a:ext cx="3810001" cy="381000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traight Connector 16"/>
          <p:cNvSpPr/>
          <p:nvPr/>
        </p:nvSpPr>
        <p:spPr>
          <a:xfrm flipH="1">
            <a:off x="6108170" y="91544"/>
            <a:ext cx="6080656" cy="6080656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traight Connector 18"/>
          <p:cNvSpPr/>
          <p:nvPr/>
        </p:nvSpPr>
        <p:spPr>
          <a:xfrm flipH="1">
            <a:off x="7235824" y="228600"/>
            <a:ext cx="4953001" cy="4953001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traight Connector 20"/>
          <p:cNvSpPr/>
          <p:nvPr/>
        </p:nvSpPr>
        <p:spPr>
          <a:xfrm flipH="1">
            <a:off x="7335836" y="32277"/>
            <a:ext cx="4852990" cy="4852991"/>
          </a:xfrm>
          <a:prstGeom prst="line">
            <a:avLst/>
          </a:prstGeom>
          <a:ln w="3175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traight Connector 22"/>
          <p:cNvSpPr/>
          <p:nvPr/>
        </p:nvSpPr>
        <p:spPr>
          <a:xfrm flipH="1">
            <a:off x="7845425" y="609601"/>
            <a:ext cx="4343400" cy="4343399"/>
          </a:xfrm>
          <a:prstGeom prst="line">
            <a:avLst/>
          </a:prstGeom>
          <a:ln w="3175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Picture Placeholder 2"/>
          <p:cNvSpPr/>
          <p:nvPr>
            <p:ph type="pic" idx="13"/>
          </p:nvPr>
        </p:nvSpPr>
        <p:spPr>
          <a:xfrm>
            <a:off x="685799" y="533400"/>
            <a:ext cx="10818814" cy="31242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914402" y="3843866"/>
            <a:ext cx="8304211" cy="4572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684212" y="4114800"/>
            <a:ext cx="8535989" cy="1879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1446212" y="3429000"/>
            <a:ext cx="8534401" cy="381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Text Placeholder 2"/>
          <p:cNvSpPr/>
          <p:nvPr>
            <p:ph type="body" sz="quarter" idx="13"/>
          </p:nvPr>
        </p:nvSpPr>
        <p:spPr>
          <a:xfrm>
            <a:off x="684212" y="4301066"/>
            <a:ext cx="8534401" cy="168486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5" name="TextBox 13"/>
          <p:cNvSpPr txBox="1"/>
          <p:nvPr/>
        </p:nvSpPr>
        <p:spPr>
          <a:xfrm>
            <a:off x="531812" y="436589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6" name="TextBox 14"/>
          <p:cNvSpPr txBox="1"/>
          <p:nvPr/>
        </p:nvSpPr>
        <p:spPr>
          <a:xfrm>
            <a:off x="10285411" y="2392968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684212" y="3429000"/>
            <a:ext cx="8534401" cy="16974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684210" y="5132980"/>
            <a:ext cx="8535991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41412" y="685800"/>
            <a:ext cx="91440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684212" y="3928533"/>
            <a:ext cx="8534401" cy="1049867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None/>
              <a:defRPr cap="all" sz="2400">
                <a:solidFill>
                  <a:srgbClr val="FFFFFF"/>
                </a:solidFill>
              </a:defRPr>
            </a:lvl1pPr>
            <a:lvl2pPr marL="838200" indent="-381000">
              <a:buClrTx/>
              <a:defRPr cap="all" sz="2400">
                <a:solidFill>
                  <a:srgbClr val="FFFFFF"/>
                </a:solidFill>
              </a:defRPr>
            </a:lvl2pPr>
            <a:lvl3pPr marL="1343025" indent="-428625">
              <a:buClrTx/>
              <a:defRPr cap="all" sz="2400">
                <a:solidFill>
                  <a:srgbClr val="FFFFFF"/>
                </a:solidFill>
              </a:defRPr>
            </a:lvl3pPr>
            <a:lvl4pPr marL="1665514" indent="-293914">
              <a:buClrTx/>
              <a:defRPr cap="all" sz="2400">
                <a:solidFill>
                  <a:srgbClr val="FFFFFF"/>
                </a:solidFill>
              </a:defRPr>
            </a:lvl4pPr>
            <a:lvl5pPr marL="2122714" indent="-293914">
              <a:buClrTx/>
              <a:defRPr cap="all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Text Placeholder 2"/>
          <p:cNvSpPr/>
          <p:nvPr>
            <p:ph type="body" sz="quarter" idx="13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146" name="TextBox 10"/>
          <p:cNvSpPr txBox="1"/>
          <p:nvPr/>
        </p:nvSpPr>
        <p:spPr>
          <a:xfrm>
            <a:off x="531812" y="436589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7" name="TextBox 11"/>
          <p:cNvSpPr txBox="1"/>
          <p:nvPr/>
        </p:nvSpPr>
        <p:spPr>
          <a:xfrm>
            <a:off x="10285411" y="2392968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684212" y="3928533"/>
            <a:ext cx="8534401" cy="838201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None/>
              <a:defRPr cap="all" sz="2400">
                <a:solidFill>
                  <a:srgbClr val="FFFFFF"/>
                </a:solidFill>
              </a:defRPr>
            </a:lvl1pPr>
            <a:lvl2pPr marL="838200" indent="-381000">
              <a:buClrTx/>
              <a:defRPr cap="all" sz="2400">
                <a:solidFill>
                  <a:srgbClr val="FFFFFF"/>
                </a:solidFill>
              </a:defRPr>
            </a:lvl2pPr>
            <a:lvl3pPr marL="1343025" indent="-428625">
              <a:buClrTx/>
              <a:defRPr cap="all" sz="2400">
                <a:solidFill>
                  <a:srgbClr val="FFFFFF"/>
                </a:solidFill>
              </a:defRPr>
            </a:lvl3pPr>
            <a:lvl4pPr marL="1665514" indent="-293914">
              <a:buClrTx/>
              <a:defRPr cap="all" sz="2400">
                <a:solidFill>
                  <a:srgbClr val="FFFFFF"/>
                </a:solidFill>
              </a:defRPr>
            </a:lvl4pPr>
            <a:lvl5pPr marL="2122714" indent="-293914">
              <a:buClrTx/>
              <a:defRPr cap="all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Text Placeholder 2"/>
          <p:cNvSpPr/>
          <p:nvPr>
            <p:ph type="body" sz="quarter" idx="13"/>
          </p:nvPr>
        </p:nvSpPr>
        <p:spPr>
          <a:xfrm>
            <a:off x="684211" y="4766731"/>
            <a:ext cx="8534401" cy="1227668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8685211" y="685800"/>
            <a:ext cx="2057401" cy="457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84210" y="2006600"/>
            <a:ext cx="8534402" cy="22816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684212" y="4495800"/>
            <a:ext cx="8534401" cy="149860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684210" y="685800"/>
            <a:ext cx="4937656" cy="36152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972080" y="685800"/>
            <a:ext cx="464978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13"/>
          </p:nvPr>
        </p:nvSpPr>
        <p:spPr>
          <a:xfrm>
            <a:off x="6079066" y="685799"/>
            <a:ext cx="4665134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7085011" y="685800"/>
            <a:ext cx="365760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684212" y="685800"/>
            <a:ext cx="5943602" cy="5308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/>
          <p:nvPr>
            <p:ph type="body" sz="quarter" idx="13"/>
          </p:nvPr>
        </p:nvSpPr>
        <p:spPr>
          <a:xfrm>
            <a:off x="7085011" y="2209799"/>
            <a:ext cx="3657601" cy="2091267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/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4722812" y="1447800"/>
            <a:ext cx="6019801" cy="114300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Picture Placeholder 2"/>
          <p:cNvSpPr/>
          <p:nvPr>
            <p:ph type="pic" sz="quarter" idx="13"/>
          </p:nvPr>
        </p:nvSpPr>
        <p:spPr>
          <a:xfrm>
            <a:off x="989011" y="914400"/>
            <a:ext cx="3280976" cy="45720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4722812" y="2777065"/>
            <a:ext cx="6021388" cy="204893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10000">
              <a:srgbClr val="66D3EE"/>
            </a:gs>
            <a:gs pos="100000">
              <a:srgbClr val="06588E"/>
            </a:gs>
          </a:gsLst>
          <a:lin ang="61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8"/>
            <a:chOff x="0" y="0"/>
            <a:chExt cx="2981857" cy="3208867"/>
          </a:xfrm>
        </p:grpSpPr>
        <p:sp>
          <p:nvSpPr>
            <p:cNvPr id="2" name="Straight Connector 7"/>
            <p:cNvSpPr/>
            <p:nvPr/>
          </p:nvSpPr>
          <p:spPr>
            <a:xfrm flipH="1">
              <a:off x="2069043" y="-1"/>
              <a:ext cx="912815" cy="912813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Straight Connector 8"/>
            <p:cNvSpPr/>
            <p:nvPr/>
          </p:nvSpPr>
          <p:spPr>
            <a:xfrm flipH="1">
              <a:off x="0" y="227010"/>
              <a:ext cx="2981857" cy="2981858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Straight Connector 9"/>
            <p:cNvSpPr/>
            <p:nvPr/>
          </p:nvSpPr>
          <p:spPr>
            <a:xfrm flipH="1">
              <a:off x="1085322" y="321733"/>
              <a:ext cx="1896536" cy="1896534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Straight Connector 10"/>
            <p:cNvSpPr/>
            <p:nvPr/>
          </p:nvSpPr>
          <p:spPr>
            <a:xfrm flipH="1">
              <a:off x="1236134" y="167746"/>
              <a:ext cx="1745722" cy="1745721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Straight Connector 11"/>
            <p:cNvSpPr/>
            <p:nvPr/>
          </p:nvSpPr>
          <p:spPr>
            <a:xfrm flipH="1">
              <a:off x="1711857" y="719667"/>
              <a:ext cx="1270001" cy="1270000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3200">
                <a:solidFill>
                  <a:srgbClr val="0A314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71587" marR="0" indent="-357187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165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0737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125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027" y="414630"/>
            <a:ext cx="10058401" cy="598309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ítulo 1"/>
          <p:cNvSpPr txBox="1"/>
          <p:nvPr>
            <p:ph type="ctrTitle"/>
          </p:nvPr>
        </p:nvSpPr>
        <p:spPr>
          <a:xfrm>
            <a:off x="3630253" y="2334294"/>
            <a:ext cx="8987823" cy="2971802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0D0D0D"/>
                </a:solidFill>
              </a:defRPr>
            </a:lvl1pPr>
          </a:lstStyle>
          <a:p>
            <a:pPr/>
            <a:r>
              <a:t>Equipo: Los datatonicos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Análisis de  04, 08, 17 y 05 Unidos por Dependencia, la encuesta define 13 , que es la forma de reducir  el objetivo de análisis</a:t>
            </a:r>
          </a:p>
        </p:txBody>
      </p:sp>
      <p:sp>
        <p:nvSpPr>
          <p:cNvPr id="213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Imagen 3" descr="Imagen 3"/>
          <p:cNvPicPr>
            <a:picLocks noChangeAspect="1"/>
          </p:cNvPicPr>
          <p:nvPr/>
        </p:nvPicPr>
        <p:blipFill>
          <a:blip r:embed="rId3">
            <a:extLst/>
          </a:blip>
          <a:srcRect l="0" t="19355" r="0" b="5740"/>
          <a:stretch>
            <a:fillRect/>
          </a:stretch>
        </p:blipFill>
        <p:spPr>
          <a:xfrm>
            <a:off x="198279" y="144172"/>
            <a:ext cx="10091941" cy="4250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0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rcRect l="0" t="20386" r="0" b="5343"/>
          <a:stretch>
            <a:fillRect/>
          </a:stretch>
        </p:blipFill>
        <p:spPr>
          <a:xfrm>
            <a:off x="676937" y="518613"/>
            <a:ext cx="11046985" cy="4612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Cruce de Datasets</a:t>
            </a:r>
          </a:p>
        </p:txBody>
      </p:sp>
      <p:sp>
        <p:nvSpPr>
          <p:cNvPr id="223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RUPC cruce con sancionados </a:t>
            </a:r>
          </a:p>
        </p:txBody>
      </p:sp>
      <p:sp>
        <p:nvSpPr>
          <p:cNvPr id="226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7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0" t="19929" r="0" b="5484"/>
          <a:stretch>
            <a:fillRect/>
          </a:stretch>
        </p:blipFill>
        <p:spPr>
          <a:xfrm>
            <a:off x="525242" y="499535"/>
            <a:ext cx="10492562" cy="4400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ítulo 1"/>
          <p:cNvSpPr txBox="1"/>
          <p:nvPr>
            <p:ph type="title"/>
          </p:nvPr>
        </p:nvSpPr>
        <p:spPr>
          <a:xfrm>
            <a:off x="684211" y="4487331"/>
            <a:ext cx="9961044" cy="1507068"/>
          </a:xfrm>
          <a:prstGeom prst="rect">
            <a:avLst/>
          </a:prstGeom>
        </p:spPr>
        <p:txBody>
          <a:bodyPr/>
          <a:lstStyle/>
          <a:p>
            <a:pPr/>
            <a:r>
              <a:t>Contratos cruce con Sancionados</a:t>
            </a:r>
          </a:p>
        </p:txBody>
      </p:sp>
      <p:sp>
        <p:nvSpPr>
          <p:cNvPr id="230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1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0" t="19960" r="559" b="5848"/>
          <a:stretch>
            <a:fillRect/>
          </a:stretch>
        </p:blipFill>
        <p:spPr>
          <a:xfrm>
            <a:off x="684211" y="685799"/>
            <a:ext cx="9794970" cy="4108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ítulo 1"/>
          <p:cNvSpPr txBox="1"/>
          <p:nvPr>
            <p:ph type="title"/>
          </p:nvPr>
        </p:nvSpPr>
        <p:spPr>
          <a:xfrm>
            <a:off x="561382" y="5145835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Herramienta Utilizada</a:t>
            </a:r>
          </a:p>
        </p:txBody>
      </p:sp>
      <p:sp>
        <p:nvSpPr>
          <p:cNvPr id="234" name="Marcador de contenido 2"/>
          <p:cNvSpPr txBox="1"/>
          <p:nvPr>
            <p:ph type="body" sz="half" idx="1"/>
          </p:nvPr>
        </p:nvSpPr>
        <p:spPr>
          <a:xfrm>
            <a:off x="684211" y="685799"/>
            <a:ext cx="4693007" cy="48688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Qlik Sense, Herramienta de BI, en su versión GRATIS desktop y Cloud</a:t>
            </a:r>
          </a:p>
          <a:p>
            <a:pPr marL="0" indent="0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</a:p>
          <a:p>
            <a:pPr marL="0" indent="0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- ETL</a:t>
            </a:r>
            <a:br/>
            <a:r>
              <a:t>- Motor Asociativo de Datos</a:t>
            </a:r>
          </a:p>
          <a:p>
            <a:pPr marL="0" indent="0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- Motor Cognitivo</a:t>
            </a:r>
          </a:p>
          <a:p>
            <a:pPr marL="0" indent="0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- Visualización</a:t>
            </a:r>
          </a:p>
          <a:p>
            <a:pPr marL="0" indent="0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- Colaboración:</a:t>
            </a:r>
          </a:p>
          <a:p>
            <a:pPr lvl="1" marL="0" indent="790575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- Historias de datos</a:t>
            </a:r>
          </a:p>
          <a:p>
            <a:pPr lvl="1" marL="0" indent="790575">
              <a:buSzTx/>
              <a:buFont typeface="Wingdings 3"/>
              <a:buNone/>
              <a:defRPr b="1" sz="2100">
                <a:solidFill>
                  <a:srgbClr val="262626"/>
                </a:solidFill>
              </a:defRPr>
            </a:pPr>
            <a:r>
              <a:t>- Autoría compartida</a:t>
            </a:r>
          </a:p>
        </p:txBody>
      </p:sp>
      <p:pic>
        <p:nvPicPr>
          <p:cNvPr id="235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0575" y="1712162"/>
            <a:ext cx="5305426" cy="286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n 4" descr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5301" y="5254819"/>
            <a:ext cx="1289100" cy="128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ítulo 1"/>
          <p:cNvSpPr txBox="1"/>
          <p:nvPr>
            <p:ph type="title"/>
          </p:nvPr>
        </p:nvSpPr>
        <p:spPr>
          <a:xfrm>
            <a:off x="503908" y="520638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Hipótesis fallidas</a:t>
            </a:r>
          </a:p>
        </p:txBody>
      </p:sp>
      <p:sp>
        <p:nvSpPr>
          <p:cNvPr id="239" name="Marcador de contenido 2"/>
          <p:cNvSpPr txBox="1"/>
          <p:nvPr>
            <p:ph type="body" sz="half" idx="1"/>
          </p:nvPr>
        </p:nvSpPr>
        <p:spPr>
          <a:xfrm>
            <a:off x="1150927" y="2027706"/>
            <a:ext cx="8534401" cy="361526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Font typeface="Wingdings 3"/>
              <a:buNone/>
              <a:defRPr sz="1700">
                <a:solidFill>
                  <a:srgbClr val="262626"/>
                </a:solidFill>
              </a:defRPr>
            </a:pPr>
            <a:r>
              <a:t>PROVEEDORES SANCIONADOS CRUCE CON RUPC, 4 ENCONTRADOS POR EL CAMPO DE LA EMPRESA</a:t>
            </a: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700">
                <a:solidFill>
                  <a:srgbClr val="262626"/>
                </a:solidFill>
              </a:defRPr>
            </a:pP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700">
                <a:solidFill>
                  <a:srgbClr val="262626"/>
                </a:solidFill>
              </a:defRPr>
            </a:pPr>
            <a:r>
              <a:t>PROVEEDORES SANCIONADOS CRUCE CON REPORTE DE CONTRATOS EF, 0 ENCONTRADOS POR CAMPO DE CONTRATISTA</a:t>
            </a: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700">
                <a:solidFill>
                  <a:srgbClr val="262626"/>
                </a:solidFill>
              </a:defRPr>
            </a:pP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700">
                <a:solidFill>
                  <a:srgbClr val="262626"/>
                </a:solidFill>
              </a:defRPr>
            </a:pPr>
            <a:r>
              <a:t>PROVEEDORES SANCIONADOS CRUCE CON ACTUALES CONTRATOS 2018, NO SE LOGRO DEBIDO A QUE NO VIENE EL DATO DEL CONTRATISTA EN LA INFORMACIÓN</a:t>
            </a: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b="1" sz="1700">
                <a:solidFill>
                  <a:srgbClr val="262626"/>
                </a:solidFill>
              </a:defRPr>
            </a:pPr>
          </a:p>
          <a:p>
            <a:pPr marL="0" indent="0" algn="ctr">
              <a:lnSpc>
                <a:spcPct val="80000"/>
              </a:lnSpc>
              <a:buSzTx/>
              <a:buFont typeface="Wingdings 3"/>
              <a:buNone/>
              <a:defRPr b="1" sz="1700">
                <a:solidFill>
                  <a:srgbClr val="262626"/>
                </a:solidFill>
              </a:defRPr>
            </a:pPr>
            <a:r>
              <a:t>INTEGRACION DE VARIOS SETS DE DATOS </a:t>
            </a:r>
          </a:p>
          <a:p>
            <a:pPr marL="0" indent="0" algn="ctr">
              <a:lnSpc>
                <a:spcPct val="80000"/>
              </a:lnSpc>
              <a:buSzTx/>
              <a:buFont typeface="Wingdings 3"/>
              <a:buNone/>
              <a:defRPr b="1" sz="1700">
                <a:solidFill>
                  <a:srgbClr val="262626"/>
                </a:solidFill>
              </a:defRPr>
            </a:pPr>
            <a:r>
              <a:t>CON EL OBJETIVO DE ENCONTRAR IRREGULARIDADES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ítulo 1"/>
          <p:cNvSpPr txBox="1"/>
          <p:nvPr>
            <p:ph type="title"/>
          </p:nvPr>
        </p:nvSpPr>
        <p:spPr>
          <a:xfrm>
            <a:off x="452392" y="533518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Conclusiones</a:t>
            </a:r>
          </a:p>
        </p:txBody>
      </p:sp>
      <p:sp>
        <p:nvSpPr>
          <p:cNvPr id="242" name="Marcador de contenido 2"/>
          <p:cNvSpPr txBox="1"/>
          <p:nvPr>
            <p:ph type="body" sz="half" idx="1"/>
          </p:nvPr>
        </p:nvSpPr>
        <p:spPr>
          <a:xfrm>
            <a:off x="1044051" y="1783002"/>
            <a:ext cx="8534401" cy="361526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62626"/>
                </a:solidFill>
              </a:defRPr>
            </a:pPr>
            <a:r>
              <a:t>Tratamiento de la información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262626"/>
                </a:solidFill>
              </a:defRPr>
            </a:pPr>
            <a:r>
              <a:t>UNICAMENTE DE LIMPIEZA DE DATOS, NO SE MODIFICO NINGUN DATA SET</a:t>
            </a:r>
          </a:p>
          <a:p>
            <a:pPr>
              <a:defRPr>
                <a:solidFill>
                  <a:srgbClr val="262626"/>
                </a:solidFill>
              </a:defRPr>
            </a:pPr>
            <a:r>
              <a:t>Análisis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262626"/>
                </a:solidFill>
              </a:defRPr>
            </a:pPr>
            <a:r>
              <a:t>BASADO EN LOS TEMAS Y DATA SETS CON LOS QUE CONTABAMOS</a:t>
            </a:r>
          </a:p>
          <a:p>
            <a:pPr>
              <a:defRPr>
                <a:solidFill>
                  <a:srgbClr val="262626"/>
                </a:solidFill>
              </a:defRPr>
            </a:pPr>
            <a:r>
              <a:t>Procedimientos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262626"/>
                </a:solidFill>
              </a:defRPr>
            </a:pPr>
            <a:r>
              <a:t>	VARIANTES PARA DAR RESOLUCIÓN A HIPOTESIS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ítulo 1"/>
          <p:cNvSpPr txBox="1"/>
          <p:nvPr>
            <p:ph type="title"/>
          </p:nvPr>
        </p:nvSpPr>
        <p:spPr>
          <a:xfrm>
            <a:off x="555423" y="482002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Descubrimientos</a:t>
            </a:r>
          </a:p>
        </p:txBody>
      </p:sp>
      <p:sp>
        <p:nvSpPr>
          <p:cNvPr id="245" name="Marcador de contenido 2"/>
          <p:cNvSpPr txBox="1"/>
          <p:nvPr>
            <p:ph type="body" sz="half" idx="1"/>
          </p:nvPr>
        </p:nvSpPr>
        <p:spPr>
          <a:xfrm>
            <a:off x="993304" y="1846052"/>
            <a:ext cx="8534401" cy="36152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En la base reporte_de_contratos_ef correspondiente al DataSet No. 43, los folios VER15150400609406, OAX17170401010983 y OAX17170401012462 tienen fechas de firma de contrato de 2025 y 2027 y fechas de conclusión de contrato y de conclusión de 2016 y 2018; eso implica que los sistemas en que se captura la información no realizan validaciones lógicas que apoyen información confiable.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ítulo 1"/>
          <p:cNvSpPr txBox="1"/>
          <p:nvPr>
            <p:ph type="title"/>
          </p:nvPr>
        </p:nvSpPr>
        <p:spPr>
          <a:xfrm>
            <a:off x="555423" y="482002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Descubrimientos</a:t>
            </a:r>
          </a:p>
        </p:txBody>
      </p:sp>
      <p:sp>
        <p:nvSpPr>
          <p:cNvPr id="248" name="Marcador de contenido 2"/>
          <p:cNvSpPr txBox="1"/>
          <p:nvPr>
            <p:ph type="body" sz="half" idx="1"/>
          </p:nvPr>
        </p:nvSpPr>
        <p:spPr>
          <a:xfrm>
            <a:off x="967548" y="2218385"/>
            <a:ext cx="8534401" cy="3615268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lnSpc>
                <a:spcPct val="80000"/>
              </a:lnSpc>
              <a:spcBef>
                <a:spcPts val="500"/>
              </a:spcBef>
              <a:buSzTx/>
              <a:buFont typeface="Wingdings 3"/>
              <a:buNone/>
              <a:defRPr b="1" sz="1455"/>
            </a:pPr>
            <a:r>
              <a:t>HISTORIA DE CALIDAD DE DATOS</a:t>
            </a:r>
          </a:p>
          <a:p>
            <a:pPr marL="0" indent="0" defTabSz="443484">
              <a:lnSpc>
                <a:spcPct val="80000"/>
              </a:lnSpc>
              <a:spcBef>
                <a:spcPts val="500"/>
              </a:spcBef>
              <a:buSzTx/>
              <a:buFont typeface="Wingdings 3"/>
              <a:buNone/>
              <a:defRPr b="1" sz="1455"/>
            </a:pPr>
            <a:r>
              <a:t>RUPC (DUPLICADOS)</a:t>
            </a: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b="1" sz="1455"/>
            </a:pPr>
            <a:r>
              <a:t>JUAN RAMON GARCIA SANCHEZ DADO DE ALTA CON LA MISMA FECHA UNO EN TAMAULIPAS Y OTRO EN LA CDMX, COMO SERVICIO Y COMO CONSTRUCCION</a:t>
            </a: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b="1" sz="1455"/>
            </a:pPr>
            <a:r>
              <a:t>FRANCISCO JAVIER GARCIA PEREZ DIFERENTE AÑO DE ALTA NO TIENE RFC, EN EDO MEXICO Y JALISCO PROBABILIDA DE SER DIFERENTE PERSONA</a:t>
            </a: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b="1" sz="1455"/>
            </a:pPr>
          </a:p>
          <a:p>
            <a:pPr marL="0" indent="0" defTabSz="443484">
              <a:lnSpc>
                <a:spcPct val="80000"/>
              </a:lnSpc>
              <a:spcBef>
                <a:spcPts val="500"/>
              </a:spcBef>
              <a:buSzTx/>
              <a:buFont typeface="Wingdings 3"/>
              <a:buNone/>
              <a:defRPr b="1" sz="1455"/>
            </a:pPr>
            <a:r>
              <a:t>SANCIONES</a:t>
            </a: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b="1" sz="1455"/>
            </a:pPr>
            <a:r>
              <a:t>SERIA IDEAL ENCONTRAR INFORMACIÓN SOBRE LOS RESPONSABLES, PERO AUNQUE SE BUSCO LA INFORMACIÓN, Y SE ENCONTRARON CON ARCHIVOS CUYO TITULO REFERÍA A LA INFORMACIÓN LOS CAMPOS ESTABAN VACÍOS, EN RESUMEN INCOMPLETOS.</a:t>
            </a: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sz="1455"/>
            </a:pP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sz="1455"/>
            </a:pPr>
          </a:p>
          <a:p>
            <a:pPr marL="277177" indent="-277177" defTabSz="443484">
              <a:lnSpc>
                <a:spcPct val="80000"/>
              </a:lnSpc>
              <a:spcBef>
                <a:spcPts val="500"/>
              </a:spcBef>
              <a:defRPr sz="1455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"/>
          <p:cNvSpPr txBox="1"/>
          <p:nvPr>
            <p:ph type="title"/>
          </p:nvPr>
        </p:nvSpPr>
        <p:spPr>
          <a:xfrm>
            <a:off x="478149" y="301697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Los datatonicos</a:t>
            </a:r>
          </a:p>
        </p:txBody>
      </p:sp>
      <p:sp>
        <p:nvSpPr>
          <p:cNvPr id="189" name="Marcador de contenido 2"/>
          <p:cNvSpPr txBox="1"/>
          <p:nvPr>
            <p:ph type="body" idx="1"/>
          </p:nvPr>
        </p:nvSpPr>
        <p:spPr>
          <a:xfrm>
            <a:off x="734187" y="1180968"/>
            <a:ext cx="9734799" cy="45147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  <a:defRPr b="1">
                <a:solidFill>
                  <a:srgbClr val="262626"/>
                </a:solidFill>
              </a:defRPr>
            </a:pPr>
            <a:r>
              <a:t>Datos sobre los integrantes:</a:t>
            </a:r>
          </a:p>
          <a:p>
            <a:pPr>
              <a:defRPr b="1">
                <a:solidFill>
                  <a:srgbClr val="262626"/>
                </a:solidFill>
              </a:defRPr>
            </a:pPr>
            <a:r>
              <a:t>Daniel Reyes Analista con 9 años de experiencia en el sector de Riegos</a:t>
            </a:r>
          </a:p>
          <a:p>
            <a:pPr>
              <a:defRPr b="1">
                <a:solidFill>
                  <a:srgbClr val="262626"/>
                </a:solidFill>
              </a:defRPr>
            </a:pPr>
            <a:r>
              <a:t>Luis Hernández Data Scientist con conocimientos en programación y bases de datos </a:t>
            </a:r>
          </a:p>
          <a:p>
            <a:pPr>
              <a:defRPr b="1">
                <a:solidFill>
                  <a:srgbClr val="262626"/>
                </a:solidFill>
              </a:defRPr>
            </a:pPr>
            <a:r>
              <a:t>Mitzi Limón  Consultora con 6 años en el área de BI (descubrimientos, patrones y visualizaciones).</a:t>
            </a:r>
          </a:p>
          <a:p>
            <a:pPr>
              <a:defRPr b="1">
                <a:solidFill>
                  <a:srgbClr val="262626"/>
                </a:solidFill>
              </a:defRPr>
            </a:pPr>
            <a:r>
              <a:t>Ángel Monjarás Experto en analítica de negocios con 15 años de experiencia en Banking, Retail y telecomunicaciones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ítulo 1"/>
          <p:cNvSpPr txBox="1"/>
          <p:nvPr>
            <p:ph type="title"/>
          </p:nvPr>
        </p:nvSpPr>
        <p:spPr>
          <a:xfrm>
            <a:off x="555423" y="482002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Descubrimientos</a:t>
            </a:r>
          </a:p>
        </p:txBody>
      </p:sp>
      <p:sp>
        <p:nvSpPr>
          <p:cNvPr id="251" name="Marcador de contenido 2"/>
          <p:cNvSpPr txBox="1"/>
          <p:nvPr>
            <p:ph type="body" sz="half" idx="1"/>
          </p:nvPr>
        </p:nvSpPr>
        <p:spPr>
          <a:xfrm>
            <a:off x="967548" y="2218385"/>
            <a:ext cx="8534401" cy="3615268"/>
          </a:xfrm>
          <a:prstGeom prst="rect">
            <a:avLst/>
          </a:prstGeom>
        </p:spPr>
        <p:txBody>
          <a:bodyPr/>
          <a:lstStyle/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sz="1428"/>
            </a:pP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sz="1428"/>
            </a:pPr>
          </a:p>
          <a:p>
            <a:pPr marL="0" indent="0" defTabSz="384047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b="1" sz="1428"/>
            </a:pPr>
            <a:r>
              <a:t>COMPRANET</a:t>
            </a: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b="1" sz="1428"/>
            </a:pPr>
            <a:r>
              <a:t>LA INFO VIENE CON FORMATO DE JASON A PESAR DE SER CSV, IMPOSIBILITA LA CARGA DE ESTOS</a:t>
            </a:r>
          </a:p>
          <a:p>
            <a:pPr marL="0" indent="0" defTabSz="384047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b="1" sz="1428"/>
            </a:pP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b="1" sz="1428"/>
            </a:pPr>
          </a:p>
          <a:p>
            <a:pPr marL="0" indent="0" defTabSz="384047">
              <a:lnSpc>
                <a:spcPct val="90000"/>
              </a:lnSpc>
              <a:spcBef>
                <a:spcPts val="500"/>
              </a:spcBef>
              <a:buSzTx/>
              <a:buFont typeface="Wingdings 3"/>
              <a:buNone/>
              <a:defRPr b="1" sz="1428"/>
            </a:pPr>
            <a:r>
              <a:t>REPORTE DE CONTRATOS </a:t>
            </a: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b="1" sz="1428"/>
            </a:pPr>
            <a:r>
              <a:t>HAY UN PAR DE CASOS CUYA FECHA ES FUTURISTA POR MUCHO, LO CUAL NOS LLEVÓ A PENSAR QUE SUS SISTEMAS DE CAPTURA NO VALIDAN FECHAS</a:t>
            </a: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sz="1428"/>
            </a:pP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sz="1428"/>
            </a:pPr>
          </a:p>
          <a:p>
            <a:pPr marL="240029" indent="-240029" defTabSz="384047">
              <a:lnSpc>
                <a:spcPct val="90000"/>
              </a:lnSpc>
              <a:spcBef>
                <a:spcPts val="500"/>
              </a:spcBef>
              <a:defRPr sz="142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Gracias</a:t>
            </a:r>
          </a:p>
        </p:txBody>
      </p:sp>
      <p:sp>
        <p:nvSpPr>
          <p:cNvPr id="254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1"/>
          <p:cNvSpPr txBox="1"/>
          <p:nvPr>
            <p:ph type="title"/>
          </p:nvPr>
        </p:nvSpPr>
        <p:spPr>
          <a:xfrm>
            <a:off x="439513" y="263060"/>
            <a:ext cx="9695037" cy="1507069"/>
          </a:xfrm>
          <a:prstGeom prst="rect">
            <a:avLst/>
          </a:prstGeom>
        </p:spPr>
        <p:txBody>
          <a:bodyPr/>
          <a:lstStyle/>
          <a:p>
            <a:pPr/>
            <a:r>
              <a:t>Proyecto: Visualizaciones para </a:t>
            </a:r>
            <a:br/>
            <a:r>
              <a:t>                    análisis de corrupción</a:t>
            </a:r>
          </a:p>
        </p:txBody>
      </p:sp>
      <p:sp>
        <p:nvSpPr>
          <p:cNvPr id="192" name="Marcador de contenido 2"/>
          <p:cNvSpPr txBox="1"/>
          <p:nvPr>
            <p:ph type="body" sz="half" idx="1"/>
          </p:nvPr>
        </p:nvSpPr>
        <p:spPr>
          <a:xfrm>
            <a:off x="1600150" y="1608272"/>
            <a:ext cx="8534401" cy="3615268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262626"/>
                </a:solidFill>
              </a:defRPr>
            </a:pPr>
            <a:r>
              <a:t>Integración de datos</a:t>
            </a:r>
          </a:p>
          <a:p>
            <a:pPr>
              <a:defRPr sz="2800">
                <a:solidFill>
                  <a:srgbClr val="262626"/>
                </a:solidFill>
              </a:defRPr>
            </a:pPr>
            <a:r>
              <a:t>Visualizaciones</a:t>
            </a:r>
          </a:p>
          <a:p>
            <a:pPr>
              <a:defRPr sz="2800">
                <a:solidFill>
                  <a:srgbClr val="262626"/>
                </a:solidFill>
              </a:defRPr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ítulo 1"/>
          <p:cNvSpPr txBox="1"/>
          <p:nvPr>
            <p:ph type="title"/>
          </p:nvPr>
        </p:nvSpPr>
        <p:spPr>
          <a:xfrm>
            <a:off x="568301" y="224424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95" name="Marcador de contenido 2"/>
          <p:cNvSpPr txBox="1"/>
          <p:nvPr>
            <p:ph type="body" sz="half" idx="1"/>
          </p:nvPr>
        </p:nvSpPr>
        <p:spPr>
          <a:xfrm>
            <a:off x="1791795" y="1973687"/>
            <a:ext cx="8534401" cy="361526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3"/>
              <a:buNone/>
              <a:defRPr sz="1800">
                <a:solidFill>
                  <a:srgbClr val="262626"/>
                </a:solidFill>
              </a:defRPr>
            </a:pPr>
            <a:r>
              <a:t>Proporcionar  aplicativos de consulta que permitan examinar al máximo los datos:</a:t>
            </a:r>
          </a:p>
          <a:p>
            <a:pPr>
              <a:lnSpc>
                <a:spcPct val="90000"/>
              </a:lnSpc>
              <a:defRPr sz="1800">
                <a:solidFill>
                  <a:srgbClr val="262626"/>
                </a:solidFill>
              </a:defRPr>
            </a:pPr>
            <a:r>
              <a:t>1.- Calidad de datos [Permite de forma rápida encontrar errores en los registros, identifica duplicados, errores de dedo, error con formato de datos, completar vacíos]</a:t>
            </a:r>
          </a:p>
          <a:p>
            <a:pPr>
              <a:lnSpc>
                <a:spcPct val="90000"/>
              </a:lnSpc>
              <a:defRPr sz="1800">
                <a:solidFill>
                  <a:srgbClr val="262626"/>
                </a:solidFill>
              </a:defRPr>
            </a:pPr>
            <a:r>
              <a:t>2.- Permite de forma casi automática la integración de datos de diversas fuentes [exceles, csvs, bases de datos]</a:t>
            </a:r>
          </a:p>
          <a:p>
            <a:pPr>
              <a:lnSpc>
                <a:spcPct val="90000"/>
              </a:lnSpc>
              <a:defRPr sz="1800">
                <a:solidFill>
                  <a:srgbClr val="262626"/>
                </a:solidFill>
              </a:defRPr>
            </a:pPr>
            <a:r>
              <a:t>3.- Agrupar datos para su conteo [permite ver que valores aparecen más en un campo]</a:t>
            </a:r>
          </a:p>
          <a:p>
            <a:pPr>
              <a:lnSpc>
                <a:spcPct val="90000"/>
              </a:lnSpc>
              <a:defRPr sz="1800">
                <a:solidFill>
                  <a:srgbClr val="262626"/>
                </a:solidFill>
              </a:defRPr>
            </a:pPr>
            <a:r>
              <a:t>4.- Visualizar [Permite visualizar de forma rápida e intuitiva los datos utilizando gráficos variados para dotar de valor a la propuesta]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Análisis de RUPC integrado con compranet</a:t>
            </a:r>
          </a:p>
        </p:txBody>
      </p:sp>
      <p:sp>
        <p:nvSpPr>
          <p:cNvPr id="198" name="Título 1"/>
          <p:cNvSpPr txBox="1"/>
          <p:nvPr/>
        </p:nvSpPr>
        <p:spPr>
          <a:xfrm>
            <a:off x="581180" y="494881"/>
            <a:ext cx="8534401" cy="150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cap="all" sz="3600">
                <a:solidFill>
                  <a:srgbClr val="FFFFFF"/>
                </a:solidFill>
              </a:defRPr>
            </a:lvl1pPr>
          </a:lstStyle>
          <a:p>
            <a:pPr/>
            <a:r>
              <a:t>Propuesta desarrolladas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ítulo 1"/>
          <p:cNvSpPr txBox="1"/>
          <p:nvPr>
            <p:ph type="title"/>
          </p:nvPr>
        </p:nvSpPr>
        <p:spPr>
          <a:xfrm>
            <a:off x="684212" y="4842173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análisis de proveedores</a:t>
            </a:r>
          </a:p>
        </p:txBody>
      </p:sp>
      <p:pic>
        <p:nvPicPr>
          <p:cNvPr id="201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12" y="317308"/>
            <a:ext cx="10466010" cy="4998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1"/>
          <p:cNvSpPr txBox="1"/>
          <p:nvPr>
            <p:ph type="title"/>
          </p:nvPr>
        </p:nvSpPr>
        <p:spPr>
          <a:xfrm>
            <a:off x="684210" y="4773934"/>
            <a:ext cx="10356829" cy="1507068"/>
          </a:xfrm>
          <a:prstGeom prst="rect">
            <a:avLst/>
          </a:prstGeom>
        </p:spPr>
        <p:txBody>
          <a:bodyPr/>
          <a:lstStyle/>
          <a:p>
            <a:pPr/>
            <a:r>
              <a:t>Matriz de calificación de Proveedores</a:t>
            </a:r>
          </a:p>
        </p:txBody>
      </p:sp>
      <p:pic>
        <p:nvPicPr>
          <p:cNvPr id="204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12" y="235548"/>
            <a:ext cx="10507389" cy="5005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1"/>
          <p:cNvSpPr txBox="1"/>
          <p:nvPr>
            <p:ph type="title"/>
          </p:nvPr>
        </p:nvSpPr>
        <p:spPr>
          <a:xfrm>
            <a:off x="684212" y="4828525"/>
            <a:ext cx="9988337" cy="1507068"/>
          </a:xfrm>
          <a:prstGeom prst="rect">
            <a:avLst/>
          </a:prstGeom>
        </p:spPr>
        <p:txBody>
          <a:bodyPr/>
          <a:lstStyle/>
          <a:p>
            <a:pPr/>
            <a:r>
              <a:t>Contratos por dependencia y monto</a:t>
            </a:r>
          </a:p>
        </p:txBody>
      </p:sp>
      <p:pic>
        <p:nvPicPr>
          <p:cNvPr id="207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12" y="330957"/>
            <a:ext cx="10242809" cy="4882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1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Análisis de  sets 04, 08, 17 y 05</a:t>
            </a:r>
          </a:p>
        </p:txBody>
      </p:sp>
      <p:sp>
        <p:nvSpPr>
          <p:cNvPr id="210" name="Marcador de contenido 2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ector">
  <a:themeElements>
    <a:clrScheme name="Sect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Sect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Sect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Sect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