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9" r:id="rId3"/>
    <p:sldId id="257" r:id="rId4"/>
    <p:sldId id="283" r:id="rId5"/>
    <p:sldId id="273" r:id="rId6"/>
    <p:sldId id="258" r:id="rId7"/>
    <p:sldId id="259" r:id="rId8"/>
    <p:sldId id="260" r:id="rId9"/>
    <p:sldId id="261" r:id="rId10"/>
    <p:sldId id="262" r:id="rId11"/>
    <p:sldId id="265" r:id="rId12"/>
    <p:sldId id="263" r:id="rId13"/>
    <p:sldId id="291" r:id="rId14"/>
    <p:sldId id="264" r:id="rId15"/>
    <p:sldId id="266" r:id="rId16"/>
    <p:sldId id="274" r:id="rId17"/>
    <p:sldId id="275" r:id="rId18"/>
    <p:sldId id="267" r:id="rId19"/>
    <p:sldId id="284" r:id="rId20"/>
    <p:sldId id="285" r:id="rId21"/>
    <p:sldId id="268" r:id="rId22"/>
    <p:sldId id="269" r:id="rId23"/>
    <p:sldId id="280" r:id="rId24"/>
    <p:sldId id="292" r:id="rId25"/>
    <p:sldId id="277" r:id="rId26"/>
    <p:sldId id="278" r:id="rId27"/>
    <p:sldId id="286" r:id="rId28"/>
    <p:sldId id="288" r:id="rId29"/>
    <p:sldId id="270" r:id="rId30"/>
    <p:sldId id="276" r:id="rId31"/>
    <p:sldId id="279" r:id="rId32"/>
    <p:sldId id="281" r:id="rId33"/>
    <p:sldId id="290" r:id="rId34"/>
    <p:sldId id="282" r:id="rId35"/>
    <p:sldId id="272" r:id="rId36"/>
    <p:sldId id="271" r:id="rId37"/>
    <p:sldId id="28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6/13/2017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6/13/2017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data.cityofnewyork.us/Transportation/2015-Yellow-Taxi-Trip-Data/ba8s-jw6u" TargetMode="External"/><Relationship Id="rId3" Type="http://schemas.openxmlformats.org/officeDocument/2006/relationships/hyperlink" Target="http://stat.ethz.ch/" TargetMode="External"/><Relationship Id="rId7" Type="http://schemas.openxmlformats.org/officeDocument/2006/relationships/hyperlink" Target="http://data.worldbank.org/indicator/NY.GDP.PCAP.PP.CD" TargetMode="External"/><Relationship Id="rId2" Type="http://schemas.openxmlformats.org/officeDocument/2006/relationships/hyperlink" Target="https://plot.ly/r/bubble-maps/" TargetMode="External"/><Relationship Id="rId1" Type="http://schemas.openxmlformats.org/officeDocument/2006/relationships/slideLayout" Target="../slideLayouts/slideLayout2.xml"/><Relationship Id="rId6" Type="http://schemas.openxmlformats.org/officeDocument/2006/relationships/hyperlink" Target="https://www.r-bloggers.com/" TargetMode="External"/><Relationship Id="rId5" Type="http://schemas.openxmlformats.org/officeDocument/2006/relationships/hyperlink" Target="https://shiny.rstudio.com/" TargetMode="External"/><Relationship Id="rId4" Type="http://schemas.openxmlformats.org/officeDocument/2006/relationships/hyperlink" Target="https://www.gapminder.org/data/"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mailto:jdearce1@gmai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r-project.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2400" dirty="0"/>
              <a:t>How to create a seamless r processing environment </a:t>
            </a:r>
            <a:r>
              <a:rPr lang="en-US" dirty="0"/>
              <a:t> </a:t>
            </a:r>
          </a:p>
        </p:txBody>
      </p:sp>
      <p:sp>
        <p:nvSpPr>
          <p:cNvPr id="3" name="Subtitle 2"/>
          <p:cNvSpPr>
            <a:spLocks noGrp="1"/>
          </p:cNvSpPr>
          <p:nvPr>
            <p:ph type="subTitle" idx="1"/>
          </p:nvPr>
        </p:nvSpPr>
        <p:spPr>
          <a:xfrm>
            <a:off x="1876424" y="3602038"/>
            <a:ext cx="8791575" cy="661204"/>
          </a:xfrm>
        </p:spPr>
        <p:txBody>
          <a:bodyPr>
            <a:normAutofit/>
          </a:bodyPr>
          <a:lstStyle/>
          <a:p>
            <a:pPr algn="ctr"/>
            <a:r>
              <a:rPr lang="en-US" dirty="0"/>
              <a:t>From rstudio to the oracle database</a:t>
            </a:r>
          </a:p>
          <a:p>
            <a:pPr algn="ctr"/>
            <a:endParaRPr lang="en-US" dirty="0"/>
          </a:p>
        </p:txBody>
      </p:sp>
      <p:sp>
        <p:nvSpPr>
          <p:cNvPr id="4" name="TextBox 3"/>
          <p:cNvSpPr txBox="1"/>
          <p:nvPr/>
        </p:nvSpPr>
        <p:spPr>
          <a:xfrm>
            <a:off x="2398816" y="4536374"/>
            <a:ext cx="7374576" cy="369332"/>
          </a:xfrm>
          <a:prstGeom prst="rect">
            <a:avLst/>
          </a:prstGeom>
          <a:noFill/>
        </p:spPr>
        <p:txBody>
          <a:bodyPr wrap="square" rtlCol="0">
            <a:spAutoFit/>
          </a:bodyPr>
          <a:lstStyle/>
          <a:p>
            <a:r>
              <a:rPr lang="en-US" dirty="0"/>
              <a:t>											By Joseph DeArce</a:t>
            </a:r>
          </a:p>
        </p:txBody>
      </p:sp>
    </p:spTree>
    <p:extLst>
      <p:ext uri="{BB962C8B-B14F-4D97-AF65-F5344CB8AC3E}">
        <p14:creationId xmlns:p14="http://schemas.microsoft.com/office/powerpoint/2010/main" val="2243290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Oracle 12c client for connecting the database</a:t>
            </a:r>
          </a:p>
        </p:txBody>
      </p:sp>
      <p:sp>
        <p:nvSpPr>
          <p:cNvPr id="3" name="Content Placeholder 2"/>
          <p:cNvSpPr>
            <a:spLocks noGrp="1"/>
          </p:cNvSpPr>
          <p:nvPr>
            <p:ph idx="1"/>
          </p:nvPr>
        </p:nvSpPr>
        <p:spPr/>
        <p:txBody>
          <a:bodyPr>
            <a:normAutofit fontScale="85000" lnSpcReduction="10000"/>
          </a:bodyPr>
          <a:lstStyle/>
          <a:p>
            <a:r>
              <a:rPr lang="en-US" dirty="0"/>
              <a:t>The Oracle 12c client 64bit can be downloaded from the oracle.com web site; this will not be a simple install and will require several configuration steps.</a:t>
            </a:r>
          </a:p>
          <a:p>
            <a:r>
              <a:rPr lang="en-US" dirty="0"/>
              <a:t>You will need to copy the tnsnames.ora file to the NETWORK/Admin directory underneath the client install directory.</a:t>
            </a:r>
          </a:p>
          <a:p>
            <a:r>
              <a:rPr lang="en-US" dirty="0"/>
              <a:t>You may also want to customize the SQL*Plus environment but this step is optional.</a:t>
            </a:r>
          </a:p>
          <a:p>
            <a:r>
              <a:rPr lang="en-US" dirty="0"/>
              <a:t>You will need to create two environmental variables to access the Oracle client’s OCI libraries.</a:t>
            </a:r>
          </a:p>
          <a:p>
            <a:pPr marL="0" indent="0">
              <a:buNone/>
            </a:pPr>
            <a:r>
              <a:rPr lang="en-US" dirty="0"/>
              <a:t>	1)  set OCI_INC=C:\app\OraDt16\product\12.1.0\client_1\oci\include</a:t>
            </a:r>
          </a:p>
          <a:p>
            <a:pPr marL="0" indent="0">
              <a:buNone/>
            </a:pPr>
            <a:r>
              <a:rPr lang="en-US" dirty="0"/>
              <a:t>	2)  set OCI_LIB64= C:\app\OraDt16\product\12.1.0\client_1\bin</a:t>
            </a:r>
          </a:p>
          <a:p>
            <a:endParaRPr lang="en-US" dirty="0"/>
          </a:p>
        </p:txBody>
      </p:sp>
    </p:spTree>
    <p:extLst>
      <p:ext uri="{BB962C8B-B14F-4D97-AF65-F5344CB8AC3E}">
        <p14:creationId xmlns:p14="http://schemas.microsoft.com/office/powerpoint/2010/main" val="1559475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Roracle needs to be installed in r </a:t>
            </a:r>
          </a:p>
        </p:txBody>
      </p:sp>
      <p:sp>
        <p:nvSpPr>
          <p:cNvPr id="3" name="Content Placeholder 2"/>
          <p:cNvSpPr>
            <a:spLocks noGrp="1"/>
          </p:cNvSpPr>
          <p:nvPr>
            <p:ph idx="1"/>
          </p:nvPr>
        </p:nvSpPr>
        <p:spPr/>
        <p:txBody>
          <a:bodyPr>
            <a:normAutofit lnSpcReduction="10000"/>
          </a:bodyPr>
          <a:lstStyle/>
          <a:p>
            <a:r>
              <a:rPr lang="en-US" dirty="0"/>
              <a:t>Download the ROracle package from the Oracle.com web site.</a:t>
            </a:r>
          </a:p>
          <a:p>
            <a:r>
              <a:rPr lang="en-US" dirty="0"/>
              <a:t>This package is a 64bit compiled version </a:t>
            </a:r>
            <a:r>
              <a:rPr lang="en-US" dirty="0" err="1"/>
              <a:t>ROracle</a:t>
            </a:r>
            <a:r>
              <a:rPr lang="en-US" dirty="0"/>
              <a:t> package.</a:t>
            </a:r>
          </a:p>
          <a:p>
            <a:r>
              <a:rPr lang="en-US" dirty="0"/>
              <a:t>Extract the package from the ROracle_1.3-1.zip file by running the command you see below in R or RStudio. install.packages("C:\\DATATREE_NEW_HOME\\R_ENTERPRISE\\ROracle\\ROracle_1.3-1.zip", repos=NULL)</a:t>
            </a:r>
          </a:p>
          <a:p>
            <a:r>
              <a:rPr lang="en-US" dirty="0"/>
              <a:t>This command will install the package in R and allow you to use it.</a:t>
            </a:r>
          </a:p>
        </p:txBody>
      </p:sp>
    </p:spTree>
    <p:extLst>
      <p:ext uri="{BB962C8B-B14F-4D97-AF65-F5344CB8AC3E}">
        <p14:creationId xmlns:p14="http://schemas.microsoft.com/office/powerpoint/2010/main" val="44882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the dbi interface and what is roracle </a:t>
            </a:r>
          </a:p>
        </p:txBody>
      </p:sp>
      <p:sp>
        <p:nvSpPr>
          <p:cNvPr id="3" name="Content Placeholder 2"/>
          <p:cNvSpPr>
            <a:spLocks noGrp="1"/>
          </p:cNvSpPr>
          <p:nvPr>
            <p:ph idx="1"/>
          </p:nvPr>
        </p:nvSpPr>
        <p:spPr/>
        <p:txBody>
          <a:bodyPr>
            <a:normAutofit fontScale="92500" lnSpcReduction="10000"/>
          </a:bodyPr>
          <a:lstStyle/>
          <a:p>
            <a:r>
              <a:rPr lang="en-US" dirty="0"/>
              <a:t>DBI is a database interface definition for communication between R and relational database management systems.  This interface was written by Hadley Wickham and Kirill Müller.</a:t>
            </a:r>
          </a:p>
          <a:p>
            <a:r>
              <a:rPr lang="en-US" dirty="0"/>
              <a:t>All classes in this package are virtual and need to be extended by the various RDBMS implementations.</a:t>
            </a:r>
          </a:p>
          <a:p>
            <a:r>
              <a:rPr lang="en-US" dirty="0"/>
              <a:t>ROracle is a set of Oracle database extensions written by Oracle to interface with R and create a native connection.</a:t>
            </a:r>
          </a:p>
          <a:p>
            <a:r>
              <a:rPr lang="en-US" dirty="0"/>
              <a:t>The extensions are in the ROracle package which connects R to the Oracle database.</a:t>
            </a:r>
          </a:p>
        </p:txBody>
      </p:sp>
    </p:spTree>
    <p:extLst>
      <p:ext uri="{BB962C8B-B14F-4D97-AF65-F5344CB8AC3E}">
        <p14:creationId xmlns:p14="http://schemas.microsoft.com/office/powerpoint/2010/main" val="1138960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t>
            </a:r>
            <a:r>
              <a:rPr lang="en-US" dirty="0" err="1"/>
              <a:t>Roracle</a:t>
            </a:r>
            <a:r>
              <a:rPr lang="en-US" dirty="0"/>
              <a:t> native connection to the </a:t>
            </a:r>
            <a:br>
              <a:rPr lang="en-US" dirty="0"/>
            </a:br>
            <a:r>
              <a:rPr lang="en-US" dirty="0"/>
              <a:t>oracle database</a:t>
            </a:r>
          </a:p>
        </p:txBody>
      </p:sp>
      <p:sp>
        <p:nvSpPr>
          <p:cNvPr id="3" name="Content Placeholder 2"/>
          <p:cNvSpPr>
            <a:spLocks noGrp="1"/>
          </p:cNvSpPr>
          <p:nvPr>
            <p:ph idx="1"/>
          </p:nvPr>
        </p:nvSpPr>
        <p:spPr/>
        <p:txBody>
          <a:bodyPr/>
          <a:lstStyle/>
          <a:p>
            <a:endParaRPr lang="en-US" dirty="0"/>
          </a:p>
          <a:p>
            <a:endParaRPr lang="en-US" dirty="0"/>
          </a:p>
          <a:p>
            <a:pPr marL="0" indent="0" algn="ctr">
              <a:buNone/>
            </a:pPr>
            <a:r>
              <a:rPr lang="en-US" b="1" dirty="0"/>
              <a:t>LET’S PAUSE</a:t>
            </a:r>
          </a:p>
        </p:txBody>
      </p:sp>
    </p:spTree>
    <p:extLst>
      <p:ext uri="{BB962C8B-B14F-4D97-AF65-F5344CB8AC3E}">
        <p14:creationId xmlns:p14="http://schemas.microsoft.com/office/powerpoint/2010/main" val="3557980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64 or 32 bit - why do we care</a:t>
            </a:r>
          </a:p>
        </p:txBody>
      </p:sp>
      <p:sp>
        <p:nvSpPr>
          <p:cNvPr id="3" name="Content Placeholder 2"/>
          <p:cNvSpPr>
            <a:spLocks noGrp="1"/>
          </p:cNvSpPr>
          <p:nvPr>
            <p:ph idx="1"/>
          </p:nvPr>
        </p:nvSpPr>
        <p:spPr>
          <a:xfrm>
            <a:off x="1141412" y="2249487"/>
            <a:ext cx="9905999" cy="3912774"/>
          </a:xfrm>
        </p:spPr>
        <p:txBody>
          <a:bodyPr>
            <a:normAutofit fontScale="85000" lnSpcReduction="10000"/>
          </a:bodyPr>
          <a:lstStyle/>
          <a:p>
            <a:r>
              <a:rPr lang="en-US" dirty="0"/>
              <a:t>For statistical programming it does matter if you are 32 or 64 bit.</a:t>
            </a:r>
          </a:p>
          <a:p>
            <a:r>
              <a:rPr lang="en-US" dirty="0"/>
              <a:t>In terms of memory space utilization 32 bit allows you to access only 3-4 GB of memory.</a:t>
            </a:r>
          </a:p>
          <a:p>
            <a:r>
              <a:rPr lang="en-US" dirty="0"/>
              <a:t>Another reason is that if the Oracle client is not 64bit your installation will fail and you will get the error below. </a:t>
            </a:r>
          </a:p>
          <a:p>
            <a:pPr marL="0" indent="0" latinLnBrk="1">
              <a:buNone/>
            </a:pPr>
            <a:r>
              <a:rPr lang="en-US" b="1" dirty="0"/>
              <a:t>Loading required package: DBI</a:t>
            </a:r>
          </a:p>
          <a:p>
            <a:pPr marL="0" indent="0" latinLnBrk="1">
              <a:buNone/>
            </a:pPr>
            <a:r>
              <a:rPr lang="en-US" b="1" dirty="0"/>
              <a:t>Error in </a:t>
            </a:r>
            <a:r>
              <a:rPr lang="en-US" b="1" dirty="0" err="1"/>
              <a:t>inDL</a:t>
            </a:r>
            <a:r>
              <a:rPr lang="en-US" b="1" dirty="0"/>
              <a:t>(x, </a:t>
            </a:r>
            <a:r>
              <a:rPr lang="en-US" b="1" dirty="0" err="1"/>
              <a:t>as.logical</a:t>
            </a:r>
            <a:r>
              <a:rPr lang="en-US" b="1" dirty="0"/>
              <a:t>(local), </a:t>
            </a:r>
            <a:r>
              <a:rPr lang="en-US" b="1" dirty="0" err="1"/>
              <a:t>as.logical</a:t>
            </a:r>
            <a:r>
              <a:rPr lang="en-US" b="1" dirty="0"/>
              <a:t>(now), ...) : </a:t>
            </a:r>
          </a:p>
          <a:p>
            <a:pPr marL="0" indent="0" latinLnBrk="1">
              <a:buNone/>
            </a:pPr>
            <a:r>
              <a:rPr lang="en-US" b="1" dirty="0"/>
              <a:t>unable to load shared object 'C:/Users/</a:t>
            </a:r>
            <a:r>
              <a:rPr lang="en-US" b="1" dirty="0" err="1"/>
              <a:t>jdeacre</a:t>
            </a:r>
            <a:r>
              <a:rPr lang="en-US" b="1" dirty="0"/>
              <a:t>/Documents/R/win-library/3.3/</a:t>
            </a:r>
            <a:r>
              <a:rPr lang="en-US" b="1" dirty="0" err="1"/>
              <a:t>ROracle</a:t>
            </a:r>
            <a:r>
              <a:rPr lang="en-US" b="1" dirty="0"/>
              <a:t>/libs/x64/ROracle.dll':</a:t>
            </a:r>
          </a:p>
          <a:p>
            <a:pPr marL="0" indent="0" latinLnBrk="1">
              <a:buNone/>
            </a:pPr>
            <a:r>
              <a:rPr lang="en-US" b="1" dirty="0"/>
              <a:t> </a:t>
            </a:r>
            <a:r>
              <a:rPr lang="en-US" b="1" dirty="0" err="1"/>
              <a:t>LoadLibrary</a:t>
            </a:r>
            <a:r>
              <a:rPr lang="en-US" b="1" dirty="0"/>
              <a:t> failure:  %1 is not a valid Win32 application.</a:t>
            </a:r>
          </a:p>
          <a:p>
            <a:endParaRPr lang="en-US" dirty="0"/>
          </a:p>
        </p:txBody>
      </p:sp>
    </p:spTree>
    <p:extLst>
      <p:ext uri="{BB962C8B-B14F-4D97-AF65-F5344CB8AC3E}">
        <p14:creationId xmlns:p14="http://schemas.microsoft.com/office/powerpoint/2010/main" val="2775447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Roracle native connection to the </a:t>
            </a:r>
            <a:br>
              <a:rPr lang="en-US" dirty="0"/>
            </a:br>
            <a:r>
              <a:rPr lang="en-US" dirty="0"/>
              <a:t>oracle database</a:t>
            </a:r>
          </a:p>
        </p:txBody>
      </p:sp>
      <p:sp>
        <p:nvSpPr>
          <p:cNvPr id="3" name="Content Placeholder 2"/>
          <p:cNvSpPr>
            <a:spLocks noGrp="1"/>
          </p:cNvSpPr>
          <p:nvPr>
            <p:ph idx="1"/>
          </p:nvPr>
        </p:nvSpPr>
        <p:spPr/>
        <p:txBody>
          <a:bodyPr>
            <a:normAutofit fontScale="85000" lnSpcReduction="20000"/>
          </a:bodyPr>
          <a:lstStyle/>
          <a:p>
            <a:r>
              <a:rPr lang="en-US" dirty="0"/>
              <a:t>RStudio/ROracle native connection to the database is the same as SQL*Plus or SQL Developer in terms of performance.</a:t>
            </a:r>
          </a:p>
          <a:p>
            <a:r>
              <a:rPr lang="en-US" dirty="0"/>
              <a:t>In the tests that I ran using identical queries that ran either through SQL Developer, SQL*Plus or </a:t>
            </a:r>
            <a:r>
              <a:rPr lang="en-US" dirty="0" err="1"/>
              <a:t>RStudio</a:t>
            </a:r>
            <a:r>
              <a:rPr lang="en-US" dirty="0"/>
              <a:t> all ran for about the same time some times </a:t>
            </a:r>
            <a:r>
              <a:rPr lang="en-US" dirty="0" err="1"/>
              <a:t>Rstudio</a:t>
            </a:r>
            <a:r>
              <a:rPr lang="en-US" dirty="0"/>
              <a:t> was a bit faster.</a:t>
            </a:r>
          </a:p>
          <a:p>
            <a:r>
              <a:rPr lang="en-US" dirty="0"/>
              <a:t>Queries that returned results to RStudio ran for about the same time.</a:t>
            </a:r>
          </a:p>
          <a:p>
            <a:r>
              <a:rPr lang="en-US" dirty="0"/>
              <a:t>Queries that returned table contents to the R workspace ran ten times faster than queries that read a table and wrote to another table within Oracle.  </a:t>
            </a:r>
          </a:p>
          <a:p>
            <a:r>
              <a:rPr lang="en-US" dirty="0"/>
              <a:t>This is correct since writing to the R workspace is a memory operation and it is not writing to a mechanical disk.</a:t>
            </a:r>
          </a:p>
        </p:txBody>
      </p:sp>
    </p:spTree>
    <p:extLst>
      <p:ext uri="{BB962C8B-B14F-4D97-AF65-F5344CB8AC3E}">
        <p14:creationId xmlns:p14="http://schemas.microsoft.com/office/powerpoint/2010/main" val="934113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alternatives to the roracle package</a:t>
            </a:r>
          </a:p>
        </p:txBody>
      </p:sp>
      <p:sp>
        <p:nvSpPr>
          <p:cNvPr id="3" name="Content Placeholder 2"/>
          <p:cNvSpPr>
            <a:spLocks noGrp="1"/>
          </p:cNvSpPr>
          <p:nvPr>
            <p:ph idx="1"/>
          </p:nvPr>
        </p:nvSpPr>
        <p:spPr/>
        <p:txBody>
          <a:bodyPr>
            <a:normAutofit/>
          </a:bodyPr>
          <a:lstStyle/>
          <a:p>
            <a:r>
              <a:rPr lang="en-US" dirty="0"/>
              <a:t>RODBC 2.5 times slower than ROracle in reading from the database.</a:t>
            </a:r>
          </a:p>
          <a:p>
            <a:r>
              <a:rPr lang="en-US" dirty="0"/>
              <a:t>RJDBC 79 times slower than ROracle in reading from the database.</a:t>
            </a:r>
          </a:p>
          <a:p>
            <a:r>
              <a:rPr lang="en-US" dirty="0"/>
              <a:t>ROracle is faster in reading from the database than either of these methods.</a:t>
            </a:r>
          </a:p>
          <a:p>
            <a:r>
              <a:rPr lang="en-US" dirty="0"/>
              <a:t>For reading data across a range of 1000 to 1 million rows, and 10 to 1000 columns.</a:t>
            </a:r>
          </a:p>
        </p:txBody>
      </p:sp>
    </p:spTree>
    <p:extLst>
      <p:ext uri="{BB962C8B-B14F-4D97-AF65-F5344CB8AC3E}">
        <p14:creationId xmlns:p14="http://schemas.microsoft.com/office/powerpoint/2010/main" val="3710849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alternatives to the roracle package continued</a:t>
            </a:r>
          </a:p>
        </p:txBody>
      </p:sp>
      <p:sp>
        <p:nvSpPr>
          <p:cNvPr id="3" name="Content Placeholder 2"/>
          <p:cNvSpPr>
            <a:spLocks noGrp="1"/>
          </p:cNvSpPr>
          <p:nvPr>
            <p:ph idx="1"/>
          </p:nvPr>
        </p:nvSpPr>
        <p:spPr/>
        <p:txBody>
          <a:bodyPr/>
          <a:lstStyle/>
          <a:p>
            <a:r>
              <a:rPr lang="en-US" dirty="0"/>
              <a:t>RODBC 61 times slower than ROracle in writing to the database.</a:t>
            </a:r>
          </a:p>
          <a:p>
            <a:r>
              <a:rPr lang="en-US" dirty="0"/>
              <a:t>RJDBC 630 times slower than ROracle in writing to the database.</a:t>
            </a:r>
          </a:p>
          <a:p>
            <a:r>
              <a:rPr lang="en-US" dirty="0"/>
              <a:t>ROracle creates a native connection to the Oracle database and is as fast as SQL Developer or SQL*Plus.</a:t>
            </a:r>
          </a:p>
          <a:p>
            <a:r>
              <a:rPr lang="en-US" dirty="0"/>
              <a:t>There is no reason to choose anything but ROracle and this package is maintained by Oracle Corporation.</a:t>
            </a:r>
          </a:p>
          <a:p>
            <a:pPr marL="0" indent="0">
              <a:buNone/>
            </a:pPr>
            <a:endParaRPr lang="en-US" dirty="0"/>
          </a:p>
        </p:txBody>
      </p:sp>
    </p:spTree>
    <p:extLst>
      <p:ext uri="{BB962C8B-B14F-4D97-AF65-F5344CB8AC3E}">
        <p14:creationId xmlns:p14="http://schemas.microsoft.com/office/powerpoint/2010/main" val="3096275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.rData workspace storage file </a:t>
            </a:r>
          </a:p>
        </p:txBody>
      </p:sp>
      <p:sp>
        <p:nvSpPr>
          <p:cNvPr id="3" name="Content Placeholder 2"/>
          <p:cNvSpPr>
            <a:spLocks noGrp="1"/>
          </p:cNvSpPr>
          <p:nvPr>
            <p:ph idx="1"/>
          </p:nvPr>
        </p:nvSpPr>
        <p:spPr/>
        <p:txBody>
          <a:bodyPr>
            <a:normAutofit lnSpcReduction="10000"/>
          </a:bodyPr>
          <a:lstStyle/>
          <a:p>
            <a:r>
              <a:rPr lang="en-US" dirty="0"/>
              <a:t>The .RData file is a binary file that on startup of R is loaded into memory and then on exit from the system is written to disk.</a:t>
            </a:r>
          </a:p>
          <a:p>
            <a:r>
              <a:rPr lang="en-US" dirty="0"/>
              <a:t>The .RData file uses gzip to compress any </a:t>
            </a:r>
            <a:r>
              <a:rPr lang="en-US" dirty="0" err="1"/>
              <a:t>data.frames</a:t>
            </a:r>
            <a:r>
              <a:rPr lang="en-US" dirty="0"/>
              <a:t> that are written to it.</a:t>
            </a:r>
          </a:p>
          <a:p>
            <a:r>
              <a:rPr lang="en-US" dirty="0"/>
              <a:t>The .RData file can also be organized into a hierarchically-organized set of R workspaces, each corresponding to a directory.</a:t>
            </a:r>
          </a:p>
          <a:p>
            <a:r>
              <a:rPr lang="en-US" dirty="0"/>
              <a:t>The mvbutils package has tools like the cd () function which allows you to set up and move through a hierarchically-organized directory tree.</a:t>
            </a:r>
          </a:p>
        </p:txBody>
      </p:sp>
    </p:spTree>
    <p:extLst>
      <p:ext uri="{BB962C8B-B14F-4D97-AF65-F5344CB8AC3E}">
        <p14:creationId xmlns:p14="http://schemas.microsoft.com/office/powerpoint/2010/main" val="2631115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.rData workspace storage file </a:t>
            </a:r>
            <a:br>
              <a:rPr lang="en-US" dirty="0"/>
            </a:br>
            <a:r>
              <a:rPr lang="en-US" dirty="0"/>
              <a:t>continued</a:t>
            </a:r>
          </a:p>
        </p:txBody>
      </p:sp>
      <p:sp>
        <p:nvSpPr>
          <p:cNvPr id="3" name="Content Placeholder 2"/>
          <p:cNvSpPr>
            <a:spLocks noGrp="1"/>
          </p:cNvSpPr>
          <p:nvPr>
            <p:ph idx="1"/>
          </p:nvPr>
        </p:nvSpPr>
        <p:spPr/>
        <p:txBody>
          <a:bodyPr>
            <a:normAutofit/>
          </a:bodyPr>
          <a:lstStyle/>
          <a:p>
            <a:r>
              <a:rPr lang="en-US" dirty="0"/>
              <a:t>If you store lots of data in the .</a:t>
            </a:r>
            <a:r>
              <a:rPr lang="en-US" dirty="0" err="1"/>
              <a:t>RData</a:t>
            </a:r>
            <a:r>
              <a:rPr lang="en-US" dirty="0"/>
              <a:t> file you will take a few minutes to come up.  The save.image() command will also take some time to save the workspace too.</a:t>
            </a:r>
          </a:p>
          <a:p>
            <a:r>
              <a:rPr lang="en-US" dirty="0"/>
              <a:t>Why is the .</a:t>
            </a:r>
            <a:r>
              <a:rPr lang="en-US" dirty="0" err="1"/>
              <a:t>RData</a:t>
            </a:r>
            <a:r>
              <a:rPr lang="en-US" dirty="0"/>
              <a:t> file 10X faster than the Oracle database ?</a:t>
            </a:r>
          </a:p>
          <a:p>
            <a:r>
              <a:rPr lang="en-US" dirty="0"/>
              <a:t>When you write to the workspace as I did you are performing a memory operation from Oracle to the memory held by the .</a:t>
            </a:r>
            <a:r>
              <a:rPr lang="en-US" dirty="0" err="1"/>
              <a:t>RData</a:t>
            </a:r>
            <a:r>
              <a:rPr lang="en-US" dirty="0"/>
              <a:t> file.</a:t>
            </a:r>
          </a:p>
        </p:txBody>
      </p:sp>
    </p:spTree>
    <p:extLst>
      <p:ext uri="{BB962C8B-B14F-4D97-AF65-F5344CB8AC3E}">
        <p14:creationId xmlns:p14="http://schemas.microsoft.com/office/powerpoint/2010/main" val="242943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Who am </a:t>
            </a:r>
            <a:r>
              <a:rPr lang="en-US" dirty="0" err="1"/>
              <a:t>i</a:t>
            </a:r>
            <a:endParaRPr lang="en-US" dirty="0"/>
          </a:p>
        </p:txBody>
      </p:sp>
      <p:sp>
        <p:nvSpPr>
          <p:cNvPr id="3" name="Content Placeholder 2"/>
          <p:cNvSpPr>
            <a:spLocks noGrp="1"/>
          </p:cNvSpPr>
          <p:nvPr>
            <p:ph idx="1"/>
          </p:nvPr>
        </p:nvSpPr>
        <p:spPr/>
        <p:txBody>
          <a:bodyPr/>
          <a:lstStyle/>
          <a:p>
            <a:r>
              <a:rPr lang="en-US" dirty="0"/>
              <a:t>I am  a Sr. Oracle DBA with over 21 years of experience with RDBMS architecture, design, programming and administration.</a:t>
            </a:r>
          </a:p>
          <a:p>
            <a:r>
              <a:rPr lang="en-US" dirty="0"/>
              <a:t>Currently I am the Database Manager for the CUNY Research Foundation in NYC working with ODI, OBIEE and EXADATA.</a:t>
            </a:r>
          </a:p>
          <a:p>
            <a:endParaRPr lang="en-US" dirty="0"/>
          </a:p>
          <a:p>
            <a:endParaRPr lang="en-US" dirty="0"/>
          </a:p>
        </p:txBody>
      </p:sp>
    </p:spTree>
    <p:extLst>
      <p:ext uri="{BB962C8B-B14F-4D97-AF65-F5344CB8AC3E}">
        <p14:creationId xmlns:p14="http://schemas.microsoft.com/office/powerpoint/2010/main" val="2470742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.rData workspace storage file </a:t>
            </a:r>
            <a:br>
              <a:rPr lang="en-US" dirty="0"/>
            </a:br>
            <a:r>
              <a:rPr lang="en-US" dirty="0"/>
              <a:t>continued</a:t>
            </a:r>
          </a:p>
        </p:txBody>
      </p:sp>
      <p:sp>
        <p:nvSpPr>
          <p:cNvPr id="3" name="Content Placeholder 2"/>
          <p:cNvSpPr>
            <a:spLocks noGrp="1"/>
          </p:cNvSpPr>
          <p:nvPr>
            <p:ph idx="1"/>
          </p:nvPr>
        </p:nvSpPr>
        <p:spPr/>
        <p:txBody>
          <a:bodyPr/>
          <a:lstStyle/>
          <a:p>
            <a:r>
              <a:rPr lang="en-US" dirty="0"/>
              <a:t>In our test this does not vary we tested data sets ranging from 433780 to 24 million rows and the results were the same in each case 10X faster.</a:t>
            </a:r>
          </a:p>
          <a:p>
            <a:r>
              <a:rPr lang="en-US" dirty="0"/>
              <a:t>Until saved or on exit from Rstudio the file will remain the same size, when the save.image() command is executed on exit or manually you will see the change in it’s size.</a:t>
            </a:r>
          </a:p>
          <a:p>
            <a:r>
              <a:rPr lang="en-US" dirty="0"/>
              <a:t>The reason for this is that it uses gzip to compress data.frames copied to it in memory.</a:t>
            </a:r>
          </a:p>
        </p:txBody>
      </p:sp>
    </p:spTree>
    <p:extLst>
      <p:ext uri="{BB962C8B-B14F-4D97-AF65-F5344CB8AC3E}">
        <p14:creationId xmlns:p14="http://schemas.microsoft.com/office/powerpoint/2010/main" val="3136712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Benchmarks tests that I created</a:t>
            </a:r>
          </a:p>
        </p:txBody>
      </p:sp>
      <p:sp>
        <p:nvSpPr>
          <p:cNvPr id="3" name="Content Placeholder 2"/>
          <p:cNvSpPr>
            <a:spLocks noGrp="1"/>
          </p:cNvSpPr>
          <p:nvPr>
            <p:ph idx="1"/>
          </p:nvPr>
        </p:nvSpPr>
        <p:spPr/>
        <p:txBody>
          <a:bodyPr/>
          <a:lstStyle/>
          <a:p>
            <a:r>
              <a:rPr lang="en-US" dirty="0"/>
              <a:t>I created a series of simple tests that would query the database read a table and return the results to the client.</a:t>
            </a:r>
          </a:p>
          <a:p>
            <a:r>
              <a:rPr lang="en-US" dirty="0"/>
              <a:t>Some would do calculations and return an aggregate result back.</a:t>
            </a:r>
          </a:p>
          <a:p>
            <a:r>
              <a:rPr lang="en-US" dirty="0"/>
              <a:t>Others would write a data.frame from RStudio to Oracle.</a:t>
            </a:r>
          </a:p>
          <a:p>
            <a:r>
              <a:rPr lang="en-US" dirty="0"/>
              <a:t>Some would read a table from Oracle and write it to the .RData file.</a:t>
            </a:r>
          </a:p>
          <a:p>
            <a:r>
              <a:rPr lang="en-US" dirty="0"/>
              <a:t>I tested connecting to both a container and a pluggable database.</a:t>
            </a:r>
          </a:p>
        </p:txBody>
      </p:sp>
    </p:spTree>
    <p:extLst>
      <p:ext uri="{BB962C8B-B14F-4D97-AF65-F5344CB8AC3E}">
        <p14:creationId xmlns:p14="http://schemas.microsoft.com/office/powerpoint/2010/main" val="1685515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Benchmark results for .Rdata file</a:t>
            </a:r>
          </a:p>
        </p:txBody>
      </p:sp>
      <p:sp>
        <p:nvSpPr>
          <p:cNvPr id="3" name="Content Placeholder 2"/>
          <p:cNvSpPr>
            <a:spLocks noGrp="1"/>
          </p:cNvSpPr>
          <p:nvPr>
            <p:ph idx="1"/>
          </p:nvPr>
        </p:nvSpPr>
        <p:spPr/>
        <p:txBody>
          <a:bodyPr/>
          <a:lstStyle/>
          <a:p>
            <a:r>
              <a:rPr lang="en-US" dirty="0"/>
              <a:t>Test results for the yellow_taxi_trip_june table which were written to a csv file, a data.frame in the .RData file and to an Oracle table, the results are below.</a:t>
            </a:r>
          </a:p>
          <a:p>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546392749"/>
              </p:ext>
            </p:extLst>
          </p:nvPr>
        </p:nvGraphicFramePr>
        <p:xfrm>
          <a:off x="1378226" y="3339547"/>
          <a:ext cx="9183756" cy="2451655"/>
        </p:xfrm>
        <a:graphic>
          <a:graphicData uri="http://schemas.openxmlformats.org/drawingml/2006/table">
            <a:tbl>
              <a:tblPr firstRow="1" firstCol="1" bandRow="1">
                <a:tableStyleId>{5C22544A-7EE6-4342-B048-85BDC9FD1C3A}</a:tableStyleId>
              </a:tblPr>
              <a:tblGrid>
                <a:gridCol w="1149198">
                  <a:extLst>
                    <a:ext uri="{9D8B030D-6E8A-4147-A177-3AD203B41FA5}">
                      <a16:colId xmlns:a16="http://schemas.microsoft.com/office/drawing/2014/main" val="3849209282"/>
                    </a:ext>
                  </a:extLst>
                </a:gridCol>
                <a:gridCol w="1226792">
                  <a:extLst>
                    <a:ext uri="{9D8B030D-6E8A-4147-A177-3AD203B41FA5}">
                      <a16:colId xmlns:a16="http://schemas.microsoft.com/office/drawing/2014/main" val="3748015887"/>
                    </a:ext>
                  </a:extLst>
                </a:gridCol>
                <a:gridCol w="1268046">
                  <a:extLst>
                    <a:ext uri="{9D8B030D-6E8A-4147-A177-3AD203B41FA5}">
                      <a16:colId xmlns:a16="http://schemas.microsoft.com/office/drawing/2014/main" val="2146714764"/>
                    </a:ext>
                  </a:extLst>
                </a:gridCol>
                <a:gridCol w="1061780">
                  <a:extLst>
                    <a:ext uri="{9D8B030D-6E8A-4147-A177-3AD203B41FA5}">
                      <a16:colId xmlns:a16="http://schemas.microsoft.com/office/drawing/2014/main" val="3771555331"/>
                    </a:ext>
                  </a:extLst>
                </a:gridCol>
                <a:gridCol w="3021308">
                  <a:extLst>
                    <a:ext uri="{9D8B030D-6E8A-4147-A177-3AD203B41FA5}">
                      <a16:colId xmlns:a16="http://schemas.microsoft.com/office/drawing/2014/main" val="1910122678"/>
                    </a:ext>
                  </a:extLst>
                </a:gridCol>
                <a:gridCol w="1456632">
                  <a:extLst>
                    <a:ext uri="{9D8B030D-6E8A-4147-A177-3AD203B41FA5}">
                      <a16:colId xmlns:a16="http://schemas.microsoft.com/office/drawing/2014/main" val="1665238567"/>
                    </a:ext>
                  </a:extLst>
                </a:gridCol>
              </a:tblGrid>
              <a:tr h="490331">
                <a:tc>
                  <a:txBody>
                    <a:bodyPr/>
                    <a:lstStyle/>
                    <a:p>
                      <a:pPr marL="0" marR="0">
                        <a:lnSpc>
                          <a:spcPct val="107000"/>
                        </a:lnSpc>
                        <a:spcBef>
                          <a:spcPts val="0"/>
                        </a:spcBef>
                        <a:spcAft>
                          <a:spcPts val="8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Rows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Read 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Filename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Compression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2183858"/>
                  </a:ext>
                </a:extLst>
              </a:tr>
              <a:tr h="490331">
                <a:tc>
                  <a:txBody>
                    <a:bodyPr/>
                    <a:lstStyle/>
                    <a:p>
                      <a:pPr marL="0" marR="0">
                        <a:lnSpc>
                          <a:spcPct val="107000"/>
                        </a:lnSpc>
                        <a:spcBef>
                          <a:spcPts val="0"/>
                        </a:spcBef>
                        <a:spcAft>
                          <a:spcPts val="800"/>
                        </a:spcAft>
                      </a:pPr>
                      <a:r>
                        <a:rPr lang="en-US" sz="1200">
                          <a:effectLst/>
                        </a:rPr>
                        <a:t> Unzip’d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2.3976 GB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12332379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yellow_taxi_trip_june_bk.csv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6110257"/>
                  </a:ext>
                </a:extLst>
              </a:tr>
              <a:tr h="490331">
                <a:tc>
                  <a:txBody>
                    <a:bodyPr/>
                    <a:lstStyle/>
                    <a:p>
                      <a:pPr marL="0" marR="0">
                        <a:lnSpc>
                          <a:spcPct val="107000"/>
                        </a:lnSpc>
                        <a:spcBef>
                          <a:spcPts val="0"/>
                        </a:spcBef>
                        <a:spcAft>
                          <a:spcPts val="800"/>
                        </a:spcAft>
                      </a:pPr>
                      <a:r>
                        <a:rPr lang="en-US" sz="1200">
                          <a:effectLst/>
                        </a:rPr>
                        <a:t>Zip’d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338.798 MB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12332379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16.51 sec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yellow_taxi_trip_june_bk.7z</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85.869%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9454281"/>
                  </a:ext>
                </a:extLst>
              </a:tr>
              <a:tr h="490331">
                <a:tc>
                  <a:txBody>
                    <a:bodyPr/>
                    <a:lstStyle/>
                    <a:p>
                      <a:pPr marL="0" marR="0">
                        <a:lnSpc>
                          <a:spcPct val="107000"/>
                        </a:lnSpc>
                        <a:spcBef>
                          <a:spcPts val="0"/>
                        </a:spcBef>
                        <a:spcAft>
                          <a:spcPts val="800"/>
                        </a:spcAft>
                      </a:pPr>
                      <a:r>
                        <a:rPr lang="en-US" sz="1200">
                          <a:effectLst/>
                        </a:rPr>
                        <a:t>.RData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417.4381 MB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12332379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4 sec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err="1">
                          <a:effectLst/>
                        </a:rPr>
                        <a:t>yellow_taxi_trip_june_bk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82.589%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0175111"/>
                  </a:ext>
                </a:extLst>
              </a:tr>
              <a:tr h="490331">
                <a:tc>
                  <a:txBody>
                    <a:bodyPr/>
                    <a:lstStyle/>
                    <a:p>
                      <a:pPr marL="0" marR="0">
                        <a:lnSpc>
                          <a:spcPct val="107000"/>
                        </a:lnSpc>
                        <a:spcBef>
                          <a:spcPts val="0"/>
                        </a:spcBef>
                        <a:spcAft>
                          <a:spcPts val="800"/>
                        </a:spcAft>
                      </a:pPr>
                      <a:r>
                        <a:rPr lang="en-US" sz="1200">
                          <a:effectLst/>
                        </a:rPr>
                        <a:t>Oracle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3649MB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12332379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30.222 sec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yellow_taxi_trip_june_bk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385001"/>
                  </a:ext>
                </a:extLst>
              </a:tr>
            </a:tbl>
          </a:graphicData>
        </a:graphic>
      </p:graphicFrame>
    </p:spTree>
    <p:extLst>
      <p:ext uri="{BB962C8B-B14F-4D97-AF65-F5344CB8AC3E}">
        <p14:creationId xmlns:p14="http://schemas.microsoft.com/office/powerpoint/2010/main" val="1293950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Benchmark results for .Rdata file</a:t>
            </a:r>
          </a:p>
        </p:txBody>
      </p:sp>
      <p:sp>
        <p:nvSpPr>
          <p:cNvPr id="3" name="Content Placeholder 2"/>
          <p:cNvSpPr>
            <a:spLocks noGrp="1"/>
          </p:cNvSpPr>
          <p:nvPr>
            <p:ph idx="1"/>
          </p:nvPr>
        </p:nvSpPr>
        <p:spPr/>
        <p:txBody>
          <a:bodyPr/>
          <a:lstStyle/>
          <a:p>
            <a:r>
              <a:rPr lang="en-US" dirty="0"/>
              <a:t>Test results for the RESTAURANT table which were written also to a csv file, a data.frame in the .RData file and to an Oracle table, the results are below.</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67919840"/>
              </p:ext>
            </p:extLst>
          </p:nvPr>
        </p:nvGraphicFramePr>
        <p:xfrm>
          <a:off x="1285461" y="3400738"/>
          <a:ext cx="9263268" cy="2390463"/>
        </p:xfrm>
        <a:graphic>
          <a:graphicData uri="http://schemas.openxmlformats.org/drawingml/2006/table">
            <a:tbl>
              <a:tblPr firstRow="1" firstCol="1" bandRow="1">
                <a:tableStyleId>{5C22544A-7EE6-4342-B048-85BDC9FD1C3A}</a:tableStyleId>
              </a:tblPr>
              <a:tblGrid>
                <a:gridCol w="1135370">
                  <a:extLst>
                    <a:ext uri="{9D8B030D-6E8A-4147-A177-3AD203B41FA5}">
                      <a16:colId xmlns:a16="http://schemas.microsoft.com/office/drawing/2014/main" val="2412683906"/>
                    </a:ext>
                  </a:extLst>
                </a:gridCol>
                <a:gridCol w="1402865">
                  <a:extLst>
                    <a:ext uri="{9D8B030D-6E8A-4147-A177-3AD203B41FA5}">
                      <a16:colId xmlns:a16="http://schemas.microsoft.com/office/drawing/2014/main" val="2249830392"/>
                    </a:ext>
                  </a:extLst>
                </a:gridCol>
                <a:gridCol w="1230479">
                  <a:extLst>
                    <a:ext uri="{9D8B030D-6E8A-4147-A177-3AD203B41FA5}">
                      <a16:colId xmlns:a16="http://schemas.microsoft.com/office/drawing/2014/main" val="4075314787"/>
                    </a:ext>
                  </a:extLst>
                </a:gridCol>
                <a:gridCol w="1043232">
                  <a:extLst>
                    <a:ext uri="{9D8B030D-6E8A-4147-A177-3AD203B41FA5}">
                      <a16:colId xmlns:a16="http://schemas.microsoft.com/office/drawing/2014/main" val="646562426"/>
                    </a:ext>
                  </a:extLst>
                </a:gridCol>
                <a:gridCol w="2982079">
                  <a:extLst>
                    <a:ext uri="{9D8B030D-6E8A-4147-A177-3AD203B41FA5}">
                      <a16:colId xmlns:a16="http://schemas.microsoft.com/office/drawing/2014/main" val="2402046185"/>
                    </a:ext>
                  </a:extLst>
                </a:gridCol>
                <a:gridCol w="1469243">
                  <a:extLst>
                    <a:ext uri="{9D8B030D-6E8A-4147-A177-3AD203B41FA5}">
                      <a16:colId xmlns:a16="http://schemas.microsoft.com/office/drawing/2014/main" val="1588882202"/>
                    </a:ext>
                  </a:extLst>
                </a:gridCol>
              </a:tblGrid>
              <a:tr h="510883">
                <a:tc>
                  <a:txBody>
                    <a:bodyPr/>
                    <a:lstStyle/>
                    <a:p>
                      <a:pPr marL="0" marR="0">
                        <a:lnSpc>
                          <a:spcPct val="107000"/>
                        </a:lnSpc>
                        <a:spcBef>
                          <a:spcPts val="0"/>
                        </a:spcBef>
                        <a:spcAft>
                          <a:spcPts val="8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rPr>
                        <a:t>Size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Rows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rPr>
                        <a:t>Read Time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Filename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Compression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3914743"/>
                  </a:ext>
                </a:extLst>
              </a:tr>
              <a:tr h="470879">
                <a:tc>
                  <a:txBody>
                    <a:bodyPr/>
                    <a:lstStyle/>
                    <a:p>
                      <a:pPr marL="0" marR="0">
                        <a:lnSpc>
                          <a:spcPct val="107000"/>
                        </a:lnSpc>
                        <a:spcBef>
                          <a:spcPts val="0"/>
                        </a:spcBef>
                        <a:spcAft>
                          <a:spcPts val="800"/>
                        </a:spcAft>
                      </a:pPr>
                      <a:r>
                        <a:rPr lang="en-US" sz="1200" dirty="0" err="1">
                          <a:effectLst/>
                        </a:rPr>
                        <a:t>Unzip’d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163,841,355 Bytes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433790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RESTAURANT_V7.csv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8220956"/>
                  </a:ext>
                </a:extLst>
              </a:tr>
              <a:tr h="463826">
                <a:tc>
                  <a:txBody>
                    <a:bodyPr/>
                    <a:lstStyle/>
                    <a:p>
                      <a:pPr marL="0" marR="0">
                        <a:lnSpc>
                          <a:spcPct val="107000"/>
                        </a:lnSpc>
                        <a:spcBef>
                          <a:spcPts val="0"/>
                        </a:spcBef>
                        <a:spcAft>
                          <a:spcPts val="800"/>
                        </a:spcAft>
                      </a:pPr>
                      <a:r>
                        <a:rPr lang="en-US" sz="1200" dirty="0" err="1">
                          <a:effectLst/>
                        </a:rPr>
                        <a:t>Zip’d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7,856,080  Bytes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433790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27 sec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RESTAURANT_V7.7z</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95.205%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5705545"/>
                  </a:ext>
                </a:extLst>
              </a:tr>
              <a:tr h="547082">
                <a:tc>
                  <a:txBody>
                    <a:bodyPr/>
                    <a:lstStyle/>
                    <a:p>
                      <a:pPr marL="0" marR="0">
                        <a:lnSpc>
                          <a:spcPct val="107000"/>
                        </a:lnSpc>
                        <a:spcBef>
                          <a:spcPts val="0"/>
                        </a:spcBef>
                        <a:spcAft>
                          <a:spcPts val="800"/>
                        </a:spcAft>
                      </a:pPr>
                      <a:r>
                        <a:rPr lang="en-US" sz="1200">
                          <a:effectLst/>
                        </a:rPr>
                        <a:t>.RData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16903.59 KB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433790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RESTAURANT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89.44 %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3517915"/>
                  </a:ext>
                </a:extLst>
              </a:tr>
              <a:tr h="397793">
                <a:tc>
                  <a:txBody>
                    <a:bodyPr/>
                    <a:lstStyle/>
                    <a:p>
                      <a:pPr marL="0" marR="0">
                        <a:lnSpc>
                          <a:spcPct val="107000"/>
                        </a:lnSpc>
                        <a:spcBef>
                          <a:spcPts val="0"/>
                        </a:spcBef>
                        <a:spcAft>
                          <a:spcPts val="800"/>
                        </a:spcAft>
                      </a:pPr>
                      <a:r>
                        <a:rPr lang="en-US" sz="1200">
                          <a:effectLst/>
                        </a:rPr>
                        <a:t>Oracle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376MB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433790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Sec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a:effectLst/>
                        </a:rPr>
                        <a:t>RESTAURANT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5700625"/>
                  </a:ext>
                </a:extLst>
              </a:tr>
            </a:tbl>
          </a:graphicData>
        </a:graphic>
      </p:graphicFrame>
    </p:spTree>
    <p:extLst>
      <p:ext uri="{BB962C8B-B14F-4D97-AF65-F5344CB8AC3E}">
        <p14:creationId xmlns:p14="http://schemas.microsoft.com/office/powerpoint/2010/main" val="816615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Connecting to an oracle database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pPr marL="0" indent="0">
              <a:buNone/>
            </a:pPr>
            <a:endParaRPr lang="en-US" dirty="0"/>
          </a:p>
        </p:txBody>
      </p:sp>
      <p:sp>
        <p:nvSpPr>
          <p:cNvPr id="4" name="Rectangle 3"/>
          <p:cNvSpPr/>
          <p:nvPr/>
        </p:nvSpPr>
        <p:spPr>
          <a:xfrm>
            <a:off x="5221466" y="3244334"/>
            <a:ext cx="1749069" cy="461665"/>
          </a:xfrm>
          <a:prstGeom prst="rect">
            <a:avLst/>
          </a:prstGeom>
        </p:spPr>
        <p:txBody>
          <a:bodyPr wrap="none">
            <a:spAutoFit/>
          </a:bodyPr>
          <a:lstStyle/>
          <a:p>
            <a:pPr algn="ctr"/>
            <a:r>
              <a:rPr lang="en-US" sz="2400" b="1" dirty="0"/>
              <a:t>LET’S PAUSE</a:t>
            </a:r>
          </a:p>
        </p:txBody>
      </p:sp>
    </p:spTree>
    <p:extLst>
      <p:ext uri="{BB962C8B-B14F-4D97-AF65-F5344CB8AC3E}">
        <p14:creationId xmlns:p14="http://schemas.microsoft.com/office/powerpoint/2010/main" val="1476259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Benchmarks proc.time()</a:t>
            </a:r>
          </a:p>
        </p:txBody>
      </p:sp>
      <p:sp>
        <p:nvSpPr>
          <p:cNvPr id="3" name="Content Placeholder 2"/>
          <p:cNvSpPr>
            <a:spLocks noGrp="1"/>
          </p:cNvSpPr>
          <p:nvPr>
            <p:ph idx="1"/>
          </p:nvPr>
        </p:nvSpPr>
        <p:spPr/>
        <p:txBody>
          <a:bodyPr/>
          <a:lstStyle/>
          <a:p>
            <a:r>
              <a:rPr lang="en-US" sz="2200" dirty="0"/>
              <a:t>I used the proc.time() function, this function determines how much real CPU time in seconds the currently running R process has already taken.</a:t>
            </a:r>
          </a:p>
          <a:p>
            <a:r>
              <a:rPr lang="en-US" sz="2200" dirty="0"/>
              <a:t>The proc.time function returns five elements, but its print method prints a named vector of length 3. </a:t>
            </a:r>
          </a:p>
          <a:p>
            <a:r>
              <a:rPr lang="en-US" sz="2200" dirty="0"/>
              <a:t>The first two entries are the total user and system CPU times of the current R process and any child processes on which it has waited, and the third entry is the ‘real’ elapsed time since the process was started.</a:t>
            </a:r>
          </a:p>
          <a:p>
            <a:endParaRPr lang="en-US" dirty="0"/>
          </a:p>
          <a:p>
            <a:endParaRPr lang="en-US" dirty="0"/>
          </a:p>
          <a:p>
            <a:endParaRPr lang="en-US" dirty="0"/>
          </a:p>
        </p:txBody>
      </p:sp>
    </p:spTree>
    <p:extLst>
      <p:ext uri="{BB962C8B-B14F-4D97-AF65-F5344CB8AC3E}">
        <p14:creationId xmlns:p14="http://schemas.microsoft.com/office/powerpoint/2010/main" val="1158445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Benchmarks proc.time()</a:t>
            </a:r>
            <a:br>
              <a:rPr lang="en-US" dirty="0"/>
            </a:br>
            <a:r>
              <a:rPr lang="en-US" dirty="0"/>
              <a:t>continued</a:t>
            </a:r>
          </a:p>
        </p:txBody>
      </p:sp>
      <p:sp>
        <p:nvSpPr>
          <p:cNvPr id="3" name="Content Placeholder 2"/>
          <p:cNvSpPr>
            <a:spLocks noGrp="1"/>
          </p:cNvSpPr>
          <p:nvPr>
            <p:ph idx="1"/>
          </p:nvPr>
        </p:nvSpPr>
        <p:spPr/>
        <p:txBody>
          <a:bodyPr>
            <a:normAutofit fontScale="92500" lnSpcReduction="20000"/>
          </a:bodyPr>
          <a:lstStyle/>
          <a:p>
            <a:r>
              <a:rPr lang="en-US" dirty="0"/>
              <a:t>The proc.time function is used as shown below:</a:t>
            </a:r>
          </a:p>
          <a:p>
            <a:pPr marL="0" indent="0">
              <a:buNone/>
            </a:pPr>
            <a:r>
              <a:rPr lang="en-US" dirty="0"/>
              <a:t>&gt; ptm &lt;- proc.time()</a:t>
            </a:r>
          </a:p>
          <a:p>
            <a:pPr marL="0" indent="0">
              <a:buNone/>
            </a:pPr>
            <a:r>
              <a:rPr lang="en-US" dirty="0"/>
              <a:t>&gt; rs &lt;- dbSendQuery(con, "SELECT EXTRACT(MONTH FROM TPEP_PICKUP_DATETIME ) AS TMONTH, COUNT(*) FROM SEARSTGI_ADMIN.YELLOW_TAXI_TRIP GROUP BY EXTRACT(MONTH FROM TPEP_PICKUP_DATETIME )")</a:t>
            </a:r>
          </a:p>
          <a:p>
            <a:pPr marL="0" indent="0">
              <a:buNone/>
            </a:pPr>
            <a:r>
              <a:rPr lang="en-US" dirty="0"/>
              <a:t>&gt; proc.time() - ptm</a:t>
            </a:r>
          </a:p>
          <a:p>
            <a:pPr marL="0" indent="0">
              <a:buNone/>
            </a:pPr>
            <a:r>
              <a:rPr lang="en-US" dirty="0"/>
              <a:t>   user  system elapsed </a:t>
            </a:r>
          </a:p>
          <a:p>
            <a:pPr marL="0" indent="0">
              <a:buNone/>
            </a:pPr>
            <a:r>
              <a:rPr lang="en-US" dirty="0"/>
              <a:t>   0.01    0.02    0.04 </a:t>
            </a:r>
          </a:p>
        </p:txBody>
      </p:sp>
    </p:spTree>
    <p:extLst>
      <p:ext uri="{BB962C8B-B14F-4D97-AF65-F5344CB8AC3E}">
        <p14:creationId xmlns:p14="http://schemas.microsoft.com/office/powerpoint/2010/main" val="1304509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Connecting to an oracle database</a:t>
            </a:r>
          </a:p>
        </p:txBody>
      </p:sp>
      <p:sp>
        <p:nvSpPr>
          <p:cNvPr id="3" name="Content Placeholder 2"/>
          <p:cNvSpPr>
            <a:spLocks noGrp="1"/>
          </p:cNvSpPr>
          <p:nvPr>
            <p:ph idx="1"/>
          </p:nvPr>
        </p:nvSpPr>
        <p:spPr/>
        <p:txBody>
          <a:bodyPr>
            <a:normAutofit lnSpcReduction="10000"/>
          </a:bodyPr>
          <a:lstStyle/>
          <a:p>
            <a:r>
              <a:rPr lang="en-US" dirty="0"/>
              <a:t>This is how you can connect to an Oracle pluggable database.</a:t>
            </a:r>
          </a:p>
          <a:p>
            <a:r>
              <a:rPr lang="en-US" dirty="0"/>
              <a:t>library('ROracle')</a:t>
            </a:r>
          </a:p>
          <a:p>
            <a:r>
              <a:rPr lang="en-US" dirty="0"/>
              <a:t>drv &lt;- dbDriver("Oracle")</a:t>
            </a:r>
          </a:p>
          <a:p>
            <a:r>
              <a:rPr lang="en-US" dirty="0"/>
              <a:t>con &lt;- dbConnect(drv, "searstgi_admin", “PASSWORD", dbname='//localhost:1521/pdt16tst', prefetch = FALSE, bulk_read = 1000L, bulk_write = 1000L, stmt_cache = 0L, external_credentials = FALSE, sysdba = FALSE)</a:t>
            </a:r>
          </a:p>
          <a:p>
            <a:endParaRPr lang="en-US" dirty="0"/>
          </a:p>
        </p:txBody>
      </p:sp>
    </p:spTree>
    <p:extLst>
      <p:ext uri="{BB962C8B-B14F-4D97-AF65-F5344CB8AC3E}">
        <p14:creationId xmlns:p14="http://schemas.microsoft.com/office/powerpoint/2010/main" val="896959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Connecting to an oracle database</a:t>
            </a:r>
          </a:p>
        </p:txBody>
      </p:sp>
      <p:sp>
        <p:nvSpPr>
          <p:cNvPr id="3" name="Content Placeholder 2"/>
          <p:cNvSpPr>
            <a:spLocks noGrp="1"/>
          </p:cNvSpPr>
          <p:nvPr>
            <p:ph idx="1"/>
          </p:nvPr>
        </p:nvSpPr>
        <p:spPr/>
        <p:txBody>
          <a:bodyPr/>
          <a:lstStyle/>
          <a:p>
            <a:r>
              <a:rPr lang="en-US" dirty="0"/>
              <a:t>This is how you can connect to an Oracle container database.</a:t>
            </a:r>
          </a:p>
          <a:p>
            <a:pPr marL="0" indent="0">
              <a:buNone/>
            </a:pPr>
            <a:r>
              <a:rPr lang="en-US" dirty="0"/>
              <a:t>library('ROracle')</a:t>
            </a:r>
          </a:p>
          <a:p>
            <a:pPr marL="0" indent="0">
              <a:buNone/>
            </a:pPr>
            <a:r>
              <a:rPr lang="en-US" dirty="0"/>
              <a:t>drv &lt;- dbDriver("Oracle")</a:t>
            </a:r>
          </a:p>
          <a:p>
            <a:pPr marL="0" indent="0">
              <a:buNone/>
            </a:pPr>
            <a:r>
              <a:rPr lang="en-US" dirty="0"/>
              <a:t>con &lt;- dbConnect(drv, "system", "PASSWORD", dbname='data16pr')</a:t>
            </a:r>
          </a:p>
        </p:txBody>
      </p:sp>
    </p:spTree>
    <p:extLst>
      <p:ext uri="{BB962C8B-B14F-4D97-AF65-F5344CB8AC3E}">
        <p14:creationId xmlns:p14="http://schemas.microsoft.com/office/powerpoint/2010/main" val="2255868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Benchmark results </a:t>
            </a:r>
            <a:br>
              <a:rPr lang="en-US" dirty="0"/>
            </a:br>
            <a:r>
              <a:rPr lang="en-US" dirty="0"/>
              <a:t>continued</a:t>
            </a:r>
          </a:p>
        </p:txBody>
      </p:sp>
      <p:sp>
        <p:nvSpPr>
          <p:cNvPr id="3" name="Content Placeholder 2"/>
          <p:cNvSpPr>
            <a:spLocks noGrp="1"/>
          </p:cNvSpPr>
          <p:nvPr>
            <p:ph idx="1"/>
          </p:nvPr>
        </p:nvSpPr>
        <p:spPr/>
        <p:txBody>
          <a:bodyPr>
            <a:normAutofit fontScale="92500"/>
          </a:bodyPr>
          <a:lstStyle/>
          <a:p>
            <a:r>
              <a:rPr lang="en-US" dirty="0"/>
              <a:t>This query returns an aggregate result of six rows which is a row count by month.</a:t>
            </a:r>
          </a:p>
          <a:p>
            <a:r>
              <a:rPr lang="en-US" dirty="0"/>
              <a:t>The statement in RStudio is:  rs &lt;- dbSendQuery(con, "SELECT EXTRACT(MONTH FROM TPEP_PICKUP_DATETIME ) AS TMONTH, COUNT(*) FROM SEARSTGI_ADMIN.YELLOW_TAXI_TRIP GROUP BY EXTRACT(MONTH FROM TPEP_PICKUP_DATETIME )")</a:t>
            </a:r>
          </a:p>
          <a:p>
            <a:r>
              <a:rPr lang="en-US" dirty="0"/>
              <a:t>Oracle returned ‘All Rows Fetched: 6 in 220.094 seconds’.</a:t>
            </a:r>
          </a:p>
          <a:p>
            <a:r>
              <a:rPr lang="en-US" dirty="0"/>
              <a:t>RStudio returned all the rows in 198.38 seconds.</a:t>
            </a:r>
          </a:p>
        </p:txBody>
      </p:sp>
    </p:spTree>
    <p:extLst>
      <p:ext uri="{BB962C8B-B14F-4D97-AF65-F5344CB8AC3E}">
        <p14:creationId xmlns:p14="http://schemas.microsoft.com/office/powerpoint/2010/main" val="1279854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Agenda </a:t>
            </a:r>
          </a:p>
        </p:txBody>
      </p:sp>
      <p:sp>
        <p:nvSpPr>
          <p:cNvPr id="3" name="Content Placeholder 2"/>
          <p:cNvSpPr>
            <a:spLocks noGrp="1"/>
          </p:cNvSpPr>
          <p:nvPr>
            <p:ph idx="1"/>
          </p:nvPr>
        </p:nvSpPr>
        <p:spPr>
          <a:xfrm>
            <a:off x="1141412" y="2249487"/>
            <a:ext cx="9905999" cy="3912774"/>
          </a:xfrm>
        </p:spPr>
        <p:txBody>
          <a:bodyPr>
            <a:normAutofit/>
          </a:bodyPr>
          <a:lstStyle/>
          <a:p>
            <a:r>
              <a:rPr lang="en-US" dirty="0"/>
              <a:t>History of R as a programing language.</a:t>
            </a:r>
          </a:p>
          <a:p>
            <a:r>
              <a:rPr lang="en-US" dirty="0"/>
              <a:t>The hardware used.</a:t>
            </a:r>
          </a:p>
          <a:p>
            <a:r>
              <a:rPr lang="en-US" dirty="0"/>
              <a:t>The four software packages that are needed to create a seamless data processing environment.</a:t>
            </a:r>
          </a:p>
          <a:p>
            <a:r>
              <a:rPr lang="en-US" dirty="0"/>
              <a:t>What is DBI and ROracle and how do they work together.</a:t>
            </a:r>
          </a:p>
          <a:p>
            <a:r>
              <a:rPr lang="en-US" dirty="0"/>
              <a:t>64 versus 32 bit - why do we care?</a:t>
            </a:r>
          </a:p>
          <a:p>
            <a:pPr marL="0" indent="0">
              <a:buNone/>
            </a:pPr>
            <a:endParaRPr lang="en-US" sz="1400" dirty="0"/>
          </a:p>
          <a:p>
            <a:pPr marL="0" indent="0">
              <a:buNone/>
            </a:pPr>
            <a:endParaRPr lang="en-US" sz="1400" dirty="0"/>
          </a:p>
        </p:txBody>
      </p:sp>
    </p:spTree>
    <p:extLst>
      <p:ext uri="{BB962C8B-B14F-4D97-AF65-F5344CB8AC3E}">
        <p14:creationId xmlns:p14="http://schemas.microsoft.com/office/powerpoint/2010/main" val="3021612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Benchmark results </a:t>
            </a:r>
            <a:br>
              <a:rPr lang="en-US" dirty="0"/>
            </a:br>
            <a:r>
              <a:rPr lang="en-US" dirty="0"/>
              <a:t>continued</a:t>
            </a:r>
          </a:p>
        </p:txBody>
      </p:sp>
      <p:sp>
        <p:nvSpPr>
          <p:cNvPr id="3" name="Content Placeholder 2"/>
          <p:cNvSpPr>
            <a:spLocks noGrp="1"/>
          </p:cNvSpPr>
          <p:nvPr>
            <p:ph idx="1"/>
          </p:nvPr>
        </p:nvSpPr>
        <p:spPr/>
        <p:txBody>
          <a:bodyPr/>
          <a:lstStyle/>
          <a:p>
            <a:r>
              <a:rPr lang="en-US" dirty="0"/>
              <a:t>The query returns a count of how many rows are in the table.</a:t>
            </a:r>
          </a:p>
          <a:p>
            <a:r>
              <a:rPr lang="en-US" dirty="0"/>
              <a:t>The statement in SQL Developer is:</a:t>
            </a:r>
          </a:p>
          <a:p>
            <a:pPr marL="0" indent="0">
              <a:buNone/>
            </a:pPr>
            <a:r>
              <a:rPr lang="en-US" dirty="0"/>
              <a:t>SELECT COUNT(*) FROM SEARSTGI_ADMIN.YELLOW_TAXI_JUNE;</a:t>
            </a:r>
          </a:p>
          <a:p>
            <a:pPr marL="0" indent="0">
              <a:buNone/>
            </a:pPr>
            <a:r>
              <a:rPr lang="en-US" dirty="0"/>
              <a:t>All Rows Fetched: 1 in 56.187 seconds</a:t>
            </a:r>
          </a:p>
          <a:p>
            <a:pPr marL="0" indent="0">
              <a:buNone/>
            </a:pPr>
            <a:r>
              <a:rPr lang="en-US" dirty="0"/>
              <a:t>24664760</a:t>
            </a:r>
          </a:p>
          <a:p>
            <a:pPr marL="0" indent="0">
              <a:buNone/>
            </a:pPr>
            <a:r>
              <a:rPr lang="en-US" dirty="0" err="1"/>
              <a:t>RStudio</a:t>
            </a:r>
            <a:r>
              <a:rPr lang="en-US" dirty="0"/>
              <a:t> returned # rows in 53.92 seconds.</a:t>
            </a:r>
          </a:p>
          <a:p>
            <a:pPr marL="0" indent="0">
              <a:buNone/>
            </a:pPr>
            <a:endParaRPr lang="en-US" dirty="0"/>
          </a:p>
        </p:txBody>
      </p:sp>
    </p:spTree>
    <p:extLst>
      <p:ext uri="{BB962C8B-B14F-4D97-AF65-F5344CB8AC3E}">
        <p14:creationId xmlns:p14="http://schemas.microsoft.com/office/powerpoint/2010/main" val="453218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Benchmark results </a:t>
            </a:r>
            <a:br>
              <a:rPr lang="en-US" dirty="0"/>
            </a:br>
            <a:r>
              <a:rPr lang="en-US" dirty="0"/>
              <a:t>continued</a:t>
            </a:r>
          </a:p>
        </p:txBody>
      </p:sp>
      <p:sp>
        <p:nvSpPr>
          <p:cNvPr id="3" name="Content Placeholder 2"/>
          <p:cNvSpPr>
            <a:spLocks noGrp="1"/>
          </p:cNvSpPr>
          <p:nvPr>
            <p:ph idx="1"/>
          </p:nvPr>
        </p:nvSpPr>
        <p:spPr/>
        <p:txBody>
          <a:bodyPr>
            <a:normAutofit fontScale="40000" lnSpcReduction="20000"/>
          </a:bodyPr>
          <a:lstStyle/>
          <a:p>
            <a:r>
              <a:rPr lang="en-US" sz="6000" dirty="0"/>
              <a:t>This query returns a count of how many rows are in the table .</a:t>
            </a:r>
          </a:p>
          <a:p>
            <a:r>
              <a:rPr lang="en-US" sz="6000" dirty="0"/>
              <a:t>The statement in </a:t>
            </a:r>
            <a:r>
              <a:rPr lang="en-US" sz="6000" dirty="0" err="1"/>
              <a:t>RStudio</a:t>
            </a:r>
            <a:r>
              <a:rPr lang="en-US" sz="6000" dirty="0"/>
              <a:t> is:</a:t>
            </a:r>
          </a:p>
          <a:p>
            <a:pPr marL="0" indent="0">
              <a:buNone/>
            </a:pPr>
            <a:r>
              <a:rPr lang="en-US" sz="5000" dirty="0"/>
              <a:t>&gt;rs &lt;- dbSendQuery(con, "SELECT COUNT(*) FROM SEARSTGI_ADMIN.YELLOW_TAXI_JUNE")</a:t>
            </a:r>
          </a:p>
          <a:p>
            <a:pPr marL="0" indent="0">
              <a:buNone/>
            </a:pPr>
            <a:r>
              <a:rPr lang="en-US" sz="5000" dirty="0"/>
              <a:t>&gt; data &lt;- fetch(rs)    ## extract all rows</a:t>
            </a:r>
          </a:p>
          <a:p>
            <a:pPr marL="0" indent="0">
              <a:buNone/>
            </a:pPr>
            <a:r>
              <a:rPr lang="en-US" sz="5000" dirty="0"/>
              <a:t>user  system elapsed </a:t>
            </a:r>
          </a:p>
          <a:p>
            <a:pPr marL="0" indent="0">
              <a:buNone/>
            </a:pPr>
            <a:r>
              <a:rPr lang="en-US" sz="5000" dirty="0"/>
              <a:t>   0.00    0.00   53.48 </a:t>
            </a:r>
          </a:p>
          <a:p>
            <a:pPr marL="0" indent="0">
              <a:buNone/>
            </a:pPr>
            <a:r>
              <a:rPr lang="en-US" sz="5000" dirty="0"/>
              <a:t>COUNT(*)</a:t>
            </a:r>
          </a:p>
          <a:p>
            <a:pPr marL="0" indent="0">
              <a:buNone/>
            </a:pPr>
            <a:r>
              <a:rPr lang="en-US" sz="5000" dirty="0"/>
              <a:t>1 24664760</a:t>
            </a:r>
          </a:p>
          <a:p>
            <a:pPr marL="0" indent="0">
              <a:buNone/>
            </a:pPr>
            <a:endParaRPr lang="en-US" dirty="0"/>
          </a:p>
        </p:txBody>
      </p:sp>
    </p:spTree>
    <p:extLst>
      <p:ext uri="{BB962C8B-B14F-4D97-AF65-F5344CB8AC3E}">
        <p14:creationId xmlns:p14="http://schemas.microsoft.com/office/powerpoint/2010/main" val="1467380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Benchmark results </a:t>
            </a:r>
            <a:br>
              <a:rPr lang="en-US" dirty="0"/>
            </a:br>
            <a:r>
              <a:rPr lang="en-US" dirty="0"/>
              <a:t>continued</a:t>
            </a:r>
          </a:p>
        </p:txBody>
      </p:sp>
      <p:sp>
        <p:nvSpPr>
          <p:cNvPr id="3" name="Content Placeholder 2"/>
          <p:cNvSpPr>
            <a:spLocks noGrp="1"/>
          </p:cNvSpPr>
          <p:nvPr>
            <p:ph idx="1"/>
          </p:nvPr>
        </p:nvSpPr>
        <p:spPr/>
        <p:txBody>
          <a:bodyPr>
            <a:normAutofit/>
          </a:bodyPr>
          <a:lstStyle/>
          <a:p>
            <a:r>
              <a:rPr lang="en-US" dirty="0"/>
              <a:t>This query creates a table on the Oracle server.</a:t>
            </a:r>
          </a:p>
          <a:p>
            <a:r>
              <a:rPr lang="en-US" dirty="0"/>
              <a:t>The statement in SQL Developer is:</a:t>
            </a:r>
          </a:p>
          <a:p>
            <a:pPr marL="0" indent="0">
              <a:buNone/>
            </a:pPr>
            <a:r>
              <a:rPr lang="en-US" dirty="0"/>
              <a:t>CREATE TABLE RESTAURANT_CP3</a:t>
            </a:r>
          </a:p>
          <a:p>
            <a:pPr marL="0" indent="0">
              <a:buNone/>
            </a:pPr>
            <a:r>
              <a:rPr lang="en-US" dirty="0"/>
              <a:t>AS </a:t>
            </a:r>
          </a:p>
          <a:p>
            <a:pPr marL="0" indent="0">
              <a:buNone/>
            </a:pPr>
            <a:r>
              <a:rPr lang="en-US" dirty="0"/>
              <a:t>SELECT * FROM SEARSTGI_ADMIN.RESTAURANT;</a:t>
            </a:r>
          </a:p>
          <a:p>
            <a:pPr marL="0" indent="0">
              <a:buNone/>
            </a:pPr>
            <a:r>
              <a:rPr lang="en-US" dirty="0"/>
              <a:t>Task completed in 60.545 seconds</a:t>
            </a:r>
          </a:p>
        </p:txBody>
      </p:sp>
    </p:spTree>
    <p:extLst>
      <p:ext uri="{BB962C8B-B14F-4D97-AF65-F5344CB8AC3E}">
        <p14:creationId xmlns:p14="http://schemas.microsoft.com/office/powerpoint/2010/main" val="3127655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Benchmark results </a:t>
            </a:r>
            <a:br>
              <a:rPr lang="en-US" dirty="0"/>
            </a:br>
            <a:r>
              <a:rPr lang="en-US" dirty="0"/>
              <a:t>continued</a:t>
            </a:r>
          </a:p>
        </p:txBody>
      </p:sp>
      <p:sp>
        <p:nvSpPr>
          <p:cNvPr id="3" name="Content Placeholder 2"/>
          <p:cNvSpPr>
            <a:spLocks noGrp="1"/>
          </p:cNvSpPr>
          <p:nvPr>
            <p:ph idx="1"/>
          </p:nvPr>
        </p:nvSpPr>
        <p:spPr/>
        <p:txBody>
          <a:bodyPr>
            <a:normAutofit fontScale="92500" lnSpcReduction="20000"/>
          </a:bodyPr>
          <a:lstStyle/>
          <a:p>
            <a:r>
              <a:rPr lang="en-US" dirty="0"/>
              <a:t>This query creates a table on the Oracle server.  The statement in </a:t>
            </a:r>
            <a:r>
              <a:rPr lang="en-US" dirty="0" err="1"/>
              <a:t>Rstudio</a:t>
            </a:r>
            <a:r>
              <a:rPr lang="en-US" dirty="0"/>
              <a:t> is:</a:t>
            </a:r>
          </a:p>
          <a:p>
            <a:pPr marL="0" indent="0">
              <a:buNone/>
            </a:pPr>
            <a:r>
              <a:rPr lang="en-US" dirty="0"/>
              <a:t>&gt; </a:t>
            </a:r>
            <a:r>
              <a:rPr lang="en-US" dirty="0" err="1"/>
              <a:t>ptm</a:t>
            </a:r>
            <a:r>
              <a:rPr lang="en-US" dirty="0"/>
              <a:t> &lt;- </a:t>
            </a:r>
            <a:r>
              <a:rPr lang="en-US" dirty="0" err="1"/>
              <a:t>proc.time</a:t>
            </a:r>
            <a:r>
              <a:rPr lang="en-US" dirty="0"/>
              <a:t>()</a:t>
            </a:r>
          </a:p>
          <a:p>
            <a:pPr marL="0" indent="0">
              <a:buNone/>
            </a:pPr>
            <a:r>
              <a:rPr lang="en-US" dirty="0"/>
              <a:t>&gt; </a:t>
            </a:r>
            <a:r>
              <a:rPr lang="en-US" dirty="0" err="1"/>
              <a:t>dbWriteTable</a:t>
            </a:r>
            <a:r>
              <a:rPr lang="en-US" dirty="0"/>
              <a:t>(con, "YELLOW_TAXI_JUNE", </a:t>
            </a:r>
            <a:r>
              <a:rPr lang="en-US" dirty="0" err="1"/>
              <a:t>allrecs</a:t>
            </a:r>
            <a:r>
              <a:rPr lang="en-US" dirty="0"/>
              <a:t>, overwrite = FALSE, append=TRUE, </a:t>
            </a:r>
            <a:r>
              <a:rPr lang="en-US" dirty="0" err="1"/>
              <a:t>row.names</a:t>
            </a:r>
            <a:r>
              <a:rPr lang="en-US" dirty="0"/>
              <a:t> = F, schema="SEARSTGI_ADMIN")</a:t>
            </a:r>
          </a:p>
          <a:p>
            <a:pPr marL="0" indent="0">
              <a:buNone/>
            </a:pPr>
            <a:r>
              <a:rPr lang="en-US" dirty="0"/>
              <a:t>[1] TRUE</a:t>
            </a:r>
          </a:p>
          <a:p>
            <a:pPr marL="0" indent="0">
              <a:buNone/>
            </a:pPr>
            <a:r>
              <a:rPr lang="en-US" dirty="0"/>
              <a:t>&gt; </a:t>
            </a:r>
            <a:r>
              <a:rPr lang="en-US" dirty="0" err="1"/>
              <a:t>proc.time</a:t>
            </a:r>
            <a:r>
              <a:rPr lang="en-US" dirty="0"/>
              <a:t>() - </a:t>
            </a:r>
            <a:r>
              <a:rPr lang="en-US" dirty="0" err="1"/>
              <a:t>ptm</a:t>
            </a:r>
            <a:endParaRPr lang="en-US" dirty="0"/>
          </a:p>
          <a:p>
            <a:pPr marL="0" indent="0">
              <a:buNone/>
            </a:pPr>
            <a:r>
              <a:rPr lang="en-US" dirty="0"/>
              <a:t>   user  system elapsed </a:t>
            </a:r>
          </a:p>
          <a:p>
            <a:pPr marL="0" indent="0">
              <a:buNone/>
            </a:pPr>
            <a:r>
              <a:rPr lang="en-US" dirty="0"/>
              <a:t>  51.35    9.53  816.10 </a:t>
            </a:r>
          </a:p>
        </p:txBody>
      </p:sp>
    </p:spTree>
    <p:extLst>
      <p:ext uri="{BB962C8B-B14F-4D97-AF65-F5344CB8AC3E}">
        <p14:creationId xmlns:p14="http://schemas.microsoft.com/office/powerpoint/2010/main" val="2086300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Benchmark results </a:t>
            </a:r>
            <a:br>
              <a:rPr lang="en-US" dirty="0"/>
            </a:br>
            <a:r>
              <a:rPr lang="en-US" dirty="0"/>
              <a:t>continued</a:t>
            </a:r>
          </a:p>
        </p:txBody>
      </p:sp>
      <p:sp>
        <p:nvSpPr>
          <p:cNvPr id="3" name="Content Placeholder 2"/>
          <p:cNvSpPr>
            <a:spLocks noGrp="1"/>
          </p:cNvSpPr>
          <p:nvPr>
            <p:ph idx="1"/>
          </p:nvPr>
        </p:nvSpPr>
        <p:spPr/>
        <p:txBody>
          <a:bodyPr>
            <a:normAutofit fontScale="92500" lnSpcReduction="10000"/>
          </a:bodyPr>
          <a:lstStyle/>
          <a:p>
            <a:r>
              <a:rPr lang="en-US" dirty="0"/>
              <a:t>These statements return a count of how many rows are in the table.</a:t>
            </a:r>
          </a:p>
          <a:p>
            <a:r>
              <a:rPr lang="en-US" dirty="0"/>
              <a:t>Statement in Rstudio:</a:t>
            </a:r>
          </a:p>
          <a:p>
            <a:pPr marL="0" indent="0">
              <a:buNone/>
            </a:pPr>
            <a:r>
              <a:rPr lang="en-US" dirty="0"/>
              <a:t> rs &lt;- dbSendQuery(con, "select * from searstgi_admin.restaurant")</a:t>
            </a:r>
          </a:p>
          <a:p>
            <a:pPr marL="0" indent="0">
              <a:buNone/>
            </a:pPr>
            <a:r>
              <a:rPr lang="en-US" dirty="0"/>
              <a:t>  Data8 &lt;- fetch(rs) ## extract all rows </a:t>
            </a:r>
          </a:p>
          <a:p>
            <a:pPr marL="0" indent="0">
              <a:buNone/>
            </a:pPr>
            <a:r>
              <a:rPr lang="en-US" dirty="0"/>
              <a:t> proc.time() - ptm</a:t>
            </a:r>
          </a:p>
          <a:p>
            <a:pPr marL="0" indent="0">
              <a:buNone/>
            </a:pPr>
            <a:r>
              <a:rPr lang="en-US" dirty="0"/>
              <a:t>   user  system elapsed </a:t>
            </a:r>
          </a:p>
          <a:p>
            <a:pPr marL="0" indent="0">
              <a:buNone/>
            </a:pPr>
            <a:r>
              <a:rPr lang="en-US" dirty="0"/>
              <a:t>   2.14    0.30    4.20 </a:t>
            </a:r>
          </a:p>
        </p:txBody>
      </p:sp>
    </p:spTree>
    <p:extLst>
      <p:ext uri="{BB962C8B-B14F-4D97-AF65-F5344CB8AC3E}">
        <p14:creationId xmlns:p14="http://schemas.microsoft.com/office/powerpoint/2010/main" val="2324428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Benchmark tests </a:t>
            </a:r>
            <a:br>
              <a:rPr lang="en-US" dirty="0"/>
            </a:br>
            <a:r>
              <a:rPr lang="en-US" dirty="0"/>
              <a:t>conclusions</a:t>
            </a:r>
          </a:p>
        </p:txBody>
      </p:sp>
      <p:sp>
        <p:nvSpPr>
          <p:cNvPr id="3" name="Content Placeholder 2"/>
          <p:cNvSpPr>
            <a:spLocks noGrp="1"/>
          </p:cNvSpPr>
          <p:nvPr>
            <p:ph idx="1"/>
          </p:nvPr>
        </p:nvSpPr>
        <p:spPr/>
        <p:txBody>
          <a:bodyPr/>
          <a:lstStyle/>
          <a:p>
            <a:r>
              <a:rPr lang="en-US" dirty="0"/>
              <a:t>My conclusions are these:</a:t>
            </a:r>
          </a:p>
          <a:p>
            <a:pPr lvl="1"/>
            <a:r>
              <a:rPr lang="en-US" dirty="0"/>
              <a:t>When a query extracts data from the Oracle database to .Rdata workspace that operation will be 10X faster than the reading from an Oracle table and writing to another one or a CTAS operation.</a:t>
            </a:r>
          </a:p>
          <a:p>
            <a:pPr lvl="1"/>
            <a:r>
              <a:rPr lang="en-US" dirty="0"/>
              <a:t>When performing operations that just return a result the execution times are very similar as you saw in the various examples.</a:t>
            </a:r>
          </a:p>
          <a:p>
            <a:pPr lvl="1"/>
            <a:r>
              <a:rPr lang="en-US" dirty="0"/>
              <a:t>The RStudio/ROracle interface gives the R users a fast connection to the database and equal performance with Oracle tools.</a:t>
            </a:r>
          </a:p>
        </p:txBody>
      </p:sp>
    </p:spTree>
    <p:extLst>
      <p:ext uri="{BB962C8B-B14F-4D97-AF65-F5344CB8AC3E}">
        <p14:creationId xmlns:p14="http://schemas.microsoft.com/office/powerpoint/2010/main" val="278304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Useful web sites</a:t>
            </a:r>
          </a:p>
        </p:txBody>
      </p:sp>
      <p:sp>
        <p:nvSpPr>
          <p:cNvPr id="3" name="Content Placeholder 2"/>
          <p:cNvSpPr>
            <a:spLocks noGrp="1"/>
          </p:cNvSpPr>
          <p:nvPr>
            <p:ph idx="1"/>
          </p:nvPr>
        </p:nvSpPr>
        <p:spPr/>
        <p:txBody>
          <a:bodyPr>
            <a:normAutofit fontScale="92500" lnSpcReduction="20000"/>
          </a:bodyPr>
          <a:lstStyle/>
          <a:p>
            <a:r>
              <a:rPr lang="en-US" dirty="0"/>
              <a:t>Web site for Plot.ly Analyze and visualize </a:t>
            </a:r>
            <a:r>
              <a:rPr lang="en-US" dirty="0">
                <a:hlinkClick r:id="rId2"/>
              </a:rPr>
              <a:t>https://plot.ly/r/bubble-maps/</a:t>
            </a:r>
            <a:endParaRPr lang="en-US" dirty="0"/>
          </a:p>
          <a:p>
            <a:r>
              <a:rPr lang="en-US" dirty="0"/>
              <a:t>Web site for R </a:t>
            </a:r>
            <a:r>
              <a:rPr lang="en-US" dirty="0">
                <a:hlinkClick r:id="rId3"/>
              </a:rPr>
              <a:t>http://stat.ethz.ch</a:t>
            </a:r>
            <a:endParaRPr lang="en-US" dirty="0"/>
          </a:p>
          <a:p>
            <a:r>
              <a:rPr lang="en-US" dirty="0"/>
              <a:t>Web site for statistics  </a:t>
            </a:r>
            <a:r>
              <a:rPr lang="en-US" dirty="0">
                <a:hlinkClick r:id="rId4"/>
              </a:rPr>
              <a:t>https://www.gapminder.org/data/</a:t>
            </a:r>
            <a:endParaRPr lang="en-US" dirty="0"/>
          </a:p>
          <a:p>
            <a:r>
              <a:rPr lang="en-US" dirty="0"/>
              <a:t>Web site for Shiny package </a:t>
            </a:r>
            <a:r>
              <a:rPr lang="en-US" dirty="0">
                <a:hlinkClick r:id="rId5"/>
              </a:rPr>
              <a:t>https://shiny.rstudio.com/</a:t>
            </a:r>
            <a:endParaRPr lang="en-US" dirty="0"/>
          </a:p>
          <a:p>
            <a:r>
              <a:rPr lang="en-US" dirty="0"/>
              <a:t>Web site for R blogging  </a:t>
            </a:r>
            <a:r>
              <a:rPr lang="en-US" dirty="0">
                <a:hlinkClick r:id="rId6"/>
              </a:rPr>
              <a:t>https://www.r-bloggers.com</a:t>
            </a:r>
            <a:endParaRPr lang="en-US" dirty="0"/>
          </a:p>
          <a:p>
            <a:r>
              <a:rPr lang="en-US" dirty="0"/>
              <a:t>Web site for world data </a:t>
            </a:r>
            <a:r>
              <a:rPr lang="en-US" dirty="0">
                <a:hlinkClick r:id="rId7"/>
              </a:rPr>
              <a:t>http://data.worldbank.org/indicator/NY.GDP.PCAP.PP.CD</a:t>
            </a:r>
            <a:endParaRPr lang="en-US" dirty="0"/>
          </a:p>
          <a:p>
            <a:r>
              <a:rPr lang="en-US" dirty="0"/>
              <a:t>NYC Open Data web site  </a:t>
            </a:r>
            <a:r>
              <a:rPr lang="en-US" u="sng" dirty="0">
                <a:hlinkClick r:id="rId8"/>
              </a:rPr>
              <a:t>https://data.cityofnewyork.us/Transportation/2015-Yellow-Taxi-Trip-Data/ba8s-jw6u</a:t>
            </a:r>
            <a:endParaRPr lang="en-US" dirty="0"/>
          </a:p>
          <a:p>
            <a:endParaRPr lang="en-US" b="1" dirty="0"/>
          </a:p>
          <a:p>
            <a:endParaRPr lang="en-US" dirty="0"/>
          </a:p>
        </p:txBody>
      </p:sp>
    </p:spTree>
    <p:extLst>
      <p:ext uri="{BB962C8B-B14F-4D97-AF65-F5344CB8AC3E}">
        <p14:creationId xmlns:p14="http://schemas.microsoft.com/office/powerpoint/2010/main" val="1783613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to reach me</a:t>
            </a:r>
          </a:p>
        </p:txBody>
      </p:sp>
      <p:sp>
        <p:nvSpPr>
          <p:cNvPr id="3" name="Content Placeholder 2"/>
          <p:cNvSpPr>
            <a:spLocks noGrp="1"/>
          </p:cNvSpPr>
          <p:nvPr>
            <p:ph idx="1"/>
          </p:nvPr>
        </p:nvSpPr>
        <p:spPr/>
        <p:txBody>
          <a:bodyPr/>
          <a:lstStyle/>
          <a:p>
            <a:r>
              <a:rPr lang="en-US" dirty="0"/>
              <a:t>My email:	</a:t>
            </a:r>
            <a:r>
              <a:rPr lang="en-US" dirty="0">
                <a:hlinkClick r:id="rId2"/>
              </a:rPr>
              <a:t>jdearce1@gmail.com</a:t>
            </a:r>
            <a:endParaRPr lang="en-US" dirty="0"/>
          </a:p>
          <a:p>
            <a:r>
              <a:rPr lang="en-US" dirty="0"/>
              <a:t>The data sets used are from the NYC Open Data web site if you wish I have descriptions and URLs for each, just email me and I will send them to you.</a:t>
            </a:r>
          </a:p>
          <a:p>
            <a:r>
              <a:rPr lang="en-US" dirty="0"/>
              <a:t>For the listings of SQL and R statements, just email me and I will send them to you also.</a:t>
            </a:r>
          </a:p>
          <a:p>
            <a:endParaRPr lang="en-US" dirty="0"/>
          </a:p>
        </p:txBody>
      </p:sp>
    </p:spTree>
    <p:extLst>
      <p:ext uri="{BB962C8B-B14F-4D97-AF65-F5344CB8AC3E}">
        <p14:creationId xmlns:p14="http://schemas.microsoft.com/office/powerpoint/2010/main" val="123403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Agenda continued</a:t>
            </a:r>
          </a:p>
        </p:txBody>
      </p:sp>
      <p:sp>
        <p:nvSpPr>
          <p:cNvPr id="3" name="Content Placeholder 2"/>
          <p:cNvSpPr>
            <a:spLocks noGrp="1"/>
          </p:cNvSpPr>
          <p:nvPr>
            <p:ph idx="1"/>
          </p:nvPr>
        </p:nvSpPr>
        <p:spPr/>
        <p:txBody>
          <a:bodyPr/>
          <a:lstStyle/>
          <a:p>
            <a:r>
              <a:rPr lang="en-US" dirty="0" err="1"/>
              <a:t>ROracle’s</a:t>
            </a:r>
            <a:r>
              <a:rPr lang="en-US" dirty="0"/>
              <a:t> native connection to the database.</a:t>
            </a:r>
          </a:p>
          <a:p>
            <a:r>
              <a:rPr lang="en-US" dirty="0" err="1"/>
              <a:t>ROracle</a:t>
            </a:r>
            <a:r>
              <a:rPr lang="en-US" dirty="0"/>
              <a:t>/DBI native commands.</a:t>
            </a:r>
          </a:p>
          <a:p>
            <a:r>
              <a:rPr lang="en-US" dirty="0"/>
              <a:t>Making a connection to a database.</a:t>
            </a:r>
          </a:p>
          <a:p>
            <a:r>
              <a:rPr lang="en-US" dirty="0"/>
              <a:t>Benchmarks for ROracle and SQL Developer.</a:t>
            </a:r>
          </a:p>
          <a:p>
            <a:r>
              <a:rPr lang="en-US" dirty="0"/>
              <a:t>Conclusions.</a:t>
            </a:r>
          </a:p>
          <a:p>
            <a:r>
              <a:rPr lang="en-US" dirty="0"/>
              <a:t>Helpful web sites.</a:t>
            </a:r>
          </a:p>
          <a:p>
            <a:endParaRPr lang="en-US" dirty="0"/>
          </a:p>
        </p:txBody>
      </p:sp>
    </p:spTree>
    <p:extLst>
      <p:ext uri="{BB962C8B-B14F-4D97-AF65-F5344CB8AC3E}">
        <p14:creationId xmlns:p14="http://schemas.microsoft.com/office/powerpoint/2010/main" val="63909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hardware test platform</a:t>
            </a:r>
          </a:p>
        </p:txBody>
      </p:sp>
      <p:sp>
        <p:nvSpPr>
          <p:cNvPr id="3" name="Content Placeholder 2"/>
          <p:cNvSpPr>
            <a:spLocks noGrp="1"/>
          </p:cNvSpPr>
          <p:nvPr>
            <p:ph idx="1"/>
          </p:nvPr>
        </p:nvSpPr>
        <p:spPr/>
        <p:txBody>
          <a:bodyPr/>
          <a:lstStyle/>
          <a:p>
            <a:r>
              <a:rPr lang="en-US" dirty="0"/>
              <a:t>An Acer laptop running Windows 10 with a Core7i quad processor.</a:t>
            </a:r>
          </a:p>
          <a:p>
            <a:r>
              <a:rPr lang="en-US" dirty="0"/>
              <a:t>16GB of memory.</a:t>
            </a:r>
          </a:p>
          <a:p>
            <a:r>
              <a:rPr lang="en-US" dirty="0"/>
              <a:t>1TB hard drive (not SSD).</a:t>
            </a:r>
          </a:p>
          <a:p>
            <a:r>
              <a:rPr lang="en-US" dirty="0"/>
              <a:t>Installed is an Oracle 12c Enterprise database with a SGA of 6GB.</a:t>
            </a:r>
          </a:p>
          <a:p>
            <a:r>
              <a:rPr lang="en-US" dirty="0"/>
              <a:t>The database has a custom configuration.  </a:t>
            </a:r>
          </a:p>
          <a:p>
            <a:r>
              <a:rPr lang="en-US" dirty="0"/>
              <a:t>There are four PDBs on the Oracle 12c R1 instance.</a:t>
            </a:r>
          </a:p>
        </p:txBody>
      </p:sp>
    </p:spTree>
    <p:extLst>
      <p:ext uri="{BB962C8B-B14F-4D97-AF65-F5344CB8AC3E}">
        <p14:creationId xmlns:p14="http://schemas.microsoft.com/office/powerpoint/2010/main" val="178758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History of r: where did it come from?</a:t>
            </a:r>
          </a:p>
        </p:txBody>
      </p:sp>
      <p:sp>
        <p:nvSpPr>
          <p:cNvPr id="3" name="Content Placeholder 2"/>
          <p:cNvSpPr>
            <a:spLocks noGrp="1"/>
          </p:cNvSpPr>
          <p:nvPr>
            <p:ph idx="1"/>
          </p:nvPr>
        </p:nvSpPr>
        <p:spPr/>
        <p:txBody>
          <a:bodyPr>
            <a:normAutofit fontScale="92500" lnSpcReduction="20000"/>
          </a:bodyPr>
          <a:lstStyle/>
          <a:p>
            <a:r>
              <a:rPr lang="en-US" dirty="0"/>
              <a:t>R is an open source programming language and software environment for statistical computing. </a:t>
            </a:r>
          </a:p>
          <a:p>
            <a:r>
              <a:rPr lang="en-US" dirty="0"/>
              <a:t>R is an implementation of the S programming language.</a:t>
            </a:r>
          </a:p>
          <a:p>
            <a:r>
              <a:rPr lang="en-US" dirty="0"/>
              <a:t>R was created by Ross Ihaka and Robert Gentleman in 1992.</a:t>
            </a:r>
          </a:p>
          <a:p>
            <a:r>
              <a:rPr lang="en-US" dirty="0"/>
              <a:t>R has over 10,000 packages and a large developer community.</a:t>
            </a:r>
          </a:p>
          <a:p>
            <a:r>
              <a:rPr lang="en-US" dirty="0"/>
              <a:t>R is supported by major companies such as Microsoft and Oracle with R server and R Enterprise.</a:t>
            </a:r>
          </a:p>
          <a:p>
            <a:r>
              <a:rPr lang="en-US" dirty="0"/>
              <a:t>Microsoft and Oracle have integrated R into their RDBMS.</a:t>
            </a:r>
          </a:p>
          <a:p>
            <a:endParaRPr lang="en-US" dirty="0"/>
          </a:p>
        </p:txBody>
      </p:sp>
    </p:spTree>
    <p:extLst>
      <p:ext uri="{BB962C8B-B14F-4D97-AF65-F5344CB8AC3E}">
        <p14:creationId xmlns:p14="http://schemas.microsoft.com/office/powerpoint/2010/main" val="421857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needed to create an r environment </a:t>
            </a:r>
          </a:p>
        </p:txBody>
      </p:sp>
      <p:sp>
        <p:nvSpPr>
          <p:cNvPr id="3" name="Content Placeholder 2"/>
          <p:cNvSpPr>
            <a:spLocks noGrp="1"/>
          </p:cNvSpPr>
          <p:nvPr>
            <p:ph idx="1"/>
          </p:nvPr>
        </p:nvSpPr>
        <p:spPr/>
        <p:txBody>
          <a:bodyPr/>
          <a:lstStyle/>
          <a:p>
            <a:r>
              <a:rPr lang="en-US" dirty="0"/>
              <a:t>R base software.</a:t>
            </a:r>
          </a:p>
          <a:p>
            <a:r>
              <a:rPr lang="en-US" dirty="0"/>
              <a:t>RStudio (which is an IDE environment and is optional).</a:t>
            </a:r>
          </a:p>
          <a:p>
            <a:r>
              <a:rPr lang="en-US" dirty="0"/>
              <a:t>The Oracle client (the 64 bit version) that has the OCI libraries.</a:t>
            </a:r>
          </a:p>
          <a:p>
            <a:r>
              <a:rPr lang="en-US" dirty="0"/>
              <a:t>Configuration of the Oracle client and the software environment.</a:t>
            </a:r>
          </a:p>
          <a:p>
            <a:r>
              <a:rPr lang="en-US" dirty="0"/>
              <a:t>ROracle driver/package which will allow for a fast, native connection to the Oracle database.</a:t>
            </a:r>
          </a:p>
          <a:p>
            <a:pPr marL="0" indent="0">
              <a:buNone/>
            </a:pPr>
            <a:endParaRPr lang="en-US" dirty="0"/>
          </a:p>
        </p:txBody>
      </p:sp>
    </p:spTree>
    <p:extLst>
      <p:ext uri="{BB962C8B-B14F-4D97-AF65-F5344CB8AC3E}">
        <p14:creationId xmlns:p14="http://schemas.microsoft.com/office/powerpoint/2010/main" val="1921902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r base software: what is it?</a:t>
            </a:r>
          </a:p>
        </p:txBody>
      </p:sp>
      <p:sp>
        <p:nvSpPr>
          <p:cNvPr id="3" name="Content Placeholder 2"/>
          <p:cNvSpPr>
            <a:spLocks noGrp="1"/>
          </p:cNvSpPr>
          <p:nvPr>
            <p:ph idx="1"/>
          </p:nvPr>
        </p:nvSpPr>
        <p:spPr/>
        <p:txBody>
          <a:bodyPr>
            <a:normAutofit lnSpcReduction="10000"/>
          </a:bodyPr>
          <a:lstStyle/>
          <a:p>
            <a:r>
              <a:rPr lang="en-US" dirty="0"/>
              <a:t>R is a language and environment for statistical computing and visualization.</a:t>
            </a:r>
          </a:p>
          <a:p>
            <a:r>
              <a:rPr lang="en-US" dirty="0"/>
              <a:t>You can download the R software from the ‘</a:t>
            </a:r>
            <a:r>
              <a:rPr lang="en-US" dirty="0">
                <a:hlinkClick r:id="rId2"/>
              </a:rPr>
              <a:t>www.r-project.org</a:t>
            </a:r>
            <a:r>
              <a:rPr lang="en-US" dirty="0"/>
              <a:t>’ website which also has tutorials, forums, documentation and FAQs.</a:t>
            </a:r>
          </a:p>
          <a:p>
            <a:r>
              <a:rPr lang="en-US" dirty="0"/>
              <a:t>Next, install it on your PC, the installation is simple and no configuration is needed.</a:t>
            </a:r>
          </a:p>
          <a:p>
            <a:r>
              <a:rPr lang="en-US" dirty="0"/>
              <a:t>The installation will create the .RData file which will hold your workspace objects and will be loaded into memory each time R is started.</a:t>
            </a:r>
          </a:p>
          <a:p>
            <a:endParaRPr lang="en-US" dirty="0"/>
          </a:p>
        </p:txBody>
      </p:sp>
    </p:spTree>
    <p:extLst>
      <p:ext uri="{BB962C8B-B14F-4D97-AF65-F5344CB8AC3E}">
        <p14:creationId xmlns:p14="http://schemas.microsoft.com/office/powerpoint/2010/main" val="2620879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Rstudio is an interactive development environment</a:t>
            </a:r>
          </a:p>
        </p:txBody>
      </p:sp>
      <p:sp>
        <p:nvSpPr>
          <p:cNvPr id="3" name="Content Placeholder 2"/>
          <p:cNvSpPr>
            <a:spLocks noGrp="1"/>
          </p:cNvSpPr>
          <p:nvPr>
            <p:ph idx="1"/>
          </p:nvPr>
        </p:nvSpPr>
        <p:spPr/>
        <p:txBody>
          <a:bodyPr/>
          <a:lstStyle/>
          <a:p>
            <a:r>
              <a:rPr lang="en-US" dirty="0"/>
              <a:t>RStudio is a rapid development environment for the R language.</a:t>
            </a:r>
          </a:p>
          <a:p>
            <a:r>
              <a:rPr lang="en-US" dirty="0"/>
              <a:t>RStudio can be downloaded from the ‘rstudio.com’ website, the installation is straightforward with no configuration needed.  </a:t>
            </a:r>
          </a:p>
          <a:p>
            <a:r>
              <a:rPr lang="en-US" dirty="0"/>
              <a:t>The RStudio web site has many resources and the company is the creator of the Shiny package for interactive web applications.</a:t>
            </a:r>
          </a:p>
          <a:p>
            <a:endParaRPr lang="en-US" dirty="0"/>
          </a:p>
        </p:txBody>
      </p:sp>
    </p:spTree>
    <p:extLst>
      <p:ext uri="{BB962C8B-B14F-4D97-AF65-F5344CB8AC3E}">
        <p14:creationId xmlns:p14="http://schemas.microsoft.com/office/powerpoint/2010/main" val="422186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4979</TotalTime>
  <Words>2332</Words>
  <Application>Microsoft Office PowerPoint</Application>
  <PresentationFormat>Widescreen</PresentationFormat>
  <Paragraphs>264</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Times New Roman</vt:lpstr>
      <vt:lpstr>Trebuchet MS</vt:lpstr>
      <vt:lpstr>Tw Cen MT</vt:lpstr>
      <vt:lpstr>Circuit</vt:lpstr>
      <vt:lpstr>How to create a seamless r processing environment  </vt:lpstr>
      <vt:lpstr>Who am i</vt:lpstr>
      <vt:lpstr>Agenda </vt:lpstr>
      <vt:lpstr>Agenda continued</vt:lpstr>
      <vt:lpstr>hardware test platform</vt:lpstr>
      <vt:lpstr>History of r: where did it come from?</vt:lpstr>
      <vt:lpstr>Software needed to create an r environment </vt:lpstr>
      <vt:lpstr>The r base software: what is it?</vt:lpstr>
      <vt:lpstr>Rstudio is an interactive development environment</vt:lpstr>
      <vt:lpstr>Oracle 12c client for connecting the database</vt:lpstr>
      <vt:lpstr>Roracle needs to be installed in r </vt:lpstr>
      <vt:lpstr>What is the dbi interface and what is roracle </vt:lpstr>
      <vt:lpstr>The Roracle native connection to the  oracle database</vt:lpstr>
      <vt:lpstr>64 or 32 bit - why do we care</vt:lpstr>
      <vt:lpstr>The Roracle native connection to the  oracle database</vt:lpstr>
      <vt:lpstr>The alternatives to the roracle package</vt:lpstr>
      <vt:lpstr>The alternatives to the roracle package continued</vt:lpstr>
      <vt:lpstr>The .rData workspace storage file </vt:lpstr>
      <vt:lpstr>The .rData workspace storage file  continued</vt:lpstr>
      <vt:lpstr>The .rData workspace storage file  continued</vt:lpstr>
      <vt:lpstr>Benchmarks tests that I created</vt:lpstr>
      <vt:lpstr>Benchmark results for .Rdata file</vt:lpstr>
      <vt:lpstr>Benchmark results for .Rdata file</vt:lpstr>
      <vt:lpstr>Connecting to an oracle database</vt:lpstr>
      <vt:lpstr>Benchmarks proc.time()</vt:lpstr>
      <vt:lpstr>Benchmarks proc.time() continued</vt:lpstr>
      <vt:lpstr>Connecting to an oracle database</vt:lpstr>
      <vt:lpstr>Connecting to an oracle database</vt:lpstr>
      <vt:lpstr>Benchmark results  continued</vt:lpstr>
      <vt:lpstr>Benchmark results  continued</vt:lpstr>
      <vt:lpstr>Benchmark results  continued</vt:lpstr>
      <vt:lpstr>Benchmark results  continued</vt:lpstr>
      <vt:lpstr>Benchmark results  continued</vt:lpstr>
      <vt:lpstr>Benchmark results  continued</vt:lpstr>
      <vt:lpstr>Benchmark tests  conclusions</vt:lpstr>
      <vt:lpstr>Useful web sites</vt:lpstr>
      <vt:lpstr>How to reach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a seamless r processing invironment</dc:title>
  <dc:creator>Joseph</dc:creator>
  <cp:lastModifiedBy>Joseph</cp:lastModifiedBy>
  <cp:revision>118</cp:revision>
  <dcterms:created xsi:type="dcterms:W3CDTF">2017-02-04T02:20:04Z</dcterms:created>
  <dcterms:modified xsi:type="dcterms:W3CDTF">2017-06-13T20:28:21Z</dcterms:modified>
</cp:coreProperties>
</file>