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8" r:id="rId6"/>
    <p:sldId id="262" r:id="rId7"/>
    <p:sldId id="276" r:id="rId8"/>
    <p:sldId id="259" r:id="rId9"/>
    <p:sldId id="277" r:id="rId10"/>
    <p:sldId id="274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Glacial Indifference" panose="020B0604020202020204" charset="0"/>
      <p:regular r:id="rId20"/>
    </p:embeddedFont>
    <p:embeddedFont>
      <p:font typeface="Russo One" panose="02000503050000020004" pitchFamily="2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portosql.wordpress.com/2018/10/04/construindo-codigos-t-sql-eficientes-sargability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mssqltips.com/sqlservertip/3685/live-query-statistics-in-sql-server-2016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pt-br/archive/blogs/luti/non-search-arguments-no-sql-server" TargetMode="External"/><Relationship Id="rId5" Type="http://schemas.openxmlformats.org/officeDocument/2006/relationships/hyperlink" Target="https://imasters.com.br/banco-de-dados/voce-sabe-a-diferenca-entre-uma-consulta-sargable-e-non-sargable" TargetMode="External"/><Relationship Id="rId4" Type="http://schemas.openxmlformats.org/officeDocument/2006/relationships/hyperlink" Target="https://www.codemag.com/Article/060113/How-Developers-Can-Avoid-Transact-SQL-Cursor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744633" y="1035703"/>
            <a:ext cx="359014" cy="8121869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3" name="AutoShape 3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0B0F0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2038" y="3993899"/>
            <a:ext cx="3246608" cy="231320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133778" y="3479659"/>
            <a:ext cx="10871752" cy="4017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10400" dirty="0">
                <a:solidFill>
                  <a:srgbClr val="00B0F0"/>
                </a:solidFill>
                <a:latin typeface="Russo One" panose="02000503050000020004" pitchFamily="2" charset="0"/>
              </a:rPr>
              <a:t>SQL SERVER BEST PRATICES FOR DEVS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33778" y="1057275"/>
            <a:ext cx="9964019" cy="605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20"/>
              </a:lnSpc>
            </a:pPr>
            <a:r>
              <a:rPr lang="en-US" sz="4200" spc="264" dirty="0">
                <a:solidFill>
                  <a:schemeClr val="bg1"/>
                </a:solidFill>
                <a:latin typeface="Glacial Indifference"/>
              </a:rPr>
              <a:t>DATA TUNING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63122" y="9338183"/>
            <a:ext cx="3437478" cy="721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chemeClr val="bg1"/>
                </a:solidFill>
                <a:latin typeface="Glacial Indifference"/>
              </a:rPr>
              <a:t>TDC FLORIPA</a:t>
            </a:r>
          </a:p>
        </p:txBody>
      </p:sp>
      <p:pic>
        <p:nvPicPr>
          <p:cNvPr id="9" name="Picture 4" descr="TDC2020 (@TheDevConf) | Twitter">
            <a:extLst>
              <a:ext uri="{FF2B5EF4-FFF2-40B4-BE49-F238E27FC236}">
                <a16:creationId xmlns:a16="http://schemas.microsoft.com/office/drawing/2014/main" id="{7409E3CE-861C-430E-AE0C-F38A6995A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3" y="9157572"/>
            <a:ext cx="1083218" cy="108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046180"/>
            <a:ext cx="9357380" cy="927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REFERÊNCIAS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2C97EC65-6D46-42E4-8ED5-90F09DCA46A2}"/>
              </a:ext>
            </a:extLst>
          </p:cNvPr>
          <p:cNvSpPr txBox="1"/>
          <p:nvPr/>
        </p:nvSpPr>
        <p:spPr>
          <a:xfrm>
            <a:off x="762000" y="2552700"/>
            <a:ext cx="16764000" cy="45300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pc="96" dirty="0">
                <a:solidFill>
                  <a:schemeClr val="bg1"/>
                </a:solidFill>
                <a:latin typeface="Glacial Indifferenc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https://www.mssqltips.com/sqlservertip/3685/live-query-statistics-in-sql-server-2016/</a:t>
            </a:r>
            <a:endParaRPr lang="en-US" spc="96" dirty="0">
              <a:solidFill>
                <a:schemeClr val="bg1"/>
              </a:solidFill>
              <a:latin typeface="Glacial Indifference"/>
            </a:endParaRPr>
          </a:p>
          <a:p>
            <a:pPr>
              <a:lnSpc>
                <a:spcPts val="4480"/>
              </a:lnSpc>
            </a:pPr>
            <a:r>
              <a:rPr lang="pt-B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https://portosql.wordpress.com/2018/10/04/construindo-codigos-t-sql-eficientes-sargability/</a:t>
            </a:r>
            <a:endParaRPr lang="pt-BR" dirty="0">
              <a:solidFill>
                <a:schemeClr val="bg1"/>
              </a:solidFill>
            </a:endParaRPr>
          </a:p>
          <a:p>
            <a:pPr>
              <a:lnSpc>
                <a:spcPts val="4480"/>
              </a:lnSpc>
            </a:pPr>
            <a:r>
              <a:rPr lang="pt-BR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https://www.codemag.com/Article/060113/How-Developers-Can-Avoid-Transact-SQL-Cursors</a:t>
            </a:r>
            <a:endParaRPr lang="pt-BR" dirty="0">
              <a:solidFill>
                <a:schemeClr val="bg1"/>
              </a:solidFill>
            </a:endParaRPr>
          </a:p>
          <a:p>
            <a:pPr>
              <a:lnSpc>
                <a:spcPts val="4480"/>
              </a:lnSpc>
            </a:pPr>
            <a:r>
              <a:rPr lang="pt-BR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https://imasters.com.br/banco-de-dados/voce-sabe-a-diferenca-entre-uma-consulta-sargable-e-non-sargable</a:t>
            </a:r>
            <a:endParaRPr lang="pt-BR" dirty="0">
              <a:solidFill>
                <a:schemeClr val="bg1"/>
              </a:solidFill>
            </a:endParaRPr>
          </a:p>
          <a:p>
            <a:pPr>
              <a:lnSpc>
                <a:spcPts val="4480"/>
              </a:lnSpc>
            </a:pPr>
            <a:r>
              <a:rPr lang="pt-BR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https://docs.microsoft.com/pt-br/archive/blogs/luti/non-search-arguments-no-sql-server</a:t>
            </a:r>
            <a:endParaRPr lang="pt-BR" dirty="0">
              <a:solidFill>
                <a:schemeClr val="bg1"/>
              </a:solidFill>
            </a:endParaRPr>
          </a:p>
          <a:p>
            <a:pPr>
              <a:lnSpc>
                <a:spcPts val="4480"/>
              </a:lnSpc>
            </a:pPr>
            <a:endParaRPr lang="pt-BR" dirty="0"/>
          </a:p>
          <a:p>
            <a:pPr>
              <a:lnSpc>
                <a:spcPts val="4480"/>
              </a:lnSpc>
            </a:pPr>
            <a:endParaRPr lang="en-US" spc="96" dirty="0">
              <a:solidFill>
                <a:srgbClr val="F3F5F9"/>
              </a:solidFill>
              <a:latin typeface="Glacial Indifference"/>
            </a:endParaRPr>
          </a:p>
          <a:p>
            <a:pPr>
              <a:lnSpc>
                <a:spcPts val="4480"/>
              </a:lnSpc>
            </a:pPr>
            <a:endParaRPr lang="en-US" spc="96" dirty="0">
              <a:solidFill>
                <a:srgbClr val="F3F5F9"/>
              </a:solidFill>
              <a:latin typeface="Glacial Indifference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D65D3F-24BC-4A6B-B2FC-21EC5A8E860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pic>
        <p:nvPicPr>
          <p:cNvPr id="16" name="Picture 4" descr="TDC2020 (@TheDevConf) | Twitter">
            <a:extLst>
              <a:ext uri="{FF2B5EF4-FFF2-40B4-BE49-F238E27FC236}">
                <a16:creationId xmlns:a16="http://schemas.microsoft.com/office/drawing/2014/main" id="{6D555470-0EB9-4F6C-84F1-86AD5404C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3" y="9157572"/>
            <a:ext cx="1083218" cy="108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id="{3BF2EF0C-DDBE-4931-9875-F2A3CC4EF4FF}"/>
              </a:ext>
            </a:extLst>
          </p:cNvPr>
          <p:cNvSpPr txBox="1"/>
          <p:nvPr/>
        </p:nvSpPr>
        <p:spPr>
          <a:xfrm>
            <a:off x="1363122" y="9338183"/>
            <a:ext cx="3437478" cy="721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chemeClr val="bg1"/>
                </a:solidFill>
                <a:latin typeface="Glacial Indifference"/>
              </a:rPr>
              <a:t>TDC FLORIPA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sp>
        <p:nvSpPr>
          <p:cNvPr id="4" name="TextBox 4"/>
          <p:cNvSpPr txBox="1"/>
          <p:nvPr/>
        </p:nvSpPr>
        <p:spPr>
          <a:xfrm>
            <a:off x="616199" y="1012037"/>
            <a:ext cx="6880880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020301"/>
                </a:solidFill>
                <a:latin typeface="Russo One" panose="02000503050000020004" pitchFamily="2" charset="0"/>
              </a:rPr>
              <a:t>SP_WHO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74014" y="3980551"/>
            <a:ext cx="5117586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200" b="1" spc="96" dirty="0">
                <a:solidFill>
                  <a:srgbClr val="020301"/>
                </a:solidFill>
                <a:latin typeface="Glacial Indifference"/>
              </a:rPr>
              <a:t>GUILHERME TORRES</a:t>
            </a:r>
          </a:p>
          <a:p>
            <a:pPr algn="l">
              <a:lnSpc>
                <a:spcPts val="4409"/>
              </a:lnSpc>
            </a:pP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Co-Founder Data Tuning</a:t>
            </a:r>
          </a:p>
          <a:p>
            <a:pPr>
              <a:lnSpc>
                <a:spcPts val="4409"/>
              </a:lnSpc>
            </a:pP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Senior SQL Server DBA Banco </a:t>
            </a:r>
            <a:r>
              <a:rPr lang="en-US" sz="2000" spc="96" dirty="0" err="1">
                <a:solidFill>
                  <a:schemeClr val="bg1"/>
                </a:solidFill>
                <a:latin typeface="Glacial Indifference"/>
              </a:rPr>
              <a:t>Itau</a:t>
            </a: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 SA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9018E43-4466-4372-BF47-88C0D37F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" y="2795369"/>
            <a:ext cx="3598276" cy="411504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1A4A83A-36E8-432B-B313-EA6C213DB2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693" y="2795369"/>
            <a:ext cx="763850" cy="7638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F0C13FF-C956-4DFC-8324-0051F41F56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1694" y="4174800"/>
            <a:ext cx="763849" cy="77026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10F0C27-56B9-42E0-B76E-22CB6FF0F49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0377" y="5621683"/>
            <a:ext cx="763848" cy="77026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E665011-E01C-4520-BF2B-2B61950415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377" y="7065102"/>
            <a:ext cx="770260" cy="77026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003D8C2-FB65-4780-9F34-DB24DE82D74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377" y="8508521"/>
            <a:ext cx="763848" cy="76384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5E4839-AC31-48A9-B1EF-B706AB213856}"/>
              </a:ext>
            </a:extLst>
          </p:cNvPr>
          <p:cNvSpPr txBox="1"/>
          <p:nvPr/>
        </p:nvSpPr>
        <p:spPr>
          <a:xfrm>
            <a:off x="11180343" y="294646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linkedin.com/in/guilherme-torres-dba/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F75EF5-E943-4C96-A662-FE2014CA4B4F}"/>
              </a:ext>
            </a:extLst>
          </p:cNvPr>
          <p:cNvSpPr txBox="1"/>
          <p:nvPr/>
        </p:nvSpPr>
        <p:spPr>
          <a:xfrm>
            <a:off x="11180343" y="4329097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guilherme@datatuning.com.br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ACA2A4-9FAB-4926-9276-D19925ED673D}"/>
              </a:ext>
            </a:extLst>
          </p:cNvPr>
          <p:cNvSpPr txBox="1"/>
          <p:nvPr/>
        </p:nvSpPr>
        <p:spPr>
          <a:xfrm>
            <a:off x="11180343" y="577598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https://datatuning.com.br/blog/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156E7A0-6F26-4C5E-9E1C-33E53582A1FB}"/>
              </a:ext>
            </a:extLst>
          </p:cNvPr>
          <p:cNvSpPr txBox="1"/>
          <p:nvPr/>
        </p:nvSpPr>
        <p:spPr>
          <a:xfrm>
            <a:off x="11180343" y="7211383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Data </a:t>
            </a:r>
            <a:r>
              <a:rPr lang="pt-BR" sz="2400" dirty="0" err="1"/>
              <a:t>Tuning</a:t>
            </a:r>
            <a:r>
              <a:rPr lang="pt-BR" sz="2400" dirty="0"/>
              <a:t> </a:t>
            </a:r>
            <a:r>
              <a:rPr lang="pt-BR" sz="2400" dirty="0" err="1"/>
              <a:t>Group</a:t>
            </a:r>
            <a:endParaRPr lang="pt-BR" sz="24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DA4FD33-6EF2-432D-844A-D977646DDDA6}"/>
              </a:ext>
            </a:extLst>
          </p:cNvPr>
          <p:cNvSpPr txBox="1"/>
          <p:nvPr/>
        </p:nvSpPr>
        <p:spPr>
          <a:xfrm>
            <a:off x="11180343" y="8633776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youtube.com/DataTuning</a:t>
            </a: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735AD579-F4B7-4D95-A1F3-74FA3DDB8960}"/>
              </a:ext>
            </a:extLst>
          </p:cNvPr>
          <p:cNvSpPr txBox="1"/>
          <p:nvPr/>
        </p:nvSpPr>
        <p:spPr>
          <a:xfrm>
            <a:off x="9286719" y="1651583"/>
            <a:ext cx="7705881" cy="59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5400" b="1" spc="96" dirty="0">
                <a:solidFill>
                  <a:schemeClr val="bg1"/>
                </a:solidFill>
                <a:latin typeface="Glacial Indifference"/>
              </a:rPr>
              <a:t>CONTATO</a:t>
            </a:r>
            <a:endParaRPr lang="en-US" sz="3200" spc="96" dirty="0">
              <a:solidFill>
                <a:schemeClr val="bg1"/>
              </a:solidFill>
              <a:latin typeface="Glacial Indifference"/>
            </a:endParaRPr>
          </a:p>
        </p:txBody>
      </p:sp>
      <p:pic>
        <p:nvPicPr>
          <p:cNvPr id="2052" name="Picture 4" descr="TDC2020 (@TheDevConf) | Twitter">
            <a:extLst>
              <a:ext uri="{FF2B5EF4-FFF2-40B4-BE49-F238E27FC236}">
                <a16:creationId xmlns:a16="http://schemas.microsoft.com/office/drawing/2014/main" id="{00895C0E-D119-4B73-9F3B-FDBC52D15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3" y="9157572"/>
            <a:ext cx="1083218" cy="108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7">
            <a:extLst>
              <a:ext uri="{FF2B5EF4-FFF2-40B4-BE49-F238E27FC236}">
                <a16:creationId xmlns:a16="http://schemas.microsoft.com/office/drawing/2014/main" id="{86F56B09-BCEB-45EA-80F4-2D932189BCF6}"/>
              </a:ext>
            </a:extLst>
          </p:cNvPr>
          <p:cNvSpPr txBox="1"/>
          <p:nvPr/>
        </p:nvSpPr>
        <p:spPr>
          <a:xfrm>
            <a:off x="1363122" y="9338183"/>
            <a:ext cx="3437478" cy="721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chemeClr val="bg1"/>
                </a:solidFill>
                <a:latin typeface="Glacial Indifference"/>
              </a:rPr>
              <a:t>TDC FLORIPA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60869" y="808734"/>
            <a:ext cx="10462280" cy="1798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OBJETIVO DA PALESTRA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-161473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1" name="TextBox 4">
            <a:extLst>
              <a:ext uri="{FF2B5EF4-FFF2-40B4-BE49-F238E27FC236}">
                <a16:creationId xmlns:a16="http://schemas.microsoft.com/office/drawing/2014/main" id="{C06E5713-171E-4FA4-A5FC-CB81AAE07EA1}"/>
              </a:ext>
            </a:extLst>
          </p:cNvPr>
          <p:cNvSpPr txBox="1"/>
          <p:nvPr/>
        </p:nvSpPr>
        <p:spPr>
          <a:xfrm>
            <a:off x="1966445" y="3314700"/>
            <a:ext cx="9288427" cy="2089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4200" spc="151" dirty="0">
                <a:solidFill>
                  <a:srgbClr val="F3F5F9"/>
                </a:solidFill>
                <a:latin typeface="Russo One" panose="02000503050000020004" pitchFamily="2" charset="0"/>
              </a:rPr>
              <a:t>QUAIS OS ERROS MAIS COMUNS NA ESCRITA DE UMA QUERY </a:t>
            </a:r>
          </a:p>
          <a:p>
            <a:pPr algn="l">
              <a:lnSpc>
                <a:spcPts val="5460"/>
              </a:lnSpc>
            </a:pPr>
            <a:r>
              <a:rPr lang="en-US" sz="4200" spc="151" dirty="0">
                <a:solidFill>
                  <a:srgbClr val="F3F5F9"/>
                </a:solidFill>
                <a:latin typeface="Russo One" panose="02000503050000020004" pitchFamily="2" charset="0"/>
              </a:rPr>
              <a:t>T-SQL?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1966445" y="6295344"/>
            <a:ext cx="9288427" cy="1383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4200" spc="151" dirty="0">
                <a:solidFill>
                  <a:srgbClr val="F3F5F9"/>
                </a:solidFill>
                <a:latin typeface="Russo One" panose="02000503050000020004" pitchFamily="2" charset="0"/>
              </a:rPr>
              <a:t>COMO ANALISAR SE SUA QUERY ESTÁ PERFORMÁTICA?</a:t>
            </a:r>
          </a:p>
        </p:txBody>
      </p:sp>
      <p:pic>
        <p:nvPicPr>
          <p:cNvPr id="13" name="Picture 4" descr="TDC2020 (@TheDevConf) | Twitter">
            <a:extLst>
              <a:ext uri="{FF2B5EF4-FFF2-40B4-BE49-F238E27FC236}">
                <a16:creationId xmlns:a16="http://schemas.microsoft.com/office/drawing/2014/main" id="{A6F662BF-F352-4764-B046-4BBB9FBDA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3" y="9157572"/>
            <a:ext cx="1083218" cy="108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id="{3C758A62-9037-415B-8765-6D63C04D1162}"/>
              </a:ext>
            </a:extLst>
          </p:cNvPr>
          <p:cNvSpPr txBox="1"/>
          <p:nvPr/>
        </p:nvSpPr>
        <p:spPr>
          <a:xfrm>
            <a:off x="1363122" y="9338183"/>
            <a:ext cx="3437478" cy="721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chemeClr val="bg1"/>
                </a:solidFill>
                <a:latin typeface="Glacial Indifference"/>
              </a:rPr>
              <a:t>TDC FLORIPA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09800" y="1104900"/>
            <a:ext cx="10195581" cy="4442842"/>
            <a:chOff x="0" y="57151"/>
            <a:chExt cx="13594106" cy="5923789"/>
          </a:xfrm>
        </p:grpSpPr>
        <p:sp>
          <p:nvSpPr>
            <p:cNvPr id="3" name="TextBox 3"/>
            <p:cNvSpPr txBox="1"/>
            <p:nvPr/>
          </p:nvSpPr>
          <p:spPr>
            <a:xfrm>
              <a:off x="0" y="57151"/>
              <a:ext cx="13594106" cy="1225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39"/>
                </a:lnSpc>
              </a:pPr>
              <a:r>
                <a:rPr lang="en-US" sz="6400" spc="224" dirty="0">
                  <a:solidFill>
                    <a:srgbClr val="020301"/>
                  </a:solidFill>
                  <a:latin typeface="Russo One" panose="02000503050000020004" pitchFamily="2" charset="0"/>
                </a:rPr>
                <a:t>ERRO #01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16000" y="1377951"/>
              <a:ext cx="10680907" cy="18808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4200" spc="151" dirty="0">
                  <a:solidFill>
                    <a:srgbClr val="020301"/>
                  </a:solidFill>
                  <a:latin typeface="Russo One" panose="02000503050000020004" pitchFamily="2" charset="0"/>
                </a:rPr>
                <a:t>LOOP \ CURSOR NÃO É LEGAL NO SQL SERVER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527551"/>
              <a:ext cx="10680906" cy="14533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09"/>
                </a:lnSpc>
              </a:pPr>
              <a:r>
                <a:rPr lang="en-US" sz="3200" spc="96" dirty="0">
                  <a:solidFill>
                    <a:srgbClr val="020301"/>
                  </a:solidFill>
                  <a:latin typeface="Glacial Indifference"/>
                </a:rPr>
                <a:t>Evite </a:t>
              </a:r>
              <a:r>
                <a:rPr lang="en-US" sz="3200" spc="96" dirty="0" err="1">
                  <a:solidFill>
                    <a:srgbClr val="020301"/>
                  </a:solidFill>
                  <a:latin typeface="Glacial Indifference"/>
                </a:rPr>
                <a:t>ao</a:t>
              </a:r>
              <a:r>
                <a:rPr lang="en-US" sz="3200" spc="96" dirty="0">
                  <a:solidFill>
                    <a:srgbClr val="020301"/>
                  </a:solidFill>
                  <a:latin typeface="Glacial Indifference"/>
                </a:rPr>
                <a:t> </a:t>
              </a:r>
              <a:r>
                <a:rPr lang="en-US" sz="3200" spc="96" dirty="0" err="1">
                  <a:solidFill>
                    <a:srgbClr val="020301"/>
                  </a:solidFill>
                  <a:latin typeface="Glacial Indifference"/>
                </a:rPr>
                <a:t>máximo</a:t>
              </a:r>
              <a:r>
                <a:rPr lang="en-US" sz="3200" spc="96" dirty="0">
                  <a:solidFill>
                    <a:srgbClr val="020301"/>
                  </a:solidFill>
                  <a:latin typeface="Glacial Indifference"/>
                </a:rPr>
                <a:t> a </a:t>
              </a:r>
              <a:r>
                <a:rPr lang="en-US" sz="3200" spc="96" dirty="0" err="1">
                  <a:solidFill>
                    <a:srgbClr val="020301"/>
                  </a:solidFill>
                  <a:latin typeface="Glacial Indifference"/>
                </a:rPr>
                <a:t>utilização</a:t>
              </a:r>
              <a:r>
                <a:rPr lang="en-US" sz="3200" spc="96" dirty="0">
                  <a:solidFill>
                    <a:srgbClr val="020301"/>
                  </a:solidFill>
                  <a:latin typeface="Glacial Indifference"/>
                </a:rPr>
                <a:t> de LOOPS no SQL Server.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l="29788" t="605" r="12248"/>
          <a:stretch>
            <a:fillRect/>
          </a:stretch>
        </p:blipFill>
        <p:spPr>
          <a:xfrm>
            <a:off x="11266398" y="14859"/>
            <a:ext cx="7020276" cy="802042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028700" y="986980"/>
            <a:ext cx="210021" cy="8313041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1" name="TextBox 4">
            <a:extLst>
              <a:ext uri="{FF2B5EF4-FFF2-40B4-BE49-F238E27FC236}">
                <a16:creationId xmlns:a16="http://schemas.microsoft.com/office/drawing/2014/main" id="{D04773A4-A93A-4C7D-8A46-5F5C6B69566E}"/>
              </a:ext>
            </a:extLst>
          </p:cNvPr>
          <p:cNvSpPr txBox="1"/>
          <p:nvPr/>
        </p:nvSpPr>
        <p:spPr>
          <a:xfrm>
            <a:off x="1676400" y="6743700"/>
            <a:ext cx="8232913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4200" spc="151" dirty="0">
                <a:solidFill>
                  <a:srgbClr val="020301"/>
                </a:solidFill>
                <a:latin typeface="Russo One" panose="02000503050000020004" pitchFamily="2" charset="0"/>
              </a:rPr>
              <a:t>RECOMENDAÇÃO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164290-BFE3-4F0D-8F0E-9A92A6AD6739}"/>
              </a:ext>
            </a:extLst>
          </p:cNvPr>
          <p:cNvSpPr/>
          <p:nvPr/>
        </p:nvSpPr>
        <p:spPr>
          <a:xfrm>
            <a:off x="2196548" y="7665953"/>
            <a:ext cx="8700052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9"/>
              </a:lnSpc>
            </a:pPr>
            <a:r>
              <a:rPr lang="en-US" sz="3200" spc="96" dirty="0" err="1">
                <a:solidFill>
                  <a:srgbClr val="020301"/>
                </a:solidFill>
                <a:latin typeface="Glacial Indifference"/>
              </a:rPr>
              <a:t>Sempre</a:t>
            </a:r>
            <a:r>
              <a:rPr lang="en-US" sz="3200" spc="96" dirty="0">
                <a:solidFill>
                  <a:srgbClr val="020301"/>
                </a:solidFill>
                <a:latin typeface="Glacial Indifference"/>
              </a:rPr>
              <a:t> que </a:t>
            </a:r>
            <a:r>
              <a:rPr lang="en-US" sz="3200" spc="96" dirty="0" err="1">
                <a:solidFill>
                  <a:srgbClr val="020301"/>
                </a:solidFill>
                <a:latin typeface="Glacial Indifference"/>
              </a:rPr>
              <a:t>possível</a:t>
            </a:r>
            <a:r>
              <a:rPr lang="en-US" sz="3200" spc="96" dirty="0">
                <a:solidFill>
                  <a:srgbClr val="020301"/>
                </a:solidFill>
                <a:latin typeface="Glacial Indifference"/>
              </a:rPr>
              <a:t> use o mindset SET BASED </a:t>
            </a:r>
            <a:r>
              <a:rPr lang="en-US" sz="3200" spc="96" dirty="0" err="1">
                <a:solidFill>
                  <a:srgbClr val="020301"/>
                </a:solidFill>
                <a:latin typeface="Glacial Indifference"/>
              </a:rPr>
              <a:t>invés</a:t>
            </a:r>
            <a:r>
              <a:rPr lang="en-US" sz="3200" spc="96" dirty="0">
                <a:solidFill>
                  <a:srgbClr val="020301"/>
                </a:solidFill>
                <a:latin typeface="Glacial Indifference"/>
              </a:rPr>
              <a:t> de ROW BY ROW.</a:t>
            </a:r>
            <a:endParaRPr lang="pt-BR" sz="3200" spc="96" dirty="0">
              <a:solidFill>
                <a:srgbClr val="020301"/>
              </a:solidFill>
              <a:latin typeface="Glacial Indifference"/>
            </a:endParaRPr>
          </a:p>
        </p:txBody>
      </p:sp>
      <p:pic>
        <p:nvPicPr>
          <p:cNvPr id="13" name="Picture 4" descr="TDC2020 (@TheDevConf) | Twitter">
            <a:extLst>
              <a:ext uri="{FF2B5EF4-FFF2-40B4-BE49-F238E27FC236}">
                <a16:creationId xmlns:a16="http://schemas.microsoft.com/office/drawing/2014/main" id="{5409FC80-AD01-4FB7-9659-696474BEA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3" y="9157572"/>
            <a:ext cx="1083218" cy="108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id="{0F6395FA-016E-4F23-ACD6-6E023D8818EE}"/>
              </a:ext>
            </a:extLst>
          </p:cNvPr>
          <p:cNvSpPr txBox="1"/>
          <p:nvPr/>
        </p:nvSpPr>
        <p:spPr>
          <a:xfrm>
            <a:off x="1363122" y="9338183"/>
            <a:ext cx="3437478" cy="721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chemeClr val="bg1"/>
                </a:solidFill>
                <a:latin typeface="Glacial Indifference"/>
              </a:rPr>
              <a:t>TDC FLORIPA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t="59720" b="16736"/>
          <a:stretch>
            <a:fillRect/>
          </a:stretch>
        </p:blipFill>
        <p:spPr>
          <a:xfrm>
            <a:off x="-268519" y="7500045"/>
            <a:ext cx="18825039" cy="295275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2374794"/>
            <a:ext cx="12405380" cy="2920334"/>
            <a:chOff x="0" y="1794792"/>
            <a:chExt cx="16540506" cy="3893778"/>
          </a:xfrm>
        </p:grpSpPr>
        <p:sp>
          <p:nvSpPr>
            <p:cNvPr id="5" name="TextBox 5"/>
            <p:cNvSpPr txBox="1"/>
            <p:nvPr/>
          </p:nvSpPr>
          <p:spPr>
            <a:xfrm>
              <a:off x="0" y="1794792"/>
              <a:ext cx="16540506" cy="1225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12"/>
                </a:lnSpc>
              </a:pPr>
              <a:r>
                <a:rPr lang="en-US" sz="6400" spc="224" dirty="0">
                  <a:solidFill>
                    <a:srgbClr val="020301"/>
                  </a:solidFill>
                  <a:latin typeface="Russo One" panose="02000503050000020004" pitchFamily="2" charset="0"/>
                </a:rPr>
                <a:t>LAB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98554"/>
              <a:ext cx="11411446" cy="8900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34"/>
                </a:lnSpc>
              </a:pPr>
              <a:r>
                <a:rPr lang="en-US" sz="4200" spc="260" dirty="0">
                  <a:solidFill>
                    <a:srgbClr val="020301"/>
                  </a:solidFill>
                  <a:latin typeface="Glacial Indifference"/>
                </a:rPr>
                <a:t>ROW-BY-ROW vs SET-BASED</a:t>
              </a:r>
            </a:p>
          </p:txBody>
        </p:sp>
      </p:grpSp>
      <p:pic>
        <p:nvPicPr>
          <p:cNvPr id="8" name="Picture 9">
            <a:extLst>
              <a:ext uri="{FF2B5EF4-FFF2-40B4-BE49-F238E27FC236}">
                <a16:creationId xmlns:a16="http://schemas.microsoft.com/office/drawing/2014/main" id="{372C3A35-EF69-45CB-ABE2-BAE2D16526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pic>
        <p:nvPicPr>
          <p:cNvPr id="9" name="Picture 4" descr="TDC2020 (@TheDevConf) | Twitter">
            <a:extLst>
              <a:ext uri="{FF2B5EF4-FFF2-40B4-BE49-F238E27FC236}">
                <a16:creationId xmlns:a16="http://schemas.microsoft.com/office/drawing/2014/main" id="{547A07B5-0F79-42C1-886F-0D884B1B9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3" y="9157572"/>
            <a:ext cx="1083218" cy="108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1557EF31-72FA-4AFC-82F8-FF78A74BD842}"/>
              </a:ext>
            </a:extLst>
          </p:cNvPr>
          <p:cNvSpPr txBox="1"/>
          <p:nvPr/>
        </p:nvSpPr>
        <p:spPr>
          <a:xfrm>
            <a:off x="1363122" y="9338183"/>
            <a:ext cx="3437478" cy="721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chemeClr val="bg1"/>
                </a:solidFill>
                <a:latin typeface="Glacial Indifference"/>
              </a:rPr>
              <a:t>TDC FLORIPA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80783" y="952500"/>
            <a:ext cx="148017" cy="8302481"/>
          </a:xfrm>
          <a:prstGeom prst="rect">
            <a:avLst/>
          </a:prstGeom>
          <a:solidFill>
            <a:srgbClr val="020301"/>
          </a:solidFill>
        </p:spPr>
      </p:sp>
      <p:sp>
        <p:nvSpPr>
          <p:cNvPr id="3" name="TextBox 3"/>
          <p:cNvSpPr txBox="1"/>
          <p:nvPr/>
        </p:nvSpPr>
        <p:spPr>
          <a:xfrm>
            <a:off x="4343400" y="3287576"/>
            <a:ext cx="12192000" cy="2240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400" spc="96" dirty="0">
                <a:solidFill>
                  <a:srgbClr val="020301"/>
                </a:solidFill>
                <a:latin typeface="Glacial Indifference"/>
              </a:rPr>
              <a:t>VOU SAIR DE FLORIPA PARA PORTO ALEGRE. QUAL CAMINHO DEVO CONSIDERAR?</a:t>
            </a:r>
          </a:p>
          <a:p>
            <a:pPr marL="457200" indent="-457200" algn="l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spc="96" dirty="0">
                <a:solidFill>
                  <a:srgbClr val="020301"/>
                </a:solidFill>
                <a:latin typeface="Glacial Indifference"/>
              </a:rPr>
              <a:t>BR101</a:t>
            </a:r>
          </a:p>
          <a:p>
            <a:pPr marL="457200" indent="-457200" algn="l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spc="96" dirty="0">
                <a:solidFill>
                  <a:srgbClr val="020301"/>
                </a:solidFill>
                <a:latin typeface="Glacial Indifference"/>
              </a:rPr>
              <a:t>BR116</a:t>
            </a:r>
          </a:p>
          <a:p>
            <a:pPr marL="457200" indent="-457200" algn="l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spc="96" dirty="0">
                <a:solidFill>
                  <a:srgbClr val="020301"/>
                </a:solidFill>
                <a:latin typeface="Glacial Indifference"/>
              </a:rPr>
              <a:t>OUTROS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69281" y="1192429"/>
            <a:ext cx="9372600" cy="901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spc="224" dirty="0">
                <a:solidFill>
                  <a:srgbClr val="020301"/>
                </a:solidFill>
                <a:latin typeface="Russo One" panose="02000503050000020004" pitchFamily="2" charset="0"/>
              </a:rPr>
              <a:t>PLANO DE EXECUÇÃO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038600" y="2247901"/>
            <a:ext cx="7059576" cy="682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4200" spc="151" dirty="0">
                <a:solidFill>
                  <a:srgbClr val="020301"/>
                </a:solidFill>
                <a:latin typeface="Russo One" panose="02000503050000020004" pitchFamily="2" charset="0"/>
              </a:rPr>
              <a:t>COMO EU CHEGO LÁ?</a:t>
            </a:r>
          </a:p>
        </p:txBody>
      </p:sp>
      <p:sp>
        <p:nvSpPr>
          <p:cNvPr id="7" name="AutoShape 7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DF762E0-39D4-46D1-9FC8-BE0F950EB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5903310"/>
            <a:ext cx="12049450" cy="332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4" descr="TDC2020 (@TheDevConf) | Twitter">
            <a:extLst>
              <a:ext uri="{FF2B5EF4-FFF2-40B4-BE49-F238E27FC236}">
                <a16:creationId xmlns:a16="http://schemas.microsoft.com/office/drawing/2014/main" id="{5115AA6A-91A2-4A85-8723-2C76D4B80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3" y="9157572"/>
            <a:ext cx="1083218" cy="108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C9818C01-8BB3-4157-969D-36290F0A0D5D}"/>
              </a:ext>
            </a:extLst>
          </p:cNvPr>
          <p:cNvSpPr txBox="1"/>
          <p:nvPr/>
        </p:nvSpPr>
        <p:spPr>
          <a:xfrm>
            <a:off x="1363122" y="9338183"/>
            <a:ext cx="3437478" cy="721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chemeClr val="bg1"/>
                </a:solidFill>
                <a:latin typeface="Glacial Indifference"/>
              </a:rPr>
              <a:t>TDC FLORIPA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t="59720" b="16736"/>
          <a:stretch>
            <a:fillRect/>
          </a:stretch>
        </p:blipFill>
        <p:spPr>
          <a:xfrm>
            <a:off x="-268519" y="7500045"/>
            <a:ext cx="18825039" cy="295275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2374794"/>
            <a:ext cx="12405380" cy="2920334"/>
            <a:chOff x="0" y="1794792"/>
            <a:chExt cx="16540506" cy="3893778"/>
          </a:xfrm>
        </p:grpSpPr>
        <p:sp>
          <p:nvSpPr>
            <p:cNvPr id="5" name="TextBox 5"/>
            <p:cNvSpPr txBox="1"/>
            <p:nvPr/>
          </p:nvSpPr>
          <p:spPr>
            <a:xfrm>
              <a:off x="0" y="1794792"/>
              <a:ext cx="16540506" cy="1225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12"/>
                </a:lnSpc>
              </a:pPr>
              <a:r>
                <a:rPr lang="en-US" sz="6400" spc="224" dirty="0">
                  <a:solidFill>
                    <a:srgbClr val="020301"/>
                  </a:solidFill>
                  <a:latin typeface="Russo One" panose="02000503050000020004" pitchFamily="2" charset="0"/>
                </a:rPr>
                <a:t>LAB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98554"/>
              <a:ext cx="11411446" cy="8900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34"/>
                </a:lnSpc>
              </a:pPr>
              <a:r>
                <a:rPr lang="en-US" sz="4200" spc="260" dirty="0">
                  <a:solidFill>
                    <a:srgbClr val="020301"/>
                  </a:solidFill>
                  <a:latin typeface="Glacial Indifference"/>
                </a:rPr>
                <a:t>PLANO DE EXECUÇÃO</a:t>
              </a:r>
            </a:p>
          </p:txBody>
        </p:sp>
      </p:grpSp>
      <p:pic>
        <p:nvPicPr>
          <p:cNvPr id="8" name="Picture 9">
            <a:extLst>
              <a:ext uri="{FF2B5EF4-FFF2-40B4-BE49-F238E27FC236}">
                <a16:creationId xmlns:a16="http://schemas.microsoft.com/office/drawing/2014/main" id="{372C3A35-EF69-45CB-ABE2-BAE2D16526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pic>
        <p:nvPicPr>
          <p:cNvPr id="9" name="Picture 4" descr="TDC2020 (@TheDevConf) | Twitter">
            <a:extLst>
              <a:ext uri="{FF2B5EF4-FFF2-40B4-BE49-F238E27FC236}">
                <a16:creationId xmlns:a16="http://schemas.microsoft.com/office/drawing/2014/main" id="{510AA48E-DDB0-43F0-87D4-3F3BD6EEF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3" y="9157572"/>
            <a:ext cx="1083218" cy="108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65CBFEEA-F842-48A6-80D9-0871B996A917}"/>
              </a:ext>
            </a:extLst>
          </p:cNvPr>
          <p:cNvSpPr txBox="1"/>
          <p:nvPr/>
        </p:nvSpPr>
        <p:spPr>
          <a:xfrm>
            <a:off x="1363122" y="9338183"/>
            <a:ext cx="3437478" cy="721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chemeClr val="bg1"/>
                </a:solidFill>
                <a:latin typeface="Glacial Indifference"/>
              </a:rPr>
              <a:t>TDC FLORIPA</a:t>
            </a:r>
          </a:p>
        </p:txBody>
      </p:sp>
    </p:spTree>
    <p:extLst>
      <p:ext uri="{BB962C8B-B14F-4D97-AF65-F5344CB8AC3E}">
        <p14:creationId xmlns:p14="http://schemas.microsoft.com/office/powerpoint/2010/main" val="16491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74689" y="448751"/>
            <a:ext cx="11719423" cy="2128167"/>
            <a:chOff x="0" y="4496112"/>
            <a:chExt cx="15625897" cy="2837556"/>
          </a:xfrm>
        </p:grpSpPr>
        <p:sp>
          <p:nvSpPr>
            <p:cNvPr id="4" name="TextBox 4"/>
            <p:cNvSpPr txBox="1"/>
            <p:nvPr/>
          </p:nvSpPr>
          <p:spPr>
            <a:xfrm>
              <a:off x="972963" y="4496112"/>
              <a:ext cx="13679969" cy="940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60"/>
                </a:lnSpc>
              </a:pPr>
              <a:r>
                <a:rPr lang="en-US" sz="4200" spc="151" dirty="0">
                  <a:solidFill>
                    <a:srgbClr val="F3F5F9"/>
                  </a:solidFill>
                  <a:latin typeface="Russo One" panose="02000503050000020004" pitchFamily="2" charset="0"/>
                </a:rPr>
                <a:t>SARG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251320"/>
              <a:ext cx="15625897" cy="10823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5600" spc="112" dirty="0">
                  <a:solidFill>
                    <a:srgbClr val="38B6FF"/>
                  </a:solidFill>
                  <a:latin typeface="Russo One" panose="02000503050000020004" pitchFamily="2" charset="0"/>
                </a:rPr>
                <a:t>Search Arguments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63A6ED29-CBED-4783-A962-469959D8B94F}"/>
              </a:ext>
            </a:extLst>
          </p:cNvPr>
          <p:cNvSpPr txBox="1"/>
          <p:nvPr/>
        </p:nvSpPr>
        <p:spPr>
          <a:xfrm>
            <a:off x="533401" y="3303578"/>
            <a:ext cx="8001000" cy="811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 spc="112" dirty="0">
                <a:solidFill>
                  <a:srgbClr val="38B6FF"/>
                </a:solidFill>
                <a:latin typeface="Russo One" panose="02000503050000020004" pitchFamily="2" charset="0"/>
              </a:rPr>
              <a:t>SARGABLE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AC865314-6276-4A7F-B7CB-F1272E3D5415}"/>
              </a:ext>
            </a:extLst>
          </p:cNvPr>
          <p:cNvSpPr txBox="1"/>
          <p:nvPr/>
        </p:nvSpPr>
        <p:spPr>
          <a:xfrm>
            <a:off x="9753597" y="3303578"/>
            <a:ext cx="8001000" cy="811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 spc="112" dirty="0">
                <a:solidFill>
                  <a:srgbClr val="38B6FF"/>
                </a:solidFill>
                <a:latin typeface="Russo One" panose="02000503050000020004" pitchFamily="2" charset="0"/>
              </a:rPr>
              <a:t>NON-SARGABLE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37F198A5-DB8A-4CF2-B85A-A219966D9CA7}"/>
              </a:ext>
            </a:extLst>
          </p:cNvPr>
          <p:cNvSpPr txBox="1"/>
          <p:nvPr/>
        </p:nvSpPr>
        <p:spPr>
          <a:xfrm>
            <a:off x="7467600" y="3366999"/>
            <a:ext cx="2057400" cy="814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8000" spc="151" dirty="0">
                <a:solidFill>
                  <a:srgbClr val="F3F5F9"/>
                </a:solidFill>
                <a:latin typeface="Russo One" panose="02000503050000020004" pitchFamily="2" charset="0"/>
              </a:rPr>
              <a:t>VS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D636DDB0-12A9-48A0-B534-F84260F85911}"/>
              </a:ext>
            </a:extLst>
          </p:cNvPr>
          <p:cNvSpPr/>
          <p:nvPr/>
        </p:nvSpPr>
        <p:spPr>
          <a:xfrm>
            <a:off x="8420100" y="4381500"/>
            <a:ext cx="190500" cy="5562600"/>
          </a:xfrm>
          <a:prstGeom prst="rect">
            <a:avLst/>
          </a:prstGeom>
          <a:solidFill>
            <a:srgbClr val="F3F5F9"/>
          </a:solidFill>
        </p:spPr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F1302C0B-8429-461B-A735-562D655A6D7D}"/>
              </a:ext>
            </a:extLst>
          </p:cNvPr>
          <p:cNvSpPr txBox="1"/>
          <p:nvPr/>
        </p:nvSpPr>
        <p:spPr>
          <a:xfrm>
            <a:off x="381000" y="4168604"/>
            <a:ext cx="8001000" cy="14626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6160"/>
              </a:lnSpc>
              <a:buFont typeface="Arial" panose="020B0604020202020204" pitchFamily="34" charset="0"/>
              <a:buChar char="•"/>
            </a:pPr>
            <a:r>
              <a:rPr lang="en-US" sz="2000" spc="112" dirty="0">
                <a:solidFill>
                  <a:schemeClr val="bg1"/>
                </a:solidFill>
                <a:latin typeface="Russo One" panose="02000503050000020004" pitchFamily="2" charset="0"/>
              </a:rPr>
              <a:t>O TERMO DE BUSCA (PREDICATE) CONSEGUE REALIZAR UMA BUSCA FILTRADA (SEEK)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347CCBB-1622-4BB2-A6D0-5B2FFA8F7E63}"/>
              </a:ext>
            </a:extLst>
          </p:cNvPr>
          <p:cNvSpPr/>
          <p:nvPr/>
        </p:nvSpPr>
        <p:spPr>
          <a:xfrm>
            <a:off x="390939" y="6128178"/>
            <a:ext cx="8143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Id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Posts 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CreationDate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'2008-08-01’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'2008-08-02'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BF6DC49-7157-48B1-A691-111C98CE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176" y="7097243"/>
            <a:ext cx="4215553" cy="2215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4823F14-0DD2-4757-B913-468B7988649B}"/>
              </a:ext>
            </a:extLst>
          </p:cNvPr>
          <p:cNvSpPr/>
          <p:nvPr/>
        </p:nvSpPr>
        <p:spPr>
          <a:xfrm>
            <a:off x="9501809" y="5942666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Id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Posts 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DATEPART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CreationDate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2008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DATEPART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CreationDate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08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C73D7187-D4B8-4D96-B29C-09B83FD483E2}"/>
              </a:ext>
            </a:extLst>
          </p:cNvPr>
          <p:cNvSpPr txBox="1"/>
          <p:nvPr/>
        </p:nvSpPr>
        <p:spPr>
          <a:xfrm>
            <a:off x="9448800" y="4168578"/>
            <a:ext cx="8001000" cy="14626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6160"/>
              </a:lnSpc>
              <a:buFont typeface="Arial" panose="020B0604020202020204" pitchFamily="34" charset="0"/>
              <a:buChar char="•"/>
            </a:pPr>
            <a:r>
              <a:rPr lang="en-US" sz="2000" spc="112" dirty="0">
                <a:solidFill>
                  <a:schemeClr val="bg1"/>
                </a:solidFill>
                <a:latin typeface="Russo One" panose="02000503050000020004" pitchFamily="2" charset="0"/>
              </a:rPr>
              <a:t>O TERMO DE BUSCA (PREDICATE) NÃO CONSEGUE REALIZAR UMA BUSCA FILTRADA (SCAN)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C4C2F58A-1F7C-4A02-891E-994656756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1358" y="7081030"/>
            <a:ext cx="6275883" cy="2215722"/>
          </a:xfrm>
          <a:prstGeom prst="rect">
            <a:avLst/>
          </a:prstGeom>
        </p:spPr>
      </p:pic>
      <p:pic>
        <p:nvPicPr>
          <p:cNvPr id="16" name="Picture 4" descr="TDC2020 (@TheDevConf) | Twitter">
            <a:extLst>
              <a:ext uri="{FF2B5EF4-FFF2-40B4-BE49-F238E27FC236}">
                <a16:creationId xmlns:a16="http://schemas.microsoft.com/office/drawing/2014/main" id="{405535D2-E202-49F2-BE2F-DA4D3D814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3" y="9157572"/>
            <a:ext cx="1083218" cy="108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7">
            <a:extLst>
              <a:ext uri="{FF2B5EF4-FFF2-40B4-BE49-F238E27FC236}">
                <a16:creationId xmlns:a16="http://schemas.microsoft.com/office/drawing/2014/main" id="{734AC116-4886-4B3D-9905-28EACC3DA0C3}"/>
              </a:ext>
            </a:extLst>
          </p:cNvPr>
          <p:cNvSpPr txBox="1"/>
          <p:nvPr/>
        </p:nvSpPr>
        <p:spPr>
          <a:xfrm>
            <a:off x="1363122" y="9338183"/>
            <a:ext cx="3437478" cy="721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chemeClr val="bg1"/>
                </a:solidFill>
                <a:latin typeface="Glacial Indifference"/>
              </a:rPr>
              <a:t>TDC FLORIPA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t="59720" b="16736"/>
          <a:stretch>
            <a:fillRect/>
          </a:stretch>
        </p:blipFill>
        <p:spPr>
          <a:xfrm>
            <a:off x="-268519" y="7500045"/>
            <a:ext cx="18825039" cy="295275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2374794"/>
            <a:ext cx="12405380" cy="2920334"/>
            <a:chOff x="0" y="1794792"/>
            <a:chExt cx="16540506" cy="3893778"/>
          </a:xfrm>
        </p:grpSpPr>
        <p:sp>
          <p:nvSpPr>
            <p:cNvPr id="5" name="TextBox 5"/>
            <p:cNvSpPr txBox="1"/>
            <p:nvPr/>
          </p:nvSpPr>
          <p:spPr>
            <a:xfrm>
              <a:off x="0" y="1794792"/>
              <a:ext cx="16540506" cy="1225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12"/>
                </a:lnSpc>
              </a:pPr>
              <a:r>
                <a:rPr lang="en-US" sz="6400" spc="224" dirty="0">
                  <a:solidFill>
                    <a:srgbClr val="020301"/>
                  </a:solidFill>
                  <a:latin typeface="Russo One" panose="02000503050000020004" pitchFamily="2" charset="0"/>
                </a:rPr>
                <a:t>LAB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98554"/>
              <a:ext cx="11411446" cy="8900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34"/>
                </a:lnSpc>
              </a:pPr>
              <a:r>
                <a:rPr lang="en-US" sz="4200" spc="260" dirty="0">
                  <a:solidFill>
                    <a:srgbClr val="020301"/>
                  </a:solidFill>
                  <a:latin typeface="Glacial Indifference"/>
                </a:rPr>
                <a:t>SARG vs NONSARG</a:t>
              </a:r>
            </a:p>
          </p:txBody>
        </p:sp>
      </p:grpSp>
      <p:pic>
        <p:nvPicPr>
          <p:cNvPr id="8" name="Picture 9">
            <a:extLst>
              <a:ext uri="{FF2B5EF4-FFF2-40B4-BE49-F238E27FC236}">
                <a16:creationId xmlns:a16="http://schemas.microsoft.com/office/drawing/2014/main" id="{372C3A35-EF69-45CB-ABE2-BAE2D16526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pic>
        <p:nvPicPr>
          <p:cNvPr id="9" name="Picture 4" descr="TDC2020 (@TheDevConf) | Twitter">
            <a:extLst>
              <a:ext uri="{FF2B5EF4-FFF2-40B4-BE49-F238E27FC236}">
                <a16:creationId xmlns:a16="http://schemas.microsoft.com/office/drawing/2014/main" id="{E75B04CF-A16E-4BF2-B65E-173BBBEEE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3" y="9157572"/>
            <a:ext cx="1083218" cy="108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483D7837-85FB-47EB-B217-9F9A96765FF9}"/>
              </a:ext>
            </a:extLst>
          </p:cNvPr>
          <p:cNvSpPr txBox="1"/>
          <p:nvPr/>
        </p:nvSpPr>
        <p:spPr>
          <a:xfrm>
            <a:off x="1363122" y="9338183"/>
            <a:ext cx="3437478" cy="721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chemeClr val="bg1"/>
                </a:solidFill>
                <a:latin typeface="Glacial Indifference"/>
              </a:rPr>
              <a:t>TDC FLORIPA</a:t>
            </a:r>
          </a:p>
        </p:txBody>
      </p:sp>
    </p:spTree>
    <p:extLst>
      <p:ext uri="{BB962C8B-B14F-4D97-AF65-F5344CB8AC3E}">
        <p14:creationId xmlns:p14="http://schemas.microsoft.com/office/powerpoint/2010/main" val="1183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6267</TotalTime>
  <Words>313</Words>
  <Application>Microsoft Office PowerPoint</Application>
  <PresentationFormat>Personalizar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Russo One</vt:lpstr>
      <vt:lpstr>Consolas</vt:lpstr>
      <vt:lpstr>Glacial Indifference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TUNING</dc:title>
  <dc:creator>Guilherme Torres</dc:creator>
  <cp:lastModifiedBy>Guilherme Torres</cp:lastModifiedBy>
  <cp:revision>36</cp:revision>
  <dcterms:created xsi:type="dcterms:W3CDTF">2006-08-16T00:00:00Z</dcterms:created>
  <dcterms:modified xsi:type="dcterms:W3CDTF">2020-06-25T17:31:17Z</dcterms:modified>
  <dc:identifier>DAD_WODvzJw</dc:identifier>
</cp:coreProperties>
</file>