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73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D0952-89AC-4062-9CF5-EC555B768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4B6ACF-5DC9-412E-8AA2-D9257F494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5BBA9-BB3A-448A-B0F6-4D127935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1727C-A89F-4562-82B1-158F412F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1BC66-D6B7-49CF-9D46-3A252504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5055B-11D0-410C-BF82-0FA7C917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71E22E-58F9-46D8-BA0A-D15AC297A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0367E-4596-4A45-B8FE-6D0AC10D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6D52B-34CF-487A-9448-C8CC7DEB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D5960-6B43-4198-A1A0-759C9E44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BAA16A-6BB8-480E-8944-A5C9DF1F8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DFDC4C-FC41-4E09-8DDB-2A52A14E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780C7-9349-4076-A4F0-07ABAA09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C0047-7DA9-42B8-A0B2-4EF081C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A6F76A-18F0-460D-99A7-EFD5766F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0F3E1-8BF8-450C-B11E-CF415908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3184E-C89F-47B3-AB11-4B443A35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5ADD7-9DA4-49BA-9A2E-E53CF741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70D95F-4212-4538-986F-C83A1EB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1CFCE-BDF3-4599-BFCB-E76CE62B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6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F3E4-A852-42B4-BA1D-9EF4BF26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628F2-59FC-4C7C-8BF1-7A6B13EA0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F4C02-B9D4-4637-AB38-BED8EE75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0541D-B4D0-4FE0-BACC-FB247C7A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EEEE6-11E7-4706-AE07-EE3292E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6BE04-2244-4652-8C8A-70762388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1BE95-BE49-4BCF-A0BD-9247343C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5CA213-35D4-4851-B259-B221D748F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523159-6F37-4E07-B0CB-1ADC45D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0BF22C-6E79-4BEA-9D66-6F264897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4AFFC-1475-4FE3-9A94-DD78E9F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63102-1984-4342-A179-63087A4E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EC000-3930-403A-87BF-8092F40C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CE23D-FFA6-4E21-A0B6-3A2BD1A3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D303B1-04AA-43F3-A32F-BDA648C8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96F59-9E5E-4555-89C5-0FA03B596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02C86D-29E5-4327-9666-8257FA12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218728-C79B-4A6A-980A-5D8DF36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527A3C-50B2-4137-AE11-F4A9B8A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79AF3-B008-4E83-93FA-E7F2BAD1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4B98BE-5D85-47A7-B172-652AD4DB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09B9B-72FA-4858-BD40-A876898D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EFDD0D-C58E-4A8C-ADB5-D8E786E9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37651-C218-4B76-AB51-4C9203B2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EB64C3-226B-42B0-A618-B4B947FC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087C63-B701-4945-B1B3-1BD0217B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5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AB5E-E9DE-4B83-BA8B-B7ED5C1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3DFCE-A3A3-44AE-868C-C9DDBB3D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78A48B-482C-48EA-BF7D-269F8B3D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7B7AC-B962-4ACF-B6C8-537DB3D7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B1D7E5-C7DC-462D-BB69-74EA8D13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439CA-C260-4AD5-9623-937379A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58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69B8-9693-4CAC-BD77-7F5CA23D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91E32F-DB07-4144-AD3C-81B6B80B1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6E22D3-7868-49E4-B95E-2C65EA39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77493-AFA0-4D9F-B597-1280CDD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2DE28E-D945-4124-AB00-05253FF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E216C-7703-4886-8A58-AB0D20A8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7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7C67D0-7459-498E-9EE6-461FE10D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8CCACF-6FDE-417C-AE3D-04D43D156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758B3-3A34-4E6C-9FE8-2260D87C3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FBF5-84BC-4B0D-8919-6925BCCDE092}" type="datetimeFigureOut">
              <a:rPr lang="pt-BR" smtClean="0"/>
              <a:t>31/03/2020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6ACA30-70C2-4DAB-905F-4CBAAB560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E66F9-3CA8-412E-B4FE-D4E9E65C3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74BE-6FF9-40A3-B554-3C20146D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sd5MjHlc9dNDQV6NTf_IQQ" TargetMode="External"/><Relationship Id="rId3" Type="http://schemas.openxmlformats.org/officeDocument/2006/relationships/image" Target="../media/image2.JPG"/><Relationship Id="rId7" Type="http://schemas.openxmlformats.org/officeDocument/2006/relationships/hyperlink" Target="mailto:marcel@datatuning.com.br" TargetMode="External"/><Relationship Id="rId12" Type="http://schemas.openxmlformats.org/officeDocument/2006/relationships/hyperlink" Target="https://www.meetup.com/pt-BR/Data-Tuning-Grou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s://www.linkedin.com/in/marcelinowe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blog.datatuning.com.b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céu noturno, homem&#10;&#10;Descrição gerada automaticamente">
            <a:extLst>
              <a:ext uri="{FF2B5EF4-FFF2-40B4-BE49-F238E27FC236}">
                <a16:creationId xmlns:a16="http://schemas.microsoft.com/office/drawing/2014/main" id="{7135EB7E-3068-4525-A00B-244BFD7C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57AC34-ABC6-489C-A79D-ADD0A665CCAB}"/>
              </a:ext>
            </a:extLst>
          </p:cNvPr>
          <p:cNvSpPr txBox="1"/>
          <p:nvPr/>
        </p:nvSpPr>
        <p:spPr>
          <a:xfrm>
            <a:off x="218900" y="168816"/>
            <a:ext cx="11896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Porquê minha aplicação com </a:t>
            </a:r>
            <a:r>
              <a:rPr lang="pt-BR" sz="4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Entity</a:t>
            </a:r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 Framework fica lenta?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4CDBB1-D51B-457F-A18B-89AD1011A6DD}"/>
              </a:ext>
            </a:extLst>
          </p:cNvPr>
          <p:cNvSpPr txBox="1"/>
          <p:nvPr/>
        </p:nvSpPr>
        <p:spPr>
          <a:xfrm>
            <a:off x="218900" y="1446843"/>
            <a:ext cx="7353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Dicas de como melhorar a performance de sua aplicação!</a:t>
            </a:r>
          </a:p>
        </p:txBody>
      </p:sp>
    </p:spTree>
    <p:extLst>
      <p:ext uri="{BB962C8B-B14F-4D97-AF65-F5344CB8AC3E}">
        <p14:creationId xmlns:p14="http://schemas.microsoft.com/office/powerpoint/2010/main" val="432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7011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_T-SQL: Problemas e Dicas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E976932-7165-42E1-BF4B-DB4F8980392B}"/>
              </a:ext>
            </a:extLst>
          </p:cNvPr>
          <p:cNvSpPr/>
          <p:nvPr/>
        </p:nvSpPr>
        <p:spPr>
          <a:xfrm>
            <a:off x="323073" y="1195169"/>
            <a:ext cx="9230502" cy="560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9E382CD-244D-4E92-8440-89CA9D735093}"/>
              </a:ext>
            </a:extLst>
          </p:cNvPr>
          <p:cNvSpPr/>
          <p:nvPr/>
        </p:nvSpPr>
        <p:spPr>
          <a:xfrm>
            <a:off x="491159" y="928537"/>
            <a:ext cx="8327052" cy="60456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Conversão implícita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31EA0E3-441C-4A4F-B94E-F2737DA99C80}"/>
              </a:ext>
            </a:extLst>
          </p:cNvPr>
          <p:cNvSpPr txBox="1"/>
          <p:nvPr/>
        </p:nvSpPr>
        <p:spPr>
          <a:xfrm>
            <a:off x="597295" y="1614371"/>
            <a:ext cx="80017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Conversão automática realizada pelo QO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57358D8-F8CE-4D66-A43E-E593285D4DFF}"/>
              </a:ext>
            </a:extLst>
          </p:cNvPr>
          <p:cNvSpPr txBox="1"/>
          <p:nvPr/>
        </p:nvSpPr>
        <p:spPr>
          <a:xfrm>
            <a:off x="597295" y="2023391"/>
            <a:ext cx="80017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Ocorre quando se compara tipos incompatíveis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46FC279-0C9C-41B9-A351-18FA4D8D51E2}"/>
              </a:ext>
            </a:extLst>
          </p:cNvPr>
          <p:cNvSpPr txBox="1"/>
          <p:nvPr/>
        </p:nvSpPr>
        <p:spPr>
          <a:xfrm>
            <a:off x="1140089" y="2479380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‘VARCHAR’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N‘NVARCHAR’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BCC0B6C-A0B9-4F5F-9A57-7283D52A2D35}"/>
              </a:ext>
            </a:extLst>
          </p:cNvPr>
          <p:cNvSpPr txBox="1"/>
          <p:nvPr/>
        </p:nvSpPr>
        <p:spPr>
          <a:xfrm>
            <a:off x="1140089" y="2952816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= ‘1’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53E2E1E-2218-4FF9-8CE9-3BBF4D607D76}"/>
              </a:ext>
            </a:extLst>
          </p:cNvPr>
          <p:cNvSpPr txBox="1"/>
          <p:nvPr/>
        </p:nvSpPr>
        <p:spPr>
          <a:xfrm>
            <a:off x="597295" y="3416678"/>
            <a:ext cx="800179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Poderá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causar um </a:t>
            </a:r>
            <a:r>
              <a:rPr lang="pt-BR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pt-BR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t-BR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NVARCHAR parece mas não é VARCHAR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t-BR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6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7011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_T-SQL: Problemas e Dicas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E976932-7165-42E1-BF4B-DB4F8980392B}"/>
              </a:ext>
            </a:extLst>
          </p:cNvPr>
          <p:cNvSpPr/>
          <p:nvPr/>
        </p:nvSpPr>
        <p:spPr>
          <a:xfrm>
            <a:off x="323073" y="1195169"/>
            <a:ext cx="9230502" cy="560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9E382CD-244D-4E92-8440-89CA9D735093}"/>
              </a:ext>
            </a:extLst>
          </p:cNvPr>
          <p:cNvSpPr/>
          <p:nvPr/>
        </p:nvSpPr>
        <p:spPr>
          <a:xfrm>
            <a:off x="491159" y="928537"/>
            <a:ext cx="8327052" cy="60456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Conversão implícita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31EA0E3-441C-4A4F-B94E-F2737DA99C80}"/>
              </a:ext>
            </a:extLst>
          </p:cNvPr>
          <p:cNvSpPr txBox="1"/>
          <p:nvPr/>
        </p:nvSpPr>
        <p:spPr>
          <a:xfrm>
            <a:off x="597295" y="1614371"/>
            <a:ext cx="80017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Detectável apenas via </a:t>
            </a:r>
            <a:r>
              <a:rPr lang="pt-BR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pt-BR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B3A3E26-F851-40C3-9739-F4165EF8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0" y="2288271"/>
            <a:ext cx="8496766" cy="3697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75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7011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_T-SQL: Problemas e Dicas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E976932-7165-42E1-BF4B-DB4F8980392B}"/>
              </a:ext>
            </a:extLst>
          </p:cNvPr>
          <p:cNvSpPr/>
          <p:nvPr/>
        </p:nvSpPr>
        <p:spPr>
          <a:xfrm>
            <a:off x="323073" y="1195169"/>
            <a:ext cx="9230502" cy="560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9E382CD-244D-4E92-8440-89CA9D735093}"/>
              </a:ext>
            </a:extLst>
          </p:cNvPr>
          <p:cNvSpPr/>
          <p:nvPr/>
        </p:nvSpPr>
        <p:spPr>
          <a:xfrm>
            <a:off x="491159" y="928537"/>
            <a:ext cx="8327052" cy="60456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b="1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4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/Index SCAN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CAA8DD-866C-40B9-A163-DF711BB100A5}"/>
              </a:ext>
            </a:extLst>
          </p:cNvPr>
          <p:cNvSpPr txBox="1"/>
          <p:nvPr/>
        </p:nvSpPr>
        <p:spPr>
          <a:xfrm>
            <a:off x="578245" y="1690571"/>
            <a:ext cx="80017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Leitura completa de uma tabela ou índice;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8117D-54BA-4AFD-B6A7-CAC54F4AFFD5}"/>
              </a:ext>
            </a:extLst>
          </p:cNvPr>
          <p:cNvSpPr txBox="1"/>
          <p:nvPr/>
        </p:nvSpPr>
        <p:spPr>
          <a:xfrm>
            <a:off x="578245" y="2099591"/>
            <a:ext cx="80017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 das principais causas: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A0FE06-FFF2-42F2-A469-FF3BD5FF4DC8}"/>
              </a:ext>
            </a:extLst>
          </p:cNvPr>
          <p:cNvSpPr txBox="1"/>
          <p:nvPr/>
        </p:nvSpPr>
        <p:spPr>
          <a:xfrm>
            <a:off x="1067566" y="2555580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coluna LIKE ‘%TEXTO%’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943615-1204-486B-9DA7-100B7CED4A1B}"/>
              </a:ext>
            </a:extLst>
          </p:cNvPr>
          <p:cNvSpPr txBox="1"/>
          <p:nvPr/>
        </p:nvSpPr>
        <p:spPr>
          <a:xfrm>
            <a:off x="1067566" y="3029016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AA4F23-D6A1-4C91-A36E-871BBA5DB73A}"/>
              </a:ext>
            </a:extLst>
          </p:cNvPr>
          <p:cNvSpPr txBox="1"/>
          <p:nvPr/>
        </p:nvSpPr>
        <p:spPr>
          <a:xfrm>
            <a:off x="1067566" y="3862907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índice adequado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F1C4E1-AC56-46A1-B699-392E10931EB4}"/>
              </a:ext>
            </a:extLst>
          </p:cNvPr>
          <p:cNvSpPr txBox="1"/>
          <p:nvPr/>
        </p:nvSpPr>
        <p:spPr>
          <a:xfrm>
            <a:off x="1067566" y="3458057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ISNULL, CONVERT, CAST, DATEADD, etc...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F4E943A-D0F7-4D32-B6D7-B5D2B922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89" y="4411351"/>
            <a:ext cx="5846499" cy="1911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024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7011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_T-SQL: Problemas e Dicas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E976932-7165-42E1-BF4B-DB4F8980392B}"/>
              </a:ext>
            </a:extLst>
          </p:cNvPr>
          <p:cNvSpPr/>
          <p:nvPr/>
        </p:nvSpPr>
        <p:spPr>
          <a:xfrm>
            <a:off x="323073" y="1195169"/>
            <a:ext cx="9230502" cy="560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9E382CD-244D-4E92-8440-89CA9D735093}"/>
              </a:ext>
            </a:extLst>
          </p:cNvPr>
          <p:cNvSpPr/>
          <p:nvPr/>
        </p:nvSpPr>
        <p:spPr>
          <a:xfrm>
            <a:off x="491159" y="928537"/>
            <a:ext cx="8327052" cy="60456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pt-BR" sz="2400" b="1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pt-BR" sz="24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04C1D8-7154-4A31-B69B-F4DAEEF5BDE9}"/>
              </a:ext>
            </a:extLst>
          </p:cNvPr>
          <p:cNvSpPr txBox="1"/>
          <p:nvPr/>
        </p:nvSpPr>
        <p:spPr>
          <a:xfrm>
            <a:off x="571605" y="1659639"/>
            <a:ext cx="86200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Leitura randômica do índice </a:t>
            </a:r>
            <a:r>
              <a:rPr lang="pt-BR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retornar as colunas necessárias para execução da query.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526EAD-10EC-4B36-8AF0-0AD491F5AF71}"/>
              </a:ext>
            </a:extLst>
          </p:cNvPr>
          <p:cNvSpPr txBox="1"/>
          <p:nvPr/>
        </p:nvSpPr>
        <p:spPr>
          <a:xfrm>
            <a:off x="571768" y="2411158"/>
            <a:ext cx="80017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causas: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01E320-EBA7-4DFB-BDC5-FD5AE018EDDF}"/>
              </a:ext>
            </a:extLst>
          </p:cNvPr>
          <p:cNvSpPr txBox="1"/>
          <p:nvPr/>
        </p:nvSpPr>
        <p:spPr>
          <a:xfrm>
            <a:off x="1061089" y="2867147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</a:t>
            </a:r>
            <a:r>
              <a:rPr 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pt-BR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 desenhado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A9AAA2-5D71-4070-BC01-EB0A0A355E63}"/>
              </a:ext>
            </a:extLst>
          </p:cNvPr>
          <p:cNvSpPr txBox="1"/>
          <p:nvPr/>
        </p:nvSpPr>
        <p:spPr>
          <a:xfrm>
            <a:off x="1066711" y="3291066"/>
            <a:ext cx="7751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Excesso de colunas na query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46A9598-BBC4-4670-B8D8-0CCA485A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5" y="3820441"/>
            <a:ext cx="7743825" cy="232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790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FA5271-D099-4BDE-866F-4601D8A6B1B0}"/>
              </a:ext>
            </a:extLst>
          </p:cNvPr>
          <p:cNvSpPr txBox="1"/>
          <p:nvPr/>
        </p:nvSpPr>
        <p:spPr>
          <a:xfrm>
            <a:off x="4394252" y="2767280"/>
            <a:ext cx="3403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314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FA5271-D099-4BDE-866F-4601D8A6B1B0}"/>
              </a:ext>
            </a:extLst>
          </p:cNvPr>
          <p:cNvSpPr txBox="1"/>
          <p:nvPr/>
        </p:nvSpPr>
        <p:spPr>
          <a:xfrm>
            <a:off x="3609582" y="2767281"/>
            <a:ext cx="4972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366466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água, homem, andando de, barco&#10;&#10;Descrição gerada automaticamente">
            <a:extLst>
              <a:ext uri="{FF2B5EF4-FFF2-40B4-BE49-F238E27FC236}">
                <a16:creationId xmlns:a16="http://schemas.microsoft.com/office/drawing/2014/main" id="{4295B5C5-C1EE-4F18-B36A-541160ED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céu noturno, homem&#10;&#10;Descrição gerada automaticamente">
            <a:extLst>
              <a:ext uri="{FF2B5EF4-FFF2-40B4-BE49-F238E27FC236}">
                <a16:creationId xmlns:a16="http://schemas.microsoft.com/office/drawing/2014/main" id="{7135EB7E-3068-4525-A00B-244BFD7C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57AC34-ABC6-489C-A79D-ADD0A665CCAB}"/>
              </a:ext>
            </a:extLst>
          </p:cNvPr>
          <p:cNvSpPr txBox="1"/>
          <p:nvPr/>
        </p:nvSpPr>
        <p:spPr>
          <a:xfrm>
            <a:off x="218900" y="168816"/>
            <a:ext cx="849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Get</a:t>
            </a:r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-Help Marcel-Inowe -</a:t>
            </a:r>
            <a:r>
              <a:rPr lang="pt-BR" sz="4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Detailed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311BBD-BDC3-43B7-8939-DFD8DC63E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5" t="18324" r="8392" b="14569"/>
          <a:stretch/>
        </p:blipFill>
        <p:spPr>
          <a:xfrm rot="16200000">
            <a:off x="95074" y="1412913"/>
            <a:ext cx="3709748" cy="324387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47B7C6B-75A9-4843-BC7E-F7A02D563C45}"/>
              </a:ext>
            </a:extLst>
          </p:cNvPr>
          <p:cNvSpPr/>
          <p:nvPr/>
        </p:nvSpPr>
        <p:spPr>
          <a:xfrm>
            <a:off x="3609544" y="1069445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BD36ECA-BC9B-42C9-B6C8-03D7D3EE99AA}"/>
              </a:ext>
            </a:extLst>
          </p:cNvPr>
          <p:cNvSpPr/>
          <p:nvPr/>
        </p:nvSpPr>
        <p:spPr>
          <a:xfrm>
            <a:off x="3963113" y="1428091"/>
            <a:ext cx="5128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</a:t>
            </a: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Itau</a:t>
            </a:r>
            <a:endParaRPr lang="pt-BR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30522C-C54E-4E56-BEEF-B9E7D512B413}"/>
              </a:ext>
            </a:extLst>
          </p:cNvPr>
          <p:cNvSpPr/>
          <p:nvPr/>
        </p:nvSpPr>
        <p:spPr>
          <a:xfrm>
            <a:off x="3971456" y="1741385"/>
            <a:ext cx="5050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Consultant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co-founder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Data </a:t>
            </a:r>
            <a:r>
              <a:rPr lang="pt-BR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pt-BR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689CA8D-806C-470F-9FB5-EB7FDC7968CF}"/>
              </a:ext>
            </a:extLst>
          </p:cNvPr>
          <p:cNvSpPr/>
          <p:nvPr/>
        </p:nvSpPr>
        <p:spPr>
          <a:xfrm>
            <a:off x="3630947" y="2137221"/>
            <a:ext cx="1872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6ACEE00-F465-4EC2-B11D-8A5E68B8D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81" y="2625390"/>
            <a:ext cx="365281" cy="36528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3EE8C26-CF0F-4F74-858F-961A6D0CD892}"/>
              </a:ext>
            </a:extLst>
          </p:cNvPr>
          <p:cNvSpPr/>
          <p:nvPr/>
        </p:nvSpPr>
        <p:spPr>
          <a:xfrm>
            <a:off x="4480604" y="2621339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/in/marcelinowe/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56C85DC-5B32-45B5-98E9-714396041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0281" y="3109508"/>
            <a:ext cx="397585" cy="26638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C9C09F76-C082-496B-A797-F98E8F4676AF}"/>
              </a:ext>
            </a:extLst>
          </p:cNvPr>
          <p:cNvSpPr/>
          <p:nvPr/>
        </p:nvSpPr>
        <p:spPr>
          <a:xfrm>
            <a:off x="4480604" y="3055699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marcel@datatuning.com.br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69E8D1A-B914-4E04-8FD7-9AEAA391F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6801" y="3501293"/>
            <a:ext cx="377543" cy="37754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0A02173-0D2F-4014-A0B9-6C85C6D3921B}"/>
              </a:ext>
            </a:extLst>
          </p:cNvPr>
          <p:cNvSpPr/>
          <p:nvPr/>
        </p:nvSpPr>
        <p:spPr>
          <a:xfrm>
            <a:off x="4480604" y="3498504"/>
            <a:ext cx="306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blog.datatuning.com.br/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C0E469D-A10D-4F50-AB16-612CD6463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23" y="3864059"/>
            <a:ext cx="572731" cy="57273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E6B646-7997-4C60-B36B-011E8B54FF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57" y="4357878"/>
            <a:ext cx="425830" cy="42583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E508D68F-66F6-46F4-B720-41E68C5439DC}"/>
              </a:ext>
            </a:extLst>
          </p:cNvPr>
          <p:cNvSpPr/>
          <p:nvPr/>
        </p:nvSpPr>
        <p:spPr>
          <a:xfrm>
            <a:off x="4480604" y="3966898"/>
            <a:ext cx="2491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Tuning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143940C-3A14-4FC4-B271-B88AC93F99CE}"/>
              </a:ext>
            </a:extLst>
          </p:cNvPr>
          <p:cNvSpPr/>
          <p:nvPr/>
        </p:nvSpPr>
        <p:spPr>
          <a:xfrm>
            <a:off x="4480604" y="4360520"/>
            <a:ext cx="4541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DataTuning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07EF3E-6CC9-450C-954A-2E7F88252F39}"/>
              </a:ext>
            </a:extLst>
          </p:cNvPr>
          <p:cNvSpPr txBox="1"/>
          <p:nvPr/>
        </p:nvSpPr>
        <p:spPr>
          <a:xfrm>
            <a:off x="281482" y="1177313"/>
            <a:ext cx="113540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Data Tuning é </a:t>
            </a:r>
            <a:r>
              <a:rPr lang="en-US" sz="2600" b="1" dirty="0" err="1">
                <a:solidFill>
                  <a:schemeClr val="bg1"/>
                </a:solidFill>
              </a:rPr>
              <a:t>uma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consultoria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voltada</a:t>
            </a:r>
            <a:r>
              <a:rPr lang="en-US" sz="2600" b="1" dirty="0">
                <a:solidFill>
                  <a:schemeClr val="bg1"/>
                </a:solidFill>
              </a:rPr>
              <a:t> a banco de dados, </a:t>
            </a:r>
            <a:r>
              <a:rPr lang="en-US" sz="2600" b="1" dirty="0" err="1">
                <a:solidFill>
                  <a:schemeClr val="bg1"/>
                </a:solidFill>
              </a:rPr>
              <a:t>fundada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em</a:t>
            </a:r>
            <a:r>
              <a:rPr lang="en-US" sz="2600" b="1" dirty="0">
                <a:solidFill>
                  <a:schemeClr val="bg1"/>
                </a:solidFill>
              </a:rPr>
              <a:t> 2019 por Guilherme Torres, Marcel Inowe e William Lino.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Todos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profissionais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altamente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qualificados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,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certificados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e com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vasta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experiência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de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mercado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atuando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em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projetos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de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missões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críticas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.</a:t>
            </a:r>
          </a:p>
          <a:p>
            <a:endParaRPr lang="en-US" sz="26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B0604020202020204" pitchFamily="2" charset="-79"/>
            </a:endParaRPr>
          </a:p>
          <a:p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Nossas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principais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ofertas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DBA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Remoto</a:t>
            </a:r>
            <a:endParaRPr lang="en-US" sz="26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B0604020202020204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Performance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Projetos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HADR, </a:t>
            </a: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Migrações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 e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Treinamentos</a:t>
            </a:r>
            <a:r>
              <a:rPr lang="en-US" sz="26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B0604020202020204" pitchFamily="2" charset="-79"/>
              </a:rPr>
              <a:t>: SQL Server, Power BI e Python</a:t>
            </a:r>
          </a:p>
          <a:p>
            <a:endParaRPr lang="en-US" sz="26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36E68-6742-4335-9DC3-13AA9DAAC49B}"/>
              </a:ext>
            </a:extLst>
          </p:cNvPr>
          <p:cNvSpPr txBox="1"/>
          <p:nvPr/>
        </p:nvSpPr>
        <p:spPr>
          <a:xfrm>
            <a:off x="218900" y="168816"/>
            <a:ext cx="7345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Data </a:t>
            </a:r>
            <a:r>
              <a:rPr lang="pt-BR" sz="4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Tuning</a:t>
            </a:r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 – Quem somos?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963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51FCF3-6D03-4BA4-A534-37DC1C3DC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61" y="590337"/>
            <a:ext cx="10446105" cy="62676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7B9B6F2-BF42-4D2A-8FB5-6B15ECA602C1}"/>
              </a:ext>
            </a:extLst>
          </p:cNvPr>
          <p:cNvSpPr/>
          <p:nvPr/>
        </p:nvSpPr>
        <p:spPr>
          <a:xfrm>
            <a:off x="1194331" y="1448239"/>
            <a:ext cx="6851241" cy="4275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226E01-C623-4CE2-BB4D-2B275F51974D}"/>
              </a:ext>
            </a:extLst>
          </p:cNvPr>
          <p:cNvSpPr txBox="1"/>
          <p:nvPr/>
        </p:nvSpPr>
        <p:spPr>
          <a:xfrm>
            <a:off x="1207180" y="148082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O que é ORM?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1387DD-12C7-45ED-B0F6-81934CC209C2}"/>
              </a:ext>
            </a:extLst>
          </p:cNvPr>
          <p:cNvSpPr txBox="1"/>
          <p:nvPr/>
        </p:nvSpPr>
        <p:spPr>
          <a:xfrm>
            <a:off x="1207180" y="196261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pt-BR" sz="2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Entity Framework?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54D838-A8D4-4B34-9C75-51A042982EF5}"/>
              </a:ext>
            </a:extLst>
          </p:cNvPr>
          <p:cNvSpPr txBox="1"/>
          <p:nvPr/>
        </p:nvSpPr>
        <p:spPr>
          <a:xfrm>
            <a:off x="1207180" y="2425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pt-BR" sz="2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identificar a lentidão?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717587-C14E-415E-8B47-BC83BD339418}"/>
              </a:ext>
            </a:extLst>
          </p:cNvPr>
          <p:cNvSpPr txBox="1"/>
          <p:nvPr/>
        </p:nvSpPr>
        <p:spPr>
          <a:xfrm>
            <a:off x="1207180" y="2938343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T-SQL: Problemas e Dicas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A77022-436A-447A-9ECD-BE01D6CFAFC7}"/>
              </a:ext>
            </a:extLst>
          </p:cNvPr>
          <p:cNvSpPr txBox="1"/>
          <p:nvPr/>
        </p:nvSpPr>
        <p:spPr>
          <a:xfrm>
            <a:off x="1207180" y="3420132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Demo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Agenda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29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Motivador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0121C5-0DBC-4DF1-897C-EB73E61A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0" y="821408"/>
            <a:ext cx="11604165" cy="49872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296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496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_O que é um ORM?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AF55BC-3F21-45E0-BD02-4E190D254085}"/>
              </a:ext>
            </a:extLst>
          </p:cNvPr>
          <p:cNvSpPr txBox="1"/>
          <p:nvPr/>
        </p:nvSpPr>
        <p:spPr>
          <a:xfrm>
            <a:off x="199248" y="876075"/>
            <a:ext cx="1177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ORM(Object-relational mapping) é uma técnica de mapeamento objeto relacional que permite fazer uma relação dos objetos da aplicação com </a:t>
            </a:r>
          </a:p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que os mesmos representam.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DB4D26-EF5A-420F-AF96-3C289626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451" y="3596934"/>
            <a:ext cx="4696029" cy="23849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Seta: Dobrada 7">
            <a:extLst>
              <a:ext uri="{FF2B5EF4-FFF2-40B4-BE49-F238E27FC236}">
                <a16:creationId xmlns:a16="http://schemas.microsoft.com/office/drawing/2014/main" id="{14DE8B5E-24EE-45A0-BE67-3DB47D46AD60}"/>
              </a:ext>
            </a:extLst>
          </p:cNvPr>
          <p:cNvSpPr/>
          <p:nvPr/>
        </p:nvSpPr>
        <p:spPr>
          <a:xfrm rot="5400000">
            <a:off x="6502895" y="2004130"/>
            <a:ext cx="875641" cy="2193877"/>
          </a:xfrm>
          <a:prstGeom prst="bentArrow">
            <a:avLst>
              <a:gd name="adj1" fmla="val 26243"/>
              <a:gd name="adj2" fmla="val 28458"/>
              <a:gd name="adj3" fmla="val 25000"/>
              <a:gd name="adj4" fmla="val 43750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58F7C5-B1CF-46DD-8221-4A685DF7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0" y="2526859"/>
            <a:ext cx="5789748" cy="2309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372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767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_O que é o </a:t>
            </a:r>
            <a:r>
              <a:rPr lang="pt-BR" sz="4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Entity</a:t>
            </a:r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 Framework?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2357F704-08F5-49AC-8702-90FF300E2DC4}"/>
              </a:ext>
            </a:extLst>
          </p:cNvPr>
          <p:cNvSpPr/>
          <p:nvPr/>
        </p:nvSpPr>
        <p:spPr>
          <a:xfrm>
            <a:off x="359165" y="2727160"/>
            <a:ext cx="1721730" cy="2515936"/>
          </a:xfrm>
          <a:prstGeom prst="curvedRightArrow">
            <a:avLst>
              <a:gd name="adj1" fmla="val 30116"/>
              <a:gd name="adj2" fmla="val 50000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D5C35FE-E835-42B7-B329-4900AEC4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73" y="2515297"/>
            <a:ext cx="10927126" cy="1074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793774-481C-4B63-A949-D3C2A9C8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880" y="4333940"/>
            <a:ext cx="6216513" cy="1101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65A036-AEF3-492E-B557-C12C4F2850F0}"/>
              </a:ext>
            </a:extLst>
          </p:cNvPr>
          <p:cNvSpPr txBox="1"/>
          <p:nvPr/>
        </p:nvSpPr>
        <p:spPr>
          <a:xfrm>
            <a:off x="199248" y="876075"/>
            <a:ext cx="11773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é um ORM Framework para aplicações .NET suportado 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 Microsoft. EF permite que os desenvolvedores trabalhem com os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usando objetos de classes sem necessidade de focar nas 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 colunas.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1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920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_Principais motivos de uma lentidão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596D1-E2FD-42D8-A903-FF52B9168256}"/>
              </a:ext>
            </a:extLst>
          </p:cNvPr>
          <p:cNvSpPr txBox="1"/>
          <p:nvPr/>
        </p:nvSpPr>
        <p:spPr>
          <a:xfrm>
            <a:off x="686924" y="1007016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Query/Aplicação mal escrita</a:t>
            </a:r>
          </a:p>
        </p:txBody>
      </p:sp>
      <p:sp>
        <p:nvSpPr>
          <p:cNvPr id="2" name="Seta: Divisa 1">
            <a:extLst>
              <a:ext uri="{FF2B5EF4-FFF2-40B4-BE49-F238E27FC236}">
                <a16:creationId xmlns:a16="http://schemas.microsoft.com/office/drawing/2014/main" id="{268B3556-C168-40B1-8D80-C696D9ADF17A}"/>
              </a:ext>
            </a:extLst>
          </p:cNvPr>
          <p:cNvSpPr/>
          <p:nvPr/>
        </p:nvSpPr>
        <p:spPr>
          <a:xfrm>
            <a:off x="331901" y="1091516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C8A88D-2B7B-4BFA-B66A-E25FBF1AF76D}"/>
              </a:ext>
            </a:extLst>
          </p:cNvPr>
          <p:cNvSpPr txBox="1"/>
          <p:nvPr/>
        </p:nvSpPr>
        <p:spPr>
          <a:xfrm>
            <a:off x="686924" y="1542173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Ausência de índices e estatísticas</a:t>
            </a:r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4F09F528-4500-445B-B1A9-6BA29557184E}"/>
              </a:ext>
            </a:extLst>
          </p:cNvPr>
          <p:cNvSpPr/>
          <p:nvPr/>
        </p:nvSpPr>
        <p:spPr>
          <a:xfrm>
            <a:off x="331901" y="1611381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E9ACD1-5E18-41B6-8679-4B5AA6E67F34}"/>
              </a:ext>
            </a:extLst>
          </p:cNvPr>
          <p:cNvSpPr txBox="1"/>
          <p:nvPr/>
        </p:nvSpPr>
        <p:spPr>
          <a:xfrm>
            <a:off x="686924" y="2077330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Índices com alto % de fragmentação</a:t>
            </a:r>
          </a:p>
        </p:txBody>
      </p:sp>
      <p:sp>
        <p:nvSpPr>
          <p:cNvPr id="21" name="Seta: Divisa 20">
            <a:extLst>
              <a:ext uri="{FF2B5EF4-FFF2-40B4-BE49-F238E27FC236}">
                <a16:creationId xmlns:a16="http://schemas.microsoft.com/office/drawing/2014/main" id="{78D537A0-8A8F-479E-8147-9FC0E1A7D4F3}"/>
              </a:ext>
            </a:extLst>
          </p:cNvPr>
          <p:cNvSpPr/>
          <p:nvPr/>
        </p:nvSpPr>
        <p:spPr>
          <a:xfrm>
            <a:off x="331901" y="2117754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2EE698-50D9-4E09-A4DE-A45AA11B5FC0}"/>
              </a:ext>
            </a:extLst>
          </p:cNvPr>
          <p:cNvSpPr txBox="1"/>
          <p:nvPr/>
        </p:nvSpPr>
        <p:spPr>
          <a:xfrm>
            <a:off x="686924" y="2612487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Estatísticas desatualizadas</a:t>
            </a:r>
          </a:p>
        </p:txBody>
      </p:sp>
      <p:sp>
        <p:nvSpPr>
          <p:cNvPr id="23" name="Seta: Divisa 22">
            <a:extLst>
              <a:ext uri="{FF2B5EF4-FFF2-40B4-BE49-F238E27FC236}">
                <a16:creationId xmlns:a16="http://schemas.microsoft.com/office/drawing/2014/main" id="{D417B3B7-2E1F-43F2-AD96-6BE52D9EF281}"/>
              </a:ext>
            </a:extLst>
          </p:cNvPr>
          <p:cNvSpPr/>
          <p:nvPr/>
        </p:nvSpPr>
        <p:spPr>
          <a:xfrm>
            <a:off x="331901" y="2661315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0400F2-F007-47D7-ADC2-E6355151DAF1}"/>
              </a:ext>
            </a:extLst>
          </p:cNvPr>
          <p:cNvSpPr txBox="1"/>
          <p:nvPr/>
        </p:nvSpPr>
        <p:spPr>
          <a:xfrm>
            <a:off x="686924" y="3147644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Tabelas mal modeladas</a:t>
            </a:r>
          </a:p>
        </p:txBody>
      </p:sp>
      <p:sp>
        <p:nvSpPr>
          <p:cNvPr id="25" name="Seta: Divisa 24">
            <a:extLst>
              <a:ext uri="{FF2B5EF4-FFF2-40B4-BE49-F238E27FC236}">
                <a16:creationId xmlns:a16="http://schemas.microsoft.com/office/drawing/2014/main" id="{92BDD33B-241C-4D31-93C8-C03144F8897A}"/>
              </a:ext>
            </a:extLst>
          </p:cNvPr>
          <p:cNvSpPr/>
          <p:nvPr/>
        </p:nvSpPr>
        <p:spPr>
          <a:xfrm>
            <a:off x="331901" y="3200408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682A8CE-6BAD-4325-98D7-26A767C3CB07}"/>
              </a:ext>
            </a:extLst>
          </p:cNvPr>
          <p:cNvSpPr txBox="1"/>
          <p:nvPr/>
        </p:nvSpPr>
        <p:spPr>
          <a:xfrm>
            <a:off x="686924" y="3682801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Problemas de hardware</a:t>
            </a:r>
          </a:p>
        </p:txBody>
      </p:sp>
      <p:sp>
        <p:nvSpPr>
          <p:cNvPr id="27" name="Seta: Divisa 26">
            <a:extLst>
              <a:ext uri="{FF2B5EF4-FFF2-40B4-BE49-F238E27FC236}">
                <a16:creationId xmlns:a16="http://schemas.microsoft.com/office/drawing/2014/main" id="{BDDB13AF-295E-4213-8A85-2504B777E6BA}"/>
              </a:ext>
            </a:extLst>
          </p:cNvPr>
          <p:cNvSpPr/>
          <p:nvPr/>
        </p:nvSpPr>
        <p:spPr>
          <a:xfrm>
            <a:off x="331901" y="3760798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31ED8C-3F0A-4429-8716-CD77DC6599BD}"/>
              </a:ext>
            </a:extLst>
          </p:cNvPr>
          <p:cNvSpPr txBox="1"/>
          <p:nvPr/>
        </p:nvSpPr>
        <p:spPr>
          <a:xfrm>
            <a:off x="686924" y="4191139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Falta de alinhamento da área de negócios </a:t>
            </a:r>
          </a:p>
        </p:txBody>
      </p:sp>
      <p:sp>
        <p:nvSpPr>
          <p:cNvPr id="31" name="Seta: Divisa 30">
            <a:extLst>
              <a:ext uri="{FF2B5EF4-FFF2-40B4-BE49-F238E27FC236}">
                <a16:creationId xmlns:a16="http://schemas.microsoft.com/office/drawing/2014/main" id="{82F41272-88CC-459E-9415-1E69BD3B766C}"/>
              </a:ext>
            </a:extLst>
          </p:cNvPr>
          <p:cNvSpPr/>
          <p:nvPr/>
        </p:nvSpPr>
        <p:spPr>
          <a:xfrm>
            <a:off x="331901" y="4275639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7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gua, homem, barco, céu noturno&#10;&#10;Descrição gerada automaticamente">
            <a:extLst>
              <a:ext uri="{FF2B5EF4-FFF2-40B4-BE49-F238E27FC236}">
                <a16:creationId xmlns:a16="http://schemas.microsoft.com/office/drawing/2014/main" id="{C0EC08CE-342B-4B5C-8934-A53F8035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3"/>
            <a:ext cx="12192000" cy="68296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667AAF-B7C8-4521-9FEE-FDAD8939A859}"/>
              </a:ext>
            </a:extLst>
          </p:cNvPr>
          <p:cNvSpPr txBox="1"/>
          <p:nvPr/>
        </p:nvSpPr>
        <p:spPr>
          <a:xfrm>
            <a:off x="218900" y="168816"/>
            <a:ext cx="7486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_Como identificar a lentidão?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haroni" panose="020B0604020202020204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596D1-E2FD-42D8-A903-FF52B9168256}"/>
              </a:ext>
            </a:extLst>
          </p:cNvPr>
          <p:cNvSpPr txBox="1"/>
          <p:nvPr/>
        </p:nvSpPr>
        <p:spPr>
          <a:xfrm>
            <a:off x="686924" y="1007016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Logs detalhados da aplicação</a:t>
            </a:r>
          </a:p>
        </p:txBody>
      </p:sp>
      <p:sp>
        <p:nvSpPr>
          <p:cNvPr id="2" name="Seta: Divisa 1">
            <a:extLst>
              <a:ext uri="{FF2B5EF4-FFF2-40B4-BE49-F238E27FC236}">
                <a16:creationId xmlns:a16="http://schemas.microsoft.com/office/drawing/2014/main" id="{268B3556-C168-40B1-8D80-C696D9ADF17A}"/>
              </a:ext>
            </a:extLst>
          </p:cNvPr>
          <p:cNvSpPr/>
          <p:nvPr/>
        </p:nvSpPr>
        <p:spPr>
          <a:xfrm>
            <a:off x="331901" y="1091516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C8A88D-2B7B-4BFA-B66A-E25FBF1AF76D}"/>
              </a:ext>
            </a:extLst>
          </p:cNvPr>
          <p:cNvSpPr txBox="1"/>
          <p:nvPr/>
        </p:nvSpPr>
        <p:spPr>
          <a:xfrm>
            <a:off x="686924" y="1542173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Debug de aplicação</a:t>
            </a:r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4F09F528-4500-445B-B1A9-6BA29557184E}"/>
              </a:ext>
            </a:extLst>
          </p:cNvPr>
          <p:cNvSpPr/>
          <p:nvPr/>
        </p:nvSpPr>
        <p:spPr>
          <a:xfrm>
            <a:off x="331901" y="1611381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E9ACD1-5E18-41B6-8679-4B5AA6E67F34}"/>
              </a:ext>
            </a:extLst>
          </p:cNvPr>
          <p:cNvSpPr txBox="1"/>
          <p:nvPr/>
        </p:nvSpPr>
        <p:spPr>
          <a:xfrm>
            <a:off x="686924" y="2077330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Monitoração de performance(</a:t>
            </a:r>
            <a:r>
              <a:rPr lang="pt-BR" sz="3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APMs</a:t>
            </a:r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 e Log Management)</a:t>
            </a:r>
          </a:p>
        </p:txBody>
      </p:sp>
      <p:sp>
        <p:nvSpPr>
          <p:cNvPr id="21" name="Seta: Divisa 20">
            <a:extLst>
              <a:ext uri="{FF2B5EF4-FFF2-40B4-BE49-F238E27FC236}">
                <a16:creationId xmlns:a16="http://schemas.microsoft.com/office/drawing/2014/main" id="{78D537A0-8A8F-479E-8147-9FC0E1A7D4F3}"/>
              </a:ext>
            </a:extLst>
          </p:cNvPr>
          <p:cNvSpPr/>
          <p:nvPr/>
        </p:nvSpPr>
        <p:spPr>
          <a:xfrm>
            <a:off x="331901" y="2117754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2EE698-50D9-4E09-A4DE-A45AA11B5FC0}"/>
              </a:ext>
            </a:extLst>
          </p:cNvPr>
          <p:cNvSpPr txBox="1"/>
          <p:nvPr/>
        </p:nvSpPr>
        <p:spPr>
          <a:xfrm>
            <a:off x="686924" y="2612487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Análise de contadores de performance</a:t>
            </a:r>
          </a:p>
        </p:txBody>
      </p:sp>
      <p:sp>
        <p:nvSpPr>
          <p:cNvPr id="23" name="Seta: Divisa 22">
            <a:extLst>
              <a:ext uri="{FF2B5EF4-FFF2-40B4-BE49-F238E27FC236}">
                <a16:creationId xmlns:a16="http://schemas.microsoft.com/office/drawing/2014/main" id="{D417B3B7-2E1F-43F2-AD96-6BE52D9EF281}"/>
              </a:ext>
            </a:extLst>
          </p:cNvPr>
          <p:cNvSpPr/>
          <p:nvPr/>
        </p:nvSpPr>
        <p:spPr>
          <a:xfrm>
            <a:off x="331901" y="2661315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0400F2-F007-47D7-ADC2-E6355151DAF1}"/>
              </a:ext>
            </a:extLst>
          </p:cNvPr>
          <p:cNvSpPr txBox="1"/>
          <p:nvPr/>
        </p:nvSpPr>
        <p:spPr>
          <a:xfrm>
            <a:off x="686924" y="3147644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Análise de </a:t>
            </a:r>
            <a:r>
              <a:rPr lang="pt-BR" sz="3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Requests</a:t>
            </a:r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 e Waits do SQL Server</a:t>
            </a:r>
          </a:p>
        </p:txBody>
      </p:sp>
      <p:sp>
        <p:nvSpPr>
          <p:cNvPr id="25" name="Seta: Divisa 24">
            <a:extLst>
              <a:ext uri="{FF2B5EF4-FFF2-40B4-BE49-F238E27FC236}">
                <a16:creationId xmlns:a16="http://schemas.microsoft.com/office/drawing/2014/main" id="{92BDD33B-241C-4D31-93C8-C03144F8897A}"/>
              </a:ext>
            </a:extLst>
          </p:cNvPr>
          <p:cNvSpPr/>
          <p:nvPr/>
        </p:nvSpPr>
        <p:spPr>
          <a:xfrm>
            <a:off x="331901" y="3200408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682A8CE-6BAD-4325-98D7-26A767C3CB07}"/>
              </a:ext>
            </a:extLst>
          </p:cNvPr>
          <p:cNvSpPr txBox="1"/>
          <p:nvPr/>
        </p:nvSpPr>
        <p:spPr>
          <a:xfrm>
            <a:off x="686924" y="3682801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xEvents</a:t>
            </a:r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 e Server Trace</a:t>
            </a:r>
          </a:p>
        </p:txBody>
      </p:sp>
      <p:sp>
        <p:nvSpPr>
          <p:cNvPr id="27" name="Seta: Divisa 26">
            <a:extLst>
              <a:ext uri="{FF2B5EF4-FFF2-40B4-BE49-F238E27FC236}">
                <a16:creationId xmlns:a16="http://schemas.microsoft.com/office/drawing/2014/main" id="{BDDB13AF-295E-4213-8A85-2504B777E6BA}"/>
              </a:ext>
            </a:extLst>
          </p:cNvPr>
          <p:cNvSpPr/>
          <p:nvPr/>
        </p:nvSpPr>
        <p:spPr>
          <a:xfrm>
            <a:off x="331901" y="3760798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3D2475-4F0C-464C-B855-3C59BD484620}"/>
              </a:ext>
            </a:extLst>
          </p:cNvPr>
          <p:cNvSpPr txBox="1"/>
          <p:nvPr/>
        </p:nvSpPr>
        <p:spPr>
          <a:xfrm>
            <a:off x="686924" y="4217958"/>
            <a:ext cx="1132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haroni" panose="020B0604020202020204" pitchFamily="2" charset="-79"/>
              </a:rPr>
              <a:t>Baseline</a:t>
            </a:r>
          </a:p>
        </p:txBody>
      </p:sp>
      <p:sp>
        <p:nvSpPr>
          <p:cNvPr id="29" name="Seta: Divisa 28">
            <a:extLst>
              <a:ext uri="{FF2B5EF4-FFF2-40B4-BE49-F238E27FC236}">
                <a16:creationId xmlns:a16="http://schemas.microsoft.com/office/drawing/2014/main" id="{E3D6A0FF-C45F-4309-BA3C-803800E627A8}"/>
              </a:ext>
            </a:extLst>
          </p:cNvPr>
          <p:cNvSpPr/>
          <p:nvPr/>
        </p:nvSpPr>
        <p:spPr>
          <a:xfrm>
            <a:off x="331901" y="4301288"/>
            <a:ext cx="355023" cy="36039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47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458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Adobe Fan Heiti Std B</vt:lpstr>
      <vt:lpstr>Adobe Gothic Std B</vt:lpstr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Angélica Alencar</dc:creator>
  <cp:lastModifiedBy>Marcel Inowe</cp:lastModifiedBy>
  <cp:revision>49</cp:revision>
  <dcterms:created xsi:type="dcterms:W3CDTF">2019-10-05T17:53:58Z</dcterms:created>
  <dcterms:modified xsi:type="dcterms:W3CDTF">2020-03-31T21:05:51Z</dcterms:modified>
</cp:coreProperties>
</file>