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oboto Medium"/>
      <p:regular r:id="rId13"/>
      <p:bold r:id="rId14"/>
      <p:italic r:id="rId15"/>
      <p:boldItalic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ignzsoWBCtNJ8u+2j737TguZO3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font" Target="fonts/RobotoMedium-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Medium-italic.fntdata"/><Relationship Id="rId14" Type="http://schemas.openxmlformats.org/officeDocument/2006/relationships/font" Target="fonts/RobotoMedium-bold.fntdata"/><Relationship Id="rId17" Type="http://schemas.openxmlformats.org/officeDocument/2006/relationships/font" Target="fonts/Roboto-regular.fntdata"/><Relationship Id="rId16" Type="http://schemas.openxmlformats.org/officeDocument/2006/relationships/font" Target="fonts/RobotoMedium-boldItalic.fntdata"/><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da2c95f36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da2c95f3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eda2c95f36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eda2c95f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da2c95f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eda2c95f3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da2c95f36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da2c95f3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da2c95f36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da2c95f3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hyperlink" Target="mailto:ksepple@uc.cl" TargetMode="Externa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s://es.wikipedia.org/wiki/Guido_van_Rossum" TargetMode="External"/><Relationship Id="rId5" Type="http://schemas.openxmlformats.org/officeDocument/2006/relationships/hyperlink" Target="https://es.wikipedia.org/wiki/Monty_Python" TargetMode="External"/><Relationship Id="rId6"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jupyter.org/" TargetMode="External"/><Relationship Id="rId4" Type="http://schemas.openxmlformats.org/officeDocument/2006/relationships/hyperlink" Target="https://code.visualstudio.com/" TargetMode="External"/><Relationship Id="rId5" Type="http://schemas.openxmlformats.org/officeDocument/2006/relationships/hyperlink" Target="https://colab.research.google.com/" TargetMode="External"/><Relationship Id="rId6"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hyperlink" Target="https://realpython.com/python-beginner-tips/" TargetMode="External"/><Relationship Id="rId5" Type="http://schemas.openxmlformats.org/officeDocument/2006/relationships/hyperlink" Target="https://datascience.uc.c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2109000" y="2492998"/>
            <a:ext cx="7974000" cy="1872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s-CL">
                <a:solidFill>
                  <a:schemeClr val="lt1"/>
                </a:solidFill>
                <a:latin typeface="Roboto Medium"/>
                <a:ea typeface="Roboto Medium"/>
                <a:cs typeface="Roboto Medium"/>
                <a:sym typeface="Roboto Medium"/>
              </a:rPr>
              <a:t>INTRODUCCIÓN A PYTHON</a:t>
            </a:r>
            <a:endParaRPr>
              <a:solidFill>
                <a:schemeClr val="lt1"/>
              </a:solidFill>
              <a:latin typeface="Roboto Medium"/>
              <a:ea typeface="Roboto Medium"/>
              <a:cs typeface="Roboto Medium"/>
              <a:sym typeface="Roboto Medium"/>
            </a:endParaRPr>
          </a:p>
        </p:txBody>
      </p:sp>
      <p:sp>
        <p:nvSpPr>
          <p:cNvPr id="85" name="Google Shape;85;p1"/>
          <p:cNvSpPr txBox="1"/>
          <p:nvPr/>
        </p:nvSpPr>
        <p:spPr>
          <a:xfrm>
            <a:off x="276400" y="6013250"/>
            <a:ext cx="5625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CL" sz="2600">
                <a:solidFill>
                  <a:schemeClr val="lt1"/>
                </a:solidFill>
                <a:latin typeface="Roboto"/>
                <a:ea typeface="Roboto"/>
                <a:cs typeface="Roboto"/>
                <a:sym typeface="Roboto"/>
              </a:rPr>
              <a:t>Relator: Kate Epple - Estadística UC</a:t>
            </a:r>
            <a:endParaRPr b="1" sz="2600">
              <a:solidFill>
                <a:schemeClr val="lt1"/>
              </a:solidFill>
              <a:latin typeface="Roboto"/>
              <a:ea typeface="Roboto"/>
              <a:cs typeface="Roboto"/>
              <a:sym typeface="Roboto"/>
            </a:endParaRPr>
          </a:p>
        </p:txBody>
      </p:sp>
      <p:sp>
        <p:nvSpPr>
          <p:cNvPr id="86" name="Google Shape;86;p1"/>
          <p:cNvSpPr txBox="1"/>
          <p:nvPr/>
        </p:nvSpPr>
        <p:spPr>
          <a:xfrm>
            <a:off x="198100" y="1716875"/>
            <a:ext cx="3452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2400">
                <a:solidFill>
                  <a:schemeClr val="lt1"/>
                </a:solidFill>
                <a:latin typeface="Calibri"/>
                <a:ea typeface="Calibri"/>
                <a:cs typeface="Calibri"/>
                <a:sym typeface="Calibri"/>
              </a:rPr>
              <a:t>U: datapalooza2</a:t>
            </a:r>
            <a:br>
              <a:rPr lang="es-CL" sz="2400">
                <a:solidFill>
                  <a:schemeClr val="lt1"/>
                </a:solidFill>
                <a:latin typeface="Calibri"/>
                <a:ea typeface="Calibri"/>
                <a:cs typeface="Calibri"/>
                <a:sym typeface="Calibri"/>
              </a:rPr>
            </a:br>
            <a:r>
              <a:rPr lang="es-CL" sz="2400">
                <a:solidFill>
                  <a:schemeClr val="lt1"/>
                </a:solidFill>
                <a:latin typeface="Calibri"/>
                <a:ea typeface="Calibri"/>
                <a:cs typeface="Calibri"/>
                <a:sym typeface="Calibri"/>
              </a:rPr>
              <a:t>Pass: DatapaloozaUC</a:t>
            </a:r>
            <a:endParaRPr sz="24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g1eda2c95f36_0_22"/>
          <p:cNvPicPr preferRelativeResize="0"/>
          <p:nvPr/>
        </p:nvPicPr>
        <p:blipFill>
          <a:blip r:embed="rId3">
            <a:alphaModFix/>
          </a:blip>
          <a:stretch>
            <a:fillRect/>
          </a:stretch>
        </p:blipFill>
        <p:spPr>
          <a:xfrm>
            <a:off x="0" y="0"/>
            <a:ext cx="12192000" cy="6858000"/>
          </a:xfrm>
          <a:prstGeom prst="rect">
            <a:avLst/>
          </a:prstGeom>
          <a:noFill/>
          <a:ln>
            <a:noFill/>
          </a:ln>
        </p:spPr>
      </p:pic>
      <p:pic>
        <p:nvPicPr>
          <p:cNvPr id="92" name="Google Shape;92;g1eda2c95f36_0_22"/>
          <p:cNvPicPr preferRelativeResize="0"/>
          <p:nvPr/>
        </p:nvPicPr>
        <p:blipFill>
          <a:blip r:embed="rId4">
            <a:alphaModFix/>
          </a:blip>
          <a:stretch>
            <a:fillRect/>
          </a:stretch>
        </p:blipFill>
        <p:spPr>
          <a:xfrm>
            <a:off x="0" y="1344425"/>
            <a:ext cx="12192002" cy="5513575"/>
          </a:xfrm>
          <a:prstGeom prst="rect">
            <a:avLst/>
          </a:prstGeom>
          <a:noFill/>
          <a:ln>
            <a:noFill/>
          </a:ln>
        </p:spPr>
      </p:pic>
      <p:sp>
        <p:nvSpPr>
          <p:cNvPr id="93" name="Google Shape;93;g1eda2c95f36_0_22"/>
          <p:cNvSpPr txBox="1"/>
          <p:nvPr>
            <p:ph idx="1" type="body"/>
          </p:nvPr>
        </p:nvSpPr>
        <p:spPr>
          <a:xfrm>
            <a:off x="8606900" y="4598300"/>
            <a:ext cx="2728500" cy="1847100"/>
          </a:xfrm>
          <a:prstGeom prst="rect">
            <a:avLst/>
          </a:prstGeom>
        </p:spPr>
        <p:txBody>
          <a:bodyPr anchorCtr="0" anchor="t" bIns="45700" lIns="91425" spcFirstLastPara="1" rIns="91425" wrap="square" tIns="45700">
            <a:normAutofit fontScale="92500" lnSpcReduction="10000"/>
          </a:bodyPr>
          <a:lstStyle/>
          <a:p>
            <a:pPr indent="0" lvl="0" marL="0" rtl="0" algn="l">
              <a:lnSpc>
                <a:spcPct val="150000"/>
              </a:lnSpc>
              <a:spcBef>
                <a:spcPts val="1000"/>
              </a:spcBef>
              <a:spcAft>
                <a:spcPts val="0"/>
              </a:spcAft>
              <a:buNone/>
            </a:pPr>
            <a:r>
              <a:rPr lang="es-CL">
                <a:solidFill>
                  <a:schemeClr val="lt1"/>
                </a:solidFill>
                <a:latin typeface="Roboto"/>
                <a:ea typeface="Roboto"/>
                <a:cs typeface="Roboto"/>
                <a:sym typeface="Roboto"/>
              </a:rPr>
              <a:t>@moinkate</a:t>
            </a:r>
            <a:endParaRPr>
              <a:solidFill>
                <a:schemeClr val="lt1"/>
              </a:solidFill>
              <a:latin typeface="Roboto"/>
              <a:ea typeface="Roboto"/>
              <a:cs typeface="Roboto"/>
              <a:sym typeface="Roboto"/>
            </a:endParaRPr>
          </a:p>
          <a:p>
            <a:pPr indent="0" lvl="0" marL="0" rtl="0" algn="l">
              <a:lnSpc>
                <a:spcPct val="150000"/>
              </a:lnSpc>
              <a:spcBef>
                <a:spcPts val="1000"/>
              </a:spcBef>
              <a:spcAft>
                <a:spcPts val="0"/>
              </a:spcAft>
              <a:buNone/>
            </a:pPr>
            <a:r>
              <a:rPr lang="es-CL">
                <a:solidFill>
                  <a:schemeClr val="lt1"/>
                </a:solidFill>
                <a:latin typeface="Roboto"/>
                <a:ea typeface="Roboto"/>
                <a:cs typeface="Roboto"/>
                <a:sym typeface="Roboto"/>
              </a:rPr>
              <a:t>@kepplr</a:t>
            </a:r>
            <a:endParaRPr>
              <a:solidFill>
                <a:schemeClr val="lt1"/>
              </a:solidFill>
              <a:latin typeface="Roboto"/>
              <a:ea typeface="Roboto"/>
              <a:cs typeface="Roboto"/>
              <a:sym typeface="Roboto"/>
            </a:endParaRPr>
          </a:p>
          <a:p>
            <a:pPr indent="0" lvl="0" marL="0" rtl="0" algn="l">
              <a:lnSpc>
                <a:spcPct val="150000"/>
              </a:lnSpc>
              <a:spcBef>
                <a:spcPts val="1000"/>
              </a:spcBef>
              <a:spcAft>
                <a:spcPts val="0"/>
              </a:spcAft>
              <a:buNone/>
            </a:pPr>
            <a:r>
              <a:rPr lang="es-CL" u="sng">
                <a:solidFill>
                  <a:schemeClr val="hlink"/>
                </a:solidFill>
                <a:latin typeface="Roboto"/>
                <a:ea typeface="Roboto"/>
                <a:cs typeface="Roboto"/>
                <a:sym typeface="Roboto"/>
                <a:hlinkClick r:id="rId5"/>
              </a:rPr>
              <a:t>ksepple@uc.cl</a:t>
            </a:r>
            <a:endParaRPr>
              <a:solidFill>
                <a:schemeClr val="lt1"/>
              </a:solidFill>
              <a:latin typeface="Roboto"/>
              <a:ea typeface="Roboto"/>
              <a:cs typeface="Roboto"/>
              <a:sym typeface="Roboto"/>
            </a:endParaRPr>
          </a:p>
        </p:txBody>
      </p:sp>
      <p:pic>
        <p:nvPicPr>
          <p:cNvPr id="94" name="Google Shape;94;g1eda2c95f36_0_22"/>
          <p:cNvPicPr preferRelativeResize="0"/>
          <p:nvPr/>
        </p:nvPicPr>
        <p:blipFill>
          <a:blip r:embed="rId6">
            <a:alphaModFix/>
          </a:blip>
          <a:stretch>
            <a:fillRect/>
          </a:stretch>
        </p:blipFill>
        <p:spPr>
          <a:xfrm flipH="1">
            <a:off x="7927900" y="4651023"/>
            <a:ext cx="495176" cy="441523"/>
          </a:xfrm>
          <a:prstGeom prst="rect">
            <a:avLst/>
          </a:prstGeom>
          <a:noFill/>
          <a:ln>
            <a:noFill/>
          </a:ln>
        </p:spPr>
      </p:pic>
      <p:pic>
        <p:nvPicPr>
          <p:cNvPr id="95" name="Google Shape;95;g1eda2c95f36_0_22"/>
          <p:cNvPicPr preferRelativeResize="0"/>
          <p:nvPr/>
        </p:nvPicPr>
        <p:blipFill>
          <a:blip r:embed="rId7">
            <a:alphaModFix/>
          </a:blip>
          <a:stretch>
            <a:fillRect/>
          </a:stretch>
        </p:blipFill>
        <p:spPr>
          <a:xfrm>
            <a:off x="7927900" y="5301081"/>
            <a:ext cx="495174" cy="441544"/>
          </a:xfrm>
          <a:prstGeom prst="rect">
            <a:avLst/>
          </a:prstGeom>
          <a:noFill/>
          <a:ln>
            <a:noFill/>
          </a:ln>
        </p:spPr>
      </p:pic>
      <p:pic>
        <p:nvPicPr>
          <p:cNvPr id="96" name="Google Shape;96;g1eda2c95f36_0_22"/>
          <p:cNvPicPr preferRelativeResize="0"/>
          <p:nvPr/>
        </p:nvPicPr>
        <p:blipFill>
          <a:blip r:embed="rId8">
            <a:alphaModFix/>
          </a:blip>
          <a:stretch>
            <a:fillRect/>
          </a:stretch>
        </p:blipFill>
        <p:spPr>
          <a:xfrm>
            <a:off x="7720750" y="5951150"/>
            <a:ext cx="909476" cy="511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g1eda2c95f36_0_61"/>
          <p:cNvPicPr preferRelativeResize="0"/>
          <p:nvPr/>
        </p:nvPicPr>
        <p:blipFill>
          <a:blip r:embed="rId3">
            <a:alphaModFix/>
          </a:blip>
          <a:stretch>
            <a:fillRect/>
          </a:stretch>
        </p:blipFill>
        <p:spPr>
          <a:xfrm>
            <a:off x="0" y="0"/>
            <a:ext cx="12192000" cy="6858000"/>
          </a:xfrm>
          <a:prstGeom prst="rect">
            <a:avLst/>
          </a:prstGeom>
          <a:noFill/>
          <a:ln>
            <a:noFill/>
          </a:ln>
        </p:spPr>
      </p:pic>
      <p:sp>
        <p:nvSpPr>
          <p:cNvPr id="102" name="Google Shape;102;g1eda2c95f36_0_6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03" name="Google Shape;103;g1eda2c95f36_0_61"/>
          <p:cNvSpPr txBox="1"/>
          <p:nvPr>
            <p:ph idx="1" type="body"/>
          </p:nvPr>
        </p:nvSpPr>
        <p:spPr>
          <a:xfrm>
            <a:off x="763500" y="1481650"/>
            <a:ext cx="10515600" cy="43512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s-CL" sz="5300">
                <a:solidFill>
                  <a:schemeClr val="lt1"/>
                </a:solidFill>
                <a:latin typeface="Roboto Medium"/>
                <a:ea typeface="Roboto Medium"/>
                <a:cs typeface="Roboto Medium"/>
                <a:sym typeface="Roboto Medium"/>
              </a:rPr>
              <a:t>¿Qué son los lenguajes de programación?</a:t>
            </a:r>
            <a:endParaRPr>
              <a:solidFill>
                <a:schemeClr val="lt1"/>
              </a:solidFill>
              <a:latin typeface="Roboto Medium"/>
              <a:ea typeface="Roboto Medium"/>
              <a:cs typeface="Roboto Medium"/>
              <a:sym typeface="Roboto Medium"/>
            </a:endParaRPr>
          </a:p>
        </p:txBody>
      </p:sp>
      <p:pic>
        <p:nvPicPr>
          <p:cNvPr id="104" name="Google Shape;104;g1eda2c95f36_0_61"/>
          <p:cNvPicPr preferRelativeResize="0"/>
          <p:nvPr/>
        </p:nvPicPr>
        <p:blipFill>
          <a:blip r:embed="rId4">
            <a:alphaModFix/>
          </a:blip>
          <a:stretch>
            <a:fillRect/>
          </a:stretch>
        </p:blipFill>
        <p:spPr>
          <a:xfrm>
            <a:off x="1219200" y="3235448"/>
            <a:ext cx="9753600" cy="288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g1eda2c95f36_0_15"/>
          <p:cNvSpPr txBox="1"/>
          <p:nvPr>
            <p:ph type="title"/>
          </p:nvPr>
        </p:nvSpPr>
        <p:spPr>
          <a:xfrm>
            <a:off x="971850" y="1593025"/>
            <a:ext cx="10248300" cy="2112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s-CL" sz="5300">
                <a:solidFill>
                  <a:schemeClr val="lt1"/>
                </a:solidFill>
                <a:latin typeface="Roboto Medium"/>
                <a:ea typeface="Roboto Medium"/>
                <a:cs typeface="Roboto Medium"/>
                <a:sym typeface="Roboto Medium"/>
              </a:rPr>
              <a:t>¿Por qué es </a:t>
            </a:r>
            <a:r>
              <a:rPr lang="es-CL" sz="5300">
                <a:solidFill>
                  <a:schemeClr val="lt1"/>
                </a:solidFill>
                <a:latin typeface="Roboto Medium"/>
                <a:ea typeface="Roboto Medium"/>
                <a:cs typeface="Roboto Medium"/>
                <a:sym typeface="Roboto Medium"/>
              </a:rPr>
              <a:t>mejor empezar</a:t>
            </a:r>
            <a:r>
              <a:rPr lang="es-CL" sz="5300">
                <a:solidFill>
                  <a:schemeClr val="lt1"/>
                </a:solidFill>
                <a:latin typeface="Roboto Medium"/>
                <a:ea typeface="Roboto Medium"/>
                <a:cs typeface="Roboto Medium"/>
                <a:sym typeface="Roboto Medium"/>
              </a:rPr>
              <a:t> a programar en python?</a:t>
            </a:r>
            <a:endParaRPr sz="5300">
              <a:solidFill>
                <a:schemeClr val="lt1"/>
              </a:solidFill>
              <a:latin typeface="Roboto Medium"/>
              <a:ea typeface="Roboto Medium"/>
              <a:cs typeface="Roboto Medium"/>
              <a:sym typeface="Roboto Medium"/>
            </a:endParaRPr>
          </a:p>
        </p:txBody>
      </p:sp>
      <p:pic>
        <p:nvPicPr>
          <p:cNvPr id="110" name="Google Shape;110;g1eda2c95f36_0_15"/>
          <p:cNvPicPr preferRelativeResize="0"/>
          <p:nvPr/>
        </p:nvPicPr>
        <p:blipFill>
          <a:blip r:embed="rId4">
            <a:alphaModFix/>
          </a:blip>
          <a:stretch>
            <a:fillRect/>
          </a:stretch>
        </p:blipFill>
        <p:spPr>
          <a:xfrm>
            <a:off x="8726175" y="3600725"/>
            <a:ext cx="1926850" cy="245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eda2c95f36_0_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pic>
        <p:nvPicPr>
          <p:cNvPr id="116" name="Google Shape;116;g1eda2c95f36_0_28"/>
          <p:cNvPicPr preferRelativeResize="0"/>
          <p:nvPr/>
        </p:nvPicPr>
        <p:blipFill>
          <a:blip r:embed="rId3">
            <a:alphaModFix/>
          </a:blip>
          <a:stretch>
            <a:fillRect/>
          </a:stretch>
        </p:blipFill>
        <p:spPr>
          <a:xfrm>
            <a:off x="3483325" y="4707975"/>
            <a:ext cx="5225352" cy="2150024"/>
          </a:xfrm>
          <a:prstGeom prst="rect">
            <a:avLst/>
          </a:prstGeom>
          <a:noFill/>
          <a:ln>
            <a:noFill/>
          </a:ln>
        </p:spPr>
      </p:pic>
      <p:sp>
        <p:nvSpPr>
          <p:cNvPr id="117" name="Google Shape;117;g1eda2c95f36_0_28"/>
          <p:cNvSpPr txBox="1"/>
          <p:nvPr>
            <p:ph idx="1" type="body"/>
          </p:nvPr>
        </p:nvSpPr>
        <p:spPr>
          <a:xfrm>
            <a:off x="838200" y="1549800"/>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s-CL" sz="4400">
                <a:latin typeface="Roboto"/>
                <a:ea typeface="Roboto"/>
                <a:cs typeface="Roboto"/>
                <a:sym typeface="Roboto"/>
              </a:rPr>
              <a:t>Intro de la INTRO</a:t>
            </a:r>
            <a:endParaRPr b="1" sz="4400">
              <a:latin typeface="Roboto"/>
              <a:ea typeface="Roboto"/>
              <a:cs typeface="Roboto"/>
              <a:sym typeface="Roboto"/>
            </a:endParaRPr>
          </a:p>
          <a:p>
            <a:pPr indent="0" lvl="0" marL="0" rtl="0" algn="l">
              <a:spcBef>
                <a:spcPts val="1000"/>
              </a:spcBef>
              <a:spcAft>
                <a:spcPts val="0"/>
              </a:spcAft>
              <a:buNone/>
            </a:pPr>
            <a:r>
              <a:t/>
            </a:r>
            <a:endParaRPr sz="2500">
              <a:latin typeface="Roboto"/>
              <a:ea typeface="Roboto"/>
              <a:cs typeface="Roboto"/>
              <a:sym typeface="Roboto"/>
            </a:endParaRPr>
          </a:p>
          <a:p>
            <a:pPr indent="-355600" lvl="0" marL="457200" rtl="0" algn="l">
              <a:spcBef>
                <a:spcPts val="1000"/>
              </a:spcBef>
              <a:spcAft>
                <a:spcPts val="0"/>
              </a:spcAft>
              <a:buSzPts val="2000"/>
              <a:buFont typeface="Roboto"/>
              <a:buChar char="➢"/>
            </a:pPr>
            <a:r>
              <a:rPr lang="es-CL" sz="2000" u="sng">
                <a:solidFill>
                  <a:srgbClr val="0645AD"/>
                </a:solidFill>
                <a:highlight>
                  <a:srgbClr val="FFFFFF"/>
                </a:highlight>
                <a:latin typeface="Roboto"/>
                <a:ea typeface="Roboto"/>
                <a:cs typeface="Roboto"/>
                <a:sym typeface="Roboto"/>
                <a:hlinkClick r:id="rId4">
                  <a:extLst>
                    <a:ext uri="{A12FA001-AC4F-418D-AE19-62706E023703}">
                      <ahyp:hlinkClr val="tx"/>
                    </a:ext>
                  </a:extLst>
                </a:hlinkClick>
              </a:rPr>
              <a:t>Guido Van Rossum</a:t>
            </a:r>
            <a:endParaRPr sz="2000">
              <a:latin typeface="Roboto"/>
              <a:ea typeface="Roboto"/>
              <a:cs typeface="Roboto"/>
              <a:sym typeface="Roboto"/>
            </a:endParaRPr>
          </a:p>
          <a:p>
            <a:pPr indent="-355600" lvl="0" marL="457200" rtl="0" algn="l">
              <a:spcBef>
                <a:spcPts val="0"/>
              </a:spcBef>
              <a:spcAft>
                <a:spcPts val="0"/>
              </a:spcAft>
              <a:buClr>
                <a:srgbClr val="202122"/>
              </a:buClr>
              <a:buSzPts val="2000"/>
              <a:buFont typeface="Roboto"/>
              <a:buChar char="➢"/>
            </a:pPr>
            <a:r>
              <a:rPr lang="es-CL" sz="2000">
                <a:solidFill>
                  <a:srgbClr val="202122"/>
                </a:solidFill>
                <a:highlight>
                  <a:srgbClr val="FFFFFF"/>
                </a:highlight>
                <a:latin typeface="Roboto"/>
                <a:ea typeface="Roboto"/>
                <a:cs typeface="Roboto"/>
                <a:sym typeface="Roboto"/>
              </a:rPr>
              <a:t>Remonta hacia finales de los 80s y principio de los 90s</a:t>
            </a:r>
            <a:endParaRPr sz="2000">
              <a:solidFill>
                <a:srgbClr val="202122"/>
              </a:solidFill>
              <a:highlight>
                <a:srgbClr val="FFFFFF"/>
              </a:highlight>
              <a:latin typeface="Roboto"/>
              <a:ea typeface="Roboto"/>
              <a:cs typeface="Roboto"/>
              <a:sym typeface="Roboto"/>
            </a:endParaRPr>
          </a:p>
          <a:p>
            <a:pPr indent="-355600" lvl="0" marL="457200" rtl="0" algn="l">
              <a:spcBef>
                <a:spcPts val="0"/>
              </a:spcBef>
              <a:spcAft>
                <a:spcPts val="0"/>
              </a:spcAft>
              <a:buSzPts val="2000"/>
              <a:buFont typeface="Roboto"/>
              <a:buChar char="➢"/>
            </a:pPr>
            <a:r>
              <a:rPr lang="es-CL" sz="2000">
                <a:solidFill>
                  <a:srgbClr val="202122"/>
                </a:solidFill>
                <a:highlight>
                  <a:srgbClr val="FFFFFF"/>
                </a:highlight>
                <a:latin typeface="Roboto"/>
                <a:ea typeface="Roboto"/>
                <a:cs typeface="Roboto"/>
                <a:sym typeface="Roboto"/>
              </a:rPr>
              <a:t>Grupo </a:t>
            </a:r>
            <a:r>
              <a:rPr lang="es-CL" sz="2000">
                <a:solidFill>
                  <a:srgbClr val="0645AD"/>
                </a:solidFill>
                <a:highlight>
                  <a:srgbClr val="FFFFFF"/>
                </a:highlight>
                <a:uFill>
                  <a:noFill/>
                </a:uFill>
                <a:latin typeface="Roboto"/>
                <a:ea typeface="Roboto"/>
                <a:cs typeface="Roboto"/>
                <a:sym typeface="Roboto"/>
                <a:hlinkClick r:id="rId5">
                  <a:extLst>
                    <a:ext uri="{A12FA001-AC4F-418D-AE19-62706E023703}">
                      <ahyp:hlinkClr val="tx"/>
                    </a:ext>
                  </a:extLst>
                </a:hlinkClick>
              </a:rPr>
              <a:t>Monty Python</a:t>
            </a:r>
            <a:r>
              <a:rPr lang="es-CL" sz="2000">
                <a:solidFill>
                  <a:srgbClr val="202122"/>
                </a:solidFill>
                <a:highlight>
                  <a:srgbClr val="FFFFFF"/>
                </a:highlight>
                <a:latin typeface="Roboto"/>
                <a:ea typeface="Roboto"/>
                <a:cs typeface="Roboto"/>
                <a:sym typeface="Roboto"/>
              </a:rPr>
              <a:t>.</a:t>
            </a:r>
            <a:endParaRPr sz="2000">
              <a:solidFill>
                <a:srgbClr val="202122"/>
              </a:solidFill>
              <a:highlight>
                <a:srgbClr val="FFFFFF"/>
              </a:highlight>
              <a:latin typeface="Roboto"/>
              <a:ea typeface="Roboto"/>
              <a:cs typeface="Roboto"/>
              <a:sym typeface="Roboto"/>
            </a:endParaRPr>
          </a:p>
          <a:p>
            <a:pPr indent="-355600" lvl="0" marL="457200" rtl="0" algn="l">
              <a:spcBef>
                <a:spcPts val="0"/>
              </a:spcBef>
              <a:spcAft>
                <a:spcPts val="0"/>
              </a:spcAft>
              <a:buClr>
                <a:srgbClr val="202122"/>
              </a:buClr>
              <a:buSzPts val="2000"/>
              <a:buFont typeface="Roboto"/>
              <a:buChar char="➢"/>
            </a:pPr>
            <a:r>
              <a:rPr lang="es-CL" sz="2000">
                <a:solidFill>
                  <a:srgbClr val="202122"/>
                </a:solidFill>
                <a:highlight>
                  <a:srgbClr val="FFFFFF"/>
                </a:highlight>
                <a:latin typeface="Roboto"/>
                <a:ea typeface="Roboto"/>
                <a:cs typeface="Roboto"/>
                <a:sym typeface="Roboto"/>
              </a:rPr>
              <a:t>Python 3.0 - 3 de diciembre de 2008</a:t>
            </a:r>
            <a:endParaRPr sz="2000">
              <a:solidFill>
                <a:srgbClr val="202122"/>
              </a:solidFill>
              <a:highlight>
                <a:srgbClr val="FFFFFF"/>
              </a:highlight>
              <a:latin typeface="Roboto"/>
              <a:ea typeface="Roboto"/>
              <a:cs typeface="Roboto"/>
              <a:sym typeface="Roboto"/>
            </a:endParaRPr>
          </a:p>
          <a:p>
            <a:pPr indent="0" lvl="0" marL="0" rtl="0" algn="ctr">
              <a:spcBef>
                <a:spcPts val="1000"/>
              </a:spcBef>
              <a:spcAft>
                <a:spcPts val="0"/>
              </a:spcAft>
              <a:buNone/>
            </a:pPr>
            <a:r>
              <a:t/>
            </a:r>
            <a:endParaRPr i="1" sz="2000">
              <a:solidFill>
                <a:srgbClr val="202122"/>
              </a:solidFill>
              <a:highlight>
                <a:srgbClr val="FFFFFF"/>
              </a:highlight>
              <a:latin typeface="Roboto"/>
              <a:ea typeface="Roboto"/>
              <a:cs typeface="Roboto"/>
              <a:sym typeface="Roboto"/>
            </a:endParaRPr>
          </a:p>
          <a:p>
            <a:pPr indent="0" lvl="0" marL="0" rtl="0" algn="ctr">
              <a:spcBef>
                <a:spcPts val="1000"/>
              </a:spcBef>
              <a:spcAft>
                <a:spcPts val="0"/>
              </a:spcAft>
              <a:buNone/>
            </a:pPr>
            <a:r>
              <a:rPr i="1" lang="es-CL" sz="2000">
                <a:solidFill>
                  <a:srgbClr val="202122"/>
                </a:solidFill>
                <a:highlight>
                  <a:srgbClr val="FFFFFF"/>
                </a:highlight>
                <a:latin typeface="Roboto"/>
                <a:ea typeface="Roboto"/>
                <a:cs typeface="Roboto"/>
                <a:sym typeface="Roboto"/>
              </a:rPr>
              <a:t>Su filosofía: crear un </a:t>
            </a:r>
            <a:r>
              <a:rPr b="1" i="1" lang="es-CL" sz="2000">
                <a:solidFill>
                  <a:srgbClr val="202122"/>
                </a:solidFill>
                <a:highlight>
                  <a:srgbClr val="FFFFFF"/>
                </a:highlight>
                <a:latin typeface="Roboto"/>
                <a:ea typeface="Roboto"/>
                <a:cs typeface="Roboto"/>
                <a:sym typeface="Roboto"/>
              </a:rPr>
              <a:t>lenguaje de programación que fuera muy fácil de aprender, escribir y entender</a:t>
            </a:r>
            <a:r>
              <a:rPr i="1" lang="es-CL" sz="2000">
                <a:solidFill>
                  <a:srgbClr val="202122"/>
                </a:solidFill>
                <a:highlight>
                  <a:srgbClr val="FFFFFF"/>
                </a:highlight>
                <a:latin typeface="Roboto"/>
                <a:ea typeface="Roboto"/>
                <a:cs typeface="Roboto"/>
                <a:sym typeface="Roboto"/>
              </a:rPr>
              <a:t>.</a:t>
            </a:r>
            <a:endParaRPr i="1" sz="2000">
              <a:solidFill>
                <a:srgbClr val="202122"/>
              </a:solidFill>
              <a:highlight>
                <a:srgbClr val="FFFFFF"/>
              </a:highlight>
              <a:latin typeface="Roboto"/>
              <a:ea typeface="Roboto"/>
              <a:cs typeface="Roboto"/>
              <a:sym typeface="Roboto"/>
            </a:endParaRPr>
          </a:p>
          <a:p>
            <a:pPr indent="0" lvl="0" marL="0" rtl="0" algn="ctr">
              <a:spcBef>
                <a:spcPts val="1000"/>
              </a:spcBef>
              <a:spcAft>
                <a:spcPts val="0"/>
              </a:spcAft>
              <a:buNone/>
            </a:pPr>
            <a:r>
              <a:t/>
            </a:r>
            <a:endParaRPr i="1" sz="2350">
              <a:solidFill>
                <a:srgbClr val="202122"/>
              </a:solidFill>
              <a:highlight>
                <a:srgbClr val="FFFFFF"/>
              </a:highlight>
              <a:latin typeface="Roboto"/>
              <a:ea typeface="Roboto"/>
              <a:cs typeface="Roboto"/>
              <a:sym typeface="Roboto"/>
            </a:endParaRPr>
          </a:p>
        </p:txBody>
      </p:sp>
      <p:pic>
        <p:nvPicPr>
          <p:cNvPr id="118" name="Google Shape;118;g1eda2c95f36_0_28"/>
          <p:cNvPicPr preferRelativeResize="0"/>
          <p:nvPr/>
        </p:nvPicPr>
        <p:blipFill rotWithShape="1">
          <a:blip r:embed="rId6">
            <a:alphaModFix/>
          </a:blip>
          <a:srcRect b="80669" l="0" r="0" t="0"/>
          <a:stretch/>
        </p:blipFill>
        <p:spPr>
          <a:xfrm>
            <a:off x="0" y="0"/>
            <a:ext cx="12192000" cy="1325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eda2c95f36_0_35"/>
          <p:cNvSpPr txBox="1"/>
          <p:nvPr>
            <p:ph type="title"/>
          </p:nvPr>
        </p:nvSpPr>
        <p:spPr>
          <a:xfrm>
            <a:off x="838200" y="1325700"/>
            <a:ext cx="10515600" cy="821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CL">
                <a:latin typeface="Roboto Medium"/>
                <a:ea typeface="Roboto Medium"/>
                <a:cs typeface="Roboto Medium"/>
                <a:sym typeface="Roboto Medium"/>
              </a:rPr>
              <a:t>Entornos de trabajo populares.</a:t>
            </a:r>
            <a:endParaRPr>
              <a:latin typeface="Roboto Medium"/>
              <a:ea typeface="Roboto Medium"/>
              <a:cs typeface="Roboto Medium"/>
              <a:sym typeface="Roboto Medium"/>
            </a:endParaRPr>
          </a:p>
        </p:txBody>
      </p:sp>
      <p:sp>
        <p:nvSpPr>
          <p:cNvPr id="124" name="Google Shape;124;g1eda2c95f36_0_35"/>
          <p:cNvSpPr txBox="1"/>
          <p:nvPr>
            <p:ph idx="1" type="body"/>
          </p:nvPr>
        </p:nvSpPr>
        <p:spPr>
          <a:xfrm>
            <a:off x="838200" y="2147400"/>
            <a:ext cx="10515600" cy="4471500"/>
          </a:xfrm>
          <a:prstGeom prst="rect">
            <a:avLst/>
          </a:prstGeom>
        </p:spPr>
        <p:txBody>
          <a:bodyPr anchorCtr="0" anchor="t" bIns="45700" lIns="91425" spcFirstLastPara="1" rIns="91425" wrap="square" tIns="45700">
            <a:normAutofit/>
          </a:bodyPr>
          <a:lstStyle/>
          <a:p>
            <a:pPr indent="0" lvl="0" marL="0" rtl="0" algn="l">
              <a:lnSpc>
                <a:spcPct val="115000"/>
              </a:lnSpc>
              <a:spcBef>
                <a:spcPts val="700"/>
              </a:spcBef>
              <a:spcAft>
                <a:spcPts val="0"/>
              </a:spcAft>
              <a:buClr>
                <a:schemeClr val="dk1"/>
              </a:buClr>
              <a:buSzPts val="1100"/>
              <a:buFont typeface="Arial"/>
              <a:buNone/>
            </a:pPr>
            <a:r>
              <a:rPr lang="es-CL" sz="1900">
                <a:latin typeface="Roboto"/>
                <a:ea typeface="Roboto"/>
                <a:cs typeface="Roboto"/>
                <a:sym typeface="Roboto"/>
              </a:rPr>
              <a:t>Jupyter Notebook</a:t>
            </a:r>
            <a:r>
              <a:rPr lang="es-CL" sz="1600">
                <a:latin typeface="Roboto"/>
                <a:ea typeface="Roboto"/>
                <a:cs typeface="Roboto"/>
                <a:sym typeface="Roboto"/>
              </a:rPr>
              <a:t> - Link: </a:t>
            </a:r>
            <a:r>
              <a:rPr lang="es-CL" sz="1600" u="sng">
                <a:latin typeface="Roboto"/>
                <a:ea typeface="Roboto"/>
                <a:cs typeface="Roboto"/>
                <a:sym typeface="Roboto"/>
                <a:hlinkClick r:id="rId3"/>
              </a:rPr>
              <a:t>https://jupyter.org/</a:t>
            </a:r>
            <a:endParaRPr sz="1600" u="sng">
              <a:latin typeface="Roboto"/>
              <a:ea typeface="Roboto"/>
              <a:cs typeface="Roboto"/>
              <a:sym typeface="Roboto"/>
            </a:endParaRPr>
          </a:p>
          <a:p>
            <a:pPr indent="0" lvl="0" marL="0" rtl="0" algn="l">
              <a:lnSpc>
                <a:spcPct val="115000"/>
              </a:lnSpc>
              <a:spcBef>
                <a:spcPts val="700"/>
              </a:spcBef>
              <a:spcAft>
                <a:spcPts val="0"/>
              </a:spcAft>
              <a:buNone/>
            </a:pPr>
            <a:r>
              <a:rPr lang="es-CL" sz="1600">
                <a:latin typeface="Roboto"/>
                <a:ea typeface="Roboto"/>
                <a:cs typeface="Roboto"/>
                <a:sym typeface="Roboto"/>
              </a:rPr>
              <a:t>Es una herramienta que incorpora código y texto </a:t>
            </a:r>
            <a:r>
              <a:rPr lang="es-CL" sz="1600">
                <a:latin typeface="Roboto"/>
                <a:ea typeface="Roboto"/>
                <a:cs typeface="Roboto"/>
                <a:sym typeface="Roboto"/>
              </a:rPr>
              <a:t>simultáneamente.</a:t>
            </a:r>
            <a:r>
              <a:rPr lang="es-CL" sz="1600">
                <a:latin typeface="Roboto"/>
                <a:ea typeface="Roboto"/>
                <a:cs typeface="Roboto"/>
                <a:sym typeface="Roboto"/>
              </a:rPr>
              <a:t> Cada celda puede ser de tipo </a:t>
            </a:r>
            <a:r>
              <a:rPr b="1" lang="es-CL" sz="1600">
                <a:latin typeface="Roboto"/>
                <a:ea typeface="Roboto"/>
                <a:cs typeface="Roboto"/>
                <a:sym typeface="Roboto"/>
              </a:rPr>
              <a:t>texto</a:t>
            </a:r>
            <a:r>
              <a:rPr lang="es-CL" sz="1600">
                <a:latin typeface="Roboto"/>
                <a:ea typeface="Roboto"/>
                <a:cs typeface="Roboto"/>
                <a:sym typeface="Roboto"/>
              </a:rPr>
              <a:t> o </a:t>
            </a:r>
            <a:r>
              <a:rPr b="1" lang="es-CL" sz="1600">
                <a:latin typeface="Roboto"/>
                <a:ea typeface="Roboto"/>
                <a:cs typeface="Roboto"/>
                <a:sym typeface="Roboto"/>
              </a:rPr>
              <a:t>código</a:t>
            </a:r>
            <a:r>
              <a:rPr lang="es-CL" sz="1600">
                <a:latin typeface="Roboto"/>
                <a:ea typeface="Roboto"/>
                <a:cs typeface="Roboto"/>
                <a:sym typeface="Roboto"/>
              </a:rPr>
              <a:t>. La capacidad de incorporar estas dos facetas convierte a los notebooks en una herramienta predilecta del Data Scientist.</a:t>
            </a:r>
            <a:endParaRPr sz="1600">
              <a:latin typeface="Roboto"/>
              <a:ea typeface="Roboto"/>
              <a:cs typeface="Roboto"/>
              <a:sym typeface="Roboto"/>
            </a:endParaRPr>
          </a:p>
          <a:p>
            <a:pPr indent="0" lvl="0" marL="0" rtl="0" algn="l">
              <a:lnSpc>
                <a:spcPct val="115000"/>
              </a:lnSpc>
              <a:spcBef>
                <a:spcPts val="600"/>
              </a:spcBef>
              <a:spcAft>
                <a:spcPts val="0"/>
              </a:spcAft>
              <a:buNone/>
            </a:pPr>
            <a:r>
              <a:t/>
            </a:r>
            <a:endParaRPr sz="1600">
              <a:latin typeface="Roboto"/>
              <a:ea typeface="Roboto"/>
              <a:cs typeface="Roboto"/>
              <a:sym typeface="Roboto"/>
            </a:endParaRPr>
          </a:p>
          <a:p>
            <a:pPr indent="0" lvl="0" marL="0" rtl="0" algn="l">
              <a:lnSpc>
                <a:spcPct val="115000"/>
              </a:lnSpc>
              <a:spcBef>
                <a:spcPts val="700"/>
              </a:spcBef>
              <a:spcAft>
                <a:spcPts val="0"/>
              </a:spcAft>
              <a:buClr>
                <a:schemeClr val="dk1"/>
              </a:buClr>
              <a:buSzPts val="1100"/>
              <a:buFont typeface="Arial"/>
              <a:buNone/>
            </a:pPr>
            <a:r>
              <a:rPr lang="es-CL" sz="1900">
                <a:latin typeface="Roboto"/>
                <a:ea typeface="Roboto"/>
                <a:cs typeface="Roboto"/>
                <a:sym typeface="Roboto"/>
              </a:rPr>
              <a:t>Visual Studio Code - </a:t>
            </a:r>
            <a:r>
              <a:rPr lang="es-CL" sz="1600">
                <a:latin typeface="Roboto"/>
                <a:ea typeface="Roboto"/>
                <a:cs typeface="Roboto"/>
                <a:sym typeface="Roboto"/>
              </a:rPr>
              <a:t>Link: </a:t>
            </a:r>
            <a:r>
              <a:rPr lang="es-CL" sz="1600" u="sng">
                <a:latin typeface="Roboto"/>
                <a:ea typeface="Roboto"/>
                <a:cs typeface="Roboto"/>
                <a:sym typeface="Roboto"/>
                <a:hlinkClick r:id="rId4"/>
              </a:rPr>
              <a:t>https://code.visualstudio.com/</a:t>
            </a:r>
            <a:endParaRPr sz="1600" u="sng">
              <a:latin typeface="Roboto"/>
              <a:ea typeface="Roboto"/>
              <a:cs typeface="Roboto"/>
              <a:sym typeface="Roboto"/>
            </a:endParaRPr>
          </a:p>
          <a:p>
            <a:pPr indent="0" lvl="0" marL="0" rtl="0" algn="l">
              <a:lnSpc>
                <a:spcPct val="115000"/>
              </a:lnSpc>
              <a:spcBef>
                <a:spcPts val="700"/>
              </a:spcBef>
              <a:spcAft>
                <a:spcPts val="0"/>
              </a:spcAft>
              <a:buNone/>
            </a:pPr>
            <a:r>
              <a:rPr lang="es-CL" sz="1600">
                <a:latin typeface="Roboto"/>
                <a:ea typeface="Roboto"/>
                <a:cs typeface="Roboto"/>
                <a:sym typeface="Roboto"/>
              </a:rPr>
              <a:t>VS Code es un entorno de trabajo pensado para ser utilizado en muchos idiomas. Uno de los aspectos que lo hace muy popular son sus extensiones, que permiten añadir funcionalidades extras que faciliten nuestro trabajo. </a:t>
            </a:r>
            <a:endParaRPr sz="1600">
              <a:latin typeface="Roboto"/>
              <a:ea typeface="Roboto"/>
              <a:cs typeface="Roboto"/>
              <a:sym typeface="Roboto"/>
            </a:endParaRPr>
          </a:p>
          <a:p>
            <a:pPr indent="0" lvl="0" marL="0" rtl="0" algn="l">
              <a:lnSpc>
                <a:spcPct val="115000"/>
              </a:lnSpc>
              <a:spcBef>
                <a:spcPts val="600"/>
              </a:spcBef>
              <a:spcAft>
                <a:spcPts val="0"/>
              </a:spcAft>
              <a:buNone/>
            </a:pPr>
            <a:r>
              <a:t/>
            </a:r>
            <a:endParaRPr sz="1600">
              <a:latin typeface="Roboto"/>
              <a:ea typeface="Roboto"/>
              <a:cs typeface="Roboto"/>
              <a:sym typeface="Roboto"/>
            </a:endParaRPr>
          </a:p>
          <a:p>
            <a:pPr indent="0" lvl="0" marL="0" rtl="0" algn="l">
              <a:lnSpc>
                <a:spcPct val="115000"/>
              </a:lnSpc>
              <a:spcBef>
                <a:spcPts val="700"/>
              </a:spcBef>
              <a:spcAft>
                <a:spcPts val="0"/>
              </a:spcAft>
              <a:buClr>
                <a:schemeClr val="dk1"/>
              </a:buClr>
              <a:buSzPts val="1100"/>
              <a:buFont typeface="Arial"/>
              <a:buNone/>
            </a:pPr>
            <a:r>
              <a:rPr lang="es-CL" sz="1900">
                <a:latin typeface="Roboto"/>
                <a:ea typeface="Roboto"/>
                <a:cs typeface="Roboto"/>
                <a:sym typeface="Roboto"/>
              </a:rPr>
              <a:t>Google Colab - </a:t>
            </a:r>
            <a:r>
              <a:rPr lang="es-CL" sz="1600">
                <a:latin typeface="Roboto"/>
                <a:ea typeface="Roboto"/>
                <a:cs typeface="Roboto"/>
                <a:sym typeface="Roboto"/>
              </a:rPr>
              <a:t>Link: </a:t>
            </a:r>
            <a:r>
              <a:rPr lang="es-CL" sz="1600" u="sng">
                <a:latin typeface="Roboto"/>
                <a:ea typeface="Roboto"/>
                <a:cs typeface="Roboto"/>
                <a:sym typeface="Roboto"/>
                <a:hlinkClick r:id="rId5"/>
              </a:rPr>
              <a:t>https://colab.research.google.com/</a:t>
            </a:r>
            <a:endParaRPr sz="1600" u="sng">
              <a:latin typeface="Roboto"/>
              <a:ea typeface="Roboto"/>
              <a:cs typeface="Roboto"/>
              <a:sym typeface="Roboto"/>
            </a:endParaRPr>
          </a:p>
          <a:p>
            <a:pPr indent="0" lvl="0" marL="0" rtl="0" algn="l">
              <a:lnSpc>
                <a:spcPct val="115000"/>
              </a:lnSpc>
              <a:spcBef>
                <a:spcPts val="700"/>
              </a:spcBef>
              <a:spcAft>
                <a:spcPts val="500"/>
              </a:spcAft>
              <a:buNone/>
            </a:pPr>
            <a:r>
              <a:rPr lang="es-CL" sz="1600">
                <a:latin typeface="Roboto"/>
                <a:ea typeface="Roboto"/>
                <a:cs typeface="Roboto"/>
                <a:sym typeface="Roboto"/>
              </a:rPr>
              <a:t>Consiste en un servicio gestionado en la nube por google de </a:t>
            </a:r>
            <a:r>
              <a:rPr b="1" lang="es-CL" sz="1600">
                <a:latin typeface="Roboto"/>
                <a:ea typeface="Roboto"/>
                <a:cs typeface="Roboto"/>
                <a:sym typeface="Roboto"/>
              </a:rPr>
              <a:t>Jupyter Notebooks</a:t>
            </a:r>
            <a:r>
              <a:rPr lang="es-CL" sz="1600">
                <a:latin typeface="Roboto"/>
                <a:ea typeface="Roboto"/>
                <a:cs typeface="Roboto"/>
                <a:sym typeface="Roboto"/>
              </a:rPr>
              <a:t>, al ser ejecutado mediante un servidor, no utiliza recursos de nuestro computador (ideal cuando usamos equipos con pocas capacidades o limitaciones para instalar software). </a:t>
            </a:r>
            <a:endParaRPr sz="3200"/>
          </a:p>
        </p:txBody>
      </p:sp>
      <p:pic>
        <p:nvPicPr>
          <p:cNvPr id="125" name="Google Shape;125;g1eda2c95f36_0_35"/>
          <p:cNvPicPr preferRelativeResize="0"/>
          <p:nvPr/>
        </p:nvPicPr>
        <p:blipFill rotWithShape="1">
          <a:blip r:embed="rId6">
            <a:alphaModFix/>
          </a:blip>
          <a:srcRect b="80669" l="0" r="0" t="0"/>
          <a:stretch/>
        </p:blipFill>
        <p:spPr>
          <a:xfrm>
            <a:off x="0" y="0"/>
            <a:ext cx="12192000" cy="1325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3"/>
          <p:cNvSpPr txBox="1"/>
          <p:nvPr>
            <p:ph type="title"/>
          </p:nvPr>
        </p:nvSpPr>
        <p:spPr>
          <a:xfrm>
            <a:off x="1162675" y="3000175"/>
            <a:ext cx="28560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CL">
                <a:solidFill>
                  <a:schemeClr val="lt1"/>
                </a:solidFill>
                <a:latin typeface="Roboto"/>
                <a:ea typeface="Roboto"/>
                <a:cs typeface="Roboto"/>
                <a:sym typeface="Roboto"/>
              </a:rPr>
              <a:t>Nuestro Colab</a:t>
            </a:r>
            <a:endParaRPr b="1">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dk1"/>
              </a:buClr>
              <a:buSzPct val="100000"/>
              <a:buFont typeface="Calibri"/>
              <a:buNone/>
            </a:pPr>
            <a:r>
              <a:t/>
            </a:r>
            <a:endParaRPr b="1">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dk1"/>
              </a:buClr>
              <a:buSzPct val="100000"/>
              <a:buFont typeface="Calibri"/>
              <a:buNone/>
            </a:pPr>
            <a:r>
              <a:rPr b="1" lang="es-CL">
                <a:solidFill>
                  <a:schemeClr val="lt1"/>
                </a:solidFill>
                <a:latin typeface="Roboto"/>
                <a:ea typeface="Roboto"/>
                <a:cs typeface="Roboto"/>
                <a:sym typeface="Roboto"/>
              </a:rPr>
              <a:t>https://bit.ly/3XJIEcq</a:t>
            </a:r>
            <a:endParaRPr b="1">
              <a:solidFill>
                <a:schemeClr val="lt1"/>
              </a:solidFill>
              <a:latin typeface="Roboto"/>
              <a:ea typeface="Roboto"/>
              <a:cs typeface="Roboto"/>
              <a:sym typeface="Roboto"/>
            </a:endParaRPr>
          </a:p>
        </p:txBody>
      </p:sp>
      <p:pic>
        <p:nvPicPr>
          <p:cNvPr id="131" name="Google Shape;131;p3"/>
          <p:cNvPicPr preferRelativeResize="0"/>
          <p:nvPr/>
        </p:nvPicPr>
        <p:blipFill>
          <a:blip r:embed="rId4">
            <a:alphaModFix/>
          </a:blip>
          <a:stretch>
            <a:fillRect/>
          </a:stretch>
        </p:blipFill>
        <p:spPr>
          <a:xfrm>
            <a:off x="8751150" y="2757950"/>
            <a:ext cx="1235325" cy="1810150"/>
          </a:xfrm>
          <a:prstGeom prst="rect">
            <a:avLst/>
          </a:prstGeom>
          <a:noFill/>
          <a:ln>
            <a:noFill/>
          </a:ln>
        </p:spPr>
      </p:pic>
      <p:pic>
        <p:nvPicPr>
          <p:cNvPr id="132" name="Google Shape;132;p3"/>
          <p:cNvPicPr preferRelativeResize="0"/>
          <p:nvPr/>
        </p:nvPicPr>
        <p:blipFill>
          <a:blip r:embed="rId5">
            <a:alphaModFix/>
          </a:blip>
          <a:stretch>
            <a:fillRect/>
          </a:stretch>
        </p:blipFill>
        <p:spPr>
          <a:xfrm>
            <a:off x="9438774" y="3540875"/>
            <a:ext cx="1719576" cy="1409424"/>
          </a:xfrm>
          <a:prstGeom prst="rect">
            <a:avLst/>
          </a:prstGeom>
          <a:noFill/>
          <a:ln>
            <a:noFill/>
          </a:ln>
        </p:spPr>
      </p:pic>
      <p:pic>
        <p:nvPicPr>
          <p:cNvPr id="133" name="Google Shape;133;p3"/>
          <p:cNvPicPr preferRelativeResize="0"/>
          <p:nvPr/>
        </p:nvPicPr>
        <p:blipFill>
          <a:blip r:embed="rId6">
            <a:alphaModFix/>
          </a:blip>
          <a:stretch>
            <a:fillRect/>
          </a:stretch>
        </p:blipFill>
        <p:spPr>
          <a:xfrm>
            <a:off x="4424663" y="2182787"/>
            <a:ext cx="3342675" cy="334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
          <p:cNvSpPr txBox="1"/>
          <p:nvPr>
            <p:ph type="title"/>
          </p:nvPr>
        </p:nvSpPr>
        <p:spPr>
          <a:xfrm>
            <a:off x="838200" y="133899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a:solidFill>
                  <a:schemeClr val="lt1"/>
                </a:solidFill>
                <a:latin typeface="Arial"/>
                <a:ea typeface="Arial"/>
                <a:cs typeface="Arial"/>
                <a:sym typeface="Arial"/>
              </a:rPr>
              <a:t>Sitios web recomendados</a:t>
            </a:r>
            <a:endParaRPr>
              <a:solidFill>
                <a:schemeClr val="lt1"/>
              </a:solidFill>
              <a:latin typeface="Arial"/>
              <a:ea typeface="Arial"/>
              <a:cs typeface="Arial"/>
              <a:sym typeface="Arial"/>
            </a:endParaRPr>
          </a:p>
        </p:txBody>
      </p:sp>
      <p:sp>
        <p:nvSpPr>
          <p:cNvPr id="139" name="Google Shape;139;p2"/>
          <p:cNvSpPr txBox="1"/>
          <p:nvPr>
            <p:ph idx="1" type="body"/>
          </p:nvPr>
        </p:nvSpPr>
        <p:spPr>
          <a:xfrm>
            <a:off x="838200" y="2799499"/>
            <a:ext cx="10515600" cy="17856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s-CL" u="sng">
                <a:solidFill>
                  <a:schemeClr val="hlink"/>
                </a:solidFill>
                <a:latin typeface="Arial"/>
                <a:ea typeface="Arial"/>
                <a:cs typeface="Arial"/>
                <a:sym typeface="Arial"/>
                <a:hlinkClick r:id="rId4"/>
              </a:rPr>
              <a:t>https://realpython.com/python-beginner-tips/</a:t>
            </a:r>
            <a:endParaRPr>
              <a:solidFill>
                <a:schemeClr val="lt1"/>
              </a:solidFill>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t/>
            </a:r>
            <a:endParaRPr>
              <a:solidFill>
                <a:schemeClr val="lt1"/>
              </a:solidFill>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lang="es-CL" u="sng">
                <a:solidFill>
                  <a:schemeClr val="hlink"/>
                </a:solidFill>
                <a:latin typeface="Arial"/>
                <a:ea typeface="Arial"/>
                <a:cs typeface="Arial"/>
                <a:sym typeface="Arial"/>
                <a:hlinkClick r:id="rId5"/>
              </a:rPr>
              <a:t>https://datascience.uc.cl/</a:t>
            </a:r>
            <a:endParaRPr>
              <a:solidFill>
                <a:schemeClr val="lt1"/>
              </a:solidFill>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t/>
            </a:r>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2023-01-25T22:50:52Z</dcterms:created>
  <dc:creator>FELIPE EDUARDO CONTRERAS FERNANDEZ</dc:creator>
</cp:coreProperties>
</file>