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AA20CA-1B58-419C-BC36-1C1F87F0590C}" type="datetimeFigureOut">
              <a:rPr lang="en-US" smtClean="0"/>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F3BD88-2E4D-4E7D-82C9-70FCF876785C}" type="slidenum">
              <a:rPr lang="en-US" smtClean="0"/>
              <a:t>‹#›</a:t>
            </a:fld>
            <a:endParaRPr lang="en-US"/>
          </a:p>
        </p:txBody>
      </p:sp>
    </p:spTree>
    <p:extLst>
      <p:ext uri="{BB962C8B-B14F-4D97-AF65-F5344CB8AC3E}">
        <p14:creationId xmlns:p14="http://schemas.microsoft.com/office/powerpoint/2010/main" val="1758280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AA20CA-1B58-419C-BC36-1C1F87F0590C}" type="datetimeFigureOut">
              <a:rPr lang="en-US" smtClean="0"/>
              <a:t>6/8/2020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F3BD88-2E4D-4E7D-82C9-70FCF876785C}" type="slidenum">
              <a:rPr lang="en-US" smtClean="0"/>
              <a:t>‹#›</a:t>
            </a:fld>
            <a:endParaRPr lang="en-US"/>
          </a:p>
        </p:txBody>
      </p:sp>
    </p:spTree>
    <p:extLst>
      <p:ext uri="{BB962C8B-B14F-4D97-AF65-F5344CB8AC3E}">
        <p14:creationId xmlns:p14="http://schemas.microsoft.com/office/powerpoint/2010/main" val="3573235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CAA20CA-1B58-419C-BC36-1C1F87F0590C}" type="datetimeFigureOut">
              <a:rPr lang="en-US" smtClean="0"/>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F3BD88-2E4D-4E7D-82C9-70FCF876785C}" type="slidenum">
              <a:rPr lang="en-US" smtClean="0"/>
              <a:t>‹#›</a:t>
            </a:fld>
            <a:endParaRPr lang="en-US"/>
          </a:p>
        </p:txBody>
      </p:sp>
    </p:spTree>
    <p:extLst>
      <p:ext uri="{BB962C8B-B14F-4D97-AF65-F5344CB8AC3E}">
        <p14:creationId xmlns:p14="http://schemas.microsoft.com/office/powerpoint/2010/main" val="756737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CAA20CA-1B58-419C-BC36-1C1F87F0590C}" type="datetimeFigureOut">
              <a:rPr lang="en-US" smtClean="0"/>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F3BD88-2E4D-4E7D-82C9-70FCF876785C}"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942706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AA20CA-1B58-419C-BC36-1C1F87F0590C}" type="datetimeFigureOut">
              <a:rPr lang="en-US" smtClean="0"/>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F3BD88-2E4D-4E7D-82C9-70FCF876785C}" type="slidenum">
              <a:rPr lang="en-US" smtClean="0"/>
              <a:t>‹#›</a:t>
            </a:fld>
            <a:endParaRPr lang="en-US"/>
          </a:p>
        </p:txBody>
      </p:sp>
    </p:spTree>
    <p:extLst>
      <p:ext uri="{BB962C8B-B14F-4D97-AF65-F5344CB8AC3E}">
        <p14:creationId xmlns:p14="http://schemas.microsoft.com/office/powerpoint/2010/main" val="9711027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CAA20CA-1B58-419C-BC36-1C1F87F0590C}" type="datetimeFigureOut">
              <a:rPr lang="en-US" smtClean="0"/>
              <a:t>6/8/2020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F3BD88-2E4D-4E7D-82C9-70FCF876785C}" type="slidenum">
              <a:rPr lang="en-US" smtClean="0"/>
              <a:t>‹#›</a:t>
            </a:fld>
            <a:endParaRPr lang="en-US"/>
          </a:p>
        </p:txBody>
      </p:sp>
    </p:spTree>
    <p:extLst>
      <p:ext uri="{BB962C8B-B14F-4D97-AF65-F5344CB8AC3E}">
        <p14:creationId xmlns:p14="http://schemas.microsoft.com/office/powerpoint/2010/main" val="4215956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CAA20CA-1B58-419C-BC36-1C1F87F0590C}" type="datetimeFigureOut">
              <a:rPr lang="en-US" smtClean="0"/>
              <a:t>6/8/2020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F3BD88-2E4D-4E7D-82C9-70FCF876785C}" type="slidenum">
              <a:rPr lang="en-US" smtClean="0"/>
              <a:t>‹#›</a:t>
            </a:fld>
            <a:endParaRPr lang="en-US"/>
          </a:p>
        </p:txBody>
      </p:sp>
    </p:spTree>
    <p:extLst>
      <p:ext uri="{BB962C8B-B14F-4D97-AF65-F5344CB8AC3E}">
        <p14:creationId xmlns:p14="http://schemas.microsoft.com/office/powerpoint/2010/main" val="40541345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AA20CA-1B58-419C-BC36-1C1F87F0590C}" type="datetimeFigureOut">
              <a:rPr lang="en-US" smtClean="0"/>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F3BD88-2E4D-4E7D-82C9-70FCF876785C}" type="slidenum">
              <a:rPr lang="en-US" smtClean="0"/>
              <a:t>‹#›</a:t>
            </a:fld>
            <a:endParaRPr lang="en-US"/>
          </a:p>
        </p:txBody>
      </p:sp>
    </p:spTree>
    <p:extLst>
      <p:ext uri="{BB962C8B-B14F-4D97-AF65-F5344CB8AC3E}">
        <p14:creationId xmlns:p14="http://schemas.microsoft.com/office/powerpoint/2010/main" val="20708973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AA20CA-1B58-419C-BC36-1C1F87F0590C}" type="datetimeFigureOut">
              <a:rPr lang="en-US" smtClean="0"/>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F3BD88-2E4D-4E7D-82C9-70FCF876785C}" type="slidenum">
              <a:rPr lang="en-US" smtClean="0"/>
              <a:t>‹#›</a:t>
            </a:fld>
            <a:endParaRPr lang="en-US"/>
          </a:p>
        </p:txBody>
      </p:sp>
    </p:spTree>
    <p:extLst>
      <p:ext uri="{BB962C8B-B14F-4D97-AF65-F5344CB8AC3E}">
        <p14:creationId xmlns:p14="http://schemas.microsoft.com/office/powerpoint/2010/main" val="4247567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CAA20CA-1B58-419C-BC36-1C1F87F0590C}" type="datetimeFigureOut">
              <a:rPr lang="en-US" smtClean="0"/>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F3BD88-2E4D-4E7D-82C9-70FCF876785C}" type="slidenum">
              <a:rPr lang="en-US" smtClean="0"/>
              <a:t>‹#›</a:t>
            </a:fld>
            <a:endParaRPr lang="en-US"/>
          </a:p>
        </p:txBody>
      </p:sp>
    </p:spTree>
    <p:extLst>
      <p:ext uri="{BB962C8B-B14F-4D97-AF65-F5344CB8AC3E}">
        <p14:creationId xmlns:p14="http://schemas.microsoft.com/office/powerpoint/2010/main" val="1427287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AA20CA-1B58-419C-BC36-1C1F87F0590C}" type="datetimeFigureOut">
              <a:rPr lang="en-US" smtClean="0"/>
              <a:t>6/8/2020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F3BD88-2E4D-4E7D-82C9-70FCF876785C}" type="slidenum">
              <a:rPr lang="en-US" smtClean="0"/>
              <a:t>‹#›</a:t>
            </a:fld>
            <a:endParaRPr lang="en-US"/>
          </a:p>
        </p:txBody>
      </p:sp>
    </p:spTree>
    <p:extLst>
      <p:ext uri="{BB962C8B-B14F-4D97-AF65-F5344CB8AC3E}">
        <p14:creationId xmlns:p14="http://schemas.microsoft.com/office/powerpoint/2010/main" val="3798947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AA20CA-1B58-419C-BC36-1C1F87F0590C}" type="datetimeFigureOut">
              <a:rPr lang="en-US" smtClean="0"/>
              <a:t>6/8/2020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F3BD88-2E4D-4E7D-82C9-70FCF876785C}" type="slidenum">
              <a:rPr lang="en-US" smtClean="0"/>
              <a:t>‹#›</a:t>
            </a:fld>
            <a:endParaRPr lang="en-US"/>
          </a:p>
        </p:txBody>
      </p:sp>
    </p:spTree>
    <p:extLst>
      <p:ext uri="{BB962C8B-B14F-4D97-AF65-F5344CB8AC3E}">
        <p14:creationId xmlns:p14="http://schemas.microsoft.com/office/powerpoint/2010/main" val="3831787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AA20CA-1B58-419C-BC36-1C1F87F0590C}" type="datetimeFigureOut">
              <a:rPr lang="en-US" smtClean="0"/>
              <a:t>6/8/2020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F3BD88-2E4D-4E7D-82C9-70FCF876785C}" type="slidenum">
              <a:rPr lang="en-US" smtClean="0"/>
              <a:t>‹#›</a:t>
            </a:fld>
            <a:endParaRPr lang="en-US"/>
          </a:p>
        </p:txBody>
      </p:sp>
    </p:spTree>
    <p:extLst>
      <p:ext uri="{BB962C8B-B14F-4D97-AF65-F5344CB8AC3E}">
        <p14:creationId xmlns:p14="http://schemas.microsoft.com/office/powerpoint/2010/main" val="3950317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CAA20CA-1B58-419C-BC36-1C1F87F0590C}" type="datetimeFigureOut">
              <a:rPr lang="en-US" smtClean="0"/>
              <a:t>6/8/2020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EF3BD88-2E4D-4E7D-82C9-70FCF876785C}" type="slidenum">
              <a:rPr lang="en-US" smtClean="0"/>
              <a:t>‹#›</a:t>
            </a:fld>
            <a:endParaRPr lang="en-US"/>
          </a:p>
        </p:txBody>
      </p:sp>
    </p:spTree>
    <p:extLst>
      <p:ext uri="{BB962C8B-B14F-4D97-AF65-F5344CB8AC3E}">
        <p14:creationId xmlns:p14="http://schemas.microsoft.com/office/powerpoint/2010/main" val="1623670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CAA20CA-1B58-419C-BC36-1C1F87F0590C}" type="datetimeFigureOut">
              <a:rPr lang="en-US" smtClean="0"/>
              <a:t>6/8/2020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EF3BD88-2E4D-4E7D-82C9-70FCF876785C}" type="slidenum">
              <a:rPr lang="en-US" smtClean="0"/>
              <a:t>‹#›</a:t>
            </a:fld>
            <a:endParaRPr lang="en-US"/>
          </a:p>
        </p:txBody>
      </p:sp>
    </p:spTree>
    <p:extLst>
      <p:ext uri="{BB962C8B-B14F-4D97-AF65-F5344CB8AC3E}">
        <p14:creationId xmlns:p14="http://schemas.microsoft.com/office/powerpoint/2010/main" val="3936922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CAA20CA-1B58-419C-BC36-1C1F87F0590C}" type="datetimeFigureOut">
              <a:rPr lang="en-US" smtClean="0"/>
              <a:t>6/8/2020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EF3BD88-2E4D-4E7D-82C9-70FCF876785C}" type="slidenum">
              <a:rPr lang="en-US" smtClean="0"/>
              <a:t>‹#›</a:t>
            </a:fld>
            <a:endParaRPr lang="en-US"/>
          </a:p>
        </p:txBody>
      </p:sp>
    </p:spTree>
    <p:extLst>
      <p:ext uri="{BB962C8B-B14F-4D97-AF65-F5344CB8AC3E}">
        <p14:creationId xmlns:p14="http://schemas.microsoft.com/office/powerpoint/2010/main" val="1417262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AA20CA-1B58-419C-BC36-1C1F87F0590C}" type="datetimeFigureOut">
              <a:rPr lang="en-US" smtClean="0"/>
              <a:t>6/8/2020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F3BD88-2E4D-4E7D-82C9-70FCF876785C}" type="slidenum">
              <a:rPr lang="en-US" smtClean="0"/>
              <a:t>‹#›</a:t>
            </a:fld>
            <a:endParaRPr lang="en-US"/>
          </a:p>
        </p:txBody>
      </p:sp>
    </p:spTree>
    <p:extLst>
      <p:ext uri="{BB962C8B-B14F-4D97-AF65-F5344CB8AC3E}">
        <p14:creationId xmlns:p14="http://schemas.microsoft.com/office/powerpoint/2010/main" val="590035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CAA20CA-1B58-419C-BC36-1C1F87F0590C}" type="datetimeFigureOut">
              <a:rPr lang="en-US" smtClean="0"/>
              <a:t>6/8/2020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EF3BD88-2E4D-4E7D-82C9-70FCF876785C}" type="slidenum">
              <a:rPr lang="en-US" smtClean="0"/>
              <a:t>‹#›</a:t>
            </a:fld>
            <a:endParaRPr lang="en-US"/>
          </a:p>
        </p:txBody>
      </p:sp>
    </p:spTree>
    <p:extLst>
      <p:ext uri="{BB962C8B-B14F-4D97-AF65-F5344CB8AC3E}">
        <p14:creationId xmlns:p14="http://schemas.microsoft.com/office/powerpoint/2010/main" val="2493252304"/>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s://geo.nyu.edu/catalog/nyu_2451_34572"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44302-6472-4294-8F29-C561EF599898}"/>
              </a:ext>
            </a:extLst>
          </p:cNvPr>
          <p:cNvSpPr>
            <a:spLocks noGrp="1"/>
          </p:cNvSpPr>
          <p:nvPr>
            <p:ph type="ctrTitle"/>
          </p:nvPr>
        </p:nvSpPr>
        <p:spPr/>
        <p:txBody>
          <a:bodyPr/>
          <a:lstStyle/>
          <a:p>
            <a:r>
              <a:rPr lang="en-US" dirty="0"/>
              <a:t>The Battle of Neighborhoods</a:t>
            </a:r>
          </a:p>
        </p:txBody>
      </p:sp>
      <p:sp>
        <p:nvSpPr>
          <p:cNvPr id="3" name="Subtitle 2">
            <a:extLst>
              <a:ext uri="{FF2B5EF4-FFF2-40B4-BE49-F238E27FC236}">
                <a16:creationId xmlns:a16="http://schemas.microsoft.com/office/drawing/2014/main" id="{E0BE41A9-FC07-4A1C-A448-008A3916C0BE}"/>
              </a:ext>
            </a:extLst>
          </p:cNvPr>
          <p:cNvSpPr>
            <a:spLocks noGrp="1"/>
          </p:cNvSpPr>
          <p:nvPr>
            <p:ph type="subTitle" idx="1"/>
          </p:nvPr>
        </p:nvSpPr>
        <p:spPr/>
        <p:txBody>
          <a:bodyPr/>
          <a:lstStyle/>
          <a:p>
            <a:r>
              <a:rPr lang="en-US" dirty="0"/>
              <a:t>An IBM Capstone Project</a:t>
            </a:r>
          </a:p>
        </p:txBody>
      </p:sp>
    </p:spTree>
    <p:extLst>
      <p:ext uri="{BB962C8B-B14F-4D97-AF65-F5344CB8AC3E}">
        <p14:creationId xmlns:p14="http://schemas.microsoft.com/office/powerpoint/2010/main" val="2501558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B4362D2-F95B-4876-AC2B-B7CEA62D73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1874" y="1404730"/>
            <a:ext cx="10488251" cy="5068957"/>
          </a:xfrm>
        </p:spPr>
      </p:pic>
      <p:sp>
        <p:nvSpPr>
          <p:cNvPr id="6" name="TextBox 5">
            <a:extLst>
              <a:ext uri="{FF2B5EF4-FFF2-40B4-BE49-F238E27FC236}">
                <a16:creationId xmlns:a16="http://schemas.microsoft.com/office/drawing/2014/main" id="{A6DD6A3C-9ADD-4410-BB4F-8C0D8F9E8488}"/>
              </a:ext>
            </a:extLst>
          </p:cNvPr>
          <p:cNvSpPr txBox="1"/>
          <p:nvPr/>
        </p:nvSpPr>
        <p:spPr>
          <a:xfrm>
            <a:off x="851874" y="608736"/>
            <a:ext cx="6096000" cy="369332"/>
          </a:xfrm>
          <a:prstGeom prst="rect">
            <a:avLst/>
          </a:prstGeom>
          <a:noFill/>
        </p:spPr>
        <p:txBody>
          <a:bodyPr wrap="square" rtlCol="0">
            <a:spAutoFit/>
          </a:bodyPr>
          <a:lstStyle/>
          <a:p>
            <a:r>
              <a:rPr lang="en-US" b="1" dirty="0"/>
              <a:t>Cluster 0:</a:t>
            </a:r>
          </a:p>
        </p:txBody>
      </p:sp>
    </p:spTree>
    <p:extLst>
      <p:ext uri="{BB962C8B-B14F-4D97-AF65-F5344CB8AC3E}">
        <p14:creationId xmlns:p14="http://schemas.microsoft.com/office/powerpoint/2010/main" val="268173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3D51830-36F1-47B8-B8C2-D839A37DAA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0795" y="1402368"/>
            <a:ext cx="11450409" cy="4967018"/>
          </a:xfrm>
        </p:spPr>
      </p:pic>
      <p:sp>
        <p:nvSpPr>
          <p:cNvPr id="6" name="TextBox 5">
            <a:extLst>
              <a:ext uri="{FF2B5EF4-FFF2-40B4-BE49-F238E27FC236}">
                <a16:creationId xmlns:a16="http://schemas.microsoft.com/office/drawing/2014/main" id="{791EA0C8-9B70-4569-8455-ED5AB6EB4B3C}"/>
              </a:ext>
            </a:extLst>
          </p:cNvPr>
          <p:cNvSpPr txBox="1"/>
          <p:nvPr/>
        </p:nvSpPr>
        <p:spPr>
          <a:xfrm>
            <a:off x="851874" y="608736"/>
            <a:ext cx="6096000" cy="369332"/>
          </a:xfrm>
          <a:prstGeom prst="rect">
            <a:avLst/>
          </a:prstGeom>
          <a:noFill/>
        </p:spPr>
        <p:txBody>
          <a:bodyPr wrap="square" rtlCol="0">
            <a:spAutoFit/>
          </a:bodyPr>
          <a:lstStyle/>
          <a:p>
            <a:r>
              <a:rPr lang="en-US" b="1" dirty="0"/>
              <a:t>Cluster 1:</a:t>
            </a:r>
          </a:p>
        </p:txBody>
      </p:sp>
    </p:spTree>
    <p:extLst>
      <p:ext uri="{BB962C8B-B14F-4D97-AF65-F5344CB8AC3E}">
        <p14:creationId xmlns:p14="http://schemas.microsoft.com/office/powerpoint/2010/main" val="965409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5690072-9309-4468-B655-4617D208EB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4618" y="2122069"/>
            <a:ext cx="10722763" cy="2078870"/>
          </a:xfrm>
        </p:spPr>
      </p:pic>
      <p:sp>
        <p:nvSpPr>
          <p:cNvPr id="4" name="Title 3">
            <a:extLst>
              <a:ext uri="{FF2B5EF4-FFF2-40B4-BE49-F238E27FC236}">
                <a16:creationId xmlns:a16="http://schemas.microsoft.com/office/drawing/2014/main" id="{DD2489EA-ECA1-4910-BC02-5B2860542879}"/>
              </a:ext>
            </a:extLst>
          </p:cNvPr>
          <p:cNvSpPr txBox="1">
            <a:spLocks noGrp="1"/>
          </p:cNvSpPr>
          <p:nvPr>
            <p:ph type="title"/>
          </p:nvPr>
        </p:nvSpPr>
        <p:spPr>
          <a:xfrm>
            <a:off x="646113" y="452438"/>
            <a:ext cx="9404350" cy="369332"/>
          </a:xfrm>
          <a:prstGeom prst="rect">
            <a:avLst/>
          </a:prstGeom>
          <a:noFill/>
        </p:spPr>
        <p:txBody>
          <a:bodyPr wrap="square" rtlCol="0">
            <a:spAutoFit/>
          </a:bodyPr>
          <a:lstStyle/>
          <a:p>
            <a:r>
              <a:rPr lang="en-US" sz="1800" b="1" dirty="0"/>
              <a:t>Cluster 2:</a:t>
            </a:r>
          </a:p>
        </p:txBody>
      </p:sp>
    </p:spTree>
    <p:extLst>
      <p:ext uri="{BB962C8B-B14F-4D97-AF65-F5344CB8AC3E}">
        <p14:creationId xmlns:p14="http://schemas.microsoft.com/office/powerpoint/2010/main" val="1214682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AA763-39CE-4195-90E2-5FE3EE78DCE0}"/>
              </a:ext>
            </a:extLst>
          </p:cNvPr>
          <p:cNvSpPr>
            <a:spLocks noGrp="1"/>
          </p:cNvSpPr>
          <p:nvPr>
            <p:ph type="title"/>
          </p:nvPr>
        </p:nvSpPr>
        <p:spPr>
          <a:xfrm>
            <a:off x="646111" y="452718"/>
            <a:ext cx="9404723" cy="421925"/>
          </a:xfrm>
        </p:spPr>
        <p:txBody>
          <a:bodyPr/>
          <a:lstStyle/>
          <a:p>
            <a:r>
              <a:rPr lang="en-US" sz="1800" b="1" dirty="0"/>
              <a:t>Cluster 3:</a:t>
            </a:r>
            <a:endParaRPr lang="en-US" sz="1800" dirty="0"/>
          </a:p>
        </p:txBody>
      </p:sp>
      <p:pic>
        <p:nvPicPr>
          <p:cNvPr id="5" name="Content Placeholder 4">
            <a:extLst>
              <a:ext uri="{FF2B5EF4-FFF2-40B4-BE49-F238E27FC236}">
                <a16:creationId xmlns:a16="http://schemas.microsoft.com/office/drawing/2014/main" id="{1D38EE71-D7F6-4C78-92D9-9D3B744756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1900" y="1345128"/>
            <a:ext cx="10228199" cy="5060154"/>
          </a:xfrm>
        </p:spPr>
      </p:pic>
    </p:spTree>
    <p:extLst>
      <p:ext uri="{BB962C8B-B14F-4D97-AF65-F5344CB8AC3E}">
        <p14:creationId xmlns:p14="http://schemas.microsoft.com/office/powerpoint/2010/main" val="1675482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66785-FE93-4F16-B4E5-E3574A3216F8}"/>
              </a:ext>
            </a:extLst>
          </p:cNvPr>
          <p:cNvSpPr>
            <a:spLocks noGrp="1"/>
          </p:cNvSpPr>
          <p:nvPr>
            <p:ph type="title"/>
          </p:nvPr>
        </p:nvSpPr>
        <p:spPr>
          <a:xfrm>
            <a:off x="646111" y="452718"/>
            <a:ext cx="9404723" cy="408673"/>
          </a:xfrm>
        </p:spPr>
        <p:txBody>
          <a:bodyPr/>
          <a:lstStyle/>
          <a:p>
            <a:r>
              <a:rPr lang="en-US" sz="2000" b="1" dirty="0"/>
              <a:t>Cluster 4:</a:t>
            </a:r>
            <a:endParaRPr lang="en-US" sz="2000" dirty="0"/>
          </a:p>
        </p:txBody>
      </p:sp>
      <p:pic>
        <p:nvPicPr>
          <p:cNvPr id="5" name="Content Placeholder 4">
            <a:extLst>
              <a:ext uri="{FF2B5EF4-FFF2-40B4-BE49-F238E27FC236}">
                <a16:creationId xmlns:a16="http://schemas.microsoft.com/office/drawing/2014/main" id="{629890B5-DA5F-4C4B-A0D7-525C22F433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8125" y="1470728"/>
            <a:ext cx="10275750" cy="4699015"/>
          </a:xfrm>
        </p:spPr>
      </p:pic>
    </p:spTree>
    <p:extLst>
      <p:ext uri="{BB962C8B-B14F-4D97-AF65-F5344CB8AC3E}">
        <p14:creationId xmlns:p14="http://schemas.microsoft.com/office/powerpoint/2010/main" val="2487360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784A3-922C-460F-A700-D065CE0FEAAB}"/>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EA79B257-F61C-48B7-A8A1-C58D85077D32}"/>
              </a:ext>
            </a:extLst>
          </p:cNvPr>
          <p:cNvSpPr>
            <a:spLocks noGrp="1"/>
          </p:cNvSpPr>
          <p:nvPr>
            <p:ph idx="1"/>
          </p:nvPr>
        </p:nvSpPr>
        <p:spPr>
          <a:xfrm>
            <a:off x="1103312" y="2052918"/>
            <a:ext cx="8946541" cy="1400531"/>
          </a:xfrm>
        </p:spPr>
        <p:txBody>
          <a:bodyPr/>
          <a:lstStyle/>
          <a:p>
            <a:r>
              <a:rPr lang="en-US" dirty="0"/>
              <a:t>A rather wide and extensive data availability would make this project worth taking into consideration while starting up a new restaurant or a sushi joint in Manhattan and possibly New-York</a:t>
            </a:r>
          </a:p>
          <a:p>
            <a:endParaRPr lang="en-US" dirty="0"/>
          </a:p>
        </p:txBody>
      </p:sp>
    </p:spTree>
    <p:extLst>
      <p:ext uri="{BB962C8B-B14F-4D97-AF65-F5344CB8AC3E}">
        <p14:creationId xmlns:p14="http://schemas.microsoft.com/office/powerpoint/2010/main" val="2897148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721A6-5518-4A1E-9DF0-6D467F1F95F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A24B111-6298-4EA3-A7A1-5A0BD882FA7E}"/>
              </a:ext>
            </a:extLst>
          </p:cNvPr>
          <p:cNvSpPr>
            <a:spLocks noGrp="1"/>
          </p:cNvSpPr>
          <p:nvPr>
            <p:ph idx="1"/>
          </p:nvPr>
        </p:nvSpPr>
        <p:spPr/>
        <p:txBody>
          <a:bodyPr/>
          <a:lstStyle/>
          <a:p>
            <a:r>
              <a:rPr lang="en-US" dirty="0"/>
              <a:t>the Upper West side and Lower East side are the best areas for opening up a Sushi Bar as they have the least competition and crème customer availability. </a:t>
            </a:r>
          </a:p>
          <a:p>
            <a:r>
              <a:rPr lang="en-US" dirty="0"/>
              <a:t>This is evident on examining cluster 2</a:t>
            </a:r>
          </a:p>
          <a:p>
            <a:endParaRPr lang="en-US" dirty="0"/>
          </a:p>
          <a:p>
            <a:r>
              <a:rPr lang="en-US" dirty="0"/>
              <a:t>This project can be further Detailed into client requirements and can be processed as a full fledged AI application for data analysis and prediction using ML on Business startups in New-York</a:t>
            </a:r>
          </a:p>
        </p:txBody>
      </p:sp>
      <p:sp>
        <p:nvSpPr>
          <p:cNvPr id="4" name="TextBox 3">
            <a:extLst>
              <a:ext uri="{FF2B5EF4-FFF2-40B4-BE49-F238E27FC236}">
                <a16:creationId xmlns:a16="http://schemas.microsoft.com/office/drawing/2014/main" id="{AADFD690-7BEE-40BF-BB48-2826A8CDEA9D}"/>
              </a:ext>
            </a:extLst>
          </p:cNvPr>
          <p:cNvSpPr txBox="1"/>
          <p:nvPr/>
        </p:nvSpPr>
        <p:spPr>
          <a:xfrm>
            <a:off x="3087757" y="6109252"/>
            <a:ext cx="8587408" cy="553998"/>
          </a:xfrm>
          <a:prstGeom prst="rect">
            <a:avLst/>
          </a:prstGeom>
          <a:noFill/>
        </p:spPr>
        <p:txBody>
          <a:bodyPr wrap="square" rtlCol="0">
            <a:spAutoFit/>
          </a:bodyPr>
          <a:lstStyle/>
          <a:p>
            <a:r>
              <a:rPr lang="en-US" sz="1200" dirty="0"/>
              <a:t>Reference: The idea for this project has been referenced from Mr.</a:t>
            </a:r>
            <a:r>
              <a:rPr lang="en-US" sz="1200" b="1" dirty="0"/>
              <a:t> </a:t>
            </a:r>
            <a:r>
              <a:rPr lang="en-US" sz="1200" dirty="0" err="1">
                <a:effectLst>
                  <a:outerShdw blurRad="38100" dist="19050" dir="2700000" algn="tl">
                    <a:schemeClr val="dk1">
                      <a:alpha val="40000"/>
                    </a:schemeClr>
                  </a:outerShdw>
                </a:effectLst>
              </a:rPr>
              <a:t>Ezgi</a:t>
            </a:r>
            <a:r>
              <a:rPr lang="en-US" sz="1200" dirty="0">
                <a:effectLst>
                  <a:outerShdw blurRad="38100" dist="19050" dir="2700000" algn="tl">
                    <a:schemeClr val="dk1">
                      <a:alpha val="40000"/>
                    </a:schemeClr>
                  </a:outerShdw>
                </a:effectLst>
              </a:rPr>
              <a:t> </a:t>
            </a:r>
            <a:r>
              <a:rPr lang="en-US" sz="1200" dirty="0" err="1">
                <a:effectLst>
                  <a:outerShdw blurRad="38100" dist="19050" dir="2700000" algn="tl">
                    <a:schemeClr val="dk1">
                      <a:alpha val="40000"/>
                    </a:schemeClr>
                  </a:outerShdw>
                </a:effectLst>
              </a:rPr>
              <a:t>Kaysikesler</a:t>
            </a:r>
            <a:r>
              <a:rPr lang="en-US" sz="1200" dirty="0">
                <a:effectLst>
                  <a:outerShdw blurRad="38100" dist="19050" dir="2700000" algn="tl">
                    <a:schemeClr val="dk1">
                      <a:alpha val="40000"/>
                    </a:schemeClr>
                  </a:outerShdw>
                </a:effectLst>
              </a:rPr>
              <a:t> </a:t>
            </a:r>
            <a:r>
              <a:rPr lang="en-US" sz="1200" dirty="0" err="1">
                <a:effectLst>
                  <a:outerShdw blurRad="38100" dist="19050" dir="2700000" algn="tl">
                    <a:schemeClr val="dk1">
                      <a:alpha val="40000"/>
                    </a:schemeClr>
                  </a:outerShdw>
                </a:effectLst>
              </a:rPr>
              <a:t>Github</a:t>
            </a:r>
            <a:r>
              <a:rPr lang="en-US" sz="1200" dirty="0">
                <a:effectLst>
                  <a:outerShdw blurRad="38100" dist="19050" dir="2700000" algn="tl">
                    <a:schemeClr val="dk1">
                      <a:alpha val="40000"/>
                    </a:schemeClr>
                  </a:outerShdw>
                </a:effectLst>
              </a:rPr>
              <a:t> repository.</a:t>
            </a:r>
            <a:endParaRPr lang="en-US" sz="1200" dirty="0"/>
          </a:p>
          <a:p>
            <a:endParaRPr lang="en-US" dirty="0"/>
          </a:p>
        </p:txBody>
      </p:sp>
    </p:spTree>
    <p:extLst>
      <p:ext uri="{BB962C8B-B14F-4D97-AF65-F5344CB8AC3E}">
        <p14:creationId xmlns:p14="http://schemas.microsoft.com/office/powerpoint/2010/main" val="2055214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89246-1432-442C-8ECB-5E9717CE2ADD}"/>
              </a:ext>
            </a:extLst>
          </p:cNvPr>
          <p:cNvSpPr>
            <a:spLocks noGrp="1"/>
          </p:cNvSpPr>
          <p:nvPr>
            <p:ph type="title"/>
          </p:nvPr>
        </p:nvSpPr>
        <p:spPr>
          <a:xfrm>
            <a:off x="677334" y="609600"/>
            <a:ext cx="8596668" cy="675861"/>
          </a:xfrm>
        </p:spPr>
        <p:txBody>
          <a:bodyPr/>
          <a:lstStyle/>
          <a:p>
            <a:r>
              <a:rPr lang="en-US" dirty="0"/>
              <a:t>Introduction</a:t>
            </a:r>
          </a:p>
        </p:txBody>
      </p:sp>
      <p:sp>
        <p:nvSpPr>
          <p:cNvPr id="3" name="Content Placeholder 2">
            <a:extLst>
              <a:ext uri="{FF2B5EF4-FFF2-40B4-BE49-F238E27FC236}">
                <a16:creationId xmlns:a16="http://schemas.microsoft.com/office/drawing/2014/main" id="{652E8604-6CD3-4F08-B842-33DE09538BD0}"/>
              </a:ext>
            </a:extLst>
          </p:cNvPr>
          <p:cNvSpPr>
            <a:spLocks noGrp="1"/>
          </p:cNvSpPr>
          <p:nvPr>
            <p:ph idx="1"/>
          </p:nvPr>
        </p:nvSpPr>
        <p:spPr>
          <a:xfrm>
            <a:off x="677334" y="1987826"/>
            <a:ext cx="8596668" cy="4053536"/>
          </a:xfrm>
        </p:spPr>
        <p:txBody>
          <a:bodyPr/>
          <a:lstStyle/>
          <a:p>
            <a:r>
              <a:rPr lang="en-US" dirty="0"/>
              <a:t>Welcome to the world's most exciting city. The city of New-York. The city that doesn't need introduction. The city with a diversity of people and culture spread throughout. The city that never sleeps.</a:t>
            </a:r>
          </a:p>
          <a:p>
            <a:r>
              <a:rPr lang="en-US" dirty="0"/>
              <a:t> New-York is the financial capital of the United States of America - the biggest superpower in the world and hence one of the most expensive cities for small startups. </a:t>
            </a:r>
          </a:p>
          <a:p>
            <a:r>
              <a:rPr lang="en-US" dirty="0"/>
              <a:t>The analysis of which neighborhoods are best for startup of a certain type of business will result in reduced costs and higher return on investment to any new entrepreneur.</a:t>
            </a:r>
          </a:p>
        </p:txBody>
      </p:sp>
    </p:spTree>
    <p:extLst>
      <p:ext uri="{BB962C8B-B14F-4D97-AF65-F5344CB8AC3E}">
        <p14:creationId xmlns:p14="http://schemas.microsoft.com/office/powerpoint/2010/main" val="3629802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E5130-9F86-44FC-973C-C5D2E1BEEE8F}"/>
              </a:ext>
            </a:extLst>
          </p:cNvPr>
          <p:cNvSpPr>
            <a:spLocks noGrp="1"/>
          </p:cNvSpPr>
          <p:nvPr>
            <p:ph type="title"/>
          </p:nvPr>
        </p:nvSpPr>
        <p:spPr>
          <a:xfrm>
            <a:off x="677334" y="609600"/>
            <a:ext cx="8596668" cy="742122"/>
          </a:xfrm>
        </p:spPr>
        <p:txBody>
          <a:bodyPr/>
          <a:lstStyle/>
          <a:p>
            <a:r>
              <a:rPr lang="en-US" dirty="0"/>
              <a:t>Problem Description:</a:t>
            </a:r>
          </a:p>
        </p:txBody>
      </p:sp>
      <p:sp>
        <p:nvSpPr>
          <p:cNvPr id="3" name="Content Placeholder 2">
            <a:extLst>
              <a:ext uri="{FF2B5EF4-FFF2-40B4-BE49-F238E27FC236}">
                <a16:creationId xmlns:a16="http://schemas.microsoft.com/office/drawing/2014/main" id="{A768598E-3C6E-4186-AC3E-B17500660C77}"/>
              </a:ext>
            </a:extLst>
          </p:cNvPr>
          <p:cNvSpPr>
            <a:spLocks noGrp="1"/>
          </p:cNvSpPr>
          <p:nvPr>
            <p:ph idx="1"/>
          </p:nvPr>
        </p:nvSpPr>
        <p:spPr>
          <a:xfrm>
            <a:off x="677334" y="2160590"/>
            <a:ext cx="8596668" cy="2968002"/>
          </a:xfrm>
        </p:spPr>
        <p:txBody>
          <a:bodyPr>
            <a:normAutofit lnSpcReduction="10000"/>
          </a:bodyPr>
          <a:lstStyle/>
          <a:p>
            <a:r>
              <a:rPr lang="en-US" dirty="0"/>
              <a:t>In the city of dreams the immigration from various countries has been so high that it has influenced in building its diverse culture hugely. The city is full of all kinds of restaurants and Sushi joints are no different. They can be found on every nook and corner of the city. The problem that prevails here is to find a neighborhood that makes you stand out in your business and give the client a definite success</a:t>
            </a:r>
          </a:p>
          <a:p>
            <a:r>
              <a:rPr lang="en-US" dirty="0"/>
              <a:t>Here we are Analyzing for a client who wants to set up a restaurant i.e. a Sushi joint in Manhattan so we shall analyses that borough for neighborhoods suitable for his business.</a:t>
            </a:r>
          </a:p>
          <a:p>
            <a:endParaRPr lang="en-US" dirty="0"/>
          </a:p>
        </p:txBody>
      </p:sp>
    </p:spTree>
    <p:extLst>
      <p:ext uri="{BB962C8B-B14F-4D97-AF65-F5344CB8AC3E}">
        <p14:creationId xmlns:p14="http://schemas.microsoft.com/office/powerpoint/2010/main" val="1023531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54986-2308-48D8-8F9E-E5AC6DDCABB7}"/>
              </a:ext>
            </a:extLst>
          </p:cNvPr>
          <p:cNvSpPr>
            <a:spLocks noGrp="1"/>
          </p:cNvSpPr>
          <p:nvPr>
            <p:ph type="title"/>
          </p:nvPr>
        </p:nvSpPr>
        <p:spPr>
          <a:xfrm>
            <a:off x="677334" y="609600"/>
            <a:ext cx="8596668" cy="728870"/>
          </a:xfrm>
        </p:spPr>
        <p:txBody>
          <a:bodyPr/>
          <a:lstStyle/>
          <a:p>
            <a:r>
              <a:rPr lang="en-US" dirty="0"/>
              <a:t>Data:</a:t>
            </a:r>
          </a:p>
        </p:txBody>
      </p:sp>
      <p:sp>
        <p:nvSpPr>
          <p:cNvPr id="3" name="Content Placeholder 2">
            <a:extLst>
              <a:ext uri="{FF2B5EF4-FFF2-40B4-BE49-F238E27FC236}">
                <a16:creationId xmlns:a16="http://schemas.microsoft.com/office/drawing/2014/main" id="{12934F81-A70D-42E4-AE29-1340AF2B9A68}"/>
              </a:ext>
            </a:extLst>
          </p:cNvPr>
          <p:cNvSpPr>
            <a:spLocks noGrp="1"/>
          </p:cNvSpPr>
          <p:nvPr>
            <p:ph idx="1"/>
          </p:nvPr>
        </p:nvSpPr>
        <p:spPr>
          <a:xfrm>
            <a:off x="677334" y="1338471"/>
            <a:ext cx="8596668" cy="4702892"/>
          </a:xfrm>
        </p:spPr>
        <p:txBody>
          <a:bodyPr/>
          <a:lstStyle/>
          <a:p>
            <a:r>
              <a:rPr lang="en-US" dirty="0"/>
              <a:t>We shall be using New-York city as our playground for this particular project. We need the dataset containing longitudes and latitudes of each neighborhood in all of the 5 boroughs of New-York City. We shall use the following free dataset for that matter: </a:t>
            </a:r>
            <a:r>
              <a:rPr lang="en-US" u="sng" dirty="0">
                <a:hlinkClick r:id="rId2"/>
              </a:rPr>
              <a:t>https://geo.nyu.edu/catalog/nyu_2451_34572</a:t>
            </a:r>
            <a:endParaRPr lang="en-US" dirty="0"/>
          </a:p>
          <a:p>
            <a:r>
              <a:rPr lang="en-US" dirty="0"/>
              <a:t>Another data will be the data of longitudes and latitudes of neighborhoods fetched using the foursquare API</a:t>
            </a:r>
          </a:p>
          <a:p>
            <a:endParaRPr lang="en-US" dirty="0"/>
          </a:p>
        </p:txBody>
      </p:sp>
      <p:pic>
        <p:nvPicPr>
          <p:cNvPr id="5" name="Picture 4">
            <a:extLst>
              <a:ext uri="{FF2B5EF4-FFF2-40B4-BE49-F238E27FC236}">
                <a16:creationId xmlns:a16="http://schemas.microsoft.com/office/drawing/2014/main" id="{61397A07-3772-4ACF-A7C4-EBB0800256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7798" y="3750365"/>
            <a:ext cx="5065437" cy="2498035"/>
          </a:xfrm>
          <a:prstGeom prst="rect">
            <a:avLst/>
          </a:prstGeom>
        </p:spPr>
      </p:pic>
    </p:spTree>
    <p:extLst>
      <p:ext uri="{BB962C8B-B14F-4D97-AF65-F5344CB8AC3E}">
        <p14:creationId xmlns:p14="http://schemas.microsoft.com/office/powerpoint/2010/main" val="2111177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1BA13-3B38-4D48-A77D-FA4EC2587CBF}"/>
              </a:ext>
            </a:extLst>
          </p:cNvPr>
          <p:cNvSpPr>
            <a:spLocks noGrp="1"/>
          </p:cNvSpPr>
          <p:nvPr>
            <p:ph type="title"/>
          </p:nvPr>
        </p:nvSpPr>
        <p:spPr>
          <a:xfrm>
            <a:off x="677334" y="609600"/>
            <a:ext cx="8596668" cy="755374"/>
          </a:xfrm>
        </p:spPr>
        <p:txBody>
          <a:bodyPr/>
          <a:lstStyle/>
          <a:p>
            <a:r>
              <a:rPr lang="en-US" dirty="0"/>
              <a:t>Data selection</a:t>
            </a:r>
          </a:p>
        </p:txBody>
      </p:sp>
      <p:sp>
        <p:nvSpPr>
          <p:cNvPr id="3" name="Content Placeholder 2">
            <a:extLst>
              <a:ext uri="{FF2B5EF4-FFF2-40B4-BE49-F238E27FC236}">
                <a16:creationId xmlns:a16="http://schemas.microsoft.com/office/drawing/2014/main" id="{A56F8640-8EA6-473E-9AFE-17E397A35CB5}"/>
              </a:ext>
            </a:extLst>
          </p:cNvPr>
          <p:cNvSpPr>
            <a:spLocks noGrp="1"/>
          </p:cNvSpPr>
          <p:nvPr>
            <p:ph idx="1"/>
          </p:nvPr>
        </p:nvSpPr>
        <p:spPr>
          <a:xfrm>
            <a:off x="677334" y="1510749"/>
            <a:ext cx="8596668" cy="4530614"/>
          </a:xfrm>
        </p:spPr>
        <p:txBody>
          <a:bodyPr/>
          <a:lstStyle/>
          <a:p>
            <a:r>
              <a:rPr lang="en-US" dirty="0"/>
              <a:t>Google map API is used to find the co-ordinates of the 5 shortlisted neighborhoods</a:t>
            </a:r>
          </a:p>
          <a:p>
            <a:pPr marL="0" indent="0">
              <a:buNone/>
            </a:pPr>
            <a:endParaRPr lang="en-US" dirty="0"/>
          </a:p>
        </p:txBody>
      </p:sp>
      <p:pic>
        <p:nvPicPr>
          <p:cNvPr id="5" name="Picture 4">
            <a:extLst>
              <a:ext uri="{FF2B5EF4-FFF2-40B4-BE49-F238E27FC236}">
                <a16:creationId xmlns:a16="http://schemas.microsoft.com/office/drawing/2014/main" id="{BF078EB1-E546-4DA6-9745-101B5F2BC8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2761022"/>
            <a:ext cx="9146975" cy="2030067"/>
          </a:xfrm>
          <a:prstGeom prst="rect">
            <a:avLst/>
          </a:prstGeom>
        </p:spPr>
      </p:pic>
    </p:spTree>
    <p:extLst>
      <p:ext uri="{BB962C8B-B14F-4D97-AF65-F5344CB8AC3E}">
        <p14:creationId xmlns:p14="http://schemas.microsoft.com/office/powerpoint/2010/main" val="2512373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09C39-3459-40A5-B145-3A263EB53253}"/>
              </a:ext>
            </a:extLst>
          </p:cNvPr>
          <p:cNvSpPr>
            <a:spLocks noGrp="1"/>
          </p:cNvSpPr>
          <p:nvPr>
            <p:ph type="title"/>
          </p:nvPr>
        </p:nvSpPr>
        <p:spPr/>
        <p:txBody>
          <a:bodyPr>
            <a:normAutofit/>
          </a:bodyPr>
          <a:lstStyle/>
          <a:p>
            <a:r>
              <a:rPr lang="en-US" sz="6000" dirty="0"/>
              <a:t>Methodology:</a:t>
            </a:r>
          </a:p>
        </p:txBody>
      </p:sp>
      <p:sp>
        <p:nvSpPr>
          <p:cNvPr id="3" name="Content Placeholder 2">
            <a:extLst>
              <a:ext uri="{FF2B5EF4-FFF2-40B4-BE49-F238E27FC236}">
                <a16:creationId xmlns:a16="http://schemas.microsoft.com/office/drawing/2014/main" id="{C60E8F9E-4C6B-47EF-B849-3E4B1749D4CB}"/>
              </a:ext>
            </a:extLst>
          </p:cNvPr>
          <p:cNvSpPr>
            <a:spLocks noGrp="1"/>
          </p:cNvSpPr>
          <p:nvPr>
            <p:ph idx="1"/>
          </p:nvPr>
        </p:nvSpPr>
        <p:spPr/>
        <p:txBody>
          <a:bodyPr>
            <a:normAutofit/>
          </a:bodyPr>
          <a:lstStyle/>
          <a:p>
            <a:r>
              <a:rPr lang="en-US" sz="3200" dirty="0"/>
              <a:t>Co-ordinates are generated for our addresses</a:t>
            </a:r>
          </a:p>
          <a:p>
            <a:r>
              <a:rPr lang="en-US" sz="3200" dirty="0"/>
              <a:t>Foursquare API is used to get the data for Manhattan for exploration purposes</a:t>
            </a:r>
          </a:p>
          <a:p>
            <a:r>
              <a:rPr lang="en-US" sz="3200" dirty="0"/>
              <a:t>Define and call a function to identify sushi restaurants in the neighborhoods</a:t>
            </a:r>
          </a:p>
        </p:txBody>
      </p:sp>
    </p:spTree>
    <p:extLst>
      <p:ext uri="{BB962C8B-B14F-4D97-AF65-F5344CB8AC3E}">
        <p14:creationId xmlns:p14="http://schemas.microsoft.com/office/powerpoint/2010/main" val="338628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A178C-5122-4F2B-B078-B8F2F8D60835}"/>
              </a:ext>
            </a:extLst>
          </p:cNvPr>
          <p:cNvSpPr>
            <a:spLocks noGrp="1"/>
          </p:cNvSpPr>
          <p:nvPr>
            <p:ph type="title"/>
          </p:nvPr>
        </p:nvSpPr>
        <p:spPr/>
        <p:txBody>
          <a:bodyPr/>
          <a:lstStyle/>
          <a:p>
            <a:r>
              <a:rPr lang="en-US" sz="6000" dirty="0"/>
              <a:t>Methodology:</a:t>
            </a:r>
          </a:p>
        </p:txBody>
      </p:sp>
      <p:pic>
        <p:nvPicPr>
          <p:cNvPr id="5" name="Content Placeholder 4">
            <a:extLst>
              <a:ext uri="{FF2B5EF4-FFF2-40B4-BE49-F238E27FC236}">
                <a16:creationId xmlns:a16="http://schemas.microsoft.com/office/drawing/2014/main" id="{4C9AB3BA-8671-4FF6-AFDC-6969E60E28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0628" y="2584174"/>
            <a:ext cx="9897372" cy="2741702"/>
          </a:xfrm>
        </p:spPr>
      </p:pic>
    </p:spTree>
    <p:extLst>
      <p:ext uri="{BB962C8B-B14F-4D97-AF65-F5344CB8AC3E}">
        <p14:creationId xmlns:p14="http://schemas.microsoft.com/office/powerpoint/2010/main" val="2473748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6DB2E-B754-4E1D-A400-E2CFDF00F19B}"/>
              </a:ext>
            </a:extLst>
          </p:cNvPr>
          <p:cNvSpPr>
            <a:spLocks noGrp="1"/>
          </p:cNvSpPr>
          <p:nvPr>
            <p:ph type="title"/>
          </p:nvPr>
        </p:nvSpPr>
        <p:spPr/>
        <p:txBody>
          <a:bodyPr/>
          <a:lstStyle/>
          <a:p>
            <a:r>
              <a:rPr lang="en-US" sz="6000" dirty="0"/>
              <a:t>Methodology:</a:t>
            </a:r>
          </a:p>
        </p:txBody>
      </p:sp>
      <p:pic>
        <p:nvPicPr>
          <p:cNvPr id="5" name="Content Placeholder 4">
            <a:extLst>
              <a:ext uri="{FF2B5EF4-FFF2-40B4-BE49-F238E27FC236}">
                <a16:creationId xmlns:a16="http://schemas.microsoft.com/office/drawing/2014/main" id="{7A6014B5-5893-40E4-BF2C-6ED05B962A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1853248"/>
            <a:ext cx="8507085" cy="4195762"/>
          </a:xfrm>
        </p:spPr>
      </p:pic>
      <p:sp>
        <p:nvSpPr>
          <p:cNvPr id="6" name="TextBox 5">
            <a:extLst>
              <a:ext uri="{FF2B5EF4-FFF2-40B4-BE49-F238E27FC236}">
                <a16:creationId xmlns:a16="http://schemas.microsoft.com/office/drawing/2014/main" id="{40174B6D-3EFB-4F1B-87ED-0BDA63A5AFBF}"/>
              </a:ext>
            </a:extLst>
          </p:cNvPr>
          <p:cNvSpPr txBox="1"/>
          <p:nvPr/>
        </p:nvSpPr>
        <p:spPr>
          <a:xfrm>
            <a:off x="9409043" y="2107096"/>
            <a:ext cx="2252870" cy="646331"/>
          </a:xfrm>
          <a:prstGeom prst="rect">
            <a:avLst/>
          </a:prstGeom>
          <a:noFill/>
        </p:spPr>
        <p:txBody>
          <a:bodyPr wrap="square" rtlCol="0">
            <a:spAutoFit/>
          </a:bodyPr>
          <a:lstStyle/>
          <a:p>
            <a:r>
              <a:rPr lang="en-US" dirty="0"/>
              <a:t>Sushi Bars in Manhattan</a:t>
            </a:r>
          </a:p>
        </p:txBody>
      </p:sp>
    </p:spTree>
    <p:extLst>
      <p:ext uri="{BB962C8B-B14F-4D97-AF65-F5344CB8AC3E}">
        <p14:creationId xmlns:p14="http://schemas.microsoft.com/office/powerpoint/2010/main" val="3492208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3179E-1DFF-4DB7-BE6D-DC8986335C53}"/>
              </a:ext>
            </a:extLst>
          </p:cNvPr>
          <p:cNvSpPr>
            <a:spLocks noGrp="1"/>
          </p:cNvSpPr>
          <p:nvPr>
            <p:ph type="title"/>
          </p:nvPr>
        </p:nvSpPr>
        <p:spPr>
          <a:xfrm>
            <a:off x="646111" y="452718"/>
            <a:ext cx="9404723" cy="899004"/>
          </a:xfrm>
        </p:spPr>
        <p:txBody>
          <a:bodyPr/>
          <a:lstStyle/>
          <a:p>
            <a:r>
              <a:rPr lang="en-US" dirty="0"/>
              <a:t>Methodology:</a:t>
            </a:r>
          </a:p>
        </p:txBody>
      </p:sp>
      <p:sp>
        <p:nvSpPr>
          <p:cNvPr id="3" name="Content Placeholder 2">
            <a:extLst>
              <a:ext uri="{FF2B5EF4-FFF2-40B4-BE49-F238E27FC236}">
                <a16:creationId xmlns:a16="http://schemas.microsoft.com/office/drawing/2014/main" id="{9411D1B5-B2E1-49C3-8434-A38018735BBE}"/>
              </a:ext>
            </a:extLst>
          </p:cNvPr>
          <p:cNvSpPr>
            <a:spLocks noGrp="1"/>
          </p:cNvSpPr>
          <p:nvPr>
            <p:ph idx="1"/>
          </p:nvPr>
        </p:nvSpPr>
        <p:spPr>
          <a:xfrm>
            <a:off x="645130" y="1351723"/>
            <a:ext cx="11189061" cy="742120"/>
          </a:xfrm>
        </p:spPr>
        <p:txBody>
          <a:bodyPr/>
          <a:lstStyle/>
          <a:p>
            <a:r>
              <a:rPr lang="en-US" dirty="0"/>
              <a:t>The next task is to perform clustering for which K-means clustering is used as we have the labelled data available making it easier with K-means clustering. </a:t>
            </a:r>
          </a:p>
          <a:p>
            <a:pPr marL="0" indent="0">
              <a:buNone/>
            </a:pPr>
            <a:endParaRPr lang="en-US" dirty="0"/>
          </a:p>
        </p:txBody>
      </p:sp>
      <p:pic>
        <p:nvPicPr>
          <p:cNvPr id="5" name="Picture 4">
            <a:extLst>
              <a:ext uri="{FF2B5EF4-FFF2-40B4-BE49-F238E27FC236}">
                <a16:creationId xmlns:a16="http://schemas.microsoft.com/office/drawing/2014/main" id="{2AA2F6B3-E245-471D-B21F-FF81B8BE2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371" y="2347291"/>
            <a:ext cx="10697855" cy="3801717"/>
          </a:xfrm>
          <a:prstGeom prst="rect">
            <a:avLst/>
          </a:prstGeom>
        </p:spPr>
      </p:pic>
    </p:spTree>
    <p:extLst>
      <p:ext uri="{BB962C8B-B14F-4D97-AF65-F5344CB8AC3E}">
        <p14:creationId xmlns:p14="http://schemas.microsoft.com/office/powerpoint/2010/main" val="13114210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19</TotalTime>
  <Words>524</Words>
  <Application>Microsoft Office PowerPoint</Application>
  <PresentationFormat>Widescreen</PresentationFormat>
  <Paragraphs>36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 3</vt:lpstr>
      <vt:lpstr>Ion</vt:lpstr>
      <vt:lpstr>The Battle of Neighborhoods</vt:lpstr>
      <vt:lpstr>Introduction</vt:lpstr>
      <vt:lpstr>Problem Description:</vt:lpstr>
      <vt:lpstr>Data:</vt:lpstr>
      <vt:lpstr>Data selection</vt:lpstr>
      <vt:lpstr>Methodology:</vt:lpstr>
      <vt:lpstr>Methodology:</vt:lpstr>
      <vt:lpstr>Methodology:</vt:lpstr>
      <vt:lpstr>Methodology:</vt:lpstr>
      <vt:lpstr>PowerPoint Presentation</vt:lpstr>
      <vt:lpstr>PowerPoint Presentation</vt:lpstr>
      <vt:lpstr>Cluster 2:</vt:lpstr>
      <vt:lpstr>Cluster 3:</vt:lpstr>
      <vt:lpstr>Cluster 4:</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dc:title>
  <dc:creator>Veer</dc:creator>
  <cp:lastModifiedBy>Veer</cp:lastModifiedBy>
  <cp:revision>3</cp:revision>
  <dcterms:created xsi:type="dcterms:W3CDTF">2020-06-07T20:55:32Z</dcterms:created>
  <dcterms:modified xsi:type="dcterms:W3CDTF">2020-06-07T21:15:13Z</dcterms:modified>
</cp:coreProperties>
</file>