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506" r:id="rId2"/>
    <p:sldId id="409" r:id="rId3"/>
    <p:sldId id="509" r:id="rId4"/>
    <p:sldId id="451" r:id="rId5"/>
    <p:sldId id="515" r:id="rId6"/>
    <p:sldId id="514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5" r:id="rId25"/>
    <p:sldId id="533" r:id="rId26"/>
    <p:sldId id="534" r:id="rId27"/>
    <p:sldId id="513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8">
          <p15:clr>
            <a:srgbClr val="A4A3A4"/>
          </p15:clr>
        </p15:guide>
        <p15:guide id="2" orient="horz" pos="3656">
          <p15:clr>
            <a:srgbClr val="A4A3A4"/>
          </p15:clr>
        </p15:guide>
        <p15:guide id="3" pos="205">
          <p15:clr>
            <a:srgbClr val="A4A3A4"/>
          </p15:clr>
        </p15:guide>
        <p15:guide id="4" pos="5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DD8"/>
    <a:srgbClr val="0575B4"/>
    <a:srgbClr val="DC4B37"/>
    <a:srgbClr val="475994"/>
    <a:srgbClr val="000000"/>
    <a:srgbClr val="E60028"/>
    <a:srgbClr val="E89B9F"/>
    <a:srgbClr val="E6DABE"/>
    <a:srgbClr val="DAD7D7"/>
    <a:srgbClr val="FDD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6115" autoAdjust="0"/>
  </p:normalViewPr>
  <p:slideViewPr>
    <p:cSldViewPr snapToGrid="0">
      <p:cViewPr varScale="1">
        <p:scale>
          <a:sx n="68" d="100"/>
          <a:sy n="68" d="100"/>
        </p:scale>
        <p:origin x="996" y="66"/>
      </p:cViewPr>
      <p:guideLst>
        <p:guide orient="horz" pos="758"/>
        <p:guide orient="horz" pos="3656"/>
        <p:guide pos="205"/>
        <p:guide pos="5558"/>
      </p:guideLst>
    </p:cSldViewPr>
  </p:slideViewPr>
  <p:outlineViewPr>
    <p:cViewPr>
      <p:scale>
        <a:sx n="33" d="100"/>
        <a:sy n="33" d="100"/>
      </p:scale>
      <p:origin x="0" y="-6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148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62000" custLinFactX="100000" custLinFactNeighborX="1018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358A1237-8323-4CBE-8C30-69B3513FD4F3}" type="presOf" srcId="{811E3B9F-4EEB-4C2D-929A-85BC8E638A4A}" destId="{94DA54E1-0ED4-47F0-912C-8F4BC5815E21}" srcOrd="0" destOrd="0" presId="urn:microsoft.com/office/officeart/2011/layout/ThemePictureAlternatingAccent"/>
    <dgm:cxn modelId="{16A4D385-6F2E-486F-863B-64281FA967A8}" type="presOf" srcId="{7B94AA45-897B-448F-B1BA-376B160BF57C}" destId="{47EE3406-3670-4D59-8022-61224C33A7B8}" srcOrd="0" destOrd="0" presId="urn:microsoft.com/office/officeart/2011/layout/ThemePictureAlternatingAccent"/>
    <dgm:cxn modelId="{97FD9108-8A5D-46A9-9FAF-B1DDA2764D79}" type="presParOf" srcId="{94DA54E1-0ED4-47F0-912C-8F4BC5815E21}" destId="{84262F90-E6B6-4C35-B1D0-0C1F7895E0E2}" srcOrd="0" destOrd="0" presId="urn:microsoft.com/office/officeart/2011/layout/ThemePictureAlternatingAccent"/>
    <dgm:cxn modelId="{C2A170D7-401A-48FA-8E27-E78F6B8D4F3D}" type="presParOf" srcId="{84262F90-E6B6-4C35-B1D0-0C1F7895E0E2}" destId="{6945A5F6-A01B-499F-997B-3CBC982D696C}" srcOrd="0" destOrd="0" presId="urn:microsoft.com/office/officeart/2011/layout/ThemePictureAlternatingAccent"/>
    <dgm:cxn modelId="{8566CDF9-8453-4D99-8827-F7EA9EA32A0A}" type="presParOf" srcId="{94DA54E1-0ED4-47F0-912C-8F4BC5815E21}" destId="{47EE3406-3670-4D59-8022-61224C33A7B8}" srcOrd="1" destOrd="0" presId="urn:microsoft.com/office/officeart/2011/layout/ThemePictureAlternatingAccent"/>
  </dgm:cxnLst>
  <dgm:bg>
    <a:solidFill>
      <a:schemeClr val="tx2">
        <a:lumMod val="40000"/>
        <a:lumOff val="60000"/>
      </a:schemeClr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592DB-0E3C-46F2-AFF7-BAAF45FD77A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521130A-125A-4F6E-83E8-35B7066287EB}">
      <dgm:prSet phldrT="[Texte]"/>
      <dgm:spPr/>
      <dgm:t>
        <a:bodyPr/>
        <a:lstStyle/>
        <a:p>
          <a:r>
            <a:rPr lang="fr-FR" dirty="0"/>
            <a:t>Equipe socle et transverse</a:t>
          </a:r>
        </a:p>
      </dgm:t>
    </dgm:pt>
    <dgm:pt modelId="{2049A8D7-57EB-4F22-9620-357EB3329EE1}" type="parTrans" cxnId="{C05040BA-18BC-402C-BF5A-CC809422B8A4}">
      <dgm:prSet/>
      <dgm:spPr/>
      <dgm:t>
        <a:bodyPr/>
        <a:lstStyle/>
        <a:p>
          <a:endParaRPr lang="fr-FR"/>
        </a:p>
      </dgm:t>
    </dgm:pt>
    <dgm:pt modelId="{5C0CBCAA-BBAB-4FFC-B39E-F83B6DE8CC36}" type="sibTrans" cxnId="{C05040BA-18BC-402C-BF5A-CC809422B8A4}">
      <dgm:prSet/>
      <dgm:spPr/>
      <dgm:t>
        <a:bodyPr/>
        <a:lstStyle/>
        <a:p>
          <a:endParaRPr lang="fr-FR"/>
        </a:p>
      </dgm:t>
    </dgm:pt>
    <dgm:pt modelId="{3F1EEE9A-0C31-4A3F-8B56-97DC469439F3}">
      <dgm:prSet phldrT="[Texte]"/>
      <dgm:spPr/>
      <dgm:t>
        <a:bodyPr/>
        <a:lstStyle/>
        <a:p>
          <a:r>
            <a:rPr lang="fr-FR" dirty="0"/>
            <a:t>Data </a:t>
          </a:r>
          <a:r>
            <a:rPr lang="fr-FR" dirty="0" err="1"/>
            <a:t>Analyst</a:t>
          </a:r>
          <a:endParaRPr lang="fr-FR" dirty="0"/>
        </a:p>
      </dgm:t>
    </dgm:pt>
    <dgm:pt modelId="{02D879A7-8221-41F4-B8F9-19044593F67B}" type="parTrans" cxnId="{CFD36818-BA4C-4A02-BDF0-6659DC76B8FD}">
      <dgm:prSet/>
      <dgm:spPr/>
      <dgm:t>
        <a:bodyPr/>
        <a:lstStyle/>
        <a:p>
          <a:endParaRPr lang="fr-FR"/>
        </a:p>
      </dgm:t>
    </dgm:pt>
    <dgm:pt modelId="{648213D3-06E0-4422-982B-7196E831BADA}" type="sibTrans" cxnId="{CFD36818-BA4C-4A02-BDF0-6659DC76B8FD}">
      <dgm:prSet/>
      <dgm:spPr/>
      <dgm:t>
        <a:bodyPr/>
        <a:lstStyle/>
        <a:p>
          <a:endParaRPr lang="fr-FR"/>
        </a:p>
      </dgm:t>
    </dgm:pt>
    <dgm:pt modelId="{03F70462-E202-409A-BA50-E2B82C174EC4}">
      <dgm:prSet phldrT="[Texte]"/>
      <dgm:spPr/>
      <dgm:t>
        <a:bodyPr/>
        <a:lstStyle/>
        <a:p>
          <a:r>
            <a:rPr lang="fr-FR" dirty="0"/>
            <a:t>Data </a:t>
          </a:r>
          <a:r>
            <a:rPr lang="fr-FR" dirty="0" err="1"/>
            <a:t>Scientist</a:t>
          </a:r>
          <a:r>
            <a:rPr lang="fr-FR" dirty="0"/>
            <a:t> </a:t>
          </a:r>
        </a:p>
      </dgm:t>
    </dgm:pt>
    <dgm:pt modelId="{1D4DFFEA-F725-4CFF-97CE-4007A415BF1F}" type="parTrans" cxnId="{74907192-B204-42F4-B4B3-F42C4ED57270}">
      <dgm:prSet/>
      <dgm:spPr/>
      <dgm:t>
        <a:bodyPr/>
        <a:lstStyle/>
        <a:p>
          <a:endParaRPr lang="fr-FR"/>
        </a:p>
      </dgm:t>
    </dgm:pt>
    <dgm:pt modelId="{189F2F4B-DD83-447F-9B9E-383FF2C00FF7}" type="sibTrans" cxnId="{74907192-B204-42F4-B4B3-F42C4ED57270}">
      <dgm:prSet/>
      <dgm:spPr/>
      <dgm:t>
        <a:bodyPr/>
        <a:lstStyle/>
        <a:p>
          <a:endParaRPr lang="fr-FR"/>
        </a:p>
      </dgm:t>
    </dgm:pt>
    <dgm:pt modelId="{CD557AC4-1F5A-491D-9010-A2861290ACCA}">
      <dgm:prSet phldrT="[Texte]"/>
      <dgm:spPr/>
      <dgm:t>
        <a:bodyPr/>
        <a:lstStyle/>
        <a:p>
          <a:r>
            <a:rPr lang="fr-FR" dirty="0"/>
            <a:t>Data  Engineer</a:t>
          </a:r>
        </a:p>
      </dgm:t>
    </dgm:pt>
    <dgm:pt modelId="{4FBB6B0F-2647-45E4-A473-9260717E0F73}" type="parTrans" cxnId="{F0111C9D-D39A-459D-BCEF-332AD656AB52}">
      <dgm:prSet/>
      <dgm:spPr/>
      <dgm:t>
        <a:bodyPr/>
        <a:lstStyle/>
        <a:p>
          <a:endParaRPr lang="fr-FR"/>
        </a:p>
      </dgm:t>
    </dgm:pt>
    <dgm:pt modelId="{F179A2FE-03A5-4142-9D01-016D9D8D9877}" type="sibTrans" cxnId="{F0111C9D-D39A-459D-BCEF-332AD656AB52}">
      <dgm:prSet/>
      <dgm:spPr/>
      <dgm:t>
        <a:bodyPr/>
        <a:lstStyle/>
        <a:p>
          <a:endParaRPr lang="fr-FR"/>
        </a:p>
      </dgm:t>
    </dgm:pt>
    <dgm:pt modelId="{91EDDF16-2829-4192-86BD-98CCBFF80A1D}" type="pres">
      <dgm:prSet presAssocID="{9FB592DB-0E3C-46F2-AFF7-BAAF45FD77A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E03FB5-72A6-4DA4-8C5C-C46E237FB757}" type="pres">
      <dgm:prSet presAssocID="{C521130A-125A-4F6E-83E8-35B7066287EB}" presName="root1" presStyleCnt="0"/>
      <dgm:spPr/>
    </dgm:pt>
    <dgm:pt modelId="{3B150893-5BFC-4851-B6DB-FD68D0A824C0}" type="pres">
      <dgm:prSet presAssocID="{C521130A-125A-4F6E-83E8-35B7066287EB}" presName="LevelOneTextNode" presStyleLbl="node0" presStyleIdx="0" presStyleCnt="1">
        <dgm:presLayoutVars>
          <dgm:chPref val="3"/>
        </dgm:presLayoutVars>
      </dgm:prSet>
      <dgm:spPr/>
    </dgm:pt>
    <dgm:pt modelId="{587ADEAC-F55E-4E52-9A99-8C0F7994748E}" type="pres">
      <dgm:prSet presAssocID="{C521130A-125A-4F6E-83E8-35B7066287EB}" presName="level2hierChild" presStyleCnt="0"/>
      <dgm:spPr/>
    </dgm:pt>
    <dgm:pt modelId="{DB094D4B-2ACD-4EAB-B5A0-2D42D5C15AE3}" type="pres">
      <dgm:prSet presAssocID="{02D879A7-8221-41F4-B8F9-19044593F67B}" presName="conn2-1" presStyleLbl="parChTrans1D2" presStyleIdx="0" presStyleCnt="3"/>
      <dgm:spPr/>
    </dgm:pt>
    <dgm:pt modelId="{38E596D0-05AD-4BC8-B08B-C5A1BADEF154}" type="pres">
      <dgm:prSet presAssocID="{02D879A7-8221-41F4-B8F9-19044593F67B}" presName="connTx" presStyleLbl="parChTrans1D2" presStyleIdx="0" presStyleCnt="3"/>
      <dgm:spPr/>
    </dgm:pt>
    <dgm:pt modelId="{F0767B63-2B54-49E4-9F7F-ABC431BFDFC2}" type="pres">
      <dgm:prSet presAssocID="{3F1EEE9A-0C31-4A3F-8B56-97DC469439F3}" presName="root2" presStyleCnt="0"/>
      <dgm:spPr/>
    </dgm:pt>
    <dgm:pt modelId="{F4C973FE-50C9-4666-87A6-BBA2A2C80913}" type="pres">
      <dgm:prSet presAssocID="{3F1EEE9A-0C31-4A3F-8B56-97DC469439F3}" presName="LevelTwoTextNode" presStyleLbl="node2" presStyleIdx="0" presStyleCnt="3" custLinFactNeighborX="16221" custLinFactNeighborY="-86117">
        <dgm:presLayoutVars>
          <dgm:chPref val="3"/>
        </dgm:presLayoutVars>
      </dgm:prSet>
      <dgm:spPr/>
    </dgm:pt>
    <dgm:pt modelId="{1C3F2D8A-948B-47EA-9A21-E5B99AC9785A}" type="pres">
      <dgm:prSet presAssocID="{3F1EEE9A-0C31-4A3F-8B56-97DC469439F3}" presName="level3hierChild" presStyleCnt="0"/>
      <dgm:spPr/>
    </dgm:pt>
    <dgm:pt modelId="{3CD44707-CFEA-4622-9409-7E8762BBBFBA}" type="pres">
      <dgm:prSet presAssocID="{1D4DFFEA-F725-4CFF-97CE-4007A415BF1F}" presName="conn2-1" presStyleLbl="parChTrans1D2" presStyleIdx="1" presStyleCnt="3"/>
      <dgm:spPr/>
    </dgm:pt>
    <dgm:pt modelId="{52D43AFD-857B-420B-B636-2FB7479E217D}" type="pres">
      <dgm:prSet presAssocID="{1D4DFFEA-F725-4CFF-97CE-4007A415BF1F}" presName="connTx" presStyleLbl="parChTrans1D2" presStyleIdx="1" presStyleCnt="3"/>
      <dgm:spPr/>
    </dgm:pt>
    <dgm:pt modelId="{A8ACBA73-FB3C-451C-B6AF-CBF093E3653A}" type="pres">
      <dgm:prSet presAssocID="{03F70462-E202-409A-BA50-E2B82C174EC4}" presName="root2" presStyleCnt="0"/>
      <dgm:spPr/>
    </dgm:pt>
    <dgm:pt modelId="{BEB24FB0-334A-49F7-8A4D-B5A7112F371D}" type="pres">
      <dgm:prSet presAssocID="{03F70462-E202-409A-BA50-E2B82C174EC4}" presName="LevelTwoTextNode" presStyleLbl="node2" presStyleIdx="1" presStyleCnt="3" custLinFactNeighborX="15174">
        <dgm:presLayoutVars>
          <dgm:chPref val="3"/>
        </dgm:presLayoutVars>
      </dgm:prSet>
      <dgm:spPr/>
    </dgm:pt>
    <dgm:pt modelId="{CB00619C-DF9E-4B89-A537-085508ACF82F}" type="pres">
      <dgm:prSet presAssocID="{03F70462-E202-409A-BA50-E2B82C174EC4}" presName="level3hierChild" presStyleCnt="0"/>
      <dgm:spPr/>
    </dgm:pt>
    <dgm:pt modelId="{6FAC83C7-471A-4B0B-9648-F1EC1A9BA2A7}" type="pres">
      <dgm:prSet presAssocID="{4FBB6B0F-2647-45E4-A473-9260717E0F73}" presName="conn2-1" presStyleLbl="parChTrans1D2" presStyleIdx="2" presStyleCnt="3"/>
      <dgm:spPr/>
    </dgm:pt>
    <dgm:pt modelId="{5ACC35D7-3B10-4D08-9F30-3C76CC1A4D5E}" type="pres">
      <dgm:prSet presAssocID="{4FBB6B0F-2647-45E4-A473-9260717E0F73}" presName="connTx" presStyleLbl="parChTrans1D2" presStyleIdx="2" presStyleCnt="3"/>
      <dgm:spPr/>
    </dgm:pt>
    <dgm:pt modelId="{0F5607FF-96DC-4C11-9724-28A91EF57A53}" type="pres">
      <dgm:prSet presAssocID="{CD557AC4-1F5A-491D-9010-A2861290ACCA}" presName="root2" presStyleCnt="0"/>
      <dgm:spPr/>
    </dgm:pt>
    <dgm:pt modelId="{47B7E37C-2366-4CE5-8A5C-DB084300148C}" type="pres">
      <dgm:prSet presAssocID="{CD557AC4-1F5A-491D-9010-A2861290ACCA}" presName="LevelTwoTextNode" presStyleLbl="node2" presStyleIdx="2" presStyleCnt="3" custLinFactNeighborX="18314" custLinFactNeighborY="86117">
        <dgm:presLayoutVars>
          <dgm:chPref val="3"/>
        </dgm:presLayoutVars>
      </dgm:prSet>
      <dgm:spPr/>
    </dgm:pt>
    <dgm:pt modelId="{22607DAB-CBF7-4FFC-9141-25367A71136D}" type="pres">
      <dgm:prSet presAssocID="{CD557AC4-1F5A-491D-9010-A2861290ACCA}" presName="level3hierChild" presStyleCnt="0"/>
      <dgm:spPr/>
    </dgm:pt>
  </dgm:ptLst>
  <dgm:cxnLst>
    <dgm:cxn modelId="{CFD36818-BA4C-4A02-BDF0-6659DC76B8FD}" srcId="{C521130A-125A-4F6E-83E8-35B7066287EB}" destId="{3F1EEE9A-0C31-4A3F-8B56-97DC469439F3}" srcOrd="0" destOrd="0" parTransId="{02D879A7-8221-41F4-B8F9-19044593F67B}" sibTransId="{648213D3-06E0-4422-982B-7196E831BADA}"/>
    <dgm:cxn modelId="{85AF0230-DA34-4B8C-A6FA-2F54E28C5369}" type="presOf" srcId="{CD557AC4-1F5A-491D-9010-A2861290ACCA}" destId="{47B7E37C-2366-4CE5-8A5C-DB084300148C}" srcOrd="0" destOrd="0" presId="urn:microsoft.com/office/officeart/2008/layout/HorizontalMultiLevelHierarchy"/>
    <dgm:cxn modelId="{BE95A042-B4B1-4137-9613-8EE19454A4B4}" type="presOf" srcId="{C521130A-125A-4F6E-83E8-35B7066287EB}" destId="{3B150893-5BFC-4851-B6DB-FD68D0A824C0}" srcOrd="0" destOrd="0" presId="urn:microsoft.com/office/officeart/2008/layout/HorizontalMultiLevelHierarchy"/>
    <dgm:cxn modelId="{9ACE6E56-2ED8-4FA8-BD09-14DE54016877}" type="presOf" srcId="{4FBB6B0F-2647-45E4-A473-9260717E0F73}" destId="{6FAC83C7-471A-4B0B-9648-F1EC1A9BA2A7}" srcOrd="0" destOrd="0" presId="urn:microsoft.com/office/officeart/2008/layout/HorizontalMultiLevelHierarchy"/>
    <dgm:cxn modelId="{74907192-B204-42F4-B4B3-F42C4ED57270}" srcId="{C521130A-125A-4F6E-83E8-35B7066287EB}" destId="{03F70462-E202-409A-BA50-E2B82C174EC4}" srcOrd="1" destOrd="0" parTransId="{1D4DFFEA-F725-4CFF-97CE-4007A415BF1F}" sibTransId="{189F2F4B-DD83-447F-9B9E-383FF2C00FF7}"/>
    <dgm:cxn modelId="{B20DCF92-68F9-4458-A50E-6C4AAF2BF231}" type="presOf" srcId="{02D879A7-8221-41F4-B8F9-19044593F67B}" destId="{DB094D4B-2ACD-4EAB-B5A0-2D42D5C15AE3}" srcOrd="0" destOrd="0" presId="urn:microsoft.com/office/officeart/2008/layout/HorizontalMultiLevelHierarchy"/>
    <dgm:cxn modelId="{7283619A-DE65-420A-84FC-0E30F0325769}" type="presOf" srcId="{1D4DFFEA-F725-4CFF-97CE-4007A415BF1F}" destId="{52D43AFD-857B-420B-B636-2FB7479E217D}" srcOrd="1" destOrd="0" presId="urn:microsoft.com/office/officeart/2008/layout/HorizontalMultiLevelHierarchy"/>
    <dgm:cxn modelId="{F0111C9D-D39A-459D-BCEF-332AD656AB52}" srcId="{C521130A-125A-4F6E-83E8-35B7066287EB}" destId="{CD557AC4-1F5A-491D-9010-A2861290ACCA}" srcOrd="2" destOrd="0" parTransId="{4FBB6B0F-2647-45E4-A473-9260717E0F73}" sibTransId="{F179A2FE-03A5-4142-9D01-016D9D8D9877}"/>
    <dgm:cxn modelId="{BBC9D2B4-7F34-4753-9BDC-4CF1A2937D6C}" type="presOf" srcId="{4FBB6B0F-2647-45E4-A473-9260717E0F73}" destId="{5ACC35D7-3B10-4D08-9F30-3C76CC1A4D5E}" srcOrd="1" destOrd="0" presId="urn:microsoft.com/office/officeart/2008/layout/HorizontalMultiLevelHierarchy"/>
    <dgm:cxn modelId="{C05040BA-18BC-402C-BF5A-CC809422B8A4}" srcId="{9FB592DB-0E3C-46F2-AFF7-BAAF45FD77A6}" destId="{C521130A-125A-4F6E-83E8-35B7066287EB}" srcOrd="0" destOrd="0" parTransId="{2049A8D7-57EB-4F22-9620-357EB3329EE1}" sibTransId="{5C0CBCAA-BBAB-4FFC-B39E-F83B6DE8CC36}"/>
    <dgm:cxn modelId="{4A7BA3D0-643F-4D44-AB59-08EDA89668B4}" type="presOf" srcId="{9FB592DB-0E3C-46F2-AFF7-BAAF45FD77A6}" destId="{91EDDF16-2829-4192-86BD-98CCBFF80A1D}" srcOrd="0" destOrd="0" presId="urn:microsoft.com/office/officeart/2008/layout/HorizontalMultiLevelHierarchy"/>
    <dgm:cxn modelId="{353534D3-D840-4CEF-915C-E92C017ABED7}" type="presOf" srcId="{3F1EEE9A-0C31-4A3F-8B56-97DC469439F3}" destId="{F4C973FE-50C9-4666-87A6-BBA2A2C80913}" srcOrd="0" destOrd="0" presId="urn:microsoft.com/office/officeart/2008/layout/HorizontalMultiLevelHierarchy"/>
    <dgm:cxn modelId="{3410A1F2-C75F-4CFA-9104-B68E55A4AF0E}" type="presOf" srcId="{03F70462-E202-409A-BA50-E2B82C174EC4}" destId="{BEB24FB0-334A-49F7-8A4D-B5A7112F371D}" srcOrd="0" destOrd="0" presId="urn:microsoft.com/office/officeart/2008/layout/HorizontalMultiLevelHierarchy"/>
    <dgm:cxn modelId="{048D3DFB-F459-4DF3-B81A-89BB6F7FA98D}" type="presOf" srcId="{02D879A7-8221-41F4-B8F9-19044593F67B}" destId="{38E596D0-05AD-4BC8-B08B-C5A1BADEF154}" srcOrd="1" destOrd="0" presId="urn:microsoft.com/office/officeart/2008/layout/HorizontalMultiLevelHierarchy"/>
    <dgm:cxn modelId="{D0BB60FE-9C47-4A8A-9D57-77889CDEA7CA}" type="presOf" srcId="{1D4DFFEA-F725-4CFF-97CE-4007A415BF1F}" destId="{3CD44707-CFEA-4622-9409-7E8762BBBFBA}" srcOrd="0" destOrd="0" presId="urn:microsoft.com/office/officeart/2008/layout/HorizontalMultiLevelHierarchy"/>
    <dgm:cxn modelId="{16DFFD22-3663-4EC0-B5D1-8F3E28888C29}" type="presParOf" srcId="{91EDDF16-2829-4192-86BD-98CCBFF80A1D}" destId="{6DE03FB5-72A6-4DA4-8C5C-C46E237FB757}" srcOrd="0" destOrd="0" presId="urn:microsoft.com/office/officeart/2008/layout/HorizontalMultiLevelHierarchy"/>
    <dgm:cxn modelId="{C4361D4C-8D88-4EB2-880C-F175A12319B6}" type="presParOf" srcId="{6DE03FB5-72A6-4DA4-8C5C-C46E237FB757}" destId="{3B150893-5BFC-4851-B6DB-FD68D0A824C0}" srcOrd="0" destOrd="0" presId="urn:microsoft.com/office/officeart/2008/layout/HorizontalMultiLevelHierarchy"/>
    <dgm:cxn modelId="{C7A24E49-C170-42FA-98C6-C38BBE579A9E}" type="presParOf" srcId="{6DE03FB5-72A6-4DA4-8C5C-C46E237FB757}" destId="{587ADEAC-F55E-4E52-9A99-8C0F7994748E}" srcOrd="1" destOrd="0" presId="urn:microsoft.com/office/officeart/2008/layout/HorizontalMultiLevelHierarchy"/>
    <dgm:cxn modelId="{AA8BEB53-F906-4E58-9D2F-A28B70262AB7}" type="presParOf" srcId="{587ADEAC-F55E-4E52-9A99-8C0F7994748E}" destId="{DB094D4B-2ACD-4EAB-B5A0-2D42D5C15AE3}" srcOrd="0" destOrd="0" presId="urn:microsoft.com/office/officeart/2008/layout/HorizontalMultiLevelHierarchy"/>
    <dgm:cxn modelId="{65591410-8B5D-42FC-8258-C0243EDA49E1}" type="presParOf" srcId="{DB094D4B-2ACD-4EAB-B5A0-2D42D5C15AE3}" destId="{38E596D0-05AD-4BC8-B08B-C5A1BADEF154}" srcOrd="0" destOrd="0" presId="urn:microsoft.com/office/officeart/2008/layout/HorizontalMultiLevelHierarchy"/>
    <dgm:cxn modelId="{E9D072B5-8021-4BFA-962B-2D8AD9A51CD7}" type="presParOf" srcId="{587ADEAC-F55E-4E52-9A99-8C0F7994748E}" destId="{F0767B63-2B54-49E4-9F7F-ABC431BFDFC2}" srcOrd="1" destOrd="0" presId="urn:microsoft.com/office/officeart/2008/layout/HorizontalMultiLevelHierarchy"/>
    <dgm:cxn modelId="{F05A44F8-83C6-4321-B567-CB1D3465E0CE}" type="presParOf" srcId="{F0767B63-2B54-49E4-9F7F-ABC431BFDFC2}" destId="{F4C973FE-50C9-4666-87A6-BBA2A2C80913}" srcOrd="0" destOrd="0" presId="urn:microsoft.com/office/officeart/2008/layout/HorizontalMultiLevelHierarchy"/>
    <dgm:cxn modelId="{02ECC7B5-7E8F-4B8D-9020-A327514EF61E}" type="presParOf" srcId="{F0767B63-2B54-49E4-9F7F-ABC431BFDFC2}" destId="{1C3F2D8A-948B-47EA-9A21-E5B99AC9785A}" srcOrd="1" destOrd="0" presId="urn:microsoft.com/office/officeart/2008/layout/HorizontalMultiLevelHierarchy"/>
    <dgm:cxn modelId="{2C440AAB-337C-4063-85BA-305597476D4F}" type="presParOf" srcId="{587ADEAC-F55E-4E52-9A99-8C0F7994748E}" destId="{3CD44707-CFEA-4622-9409-7E8762BBBFBA}" srcOrd="2" destOrd="0" presId="urn:microsoft.com/office/officeart/2008/layout/HorizontalMultiLevelHierarchy"/>
    <dgm:cxn modelId="{66F0CB75-2555-4339-94B8-D76C56C87F86}" type="presParOf" srcId="{3CD44707-CFEA-4622-9409-7E8762BBBFBA}" destId="{52D43AFD-857B-420B-B636-2FB7479E217D}" srcOrd="0" destOrd="0" presId="urn:microsoft.com/office/officeart/2008/layout/HorizontalMultiLevelHierarchy"/>
    <dgm:cxn modelId="{C8F9FEA5-7E9B-47AB-917C-A21243A25EAC}" type="presParOf" srcId="{587ADEAC-F55E-4E52-9A99-8C0F7994748E}" destId="{A8ACBA73-FB3C-451C-B6AF-CBF093E3653A}" srcOrd="3" destOrd="0" presId="urn:microsoft.com/office/officeart/2008/layout/HorizontalMultiLevelHierarchy"/>
    <dgm:cxn modelId="{FEA249AF-52C9-4FC8-A5C8-9EB3A2965ABA}" type="presParOf" srcId="{A8ACBA73-FB3C-451C-B6AF-CBF093E3653A}" destId="{BEB24FB0-334A-49F7-8A4D-B5A7112F371D}" srcOrd="0" destOrd="0" presId="urn:microsoft.com/office/officeart/2008/layout/HorizontalMultiLevelHierarchy"/>
    <dgm:cxn modelId="{D59146F6-F7DA-4F39-975D-8A3E6813DB8C}" type="presParOf" srcId="{A8ACBA73-FB3C-451C-B6AF-CBF093E3653A}" destId="{CB00619C-DF9E-4B89-A537-085508ACF82F}" srcOrd="1" destOrd="0" presId="urn:microsoft.com/office/officeart/2008/layout/HorizontalMultiLevelHierarchy"/>
    <dgm:cxn modelId="{A1C2B381-1412-4F46-ABA8-818DF05B2A0D}" type="presParOf" srcId="{587ADEAC-F55E-4E52-9A99-8C0F7994748E}" destId="{6FAC83C7-471A-4B0B-9648-F1EC1A9BA2A7}" srcOrd="4" destOrd="0" presId="urn:microsoft.com/office/officeart/2008/layout/HorizontalMultiLevelHierarchy"/>
    <dgm:cxn modelId="{F08B4EEA-09BC-4680-8ADF-E49020056006}" type="presParOf" srcId="{6FAC83C7-471A-4B0B-9648-F1EC1A9BA2A7}" destId="{5ACC35D7-3B10-4D08-9F30-3C76CC1A4D5E}" srcOrd="0" destOrd="0" presId="urn:microsoft.com/office/officeart/2008/layout/HorizontalMultiLevelHierarchy"/>
    <dgm:cxn modelId="{04C60D7E-623F-490E-B2C9-7119E2E2858C}" type="presParOf" srcId="{587ADEAC-F55E-4E52-9A99-8C0F7994748E}" destId="{0F5607FF-96DC-4C11-9724-28A91EF57A53}" srcOrd="5" destOrd="0" presId="urn:microsoft.com/office/officeart/2008/layout/HorizontalMultiLevelHierarchy"/>
    <dgm:cxn modelId="{3AA2F213-020D-4DCE-B9FF-20302AFCF3AF}" type="presParOf" srcId="{0F5607FF-96DC-4C11-9724-28A91EF57A53}" destId="{47B7E37C-2366-4CE5-8A5C-DB084300148C}" srcOrd="0" destOrd="0" presId="urn:microsoft.com/office/officeart/2008/layout/HorizontalMultiLevelHierarchy"/>
    <dgm:cxn modelId="{BA67C7DC-C2F0-4156-8B82-92FCDF9BC35C}" type="presParOf" srcId="{0F5607FF-96DC-4C11-9724-28A91EF57A53}" destId="{22607DAB-CBF7-4FFC-9141-25367A71136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123200" cy="1123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823402"/>
          <a:ext cx="1123200" cy="808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0" y="823402"/>
        <a:ext cx="1123200" cy="80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C83C7-471A-4B0B-9648-F1EC1A9BA2A7}">
      <dsp:nvSpPr>
        <dsp:cNvPr id="0" name=""/>
        <dsp:cNvSpPr/>
      </dsp:nvSpPr>
      <dsp:spPr>
        <a:xfrm>
          <a:off x="1914469" y="2032000"/>
          <a:ext cx="970372" cy="1630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186" y="0"/>
              </a:lnTo>
              <a:lnTo>
                <a:pt x="485186" y="1630161"/>
              </a:lnTo>
              <a:lnTo>
                <a:pt x="970372" y="1630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2352227" y="2799652"/>
        <a:ext cx="94855" cy="94855"/>
      </dsp:txXfrm>
    </dsp:sp>
    <dsp:sp modelId="{3CD44707-CFEA-4622-9409-7E8762BBBFBA}">
      <dsp:nvSpPr>
        <dsp:cNvPr id="0" name=""/>
        <dsp:cNvSpPr/>
      </dsp:nvSpPr>
      <dsp:spPr>
        <a:xfrm>
          <a:off x="1914469" y="1986280"/>
          <a:ext cx="890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9084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37621" y="2009728"/>
        <a:ext cx="44542" cy="44542"/>
      </dsp:txXfrm>
    </dsp:sp>
    <dsp:sp modelId="{DB094D4B-2ACD-4EAB-B5A0-2D42D5C15AE3}">
      <dsp:nvSpPr>
        <dsp:cNvPr id="0" name=""/>
        <dsp:cNvSpPr/>
      </dsp:nvSpPr>
      <dsp:spPr>
        <a:xfrm>
          <a:off x="1914469" y="401838"/>
          <a:ext cx="917363" cy="1630161"/>
        </a:xfrm>
        <a:custGeom>
          <a:avLst/>
          <a:gdLst/>
          <a:ahLst/>
          <a:cxnLst/>
          <a:rect l="0" t="0" r="0" b="0"/>
          <a:pathLst>
            <a:path>
              <a:moveTo>
                <a:pt x="0" y="1630161"/>
              </a:moveTo>
              <a:lnTo>
                <a:pt x="458681" y="1630161"/>
              </a:lnTo>
              <a:lnTo>
                <a:pt x="458681" y="0"/>
              </a:lnTo>
              <a:lnTo>
                <a:pt x="91736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2326387" y="1170155"/>
        <a:ext cx="93527" cy="93527"/>
      </dsp:txXfrm>
    </dsp:sp>
    <dsp:sp modelId="{3B150893-5BFC-4851-B6DB-FD68D0A824C0}">
      <dsp:nvSpPr>
        <dsp:cNvPr id="0" name=""/>
        <dsp:cNvSpPr/>
      </dsp:nvSpPr>
      <dsp:spPr>
        <a:xfrm rot="16200000">
          <a:off x="-503610" y="1645920"/>
          <a:ext cx="4064000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Equipe socle et transverse</a:t>
          </a:r>
        </a:p>
      </dsp:txBody>
      <dsp:txXfrm>
        <a:off x="-503610" y="1645920"/>
        <a:ext cx="4064000" cy="772160"/>
      </dsp:txXfrm>
    </dsp:sp>
    <dsp:sp modelId="{F4C973FE-50C9-4666-87A6-BBA2A2C80913}">
      <dsp:nvSpPr>
        <dsp:cNvPr id="0" name=""/>
        <dsp:cNvSpPr/>
      </dsp:nvSpPr>
      <dsp:spPr>
        <a:xfrm>
          <a:off x="2831832" y="15758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Data </a:t>
          </a:r>
          <a:r>
            <a:rPr lang="fr-FR" sz="2800" kern="1200" dirty="0" err="1"/>
            <a:t>Analyst</a:t>
          </a:r>
          <a:endParaRPr lang="fr-FR" sz="2800" kern="1200" dirty="0"/>
        </a:p>
      </dsp:txBody>
      <dsp:txXfrm>
        <a:off x="2831832" y="15758"/>
        <a:ext cx="2532684" cy="772160"/>
      </dsp:txXfrm>
    </dsp:sp>
    <dsp:sp modelId="{BEB24FB0-334A-49F7-8A4D-B5A7112F371D}">
      <dsp:nvSpPr>
        <dsp:cNvPr id="0" name=""/>
        <dsp:cNvSpPr/>
      </dsp:nvSpPr>
      <dsp:spPr>
        <a:xfrm>
          <a:off x="2805315" y="1645920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Data </a:t>
          </a:r>
          <a:r>
            <a:rPr lang="fr-FR" sz="2800" kern="1200" dirty="0" err="1"/>
            <a:t>Scientist</a:t>
          </a:r>
          <a:r>
            <a:rPr lang="fr-FR" sz="2800" kern="1200" dirty="0"/>
            <a:t> </a:t>
          </a:r>
        </a:p>
      </dsp:txBody>
      <dsp:txXfrm>
        <a:off x="2805315" y="1645920"/>
        <a:ext cx="2532684" cy="772160"/>
      </dsp:txXfrm>
    </dsp:sp>
    <dsp:sp modelId="{47B7E37C-2366-4CE5-8A5C-DB084300148C}">
      <dsp:nvSpPr>
        <dsp:cNvPr id="0" name=""/>
        <dsp:cNvSpPr/>
      </dsp:nvSpPr>
      <dsp:spPr>
        <a:xfrm>
          <a:off x="2884841" y="3276081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Data  Engineer</a:t>
          </a:r>
        </a:p>
      </dsp:txBody>
      <dsp:txXfrm>
        <a:off x="2884841" y="3276081"/>
        <a:ext cx="2532684" cy="772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40F6A5-9080-4E70-B802-25C28AB79C70}" type="datetimeFigureOut">
              <a:rPr lang="en-GB" smtClean="0"/>
              <a:pPr/>
              <a:t>14/05/2018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20602F-4F05-45D9-805B-E85885946F2A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B4D840-579E-4A0A-8746-563BB81BFCF8}" type="datetimeFigureOut">
              <a:rPr lang="en-GB" smtClean="0"/>
              <a:pPr/>
              <a:t>14/05/2018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849F58B-522D-43AE-9196-6FF1A84B551E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29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28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7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3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381499" y="1691970"/>
            <a:ext cx="385764" cy="4664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438" y="3198825"/>
            <a:ext cx="8497887" cy="38048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all" spc="200" baseline="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Cliquer pour ajouter un sous-titre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5438" y="2639975"/>
            <a:ext cx="8497887" cy="405102"/>
          </a:xfrm>
          <a:noFill/>
        </p:spPr>
        <p:txBody>
          <a:bodyPr wrap="square" lIns="36000" tIns="36000" rIns="36000" bIns="36000" rtlCol="0" anchor="b">
            <a:spAutoFit/>
          </a:bodyPr>
          <a:lstStyle>
            <a:lvl1pPr marL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2400" b="1" kern="1200" spc="200" baseline="0" dirty="0">
                <a:solidFill>
                  <a:schemeClr val="bg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346471" y="4626866"/>
            <a:ext cx="455821" cy="226591"/>
          </a:xfrm>
          <a:noFill/>
        </p:spPr>
        <p:txBody>
          <a:bodyPr wrap="none" lIns="36000" tIns="36000" rIns="36000" bIns="36000" rtlCol="0" anchor="ctr">
            <a:sp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538381" y="4286625"/>
            <a:ext cx="72000" cy="7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4538381" y="5121650"/>
            <a:ext cx="72000" cy="7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997016" y="1085269"/>
            <a:ext cx="1154731" cy="226591"/>
          </a:xfrm>
          <a:noFill/>
        </p:spPr>
        <p:txBody>
          <a:bodyPr vert="horz" wrap="none" lIns="36000" tIns="36000" rIns="36000" bIns="36000" rtlCol="0" anchor="ctr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None/>
              <a:tabLst/>
              <a:defRPr kumimoji="0" lang="fr-FR" sz="1000" b="1" i="0" u="none" strike="noStrike" kern="1200" cap="all" spc="20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 noProof="0" dirty="0"/>
              <a:t>Département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879918" y="203135"/>
            <a:ext cx="1943407" cy="195814"/>
          </a:xfrm>
          <a:noFill/>
        </p:spPr>
        <p:txBody>
          <a:bodyPr wrap="none" lIns="36000" tIns="36000" rIns="36000" bIns="36000" rtlCol="0" anchor="ctr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None/>
              <a:defRPr lang="en-US" sz="800" b="0" kern="1200" cap="all" spc="200" baseline="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dirty="0"/>
              <a:t>Niveau de confidentialité</a:t>
            </a:r>
          </a:p>
        </p:txBody>
      </p:sp>
      <p:pic>
        <p:nvPicPr>
          <p:cNvPr id="15" name="Image 5" descr="http://gtb.societegenerale.com/wp-content/themes/gtb/img/logo-vf.png"/>
          <p:cNvPicPr/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454895" y="6525634"/>
            <a:ext cx="1368430" cy="215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3" descr="http://gtb.societegenerale.com/wp-content/themes/gtb/img/logo-v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27151" y="6489045"/>
            <a:ext cx="1277577" cy="25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5437" y="344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/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5437" y="6177352"/>
            <a:ext cx="8497887" cy="144073"/>
          </a:xfr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dirty="0"/>
              <a:t>Cliquer pour ajouter des sources ou des notes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5438" y="33632"/>
            <a:ext cx="1288814" cy="197353"/>
          </a:xfrm>
        </p:spPr>
        <p:txBody>
          <a:bodyPr wrap="none" tIns="36000" bIns="36000" anchor="ctr"/>
          <a:lstStyle>
            <a:lvl1pPr marL="0" marR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lang="en-US" sz="900" b="0" kern="1200" cap="all" spc="100" baseline="0" noProof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marL="0" marR="0" lvl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 noProof="0" dirty="0"/>
              <a:t># – titre de section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5438" y="236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>
                <a:latin typeface="Arial Narrow" pitchFamily="34" charset="0"/>
              </a:defRPr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25438" y="509223"/>
            <a:ext cx="8497887" cy="24622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>
                <a:latin typeface="Arial Narrow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noProof="0" dirty="0"/>
              <a:t>Cliquer pour ajouter un sous-titre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5437" y="6177352"/>
            <a:ext cx="8497887" cy="144073"/>
          </a:xfr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dirty="0"/>
              <a:t>Cliquer pour ajouter des sources ou des notes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5438" y="33632"/>
            <a:ext cx="1288814" cy="197353"/>
          </a:xfrm>
        </p:spPr>
        <p:txBody>
          <a:bodyPr wrap="none" tIns="36000" bIns="36000" anchor="ctr"/>
          <a:lstStyle>
            <a:lvl1pPr marL="0" marR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lang="en-US" sz="900" b="0" kern="1200" cap="all" spc="100" baseline="0" noProof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marL="0" marR="0" lvl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 noProof="0" dirty="0"/>
              <a:t># – titre de section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5438" y="344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/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5437" y="1193800"/>
            <a:ext cx="8497887" cy="1410643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5437" y="6177352"/>
            <a:ext cx="8497887" cy="144073"/>
          </a:xfr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dirty="0"/>
              <a:t>Cliquer pour ajouter des sources ou des notes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5438" y="33632"/>
            <a:ext cx="1288814" cy="197353"/>
          </a:xfrm>
        </p:spPr>
        <p:txBody>
          <a:bodyPr wrap="none" tIns="36000" bIns="36000" anchor="ctr"/>
          <a:lstStyle>
            <a:lvl1pPr marL="0" marR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lang="en-US" sz="900" b="0" kern="1200" cap="all" spc="100" baseline="0" noProof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marL="0" marR="0" lvl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 noProof="0" dirty="0"/>
              <a:t># – titre de 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5437" y="236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>
                <a:latin typeface="Arial Narrow" pitchFamily="34" charset="0"/>
              </a:defRPr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25437" y="509223"/>
            <a:ext cx="8497887" cy="24622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>
                <a:latin typeface="Arial Narrow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noProof="0" dirty="0"/>
              <a:t>Cliquer pour ajouter un sous-titre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5437" y="1193800"/>
            <a:ext cx="8497887" cy="141064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5437" y="6177352"/>
            <a:ext cx="8497887" cy="144073"/>
          </a:xfr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dirty="0"/>
              <a:t>Cliquer pour ajouter des sources ou des notes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5438" y="33632"/>
            <a:ext cx="1288814" cy="197353"/>
          </a:xfrm>
        </p:spPr>
        <p:txBody>
          <a:bodyPr wrap="none" tIns="36000" bIns="36000" anchor="ctr"/>
          <a:lstStyle>
            <a:lvl1pPr marL="0" marR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lang="en-US" sz="900" b="0" kern="1200" cap="all" spc="100" baseline="0" noProof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marL="0" marR="0" lvl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 noProof="0" dirty="0"/>
              <a:t># – titre de section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5438" y="344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/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5437" y="6177352"/>
            <a:ext cx="8497887" cy="144073"/>
          </a:xfr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dirty="0"/>
              <a:t>Cliquer pour ajouter des sources ou des notes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5438" y="33632"/>
            <a:ext cx="1288814" cy="197353"/>
          </a:xfrm>
        </p:spPr>
        <p:txBody>
          <a:bodyPr wrap="none" tIns="36000" bIns="36000" anchor="ctr"/>
          <a:lstStyle>
            <a:lvl1pPr marL="0" marR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lang="en-US" sz="900" b="0" kern="1200" cap="all" spc="100" baseline="0" noProof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marL="0" marR="0" lvl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 noProof="0" dirty="0"/>
              <a:t># – titre de section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99325" y="1193799"/>
            <a:ext cx="1224000" cy="10687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72000" tIns="72000" rIns="72000" bIns="72000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900" b="0" i="1">
                <a:solidFill>
                  <a:schemeClr val="tx1"/>
                </a:solidFill>
              </a:defRPr>
            </a:lvl1pPr>
            <a:lvl2pPr marL="0" indent="0">
              <a:spcBef>
                <a:spcPts val="1400"/>
              </a:spcBef>
              <a:buFontTx/>
              <a:buNone/>
              <a:defRPr lang="en-US" sz="900" b="1" i="1" kern="120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000" indent="-144000">
              <a:spcBef>
                <a:spcPts val="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"/>
              <a:defRPr sz="900" i="1"/>
            </a:lvl3pPr>
            <a:lvl4pPr marL="252000" indent="-108000">
              <a:spcBef>
                <a:spcPts val="1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  <a:defRPr lang="en-US" sz="900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360000" indent="-108000">
              <a:spcBef>
                <a:spcPts val="100"/>
              </a:spcBef>
              <a:buClr>
                <a:schemeClr val="tx2"/>
              </a:buClr>
              <a:buSzPct val="90000"/>
              <a:buFont typeface="Wingdings" pitchFamily="2" charset="2"/>
              <a:buChar char="n"/>
              <a:defRPr lang="en-GB" sz="900" b="0" i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5437" y="236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>
                <a:latin typeface="Arial Narrow" pitchFamily="34" charset="0"/>
              </a:defRPr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25437" y="509223"/>
            <a:ext cx="8497887" cy="24622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>
                <a:latin typeface="Arial Narrow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noProof="0" dirty="0"/>
              <a:t>Cliquer pour ajouter un sous-titre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5437" y="6177352"/>
            <a:ext cx="8497887" cy="144073"/>
          </a:xfr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dirty="0"/>
              <a:t>Cliquer pour ajouter des sources ou des notes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5438" y="33632"/>
            <a:ext cx="1288814" cy="197353"/>
          </a:xfrm>
        </p:spPr>
        <p:txBody>
          <a:bodyPr wrap="none" tIns="36000" bIns="36000" anchor="ctr"/>
          <a:lstStyle>
            <a:lvl1pPr marL="0" marR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lang="en-US" sz="900" b="0" kern="1200" cap="all" spc="100" baseline="0" noProof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marL="0" marR="0" lvl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 noProof="0" dirty="0"/>
              <a:t># – titre de section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99325" y="1193799"/>
            <a:ext cx="1224000" cy="10687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72000" tIns="72000" rIns="72000" bIns="72000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900" b="0" i="1">
                <a:solidFill>
                  <a:schemeClr val="tx1"/>
                </a:solidFill>
              </a:defRPr>
            </a:lvl1pPr>
            <a:lvl2pPr marL="0" indent="0">
              <a:spcBef>
                <a:spcPts val="1400"/>
              </a:spcBef>
              <a:buFontTx/>
              <a:buNone/>
              <a:defRPr lang="en-US" sz="900" b="1" i="1" kern="120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000" indent="-144000">
              <a:spcBef>
                <a:spcPts val="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"/>
              <a:defRPr sz="900" i="1"/>
            </a:lvl3pPr>
            <a:lvl4pPr marL="252000" indent="-108000">
              <a:spcBef>
                <a:spcPts val="1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  <a:defRPr lang="en-US" sz="900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360000" indent="-108000">
              <a:spcBef>
                <a:spcPts val="100"/>
              </a:spcBef>
              <a:buClr>
                <a:schemeClr val="tx2"/>
              </a:buClr>
              <a:buSzPct val="90000"/>
              <a:buFont typeface="Wingdings" pitchFamily="2" charset="2"/>
              <a:buChar char="n"/>
              <a:defRPr lang="en-GB" sz="900" b="0" i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5438" y="344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/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5438" y="1193800"/>
            <a:ext cx="6896100" cy="141064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5438" y="33632"/>
            <a:ext cx="1288814" cy="197353"/>
          </a:xfrm>
        </p:spPr>
        <p:txBody>
          <a:bodyPr wrap="none" tIns="36000" bIns="36000" anchor="ctr"/>
          <a:lstStyle>
            <a:lvl1pPr marL="0" marR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lang="en-US" sz="900" b="0" kern="1200" cap="all" spc="100" baseline="0" noProof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marL="0" marR="0" lvl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 noProof="0" dirty="0"/>
              <a:t># – titre de section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5437" y="6177352"/>
            <a:ext cx="8497887" cy="144073"/>
          </a:xfr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dirty="0"/>
              <a:t>Cliquer pour ajouter des sources ou des notes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99325" y="1193799"/>
            <a:ext cx="1224000" cy="10687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72000" tIns="72000" rIns="72000" bIns="72000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900" b="0" i="1">
                <a:solidFill>
                  <a:schemeClr val="tx1"/>
                </a:solidFill>
              </a:defRPr>
            </a:lvl1pPr>
            <a:lvl2pPr marL="0" indent="0">
              <a:spcBef>
                <a:spcPts val="1400"/>
              </a:spcBef>
              <a:buFontTx/>
              <a:buNone/>
              <a:defRPr lang="en-US" sz="900" b="1" i="1" kern="120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000" indent="-144000">
              <a:spcBef>
                <a:spcPts val="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"/>
              <a:defRPr sz="900" i="1"/>
            </a:lvl3pPr>
            <a:lvl4pPr marL="252000" indent="-108000">
              <a:spcBef>
                <a:spcPts val="1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  <a:defRPr lang="en-US" sz="900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360000" indent="-108000">
              <a:spcBef>
                <a:spcPts val="100"/>
              </a:spcBef>
              <a:buClr>
                <a:schemeClr val="tx2"/>
              </a:buClr>
              <a:buSzPct val="90000"/>
              <a:buFont typeface="Wingdings" pitchFamily="2" charset="2"/>
              <a:buChar char="n"/>
              <a:defRPr lang="en-GB" sz="900" b="0" i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5438" y="236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>
                <a:latin typeface="Arial Narrow" pitchFamily="34" charset="0"/>
              </a:defRPr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25438" y="509223"/>
            <a:ext cx="8497887" cy="24622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 b="0">
                <a:latin typeface="Arial Narrow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noProof="0" dirty="0"/>
              <a:t>Cliquer pour ajouter un sous-titre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5437" y="1193800"/>
            <a:ext cx="6899275" cy="141064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5437" y="6177352"/>
            <a:ext cx="8497887" cy="144073"/>
          </a:xfr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 dirty="0"/>
              <a:t>Cliquer pour ajouter des sources ou des notes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5438" y="33632"/>
            <a:ext cx="1288814" cy="197353"/>
          </a:xfrm>
        </p:spPr>
        <p:txBody>
          <a:bodyPr wrap="none" tIns="36000" bIns="36000" anchor="ctr"/>
          <a:lstStyle>
            <a:lvl1pPr marL="0" marR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lang="en-US" sz="900" b="0" kern="1200" cap="all" spc="100" baseline="0" noProof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marL="0" marR="0" lvl="0" indent="-1800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fr-FR" noProof="0" dirty="0"/>
              <a:t># – titre de section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99325" y="1193799"/>
            <a:ext cx="1224000" cy="10687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72000" tIns="72000" rIns="72000" bIns="72000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900" b="0" i="1">
                <a:solidFill>
                  <a:schemeClr val="tx1"/>
                </a:solidFill>
              </a:defRPr>
            </a:lvl1pPr>
            <a:lvl2pPr marL="0" indent="0">
              <a:spcBef>
                <a:spcPts val="1400"/>
              </a:spcBef>
              <a:buFontTx/>
              <a:buNone/>
              <a:defRPr lang="en-US" sz="900" b="1" i="1" kern="120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44000" indent="-144000">
              <a:spcBef>
                <a:spcPts val="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"/>
              <a:defRPr sz="900" i="1"/>
            </a:lvl3pPr>
            <a:lvl4pPr marL="252000" indent="-108000">
              <a:spcBef>
                <a:spcPts val="1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  <a:defRPr lang="en-US" sz="900" i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360000" indent="-108000">
              <a:spcBef>
                <a:spcPts val="100"/>
              </a:spcBef>
              <a:buClr>
                <a:schemeClr val="tx2"/>
              </a:buClr>
              <a:buSzPct val="90000"/>
              <a:buFont typeface="Wingdings" pitchFamily="2" charset="2"/>
              <a:buChar char="n"/>
              <a:defRPr lang="en-GB" sz="900" b="0" i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2916000" y="1561863"/>
            <a:ext cx="3312000" cy="3312000"/>
          </a:xfrm>
          <a:prstGeom prst="rect">
            <a:avLst/>
          </a:prstGeom>
          <a:solidFill>
            <a:srgbClr val="E6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 Placeholder 6"/>
          <p:cNvSpPr txBox="1">
            <a:spLocks/>
          </p:cNvSpPr>
          <p:nvPr userDrawn="1"/>
        </p:nvSpPr>
        <p:spPr>
          <a:xfrm>
            <a:off x="2924175" y="3012235"/>
            <a:ext cx="3295650" cy="411257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wrap="square" lIns="36000" tIns="36000" rIns="36000" bIns="36000" rtlCol="0" anchor="ctr">
            <a:spAutoFit/>
          </a:bodyPr>
          <a:lstStyle/>
          <a:p>
            <a:pPr lvl="0" algn="ctr">
              <a:spcBef>
                <a:spcPts val="0"/>
              </a:spcBef>
              <a:buClr>
                <a:schemeClr val="tx2"/>
              </a:buClr>
              <a:buSzPct val="90000"/>
              <a:defRPr/>
            </a:pPr>
            <a:r>
              <a:rPr lang="en-US" sz="2200" b="1" spc="200" baseline="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#</a:t>
            </a:r>
            <a:r>
              <a:rPr lang="en-US" sz="2200" b="1" spc="200" baseline="0" dirty="0" err="1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TEAMSPIRIT</a:t>
            </a:r>
            <a:endParaRPr kumimoji="0" lang="en-GB" sz="2200" b="1" i="0" u="none" strike="noStrike" kern="1200" cap="none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Image 5" descr="http://gtb.societegenerale.com/wp-content/themes/gtb/img/logo-vf.png"/>
          <p:cNvPicPr/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454895" y="6525634"/>
            <a:ext cx="1368430" cy="215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3" descr="http://gtb.societegenerale.com/wp-content/themes/gtb/img/logo-v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27151" y="6489045"/>
            <a:ext cx="1277577" cy="25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 bwMode="auto">
          <a:xfrm>
            <a:off x="2916000" y="1561863"/>
            <a:ext cx="3312000" cy="3312000"/>
          </a:xfrm>
          <a:prstGeom prst="rect">
            <a:avLst/>
          </a:prstGeom>
          <a:solidFill>
            <a:srgbClr val="E6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989" y="3503625"/>
            <a:ext cx="3252786" cy="688256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all" spc="200" baseline="0" dirty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Cliquer pour ajouter un sous-titre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947989" y="2279001"/>
            <a:ext cx="3252786" cy="737501"/>
          </a:xfrm>
          <a:noFill/>
        </p:spPr>
        <p:txBody>
          <a:bodyPr wrap="square" lIns="36000" tIns="36000" rIns="36000" bIns="36000" rtlCol="0" anchor="b">
            <a:spAutoFit/>
          </a:bodyPr>
          <a:lstStyle>
            <a:lvl1pPr marL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2400" b="1" kern="1200" spc="200" baseline="0" dirty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5438" y="182336"/>
            <a:ext cx="1154731" cy="226591"/>
          </a:xfrm>
          <a:noFill/>
        </p:spPr>
        <p:txBody>
          <a:bodyPr vert="horz" wrap="none" lIns="36000" tIns="36000" rIns="36000" bIns="36000" rtlCol="0" anchor="ctr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None/>
              <a:defRPr kumimoji="0" lang="fr-FR" sz="1000" b="1" i="0" u="none" strike="noStrike" kern="1200" cap="all" spc="20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dirty="0"/>
              <a:t>département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879918" y="197725"/>
            <a:ext cx="1943407" cy="195814"/>
          </a:xfrm>
          <a:noFill/>
        </p:spPr>
        <p:txBody>
          <a:bodyPr wrap="none" lIns="36000" tIns="36000" rIns="36000" bIns="36000" rtlCol="0" anchor="ctr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None/>
              <a:defRPr lang="en-US" sz="800" b="0" kern="1200" cap="all" spc="200" baseline="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dirty="0"/>
              <a:t>Niveau de confidentialité</a:t>
            </a:r>
          </a:p>
        </p:txBody>
      </p:sp>
      <p:pic>
        <p:nvPicPr>
          <p:cNvPr id="15" name="Image 5" descr="http://gtb.societegenerale.com/wp-content/themes/gtb/img/logo-vf.png"/>
          <p:cNvPicPr/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454895" y="6525634"/>
            <a:ext cx="1368430" cy="215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350438" y="5561434"/>
            <a:ext cx="455821" cy="226591"/>
          </a:xfrm>
          <a:noFill/>
        </p:spPr>
        <p:txBody>
          <a:bodyPr wrap="none" lIns="36000" tIns="36000" rIns="36000" bIns="36000" rtlCol="0" anchor="ctr">
            <a:sp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4520382" y="5194275"/>
            <a:ext cx="108000" cy="10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4385467" y="3236739"/>
            <a:ext cx="385764" cy="466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Image 3" descr="http://gtb.societegenerale.com/wp-content/themes/gtb/img/logo-v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27151" y="6489045"/>
            <a:ext cx="1277577" cy="25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YS_098_preview.jpg"/>
          <p:cNvPicPr>
            <a:picLocks noChangeAspect="1"/>
          </p:cNvPicPr>
          <p:nvPr userDrawn="1"/>
        </p:nvPicPr>
        <p:blipFill>
          <a:blip r:embed="rId2" cstate="print"/>
          <a:srcRect r="2637" b="49"/>
          <a:stretch>
            <a:fillRect/>
          </a:stretch>
        </p:blipFill>
        <p:spPr>
          <a:xfrm>
            <a:off x="0" y="0"/>
            <a:ext cx="9144000" cy="6261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2916000" y="1561863"/>
            <a:ext cx="3312000" cy="3312000"/>
          </a:xfrm>
          <a:prstGeom prst="rect">
            <a:avLst/>
          </a:prstGeom>
          <a:solidFill>
            <a:srgbClr val="E6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989" y="3503625"/>
            <a:ext cx="3252786" cy="688256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000" b="0" kern="1200" cap="all" spc="200" baseline="0" dirty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Cliquer pour ajouter un sous-titre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947989" y="2279001"/>
            <a:ext cx="3252786" cy="737501"/>
          </a:xfrm>
          <a:noFill/>
        </p:spPr>
        <p:txBody>
          <a:bodyPr wrap="square" lIns="36000" tIns="36000" rIns="36000" bIns="36000" rtlCol="0" anchor="b">
            <a:spAutoFit/>
          </a:bodyPr>
          <a:lstStyle>
            <a:lvl1pPr marL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2400" b="1" kern="1200" spc="200" baseline="0" dirty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pic>
        <p:nvPicPr>
          <p:cNvPr id="15" name="Image 5" descr="http://gtb.societegenerale.com/wp-content/themes/gtb/img/logo-vf.png"/>
          <p:cNvPicPr/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454895" y="6525634"/>
            <a:ext cx="1368430" cy="215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348034" y="5567784"/>
            <a:ext cx="460630" cy="226591"/>
          </a:xfrm>
          <a:noFill/>
        </p:spPr>
        <p:txBody>
          <a:bodyPr wrap="none" lIns="36000" tIns="36000" rIns="36000" bIns="36000" rtlCol="0" anchor="ctr">
            <a:sp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None/>
              <a:defRPr lang="en-US" sz="1000" b="1" kern="1200" cap="all" spc="200" baseline="0" dirty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4385467" y="3236739"/>
            <a:ext cx="385764" cy="466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 userDrawn="1"/>
        </p:nvSpPr>
        <p:spPr bwMode="auto">
          <a:xfrm>
            <a:off x="4520382" y="5194275"/>
            <a:ext cx="108000" cy="10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1" name="Image 3" descr="http://gtb.societegenerale.com/wp-content/themes/gtb/img/logo-v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27151" y="6489045"/>
            <a:ext cx="1277577" cy="25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3206382" y="1852539"/>
            <a:ext cx="2736000" cy="2736000"/>
          </a:xfrm>
          <a:prstGeom prst="rect">
            <a:avLst/>
          </a:prstGeom>
          <a:solidFill>
            <a:srgbClr val="E6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3739" y="3503625"/>
            <a:ext cx="2681286" cy="903700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>
            <a:lvl1pPr marL="0" indent="0" algn="ctr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all" spc="200" baseline="0" dirty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Cliquer pour ajouter un sous-titre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33739" y="2389801"/>
            <a:ext cx="2681286" cy="626701"/>
          </a:xfrm>
          <a:noFill/>
        </p:spPr>
        <p:txBody>
          <a:bodyPr wrap="square" lIns="36000" tIns="36000" rIns="36000" bIns="36000" rtlCol="0" anchor="b">
            <a:spAutoFit/>
          </a:bodyPr>
          <a:lstStyle>
            <a:lvl1pPr marL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2000" b="1" kern="1200" spc="200" baseline="0" dirty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5438" y="182336"/>
            <a:ext cx="1082027" cy="226591"/>
          </a:xfrm>
          <a:noFill/>
        </p:spPr>
        <p:txBody>
          <a:bodyPr vert="horz" wrap="none" lIns="0" tIns="36000" rIns="0" bIns="36000" rtlCol="0" anchor="ctr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None/>
              <a:defRPr kumimoji="0" lang="fr-FR" sz="1000" b="1" i="0" u="none" strike="noStrike" kern="1200" cap="all" spc="20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dirty="0"/>
              <a:t>département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879918" y="197725"/>
            <a:ext cx="1943407" cy="195814"/>
          </a:xfrm>
          <a:noFill/>
        </p:spPr>
        <p:txBody>
          <a:bodyPr wrap="none" lIns="36000" tIns="36000" rIns="36000" bIns="36000" rtlCol="0" anchor="ctr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None/>
              <a:defRPr lang="en-US" sz="800" b="0" kern="1200" cap="all" spc="200" baseline="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 dirty="0"/>
              <a:t>Niveau de confidentialité</a:t>
            </a:r>
          </a:p>
        </p:txBody>
      </p:sp>
      <p:pic>
        <p:nvPicPr>
          <p:cNvPr id="15" name="Image 5" descr="http://gtb.societegenerale.com/wp-content/themes/gtb/img/logo-vf.png"/>
          <p:cNvPicPr/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454895" y="6525634"/>
            <a:ext cx="1368430" cy="215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350438" y="5561434"/>
            <a:ext cx="455821" cy="226591"/>
          </a:xfrm>
          <a:noFill/>
        </p:spPr>
        <p:txBody>
          <a:bodyPr wrap="none" lIns="36000" tIns="36000" rIns="36000" bIns="36000" rtlCol="0" anchor="ctr">
            <a:sp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520382" y="5194275"/>
            <a:ext cx="108000" cy="10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6" hasCustomPrompt="1"/>
          </p:nvPr>
        </p:nvSpPr>
        <p:spPr>
          <a:xfrm>
            <a:off x="325438" y="1852539"/>
            <a:ext cx="2736000" cy="273600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i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noProof="0" dirty="0"/>
              <a:t>Cliquer pour ajouter une image</a:t>
            </a:r>
          </a:p>
        </p:txBody>
      </p:sp>
      <p:sp>
        <p:nvSpPr>
          <p:cNvPr id="31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6087325" y="1852539"/>
            <a:ext cx="2736000" cy="273600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i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noProof="0" dirty="0"/>
              <a:t>Cliquer pour ajouter une image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4381500" y="3236739"/>
            <a:ext cx="385764" cy="466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" name="Image 3" descr="http://gtb.societegenerale.com/wp-content/themes/gtb/img/logo-v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27151" y="6489045"/>
            <a:ext cx="1277577" cy="25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5437" y="1193800"/>
            <a:ext cx="8497887" cy="169277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spcBef>
                <a:spcPts val="1100"/>
              </a:spcBef>
              <a:spcAft>
                <a:spcPts val="0"/>
              </a:spcAft>
              <a:buFontTx/>
              <a:buNone/>
              <a:defRPr sz="1100" b="0" i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100" b="0" i="1">
                <a:solidFill>
                  <a:schemeClr val="tx1"/>
                </a:solidFill>
              </a:defRPr>
            </a:lvl2pPr>
            <a:lvl3pPr marL="360000" indent="-180000"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100" i="1"/>
            </a:lvl3pPr>
            <a:lvl4pPr marL="252000" indent="-108000">
              <a:spcBef>
                <a:spcPts val="100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100" i="1"/>
            </a:lvl4pPr>
            <a:lvl5pPr marL="360000" indent="-108000">
              <a:spcBef>
                <a:spcPts val="1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100" i="1"/>
            </a:lvl5pPr>
          </a:lstStyle>
          <a:p>
            <a:pPr lvl="0"/>
            <a:r>
              <a:rPr lang="fr-FR" noProof="0" dirty="0"/>
              <a:t>Cliquer pour ajouter un texte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437" y="344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/>
            </a:lvl1pPr>
          </a:lstStyle>
          <a:p>
            <a:pPr lvl="0"/>
            <a:r>
              <a:rPr lang="fr-FR" noProof="0" dirty="0"/>
              <a:t>Cliquer pour ajouter un 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5437" y="344611"/>
            <a:ext cx="8497887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800" b="1" cap="all" baseline="0"/>
            </a:lvl1pPr>
          </a:lstStyle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5437" y="1431925"/>
            <a:ext cx="8497887" cy="477054"/>
          </a:xfrm>
        </p:spPr>
        <p:txBody>
          <a:bodyPr rIns="0"/>
          <a:lstStyle>
            <a:lvl1pPr marL="360000" indent="-360000">
              <a:spcBef>
                <a:spcPts val="1600"/>
              </a:spcBef>
              <a:spcAft>
                <a:spcPts val="400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8429625" algn="r"/>
              </a:tabLst>
              <a:defRPr sz="1400" b="0" cap="all" baseline="0">
                <a:solidFill>
                  <a:srgbClr val="E60028"/>
                </a:solidFill>
              </a:defRPr>
            </a:lvl1pPr>
            <a:lvl2pPr marL="720000" indent="-360000">
              <a:spcBef>
                <a:spcPts val="200"/>
              </a:spcBef>
              <a:buClrTx/>
              <a:buSzPct val="100000"/>
              <a:buFont typeface="+mj-lt"/>
              <a:buAutoNum type="alphaUcPeriod"/>
              <a:tabLst>
                <a:tab pos="8429625" algn="r"/>
              </a:tabLst>
              <a:defRPr sz="1200" cap="none" baseline="0"/>
            </a:lvl2pPr>
            <a:lvl3pPr marL="360000" indent="0">
              <a:spcBef>
                <a:spcPts val="2800"/>
              </a:spcBef>
              <a:buNone/>
              <a:tabLst>
                <a:tab pos="8429625" algn="r"/>
              </a:tabLst>
              <a:defRPr sz="1400" b="0" cap="all" baseline="0">
                <a:solidFill>
                  <a:srgbClr val="E60028"/>
                </a:solidFill>
              </a:defRPr>
            </a:lvl3pPr>
            <a:lvl4pPr marL="720000" indent="-360000">
              <a:spcBef>
                <a:spcPts val="200"/>
              </a:spcBef>
              <a:buClrTx/>
              <a:buFont typeface="+mj-lt"/>
              <a:buAutoNum type="alphaUcPeriod"/>
              <a:tabLst>
                <a:tab pos="8429625" algn="r"/>
              </a:tabLst>
              <a:defRPr sz="1200" cap="none" baseline="0"/>
            </a:lvl4pPr>
            <a:lvl5pPr marL="540000" indent="0">
              <a:buNone/>
              <a:tabLst>
                <a:tab pos="7988300" algn="r"/>
              </a:tabLst>
              <a:defRPr sz="800" cap="all" baseline="0"/>
            </a:lvl5pPr>
          </a:lstStyle>
          <a:p>
            <a:pPr lvl="0"/>
            <a:r>
              <a:rPr lang="fr-FR" noProof="0" dirty="0"/>
              <a:t>Cliquer pour ajouter un titre de section</a:t>
            </a:r>
          </a:p>
          <a:p>
            <a:pPr lvl="1"/>
            <a:r>
              <a:rPr lang="fr-FR" noProof="0" dirty="0"/>
              <a:t>Changer de niveau pour ajouter une sous-section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4272439" y="2364497"/>
            <a:ext cx="603886" cy="73024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25439" y="2520013"/>
            <a:ext cx="8497886" cy="1236099"/>
          </a:xfrm>
          <a:noFill/>
        </p:spPr>
        <p:txBody>
          <a:bodyPr wrap="square" lIns="36000" tIns="36000" rIns="36000" bIns="36000" rtlCol="0" anchor="ctr">
            <a:noAutofit/>
          </a:bodyPr>
          <a:lstStyle>
            <a:lvl1pPr marL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2800" kern="1200" dirty="0">
                <a:solidFill>
                  <a:schemeClr val="bg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fr-FR" noProof="0" dirty="0"/>
              <a:t>Cliquer pour ajouter un titre de section</a:t>
            </a:r>
            <a:endParaRPr lang="en-GB" dirty="0"/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61416" y="1431925"/>
            <a:ext cx="425932" cy="884070"/>
          </a:xfrm>
          <a:noFill/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buNone/>
              <a:defRPr lang="en-US" sz="4800" b="1" kern="1200" baseline="0" dirty="0" smtClean="0">
                <a:solidFill>
                  <a:schemeClr val="bg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438" y="3883211"/>
            <a:ext cx="8497887" cy="692497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000" b="0" kern="1200" cap="none" baseline="0" dirty="0" smtClean="0">
                <a:solidFill>
                  <a:schemeClr val="tx2"/>
                </a:solidFill>
                <a:latin typeface="Arial Narrow" pitchFamily="34" charset="0"/>
                <a:ea typeface="+mn-ea"/>
                <a:cs typeface="Arial" pitchFamily="34" charset="0"/>
              </a:defRPr>
            </a:lvl1pPr>
            <a:lvl2pPr marL="0" indent="0" algn="ctr">
              <a:spcBef>
                <a:spcPts val="400"/>
              </a:spcBef>
              <a:buNone/>
              <a:defRPr lang="en-GB" sz="2000" kern="1200" dirty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Cliquer pour ajouter un sous-titre</a:t>
            </a:r>
          </a:p>
          <a:p>
            <a:pPr lvl="1"/>
            <a:r>
              <a:rPr lang="fr-FR" noProof="0" dirty="0"/>
              <a:t>Changer de niveau pour le sous-titre en cours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323861" y="6381980"/>
            <a:ext cx="8499464" cy="0"/>
          </a:xfrm>
          <a:prstGeom prst="lin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Image 5" descr="http://gtb.societegenerale.com/wp-content/themes/gtb/img/logo-vf.png"/>
          <p:cNvPicPr/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454895" y="6525634"/>
            <a:ext cx="1368430" cy="215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3" descr="http://gtb.societegenerale.com/wp-content/themes/gtb/img/logo-v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27151" y="6489045"/>
            <a:ext cx="1277577" cy="25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2916000" y="1561863"/>
            <a:ext cx="3312000" cy="3312000"/>
          </a:xfrm>
          <a:prstGeom prst="rect">
            <a:avLst/>
          </a:prstGeom>
          <a:solidFill>
            <a:srgbClr val="E6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278256" y="3182176"/>
            <a:ext cx="603886" cy="73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19413" y="3413125"/>
            <a:ext cx="3309937" cy="1236099"/>
          </a:xfrm>
          <a:noFill/>
        </p:spPr>
        <p:txBody>
          <a:bodyPr wrap="square" lIns="36000" tIns="36000" rIns="36000" bIns="36000" rtlCol="0" anchor="t">
            <a:spAutoFit/>
          </a:bodyPr>
          <a:lstStyle>
            <a:lvl1pPr marL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2800" kern="1200" dirty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fr-FR" noProof="0" dirty="0"/>
              <a:t>Cliquer pour ajouter un titre de section</a:t>
            </a:r>
            <a:endParaRPr lang="en-GB" dirty="0"/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67233" y="2249604"/>
            <a:ext cx="425932" cy="884070"/>
          </a:xfrm>
          <a:noFill/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buNone/>
              <a:defRPr lang="en-US" sz="4800" b="1" kern="120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/>
              <a:t>#</a:t>
            </a:r>
          </a:p>
        </p:txBody>
      </p:sp>
      <p:pic>
        <p:nvPicPr>
          <p:cNvPr id="15" name="Image 5" descr="http://gtb.societegenerale.com/wp-content/themes/gtb/img/logo-vf.png"/>
          <p:cNvPicPr/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454895" y="6525634"/>
            <a:ext cx="1368430" cy="215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3" descr="http://gtb.societegenerale.com/wp-content/themes/gtb/img/logo-v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27151" y="6489045"/>
            <a:ext cx="1277577" cy="25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YS_098_preview.jpg"/>
          <p:cNvPicPr>
            <a:picLocks noChangeAspect="1"/>
          </p:cNvPicPr>
          <p:nvPr userDrawn="1"/>
        </p:nvPicPr>
        <p:blipFill>
          <a:blip r:embed="rId2" cstate="print"/>
          <a:srcRect l="5011" r="4979" b="5723"/>
          <a:stretch>
            <a:fillRect/>
          </a:stretch>
        </p:blipFill>
        <p:spPr>
          <a:xfrm>
            <a:off x="0" y="0"/>
            <a:ext cx="9144000" cy="63881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2916000" y="1561863"/>
            <a:ext cx="3312000" cy="3312000"/>
          </a:xfrm>
          <a:prstGeom prst="rect">
            <a:avLst/>
          </a:prstGeom>
          <a:solidFill>
            <a:srgbClr val="E6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278256" y="3182176"/>
            <a:ext cx="603886" cy="73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67233" y="2249604"/>
            <a:ext cx="425932" cy="884070"/>
          </a:xfrm>
          <a:noFill/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buNone/>
              <a:defRPr lang="en-US" sz="4800" b="1" kern="120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/>
              <a:t>#</a:t>
            </a:r>
          </a:p>
        </p:txBody>
      </p:sp>
      <p:pic>
        <p:nvPicPr>
          <p:cNvPr id="15" name="Image 5" descr="http://gtb.societegenerale.com/wp-content/themes/gtb/img/logo-vf.png"/>
          <p:cNvPicPr/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454895" y="6525634"/>
            <a:ext cx="1368430" cy="215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919413" y="3413125"/>
            <a:ext cx="3309937" cy="1236099"/>
          </a:xfrm>
          <a:noFill/>
        </p:spPr>
        <p:txBody>
          <a:bodyPr wrap="square" lIns="36000" tIns="36000" rIns="36000" bIns="36000" rtlCol="0" anchor="t">
            <a:spAutoFit/>
          </a:bodyPr>
          <a:lstStyle>
            <a:lvl1pPr marL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GB" sz="2800" kern="1200" dirty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fr-FR" noProof="0" dirty="0"/>
              <a:t>Cliquer pour ajouter un titre de section</a:t>
            </a:r>
            <a:endParaRPr lang="en-GB" dirty="0"/>
          </a:p>
        </p:txBody>
      </p:sp>
      <p:pic>
        <p:nvPicPr>
          <p:cNvPr id="13" name="Image 3" descr="http://gtb.societegenerale.com/wp-content/themes/gtb/img/logo-v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27151" y="6489045"/>
            <a:ext cx="1277577" cy="25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438" y="360000"/>
            <a:ext cx="8494711" cy="288000"/>
          </a:xfrm>
          <a:prstGeom prst="rect">
            <a:avLst/>
          </a:prstGeom>
        </p:spPr>
        <p:txBody>
          <a:bodyPr vert="horz" lIns="36000" tIns="0" rIns="36000" bIns="0" rtlCol="0" anchor="ctr">
            <a:normAutofit/>
          </a:bodyPr>
          <a:lstStyle/>
          <a:p>
            <a:r>
              <a:rPr lang="fr-FR" noProof="0" dirty="0"/>
              <a:t>Cliquer pour ajouter un titre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5437" y="1193800"/>
            <a:ext cx="8497887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25438" y="874713"/>
            <a:ext cx="8497887" cy="0"/>
          </a:xfrm>
          <a:prstGeom prst="lin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134643" y="6536000"/>
            <a:ext cx="492691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marL="0" algn="ctr" defTabSz="914400" rtl="0" eaLnBrk="1" latinLnBrk="0" hangingPunct="1"/>
            <a:r>
              <a:rPr lang="fr-FR" sz="800" kern="1200" dirty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15/05/2018</a:t>
            </a:r>
            <a:endParaRPr lang="en-US" sz="800" kern="1200" dirty="0" err="1">
              <a:solidFill>
                <a:schemeClr val="tx2">
                  <a:lumMod val="50000"/>
                </a:schemeClr>
              </a:solidFill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23861" y="6381980"/>
            <a:ext cx="8499464" cy="0"/>
          </a:xfrm>
          <a:prstGeom prst="lin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8095022" y="6559393"/>
            <a:ext cx="1290" cy="123963"/>
          </a:xfrm>
          <a:prstGeom prst="lin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8665667" y="6559393"/>
            <a:ext cx="1290" cy="123963"/>
          </a:xfrm>
          <a:prstGeom prst="lin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lide Number Placeholder 5"/>
          <p:cNvSpPr txBox="1">
            <a:spLocks/>
          </p:cNvSpPr>
          <p:nvPr/>
        </p:nvSpPr>
        <p:spPr>
          <a:xfrm>
            <a:off x="8698291" y="6528306"/>
            <a:ext cx="12503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6000" rIns="0" bIns="3600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fld id="{C6CC3D56-96BB-45E4-94D9-DF781FE65A81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76586" y="6536000"/>
            <a:ext cx="180105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marL="0" algn="ctr" defTabSz="914400" rtl="0" eaLnBrk="1" latinLnBrk="0" hangingPunct="1"/>
            <a:r>
              <a:rPr lang="fr-FR" sz="800" kern="1200" cap="all" baseline="0" dirty="0">
                <a:solidFill>
                  <a:schemeClr val="bg2"/>
                </a:solidFill>
                <a:latin typeface="Arial Narrow" pitchFamily="34" charset="0"/>
                <a:ea typeface="+mn-ea"/>
                <a:cs typeface="+mn-cs"/>
              </a:rPr>
              <a:t>C0</a:t>
            </a:r>
            <a:endParaRPr lang="en-US" sz="800" kern="1200" cap="all" baseline="0" dirty="0" err="1">
              <a:solidFill>
                <a:schemeClr val="bg2"/>
              </a:solidFill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7836965" y="6559393"/>
            <a:ext cx="1290" cy="123963"/>
          </a:xfrm>
          <a:prstGeom prst="line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336127" y="6536000"/>
            <a:ext cx="1462507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marL="0" algn="r" defTabSz="914400" rtl="0" eaLnBrk="1" latinLnBrk="0" hangingPunct="1"/>
            <a:r>
              <a:rPr lang="fr-FR" sz="800" kern="1200" cap="all" baseline="0" noProof="0" dirty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Big data et data engineering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4381499" y="851389"/>
            <a:ext cx="385764" cy="4664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7" name="Image 3" descr="http://gtb.societegenerale.com/wp-content/themes/gtb/img/logo-vf.png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 bwMode="auto">
          <a:xfrm>
            <a:off x="327151" y="6489045"/>
            <a:ext cx="1277577" cy="251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30" r:id="rId5"/>
    <p:sldLayoutId id="2147483867" r:id="rId6"/>
    <p:sldLayoutId id="2147483875" r:id="rId7"/>
    <p:sldLayoutId id="2147483873" r:id="rId8"/>
    <p:sldLayoutId id="2147483874" r:id="rId9"/>
    <p:sldLayoutId id="2147483856" r:id="rId10"/>
    <p:sldLayoutId id="2147483857" r:id="rId11"/>
    <p:sldLayoutId id="2147483855" r:id="rId12"/>
    <p:sldLayoutId id="2147483850" r:id="rId13"/>
    <p:sldLayoutId id="2147483861" r:id="rId14"/>
    <p:sldLayoutId id="2147483862" r:id="rId15"/>
    <p:sldLayoutId id="2147483858" r:id="rId16"/>
    <p:sldLayoutId id="2147483859" r:id="rId17"/>
    <p:sldLayoutId id="2147483876" r:id="rId18"/>
  </p:sldLayoutIdLst>
  <p:hf hdr="0" ftr="0"/>
  <p:txStyles>
    <p:titleStyle>
      <a:lvl1pPr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1800" b="1" kern="1200" cap="all" baseline="0" noProof="0" dirty="0" smtClean="0">
          <a:solidFill>
            <a:srgbClr val="E60028"/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1200"/>
        </a:spcBef>
        <a:buClr>
          <a:schemeClr val="tx2">
            <a:lumMod val="50000"/>
          </a:schemeClr>
        </a:buClr>
        <a:buSzPct val="90000"/>
        <a:buFont typeface="Wingdings" pitchFamily="2" charset="2"/>
        <a:buChar char="n"/>
        <a:defRPr lang="en-US" sz="1100" b="1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0000" indent="-180000" algn="l" defTabSz="914400" rtl="0" eaLnBrk="1" latinLnBrk="0" hangingPunct="1">
        <a:spcBef>
          <a:spcPts val="800"/>
        </a:spcBef>
        <a:buClr>
          <a:schemeClr val="tx2">
            <a:lumMod val="75000"/>
          </a:schemeClr>
        </a:buClr>
        <a:buSzPct val="90000"/>
        <a:buFont typeface="Wingdings" pitchFamily="2" charset="2"/>
        <a:buChar char="n"/>
        <a:defRPr lang="en-US" sz="11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50" indent="-180000" algn="l" defTabSz="914400" rtl="0" eaLnBrk="1" latinLnBrk="0" hangingPunct="1">
        <a:spcBef>
          <a:spcPts val="600"/>
        </a:spcBef>
        <a:buClr>
          <a:schemeClr val="tx2"/>
        </a:buClr>
        <a:buSzPct val="90000"/>
        <a:buFont typeface="Wingdings" pitchFamily="2" charset="2"/>
        <a:buChar char="n"/>
        <a:defRPr lang="en-US" sz="11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20000" indent="-180000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–"/>
        <a:defRPr lang="en-US" sz="11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400" rtl="0" eaLnBrk="1" latinLnBrk="0" hangingPunct="1">
        <a:spcBef>
          <a:spcPts val="2400"/>
        </a:spcBef>
        <a:buClr>
          <a:schemeClr val="tx2"/>
        </a:buClr>
        <a:buFontTx/>
        <a:buNone/>
        <a:defRPr lang="en-GB" sz="1100" b="1" kern="1200" dirty="0">
          <a:solidFill>
            <a:schemeClr val="bg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noProof="0" dirty="0"/>
              <a:t>Enjeu pour les entreprises</a:t>
            </a: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/>
              <a:t>Big data et data engineering</a:t>
            </a:r>
          </a:p>
        </p:txBody>
      </p:sp>
      <p:sp>
        <p:nvSpPr>
          <p:cNvPr id="8" name="DatePresentation"/>
          <p:cNvSpPr>
            <a:spLocks noGrp="1"/>
          </p:cNvSpPr>
          <p:nvPr>
            <p:ph type="body" sz="quarter" idx="13"/>
          </p:nvPr>
        </p:nvSpPr>
        <p:spPr>
          <a:xfrm>
            <a:off x="4154071" y="5567784"/>
            <a:ext cx="848557" cy="226591"/>
          </a:xfrm>
        </p:spPr>
        <p:txBody>
          <a:bodyPr/>
          <a:lstStyle/>
          <a:p>
            <a:r>
              <a:rPr lang="fr-FR" noProof="0" dirty="0"/>
              <a:t>15.05.2018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preneux070510\SG\Projets en cours\Charte Groupe\YS_084_preview.jpg"/>
          <p:cNvPicPr>
            <a:picLocks noChangeAspect="1" noChangeArrowheads="1"/>
          </p:cNvPicPr>
          <p:nvPr/>
        </p:nvPicPr>
        <p:blipFill>
          <a:blip r:embed="rId3" cstate="print"/>
          <a:srcRect l="18851" r="15303"/>
          <a:stretch>
            <a:fillRect/>
          </a:stretch>
        </p:blipFill>
        <p:spPr bwMode="auto">
          <a:xfrm>
            <a:off x="4279900" y="1193800"/>
            <a:ext cx="4543425" cy="4594225"/>
          </a:xfrm>
          <a:prstGeom prst="rect">
            <a:avLst/>
          </a:prstGeom>
          <a:noFill/>
        </p:spPr>
      </p:pic>
      <p:sp>
        <p:nvSpPr>
          <p:cNvPr id="118" name="Title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L’ancien modèle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25437" y="147258"/>
            <a:ext cx="3391954" cy="197353"/>
          </a:xfrm>
        </p:spPr>
        <p:txBody>
          <a:bodyPr/>
          <a:lstStyle/>
          <a:p>
            <a:r>
              <a:rPr lang="fr-FR" noProof="0" dirty="0"/>
              <a:t>Big data pour la banque : enjeu de transformation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325437" y="1688400"/>
            <a:ext cx="378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Intermédiaire entre le client et la banque</a:t>
            </a:r>
          </a:p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59028"/>
              </p:ext>
            </p:extLst>
          </p:nvPr>
        </p:nvGraphicFramePr>
        <p:xfrm>
          <a:off x="325438" y="1193800"/>
          <a:ext cx="3780000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2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6589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600"/>
                        </a:spcBef>
                        <a:buClr>
                          <a:schemeClr val="bg2"/>
                        </a:buClr>
                        <a:buSzPct val="90000"/>
                      </a:pPr>
                      <a:r>
                        <a:rPr lang="fr-FR" sz="1100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Le conseiller en agence</a:t>
                      </a:r>
                    </a:p>
                  </a:txBody>
                  <a:tcPr marL="99708" marR="33236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397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LA concurrence des </a:t>
            </a:r>
            <a:r>
              <a:rPr lang="fr-FR" noProof="0" dirty="0" err="1"/>
              <a:t>fintechs</a:t>
            </a:r>
            <a:endParaRPr lang="fr-F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noProof="0" dirty="0"/>
              <a:t>https://www.openbusinesscouncil.org/2016/03/britain-is-the-leading-fintech-centre-in-the-world/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25437" y="147258"/>
            <a:ext cx="3391954" cy="197353"/>
          </a:xfrm>
        </p:spPr>
        <p:txBody>
          <a:bodyPr/>
          <a:lstStyle/>
          <a:p>
            <a:r>
              <a:rPr lang="fr-FR" noProof="0" dirty="0"/>
              <a:t>Big data pour la banque : enjeu de transformation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325437" y="1688400"/>
            <a:ext cx="1384093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Basé sur l’innovation et les nouvelles technologies</a:t>
            </a:r>
          </a:p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Services proposés</a:t>
            </a:r>
          </a:p>
          <a:p>
            <a:pPr marL="360000" lvl="1" indent="-180000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dirty="0">
                <a:latin typeface="Arial" pitchFamily="34" charset="0"/>
                <a:cs typeface="Arial" pitchFamily="34" charset="0"/>
              </a:rPr>
              <a:t>Paiement</a:t>
            </a:r>
          </a:p>
          <a:p>
            <a:pPr marL="360000" lvl="1" indent="-180000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dirty="0">
                <a:latin typeface="Arial" pitchFamily="34" charset="0"/>
                <a:cs typeface="Arial" pitchFamily="34" charset="0"/>
              </a:rPr>
              <a:t>Gestion des finances personnelles</a:t>
            </a:r>
          </a:p>
          <a:p>
            <a:pPr marL="360000" lvl="1" indent="-180000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dirty="0">
                <a:latin typeface="Arial" pitchFamily="34" charset="0"/>
                <a:cs typeface="Arial" pitchFamily="34" charset="0"/>
              </a:rPr>
              <a:t>Virement international</a:t>
            </a:r>
          </a:p>
          <a:p>
            <a:pPr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</a:pPr>
            <a:endParaRPr lang="fr-FR" sz="1100" b="1" dirty="0">
              <a:latin typeface="Arial" pitchFamily="34" charset="0"/>
              <a:cs typeface="Arial" pitchFamily="34" charset="0"/>
            </a:endParaRPr>
          </a:p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22914"/>
              </p:ext>
            </p:extLst>
          </p:nvPr>
        </p:nvGraphicFramePr>
        <p:xfrm>
          <a:off x="325438" y="1193800"/>
          <a:ext cx="3780000" cy="2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2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6589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600"/>
                        </a:spcBef>
                        <a:buClr>
                          <a:schemeClr val="bg2"/>
                        </a:buClr>
                        <a:buSzPct val="90000"/>
                      </a:pPr>
                      <a:r>
                        <a:rPr lang="fr-FR" sz="1100" b="1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Fintechs</a:t>
                      </a:r>
                      <a:endParaRPr lang="fr-FR" sz="1100" b="1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9708" marR="33236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04" name="Picture 8" descr="RÃ©sultat de recherche d'images pour &quot;top world fintech&quot;">
            <a:extLst>
              <a:ext uri="{FF2B5EF4-FFF2-40B4-BE49-F238E27FC236}">
                <a16:creationId xmlns:a16="http://schemas.microsoft.com/office/drawing/2014/main" id="{EF284980-E38D-4DDF-9324-38880CFB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38" y="1007752"/>
            <a:ext cx="6746807" cy="51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486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BIG DATA : Enjeu de transformation pour les banques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315503" y="12313"/>
            <a:ext cx="3427220" cy="475890"/>
          </a:xfrm>
        </p:spPr>
        <p:txBody>
          <a:bodyPr/>
          <a:lstStyle/>
          <a:p>
            <a:r>
              <a:rPr lang="fr-FR" noProof="0" dirty="0"/>
              <a:t>Big data pour la banque : enjeu de transformation</a:t>
            </a:r>
          </a:p>
          <a:p>
            <a:endParaRPr lang="fr-FR" noProof="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25438" y="1695458"/>
            <a:ext cx="3962400" cy="789960"/>
            <a:chOff x="325438" y="1850906"/>
            <a:chExt cx="3962400" cy="789960"/>
          </a:xfrm>
        </p:grpSpPr>
        <p:sp>
          <p:nvSpPr>
            <p:cNvPr id="22" name="Rectangle 21"/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1083" y="1850906"/>
              <a:ext cx="3216755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itchFamily="34" charset="0"/>
                  <a:cs typeface="Arial" pitchFamily="34" charset="0"/>
                </a:rPr>
                <a:t>Mettre le client au cœur des enjeux</a:t>
              </a:r>
            </a:p>
            <a:p>
              <a:pPr>
                <a:spcBef>
                  <a:spcPts val="400"/>
                </a:spcBef>
              </a:pP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Vision 360°, data driven marketing, 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enrichissement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l’expérience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client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5438" y="3175158"/>
            <a:ext cx="3962400" cy="789960"/>
            <a:chOff x="325438" y="1850906"/>
            <a:chExt cx="3962400" cy="789960"/>
          </a:xfrm>
        </p:grpSpPr>
        <p:sp>
          <p:nvSpPr>
            <p:cNvPr id="37" name="Rectangle 36"/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71083" y="1850906"/>
              <a:ext cx="3216755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itchFamily="34" charset="0"/>
                  <a:cs typeface="Arial" pitchFamily="34" charset="0"/>
                </a:rPr>
                <a:t>Détection de fraudes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ts val="400"/>
                </a:spcBef>
              </a:pP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Utiliser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les Nouvelles technologies pour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améliorer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la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détection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fraudes</a:t>
              </a:r>
              <a:endParaRPr lang="en-US" sz="1400" b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5438" y="4654858"/>
            <a:ext cx="3962400" cy="1220847"/>
            <a:chOff x="325438" y="1850906"/>
            <a:chExt cx="3962400" cy="1220847"/>
          </a:xfrm>
        </p:grpSpPr>
        <p:sp>
          <p:nvSpPr>
            <p:cNvPr id="43" name="Rectangle 42"/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1083" y="1850906"/>
              <a:ext cx="3216755" cy="122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itchFamily="34" charset="0"/>
                  <a:cs typeface="Arial" pitchFamily="34" charset="0"/>
                </a:rPr>
                <a:t>Protection des données personnelles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ts val="400"/>
                </a:spcBef>
              </a:pP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l’ère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des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grandes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questions sur la protection de la vie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privée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: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garantir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la protection des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données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aux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utilisateurs</a:t>
              </a:r>
              <a:endParaRPr lang="en-US" sz="1400" b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166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67233" y="2249604"/>
            <a:ext cx="425932" cy="884070"/>
          </a:xfrm>
        </p:spPr>
        <p:txBody>
          <a:bodyPr/>
          <a:lstStyle/>
          <a:p>
            <a:r>
              <a:rPr lang="fr-FR" noProof="0" dirty="0"/>
              <a:t>3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19413" y="3413125"/>
            <a:ext cx="3309937" cy="848300"/>
          </a:xfrm>
        </p:spPr>
        <p:txBody>
          <a:bodyPr/>
          <a:lstStyle/>
          <a:p>
            <a:r>
              <a:rPr lang="fr-FR" noProof="0" dirty="0"/>
              <a:t>La chaîne de la donnée</a:t>
            </a:r>
          </a:p>
        </p:txBody>
      </p:sp>
    </p:spTree>
    <p:extLst>
      <p:ext uri="{BB962C8B-B14F-4D97-AF65-F5344CB8AC3E}">
        <p14:creationId xmlns:p14="http://schemas.microsoft.com/office/powerpoint/2010/main" val="152355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Exemple d’une possible chaîne de donnée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325438" y="33632"/>
            <a:ext cx="1510029" cy="197353"/>
          </a:xfrm>
        </p:spPr>
        <p:txBody>
          <a:bodyPr/>
          <a:lstStyle/>
          <a:p>
            <a:r>
              <a:rPr lang="fr-FR" noProof="0" dirty="0"/>
              <a:t>LA chaîne de la donnée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214596E-E033-49FA-9025-460FF747D507}"/>
              </a:ext>
            </a:extLst>
          </p:cNvPr>
          <p:cNvSpPr/>
          <p:nvPr/>
        </p:nvSpPr>
        <p:spPr>
          <a:xfrm>
            <a:off x="415025" y="951733"/>
            <a:ext cx="2543578" cy="692132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       Données comportementales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A7AD7CE-7A62-41EE-B786-D3F2639D6D78}"/>
              </a:ext>
            </a:extLst>
          </p:cNvPr>
          <p:cNvSpPr/>
          <p:nvPr/>
        </p:nvSpPr>
        <p:spPr>
          <a:xfrm>
            <a:off x="3605780" y="914397"/>
            <a:ext cx="1937197" cy="68911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       Données clients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BE61E01-59D9-4D4C-A24F-2805FFA0FBBB}"/>
              </a:ext>
            </a:extLst>
          </p:cNvPr>
          <p:cNvSpPr/>
          <p:nvPr/>
        </p:nvSpPr>
        <p:spPr>
          <a:xfrm>
            <a:off x="6454228" y="914397"/>
            <a:ext cx="2441970" cy="68911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       Données cross canal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70254A6-0605-490D-88FA-C1471C5AFF37}"/>
              </a:ext>
            </a:extLst>
          </p:cNvPr>
          <p:cNvSpPr/>
          <p:nvPr/>
        </p:nvSpPr>
        <p:spPr>
          <a:xfrm>
            <a:off x="3383341" y="1864878"/>
            <a:ext cx="2382078" cy="1403499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Datalake</a:t>
            </a:r>
            <a:r>
              <a:rPr lang="fr-FR" sz="1200" dirty="0"/>
              <a:t> : Stockage et traitement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AC16D1F-6571-4827-B87E-4E8C93E19201}"/>
              </a:ext>
            </a:extLst>
          </p:cNvPr>
          <p:cNvSpPr/>
          <p:nvPr/>
        </p:nvSpPr>
        <p:spPr>
          <a:xfrm>
            <a:off x="7229316" y="4525052"/>
            <a:ext cx="1397849" cy="903018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DataWarehouse</a:t>
            </a:r>
            <a:endParaRPr lang="fr-FR" sz="12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A07B5FC-9A2F-4EDD-8A6C-F43F128E76B1}"/>
              </a:ext>
            </a:extLst>
          </p:cNvPr>
          <p:cNvSpPr/>
          <p:nvPr/>
        </p:nvSpPr>
        <p:spPr>
          <a:xfrm>
            <a:off x="1770397" y="4738380"/>
            <a:ext cx="816157" cy="497965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63A934-1D87-4FAF-A357-163FBD3220E7}"/>
              </a:ext>
            </a:extLst>
          </p:cNvPr>
          <p:cNvSpPr/>
          <p:nvPr/>
        </p:nvSpPr>
        <p:spPr>
          <a:xfrm>
            <a:off x="212035" y="5381109"/>
            <a:ext cx="3964780" cy="53487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Média</a:t>
            </a:r>
            <a:r>
              <a:rPr lang="fr-FR" sz="1200" dirty="0"/>
              <a:t> – Marketing relationnel – Cross Canal – Personnalisation expérience utilisateur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184B4A-5148-4E3E-94C0-36040EE4D962}"/>
              </a:ext>
            </a:extLst>
          </p:cNvPr>
          <p:cNvSpPr/>
          <p:nvPr/>
        </p:nvSpPr>
        <p:spPr>
          <a:xfrm>
            <a:off x="6798491" y="5643867"/>
            <a:ext cx="2259495" cy="31768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Reporting</a:t>
            </a:r>
            <a:r>
              <a:rPr lang="fr-FR" sz="1200" dirty="0"/>
              <a:t> d’entreprise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2E13F-5495-42CD-AF8D-A6FA0B6FEB6F}"/>
              </a:ext>
            </a:extLst>
          </p:cNvPr>
          <p:cNvSpPr/>
          <p:nvPr/>
        </p:nvSpPr>
        <p:spPr>
          <a:xfrm>
            <a:off x="2591990" y="3421825"/>
            <a:ext cx="3964780" cy="53487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Analyse prédictive – </a:t>
            </a:r>
            <a:r>
              <a:rPr lang="fr-FR" sz="1200" dirty="0" err="1"/>
              <a:t>Scoring</a:t>
            </a:r>
            <a:r>
              <a:rPr lang="fr-FR" sz="1200" dirty="0"/>
              <a:t> – Machine </a:t>
            </a:r>
            <a:r>
              <a:rPr lang="fr-FR" sz="1200" dirty="0" err="1"/>
              <a:t>learning</a:t>
            </a:r>
            <a:r>
              <a:rPr lang="fr-FR" sz="1200" dirty="0"/>
              <a:t> - </a:t>
            </a:r>
            <a:r>
              <a:rPr lang="fr-FR" sz="1200" dirty="0" err="1"/>
              <a:t>DevOps</a:t>
            </a:r>
            <a:endParaRPr lang="fr-FR" sz="1200" dirty="0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E57AE6E4-0B82-48C0-9BB0-B359005C0F13}"/>
              </a:ext>
            </a:extLst>
          </p:cNvPr>
          <p:cNvSpPr/>
          <p:nvPr/>
        </p:nvSpPr>
        <p:spPr>
          <a:xfrm>
            <a:off x="3659980" y="3268377"/>
            <a:ext cx="209655" cy="153448"/>
          </a:xfrm>
          <a:prstGeom prst="down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1F821D77-A7A6-4D65-9B8D-AD2E0D995552}"/>
              </a:ext>
            </a:extLst>
          </p:cNvPr>
          <p:cNvSpPr/>
          <p:nvPr/>
        </p:nvSpPr>
        <p:spPr>
          <a:xfrm>
            <a:off x="4469552" y="3268377"/>
            <a:ext cx="209655" cy="153448"/>
          </a:xfrm>
          <a:prstGeom prst="down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30D724AD-0075-4E01-AFC4-88B66EB690E1}"/>
              </a:ext>
            </a:extLst>
          </p:cNvPr>
          <p:cNvSpPr/>
          <p:nvPr/>
        </p:nvSpPr>
        <p:spPr>
          <a:xfrm>
            <a:off x="5279125" y="3258575"/>
            <a:ext cx="209655" cy="153448"/>
          </a:xfrm>
          <a:prstGeom prst="down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4AB87BBA-F7A2-40E0-B9FB-8B356A60D875}"/>
              </a:ext>
            </a:extLst>
          </p:cNvPr>
          <p:cNvSpPr/>
          <p:nvPr/>
        </p:nvSpPr>
        <p:spPr>
          <a:xfrm>
            <a:off x="2089597" y="5250458"/>
            <a:ext cx="209655" cy="153448"/>
          </a:xfrm>
          <a:prstGeom prst="down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D9661472-299F-4C8E-A722-0869A3581827}"/>
              </a:ext>
            </a:extLst>
          </p:cNvPr>
          <p:cNvSpPr/>
          <p:nvPr/>
        </p:nvSpPr>
        <p:spPr>
          <a:xfrm>
            <a:off x="7823412" y="5436459"/>
            <a:ext cx="209655" cy="153448"/>
          </a:xfrm>
          <a:prstGeom prst="down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8A0A76D-1F29-463E-80C4-69D7B75AF305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686814" y="1643865"/>
            <a:ext cx="2887566" cy="22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DBD990D-A2AF-4BA4-BEC5-8EBBDD5B5E5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4574379" y="1603510"/>
            <a:ext cx="1" cy="26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A2E2587-02C4-470A-A858-ECB7C17F01E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574380" y="1603510"/>
            <a:ext cx="3100833" cy="26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6715F6F-9EE4-43EF-9E52-3081450DD232}"/>
              </a:ext>
            </a:extLst>
          </p:cNvPr>
          <p:cNvSpPr txBox="1"/>
          <p:nvPr/>
        </p:nvSpPr>
        <p:spPr>
          <a:xfrm>
            <a:off x="6588629" y="1690027"/>
            <a:ext cx="2405430" cy="7344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Batch : Tom</a:t>
            </a:r>
          </a:p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Fil de l’eau : Spark Streaming, Kafka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C604990-6134-4879-984C-928BAF88371E}"/>
              </a:ext>
            </a:extLst>
          </p:cNvPr>
          <p:cNvSpPr txBox="1"/>
          <p:nvPr/>
        </p:nvSpPr>
        <p:spPr>
          <a:xfrm>
            <a:off x="144670" y="2332978"/>
            <a:ext cx="2413425" cy="204247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Stockage : HDFS</a:t>
            </a:r>
          </a:p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Moteur d’exécution: Spark, MapReduce, </a:t>
            </a:r>
            <a:r>
              <a:rPr lang="fr-FR" sz="1100" b="1" dirty="0" err="1">
                <a:latin typeface="Arial" pitchFamily="34" charset="0"/>
                <a:cs typeface="Arial" pitchFamily="34" charset="0"/>
              </a:rPr>
              <a:t>Tez</a:t>
            </a:r>
            <a:endParaRPr lang="fr-FR" sz="1100" b="1" dirty="0">
              <a:latin typeface="Arial" pitchFamily="34" charset="0"/>
              <a:cs typeface="Arial" pitchFamily="34" charset="0"/>
            </a:endParaRPr>
          </a:p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 err="1">
                <a:latin typeface="Arial" pitchFamily="34" charset="0"/>
                <a:cs typeface="Arial" pitchFamily="34" charset="0"/>
              </a:rPr>
              <a:t>DataScience</a:t>
            </a:r>
            <a:r>
              <a:rPr lang="fr-FR" sz="1100" b="1" dirty="0">
                <a:latin typeface="Arial" pitchFamily="34" charset="0"/>
                <a:cs typeface="Arial" pitchFamily="34" charset="0"/>
              </a:rPr>
              <a:t> : Mahout, </a:t>
            </a:r>
            <a:r>
              <a:rPr lang="fr-FR" sz="1100" b="1" dirty="0" err="1">
                <a:latin typeface="Arial" pitchFamily="34" charset="0"/>
                <a:cs typeface="Arial" pitchFamily="34" charset="0"/>
              </a:rPr>
              <a:t>SparkML</a:t>
            </a:r>
            <a:r>
              <a:rPr lang="fr-FR" sz="1100" b="1" dirty="0">
                <a:latin typeface="Arial" pitchFamily="34" charset="0"/>
                <a:cs typeface="Arial" pitchFamily="34" charset="0"/>
              </a:rPr>
              <a:t>, R , Python</a:t>
            </a:r>
          </a:p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Requêtage : </a:t>
            </a:r>
            <a:r>
              <a:rPr lang="fr-FR" sz="1100" b="1" dirty="0" err="1">
                <a:latin typeface="Arial" pitchFamily="34" charset="0"/>
                <a:cs typeface="Arial" pitchFamily="34" charset="0"/>
              </a:rPr>
              <a:t>Hive</a:t>
            </a:r>
            <a:r>
              <a:rPr lang="fr-FR" sz="1100" b="1" dirty="0">
                <a:latin typeface="Arial" pitchFamily="34" charset="0"/>
                <a:cs typeface="Arial" pitchFamily="34" charset="0"/>
              </a:rPr>
              <a:t>, Impala, </a:t>
            </a:r>
            <a:r>
              <a:rPr lang="fr-FR" sz="1100" b="1" dirty="0" err="1">
                <a:latin typeface="Arial" pitchFamily="34" charset="0"/>
                <a:cs typeface="Arial" pitchFamily="34" charset="0"/>
              </a:rPr>
              <a:t>Pig</a:t>
            </a:r>
            <a:r>
              <a:rPr lang="fr-FR" sz="1100" b="1" dirty="0">
                <a:latin typeface="Arial" pitchFamily="34" charset="0"/>
                <a:cs typeface="Arial" pitchFamily="34" charset="0"/>
              </a:rPr>
              <a:t>, Spark</a:t>
            </a:r>
          </a:p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Sécurité : Kerberos, Ranger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60F8A9E-6EB2-497A-B90D-6CF06415ED4B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>
            <a:off x="4574380" y="3956700"/>
            <a:ext cx="3353861" cy="5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496AB24-553D-4ED7-AC20-788F21B193A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178476" y="3993984"/>
            <a:ext cx="2395904" cy="74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CBAD7C8D-D3E9-4B0F-A630-2D0FF7880AA5}"/>
              </a:ext>
            </a:extLst>
          </p:cNvPr>
          <p:cNvSpPr txBox="1"/>
          <p:nvPr/>
        </p:nvSpPr>
        <p:spPr>
          <a:xfrm>
            <a:off x="7000380" y="4102954"/>
            <a:ext cx="240543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100" b="1" dirty="0">
                <a:latin typeface="Arial" pitchFamily="34" charset="0"/>
                <a:cs typeface="Arial" pitchFamily="34" charset="0"/>
              </a:rPr>
              <a:t>ETL : Talend</a:t>
            </a:r>
          </a:p>
        </p:txBody>
      </p:sp>
      <p:sp>
        <p:nvSpPr>
          <p:cNvPr id="50" name="Freeform 204">
            <a:extLst>
              <a:ext uri="{FF2B5EF4-FFF2-40B4-BE49-F238E27FC236}">
                <a16:creationId xmlns:a16="http://schemas.microsoft.com/office/drawing/2014/main" id="{80E8181C-969E-4913-BC2C-65B24AB62E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724" y="1057044"/>
            <a:ext cx="280987" cy="478337"/>
          </a:xfrm>
          <a:custGeom>
            <a:avLst/>
            <a:gdLst/>
            <a:ahLst/>
            <a:cxnLst>
              <a:cxn ang="0">
                <a:pos x="206" y="2"/>
              </a:cxn>
              <a:cxn ang="0">
                <a:pos x="120" y="32"/>
              </a:cxn>
              <a:cxn ang="0">
                <a:pos x="52" y="98"/>
              </a:cxn>
              <a:cxn ang="0">
                <a:pos x="10" y="190"/>
              </a:cxn>
              <a:cxn ang="0">
                <a:pos x="0" y="3356"/>
              </a:cxn>
              <a:cxn ang="0">
                <a:pos x="10" y="3436"/>
              </a:cxn>
              <a:cxn ang="0">
                <a:pos x="52" y="3528"/>
              </a:cxn>
              <a:cxn ang="0">
                <a:pos x="120" y="3594"/>
              </a:cxn>
              <a:cxn ang="0">
                <a:pos x="206" y="3626"/>
              </a:cxn>
              <a:cxn ang="0">
                <a:pos x="1924" y="3626"/>
              </a:cxn>
              <a:cxn ang="0">
                <a:pos x="2010" y="3594"/>
              </a:cxn>
              <a:cxn ang="0">
                <a:pos x="2078" y="3528"/>
              </a:cxn>
              <a:cxn ang="0">
                <a:pos x="2120" y="3436"/>
              </a:cxn>
              <a:cxn ang="0">
                <a:pos x="2130" y="270"/>
              </a:cxn>
              <a:cxn ang="0">
                <a:pos x="2120" y="190"/>
              </a:cxn>
              <a:cxn ang="0">
                <a:pos x="2078" y="98"/>
              </a:cxn>
              <a:cxn ang="0">
                <a:pos x="2010" y="32"/>
              </a:cxn>
              <a:cxn ang="0">
                <a:pos x="1924" y="2"/>
              </a:cxn>
              <a:cxn ang="0">
                <a:pos x="314" y="2802"/>
              </a:cxn>
              <a:cxn ang="0">
                <a:pos x="240" y="2772"/>
              </a:cxn>
              <a:cxn ang="0">
                <a:pos x="206" y="2698"/>
              </a:cxn>
              <a:cxn ang="0">
                <a:pos x="206" y="556"/>
              </a:cxn>
              <a:cxn ang="0">
                <a:pos x="216" y="512"/>
              </a:cxn>
              <a:cxn ang="0">
                <a:pos x="274" y="456"/>
              </a:cxn>
              <a:cxn ang="0">
                <a:pos x="316" y="448"/>
              </a:cxn>
              <a:cxn ang="0">
                <a:pos x="1816" y="448"/>
              </a:cxn>
              <a:cxn ang="0">
                <a:pos x="1892" y="480"/>
              </a:cxn>
              <a:cxn ang="0">
                <a:pos x="1926" y="556"/>
              </a:cxn>
              <a:cxn ang="0">
                <a:pos x="1916" y="2736"/>
              </a:cxn>
              <a:cxn ang="0">
                <a:pos x="1858" y="2794"/>
              </a:cxn>
              <a:cxn ang="0">
                <a:pos x="688" y="128"/>
              </a:cxn>
              <a:cxn ang="0">
                <a:pos x="1474" y="136"/>
              </a:cxn>
              <a:cxn ang="0">
                <a:pos x="1518" y="178"/>
              </a:cxn>
              <a:cxn ang="0">
                <a:pos x="1524" y="226"/>
              </a:cxn>
              <a:cxn ang="0">
                <a:pos x="1488" y="278"/>
              </a:cxn>
              <a:cxn ang="0">
                <a:pos x="688" y="292"/>
              </a:cxn>
              <a:cxn ang="0">
                <a:pos x="642" y="278"/>
              </a:cxn>
              <a:cxn ang="0">
                <a:pos x="608" y="226"/>
              </a:cxn>
              <a:cxn ang="0">
                <a:pos x="612" y="178"/>
              </a:cxn>
              <a:cxn ang="0">
                <a:pos x="656" y="136"/>
              </a:cxn>
              <a:cxn ang="0">
                <a:pos x="1240" y="3212"/>
              </a:cxn>
              <a:cxn ang="0">
                <a:pos x="1218" y="3274"/>
              </a:cxn>
              <a:cxn ang="0">
                <a:pos x="1176" y="3326"/>
              </a:cxn>
              <a:cxn ang="0">
                <a:pos x="1118" y="3356"/>
              </a:cxn>
              <a:cxn ang="0">
                <a:pos x="1048" y="3364"/>
              </a:cxn>
              <a:cxn ang="0">
                <a:pos x="982" y="3344"/>
              </a:cxn>
              <a:cxn ang="0">
                <a:pos x="932" y="3302"/>
              </a:cxn>
              <a:cxn ang="0">
                <a:pos x="898" y="3246"/>
              </a:cxn>
              <a:cxn ang="0">
                <a:pos x="892" y="3176"/>
              </a:cxn>
              <a:cxn ang="0">
                <a:pos x="912" y="3114"/>
              </a:cxn>
              <a:cxn ang="0">
                <a:pos x="954" y="3064"/>
              </a:cxn>
              <a:cxn ang="0">
                <a:pos x="1014" y="3032"/>
              </a:cxn>
              <a:cxn ang="0">
                <a:pos x="1082" y="3026"/>
              </a:cxn>
              <a:cxn ang="0">
                <a:pos x="1150" y="3046"/>
              </a:cxn>
              <a:cxn ang="0">
                <a:pos x="1200" y="3086"/>
              </a:cxn>
              <a:cxn ang="0">
                <a:pos x="1232" y="3144"/>
              </a:cxn>
              <a:cxn ang="0">
                <a:pos x="1240" y="3212"/>
              </a:cxn>
            </a:cxnLst>
            <a:rect l="0" t="0" r="r" b="b"/>
            <a:pathLst>
              <a:path w="2130" h="3626">
                <a:moveTo>
                  <a:pt x="1900" y="0"/>
                </a:moveTo>
                <a:lnTo>
                  <a:pt x="230" y="0"/>
                </a:lnTo>
                <a:lnTo>
                  <a:pt x="230" y="0"/>
                </a:lnTo>
                <a:lnTo>
                  <a:pt x="206" y="2"/>
                </a:lnTo>
                <a:lnTo>
                  <a:pt x="184" y="6"/>
                </a:lnTo>
                <a:lnTo>
                  <a:pt x="162" y="12"/>
                </a:lnTo>
                <a:lnTo>
                  <a:pt x="140" y="20"/>
                </a:lnTo>
                <a:lnTo>
                  <a:pt x="120" y="32"/>
                </a:lnTo>
                <a:lnTo>
                  <a:pt x="102" y="46"/>
                </a:lnTo>
                <a:lnTo>
                  <a:pt x="84" y="62"/>
                </a:lnTo>
                <a:lnTo>
                  <a:pt x="68" y="78"/>
                </a:lnTo>
                <a:lnTo>
                  <a:pt x="52" y="98"/>
                </a:lnTo>
                <a:lnTo>
                  <a:pt x="40" y="118"/>
                </a:lnTo>
                <a:lnTo>
                  <a:pt x="28" y="142"/>
                </a:lnTo>
                <a:lnTo>
                  <a:pt x="18" y="164"/>
                </a:lnTo>
                <a:lnTo>
                  <a:pt x="10" y="190"/>
                </a:lnTo>
                <a:lnTo>
                  <a:pt x="4" y="216"/>
                </a:lnTo>
                <a:lnTo>
                  <a:pt x="2" y="242"/>
                </a:lnTo>
                <a:lnTo>
                  <a:pt x="0" y="270"/>
                </a:lnTo>
                <a:lnTo>
                  <a:pt x="0" y="3356"/>
                </a:lnTo>
                <a:lnTo>
                  <a:pt x="0" y="3356"/>
                </a:lnTo>
                <a:lnTo>
                  <a:pt x="2" y="3384"/>
                </a:lnTo>
                <a:lnTo>
                  <a:pt x="4" y="3410"/>
                </a:lnTo>
                <a:lnTo>
                  <a:pt x="10" y="3436"/>
                </a:lnTo>
                <a:lnTo>
                  <a:pt x="18" y="3462"/>
                </a:lnTo>
                <a:lnTo>
                  <a:pt x="28" y="3486"/>
                </a:lnTo>
                <a:lnTo>
                  <a:pt x="40" y="3508"/>
                </a:lnTo>
                <a:lnTo>
                  <a:pt x="52" y="3528"/>
                </a:lnTo>
                <a:lnTo>
                  <a:pt x="68" y="3548"/>
                </a:lnTo>
                <a:lnTo>
                  <a:pt x="84" y="3564"/>
                </a:lnTo>
                <a:lnTo>
                  <a:pt x="102" y="3580"/>
                </a:lnTo>
                <a:lnTo>
                  <a:pt x="120" y="3594"/>
                </a:lnTo>
                <a:lnTo>
                  <a:pt x="140" y="3606"/>
                </a:lnTo>
                <a:lnTo>
                  <a:pt x="162" y="3614"/>
                </a:lnTo>
                <a:lnTo>
                  <a:pt x="184" y="3622"/>
                </a:lnTo>
                <a:lnTo>
                  <a:pt x="206" y="3626"/>
                </a:lnTo>
                <a:lnTo>
                  <a:pt x="230" y="3626"/>
                </a:lnTo>
                <a:lnTo>
                  <a:pt x="1900" y="3626"/>
                </a:lnTo>
                <a:lnTo>
                  <a:pt x="1900" y="3626"/>
                </a:lnTo>
                <a:lnTo>
                  <a:pt x="1924" y="3626"/>
                </a:lnTo>
                <a:lnTo>
                  <a:pt x="1948" y="3622"/>
                </a:lnTo>
                <a:lnTo>
                  <a:pt x="1970" y="3614"/>
                </a:lnTo>
                <a:lnTo>
                  <a:pt x="1990" y="3606"/>
                </a:lnTo>
                <a:lnTo>
                  <a:pt x="2010" y="3594"/>
                </a:lnTo>
                <a:lnTo>
                  <a:pt x="2030" y="3580"/>
                </a:lnTo>
                <a:lnTo>
                  <a:pt x="2048" y="3564"/>
                </a:lnTo>
                <a:lnTo>
                  <a:pt x="2064" y="3548"/>
                </a:lnTo>
                <a:lnTo>
                  <a:pt x="2078" y="3528"/>
                </a:lnTo>
                <a:lnTo>
                  <a:pt x="2092" y="3508"/>
                </a:lnTo>
                <a:lnTo>
                  <a:pt x="2104" y="3486"/>
                </a:lnTo>
                <a:lnTo>
                  <a:pt x="2112" y="3462"/>
                </a:lnTo>
                <a:lnTo>
                  <a:pt x="2120" y="3436"/>
                </a:lnTo>
                <a:lnTo>
                  <a:pt x="2126" y="3410"/>
                </a:lnTo>
                <a:lnTo>
                  <a:pt x="2130" y="3384"/>
                </a:lnTo>
                <a:lnTo>
                  <a:pt x="2130" y="3356"/>
                </a:lnTo>
                <a:lnTo>
                  <a:pt x="2130" y="270"/>
                </a:lnTo>
                <a:lnTo>
                  <a:pt x="2130" y="270"/>
                </a:lnTo>
                <a:lnTo>
                  <a:pt x="2130" y="242"/>
                </a:lnTo>
                <a:lnTo>
                  <a:pt x="2126" y="216"/>
                </a:lnTo>
                <a:lnTo>
                  <a:pt x="2120" y="190"/>
                </a:lnTo>
                <a:lnTo>
                  <a:pt x="2112" y="164"/>
                </a:lnTo>
                <a:lnTo>
                  <a:pt x="2104" y="142"/>
                </a:lnTo>
                <a:lnTo>
                  <a:pt x="2092" y="118"/>
                </a:lnTo>
                <a:lnTo>
                  <a:pt x="2078" y="98"/>
                </a:lnTo>
                <a:lnTo>
                  <a:pt x="2064" y="78"/>
                </a:lnTo>
                <a:lnTo>
                  <a:pt x="2048" y="62"/>
                </a:lnTo>
                <a:lnTo>
                  <a:pt x="2030" y="46"/>
                </a:lnTo>
                <a:lnTo>
                  <a:pt x="2010" y="32"/>
                </a:lnTo>
                <a:lnTo>
                  <a:pt x="1990" y="20"/>
                </a:lnTo>
                <a:lnTo>
                  <a:pt x="1970" y="12"/>
                </a:lnTo>
                <a:lnTo>
                  <a:pt x="1948" y="6"/>
                </a:lnTo>
                <a:lnTo>
                  <a:pt x="1924" y="2"/>
                </a:lnTo>
                <a:lnTo>
                  <a:pt x="1900" y="0"/>
                </a:lnTo>
                <a:lnTo>
                  <a:pt x="1900" y="0"/>
                </a:lnTo>
                <a:close/>
                <a:moveTo>
                  <a:pt x="314" y="2802"/>
                </a:moveTo>
                <a:lnTo>
                  <a:pt x="314" y="2802"/>
                </a:lnTo>
                <a:lnTo>
                  <a:pt x="294" y="2800"/>
                </a:lnTo>
                <a:lnTo>
                  <a:pt x="274" y="2794"/>
                </a:lnTo>
                <a:lnTo>
                  <a:pt x="256" y="2784"/>
                </a:lnTo>
                <a:lnTo>
                  <a:pt x="240" y="2772"/>
                </a:lnTo>
                <a:lnTo>
                  <a:pt x="226" y="2756"/>
                </a:lnTo>
                <a:lnTo>
                  <a:pt x="216" y="2738"/>
                </a:lnTo>
                <a:lnTo>
                  <a:pt x="210" y="2718"/>
                </a:lnTo>
                <a:lnTo>
                  <a:pt x="206" y="2698"/>
                </a:lnTo>
                <a:lnTo>
                  <a:pt x="206" y="2698"/>
                </a:lnTo>
                <a:lnTo>
                  <a:pt x="206" y="2694"/>
                </a:lnTo>
                <a:lnTo>
                  <a:pt x="206" y="556"/>
                </a:lnTo>
                <a:lnTo>
                  <a:pt x="206" y="556"/>
                </a:lnTo>
                <a:lnTo>
                  <a:pt x="206" y="554"/>
                </a:lnTo>
                <a:lnTo>
                  <a:pt x="206" y="554"/>
                </a:lnTo>
                <a:lnTo>
                  <a:pt x="210" y="532"/>
                </a:lnTo>
                <a:lnTo>
                  <a:pt x="216" y="512"/>
                </a:lnTo>
                <a:lnTo>
                  <a:pt x="226" y="494"/>
                </a:lnTo>
                <a:lnTo>
                  <a:pt x="240" y="478"/>
                </a:lnTo>
                <a:lnTo>
                  <a:pt x="256" y="466"/>
                </a:lnTo>
                <a:lnTo>
                  <a:pt x="274" y="456"/>
                </a:lnTo>
                <a:lnTo>
                  <a:pt x="294" y="450"/>
                </a:lnTo>
                <a:lnTo>
                  <a:pt x="316" y="448"/>
                </a:lnTo>
                <a:lnTo>
                  <a:pt x="316" y="448"/>
                </a:lnTo>
                <a:lnTo>
                  <a:pt x="316" y="448"/>
                </a:lnTo>
                <a:lnTo>
                  <a:pt x="1816" y="448"/>
                </a:lnTo>
                <a:lnTo>
                  <a:pt x="1816" y="448"/>
                </a:lnTo>
                <a:lnTo>
                  <a:pt x="1816" y="448"/>
                </a:lnTo>
                <a:lnTo>
                  <a:pt x="1816" y="448"/>
                </a:lnTo>
                <a:lnTo>
                  <a:pt x="1838" y="450"/>
                </a:lnTo>
                <a:lnTo>
                  <a:pt x="1858" y="456"/>
                </a:lnTo>
                <a:lnTo>
                  <a:pt x="1876" y="466"/>
                </a:lnTo>
                <a:lnTo>
                  <a:pt x="1892" y="480"/>
                </a:lnTo>
                <a:lnTo>
                  <a:pt x="1906" y="496"/>
                </a:lnTo>
                <a:lnTo>
                  <a:pt x="1916" y="514"/>
                </a:lnTo>
                <a:lnTo>
                  <a:pt x="1922" y="534"/>
                </a:lnTo>
                <a:lnTo>
                  <a:pt x="1926" y="556"/>
                </a:lnTo>
                <a:lnTo>
                  <a:pt x="1926" y="2694"/>
                </a:lnTo>
                <a:lnTo>
                  <a:pt x="1926" y="2694"/>
                </a:lnTo>
                <a:lnTo>
                  <a:pt x="1922" y="2716"/>
                </a:lnTo>
                <a:lnTo>
                  <a:pt x="1916" y="2736"/>
                </a:lnTo>
                <a:lnTo>
                  <a:pt x="1906" y="2754"/>
                </a:lnTo>
                <a:lnTo>
                  <a:pt x="1894" y="2770"/>
                </a:lnTo>
                <a:lnTo>
                  <a:pt x="1878" y="2784"/>
                </a:lnTo>
                <a:lnTo>
                  <a:pt x="1858" y="2794"/>
                </a:lnTo>
                <a:lnTo>
                  <a:pt x="1838" y="2800"/>
                </a:lnTo>
                <a:lnTo>
                  <a:pt x="1816" y="2802"/>
                </a:lnTo>
                <a:lnTo>
                  <a:pt x="314" y="2802"/>
                </a:lnTo>
                <a:close/>
                <a:moveTo>
                  <a:pt x="688" y="128"/>
                </a:moveTo>
                <a:lnTo>
                  <a:pt x="1444" y="128"/>
                </a:lnTo>
                <a:lnTo>
                  <a:pt x="1444" y="128"/>
                </a:lnTo>
                <a:lnTo>
                  <a:pt x="1460" y="130"/>
                </a:lnTo>
                <a:lnTo>
                  <a:pt x="1474" y="136"/>
                </a:lnTo>
                <a:lnTo>
                  <a:pt x="1488" y="142"/>
                </a:lnTo>
                <a:lnTo>
                  <a:pt x="1500" y="152"/>
                </a:lnTo>
                <a:lnTo>
                  <a:pt x="1510" y="164"/>
                </a:lnTo>
                <a:lnTo>
                  <a:pt x="1518" y="178"/>
                </a:lnTo>
                <a:lnTo>
                  <a:pt x="1524" y="194"/>
                </a:lnTo>
                <a:lnTo>
                  <a:pt x="1524" y="210"/>
                </a:lnTo>
                <a:lnTo>
                  <a:pt x="1524" y="210"/>
                </a:lnTo>
                <a:lnTo>
                  <a:pt x="1524" y="226"/>
                </a:lnTo>
                <a:lnTo>
                  <a:pt x="1518" y="242"/>
                </a:lnTo>
                <a:lnTo>
                  <a:pt x="1510" y="256"/>
                </a:lnTo>
                <a:lnTo>
                  <a:pt x="1500" y="268"/>
                </a:lnTo>
                <a:lnTo>
                  <a:pt x="1488" y="278"/>
                </a:lnTo>
                <a:lnTo>
                  <a:pt x="1474" y="286"/>
                </a:lnTo>
                <a:lnTo>
                  <a:pt x="1460" y="290"/>
                </a:lnTo>
                <a:lnTo>
                  <a:pt x="1444" y="292"/>
                </a:lnTo>
                <a:lnTo>
                  <a:pt x="688" y="292"/>
                </a:lnTo>
                <a:lnTo>
                  <a:pt x="688" y="292"/>
                </a:lnTo>
                <a:lnTo>
                  <a:pt x="672" y="290"/>
                </a:lnTo>
                <a:lnTo>
                  <a:pt x="656" y="286"/>
                </a:lnTo>
                <a:lnTo>
                  <a:pt x="642" y="278"/>
                </a:lnTo>
                <a:lnTo>
                  <a:pt x="630" y="268"/>
                </a:lnTo>
                <a:lnTo>
                  <a:pt x="620" y="256"/>
                </a:lnTo>
                <a:lnTo>
                  <a:pt x="612" y="242"/>
                </a:lnTo>
                <a:lnTo>
                  <a:pt x="608" y="226"/>
                </a:lnTo>
                <a:lnTo>
                  <a:pt x="606" y="210"/>
                </a:lnTo>
                <a:lnTo>
                  <a:pt x="606" y="210"/>
                </a:lnTo>
                <a:lnTo>
                  <a:pt x="608" y="194"/>
                </a:lnTo>
                <a:lnTo>
                  <a:pt x="612" y="178"/>
                </a:lnTo>
                <a:lnTo>
                  <a:pt x="620" y="164"/>
                </a:lnTo>
                <a:lnTo>
                  <a:pt x="630" y="152"/>
                </a:lnTo>
                <a:lnTo>
                  <a:pt x="642" y="142"/>
                </a:lnTo>
                <a:lnTo>
                  <a:pt x="656" y="136"/>
                </a:lnTo>
                <a:lnTo>
                  <a:pt x="672" y="130"/>
                </a:lnTo>
                <a:lnTo>
                  <a:pt x="688" y="128"/>
                </a:lnTo>
                <a:lnTo>
                  <a:pt x="688" y="128"/>
                </a:lnTo>
                <a:close/>
                <a:moveTo>
                  <a:pt x="1240" y="3212"/>
                </a:moveTo>
                <a:lnTo>
                  <a:pt x="1236" y="3228"/>
                </a:lnTo>
                <a:lnTo>
                  <a:pt x="1232" y="3246"/>
                </a:lnTo>
                <a:lnTo>
                  <a:pt x="1226" y="3262"/>
                </a:lnTo>
                <a:lnTo>
                  <a:pt x="1218" y="3274"/>
                </a:lnTo>
                <a:lnTo>
                  <a:pt x="1212" y="3290"/>
                </a:lnTo>
                <a:lnTo>
                  <a:pt x="1200" y="3302"/>
                </a:lnTo>
                <a:lnTo>
                  <a:pt x="1188" y="3314"/>
                </a:lnTo>
                <a:lnTo>
                  <a:pt x="1176" y="3326"/>
                </a:lnTo>
                <a:lnTo>
                  <a:pt x="1164" y="3334"/>
                </a:lnTo>
                <a:lnTo>
                  <a:pt x="1150" y="3344"/>
                </a:lnTo>
                <a:lnTo>
                  <a:pt x="1134" y="3352"/>
                </a:lnTo>
                <a:lnTo>
                  <a:pt x="1118" y="3356"/>
                </a:lnTo>
                <a:lnTo>
                  <a:pt x="1100" y="3360"/>
                </a:lnTo>
                <a:lnTo>
                  <a:pt x="1082" y="3364"/>
                </a:lnTo>
                <a:lnTo>
                  <a:pt x="1066" y="3364"/>
                </a:lnTo>
                <a:lnTo>
                  <a:pt x="1048" y="3364"/>
                </a:lnTo>
                <a:lnTo>
                  <a:pt x="1030" y="3360"/>
                </a:lnTo>
                <a:lnTo>
                  <a:pt x="1014" y="3356"/>
                </a:lnTo>
                <a:lnTo>
                  <a:pt x="998" y="3352"/>
                </a:lnTo>
                <a:lnTo>
                  <a:pt x="982" y="3344"/>
                </a:lnTo>
                <a:lnTo>
                  <a:pt x="968" y="3334"/>
                </a:lnTo>
                <a:lnTo>
                  <a:pt x="954" y="3326"/>
                </a:lnTo>
                <a:lnTo>
                  <a:pt x="942" y="3314"/>
                </a:lnTo>
                <a:lnTo>
                  <a:pt x="932" y="3302"/>
                </a:lnTo>
                <a:lnTo>
                  <a:pt x="920" y="3290"/>
                </a:lnTo>
                <a:lnTo>
                  <a:pt x="912" y="3274"/>
                </a:lnTo>
                <a:lnTo>
                  <a:pt x="904" y="3262"/>
                </a:lnTo>
                <a:lnTo>
                  <a:pt x="898" y="3246"/>
                </a:lnTo>
                <a:lnTo>
                  <a:pt x="894" y="3228"/>
                </a:lnTo>
                <a:lnTo>
                  <a:pt x="892" y="3212"/>
                </a:lnTo>
                <a:lnTo>
                  <a:pt x="890" y="3196"/>
                </a:lnTo>
                <a:lnTo>
                  <a:pt x="892" y="3176"/>
                </a:lnTo>
                <a:lnTo>
                  <a:pt x="894" y="3160"/>
                </a:lnTo>
                <a:lnTo>
                  <a:pt x="898" y="3144"/>
                </a:lnTo>
                <a:lnTo>
                  <a:pt x="904" y="3130"/>
                </a:lnTo>
                <a:lnTo>
                  <a:pt x="912" y="3114"/>
                </a:lnTo>
                <a:lnTo>
                  <a:pt x="920" y="3100"/>
                </a:lnTo>
                <a:lnTo>
                  <a:pt x="932" y="3086"/>
                </a:lnTo>
                <a:lnTo>
                  <a:pt x="942" y="3074"/>
                </a:lnTo>
                <a:lnTo>
                  <a:pt x="954" y="3064"/>
                </a:lnTo>
                <a:lnTo>
                  <a:pt x="968" y="3054"/>
                </a:lnTo>
                <a:lnTo>
                  <a:pt x="982" y="3046"/>
                </a:lnTo>
                <a:lnTo>
                  <a:pt x="998" y="3040"/>
                </a:lnTo>
                <a:lnTo>
                  <a:pt x="1014" y="3032"/>
                </a:lnTo>
                <a:lnTo>
                  <a:pt x="1030" y="3028"/>
                </a:lnTo>
                <a:lnTo>
                  <a:pt x="1048" y="3026"/>
                </a:lnTo>
                <a:lnTo>
                  <a:pt x="1066" y="3024"/>
                </a:lnTo>
                <a:lnTo>
                  <a:pt x="1082" y="3026"/>
                </a:lnTo>
                <a:lnTo>
                  <a:pt x="1100" y="3028"/>
                </a:lnTo>
                <a:lnTo>
                  <a:pt x="1118" y="3032"/>
                </a:lnTo>
                <a:lnTo>
                  <a:pt x="1134" y="3040"/>
                </a:lnTo>
                <a:lnTo>
                  <a:pt x="1150" y="3046"/>
                </a:lnTo>
                <a:lnTo>
                  <a:pt x="1164" y="3054"/>
                </a:lnTo>
                <a:lnTo>
                  <a:pt x="1176" y="3064"/>
                </a:lnTo>
                <a:lnTo>
                  <a:pt x="1188" y="3074"/>
                </a:lnTo>
                <a:lnTo>
                  <a:pt x="1200" y="3086"/>
                </a:lnTo>
                <a:lnTo>
                  <a:pt x="1212" y="3100"/>
                </a:lnTo>
                <a:lnTo>
                  <a:pt x="1218" y="3114"/>
                </a:lnTo>
                <a:lnTo>
                  <a:pt x="1226" y="3130"/>
                </a:lnTo>
                <a:lnTo>
                  <a:pt x="1232" y="3144"/>
                </a:lnTo>
                <a:lnTo>
                  <a:pt x="1236" y="3160"/>
                </a:lnTo>
                <a:lnTo>
                  <a:pt x="1240" y="3176"/>
                </a:lnTo>
                <a:lnTo>
                  <a:pt x="1240" y="3196"/>
                </a:lnTo>
                <a:lnTo>
                  <a:pt x="1240" y="321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Group 35">
            <a:extLst>
              <a:ext uri="{FF2B5EF4-FFF2-40B4-BE49-F238E27FC236}">
                <a16:creationId xmlns:a16="http://schemas.microsoft.com/office/drawing/2014/main" id="{03151DD4-91E8-4B6D-9270-5AD442E3F5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73048" y="1036499"/>
            <a:ext cx="393174" cy="462602"/>
            <a:chOff x="1368" y="-4275"/>
            <a:chExt cx="3024" cy="3558"/>
          </a:xfrm>
          <a:solidFill>
            <a:schemeClr val="tx2">
              <a:lumMod val="75000"/>
            </a:schemeClr>
          </a:solidFill>
        </p:grpSpPr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CE535BAE-8D5E-4195-93A3-B08676FB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" y="-2181"/>
              <a:ext cx="3024" cy="1464"/>
            </a:xfrm>
            <a:custGeom>
              <a:avLst/>
              <a:gdLst/>
              <a:ahLst/>
              <a:cxnLst>
                <a:cxn ang="0">
                  <a:pos x="3002" y="588"/>
                </a:cxn>
                <a:cxn ang="0">
                  <a:pos x="2954" y="468"/>
                </a:cxn>
                <a:cxn ang="0">
                  <a:pos x="2904" y="398"/>
                </a:cxn>
                <a:cxn ang="0">
                  <a:pos x="2832" y="342"/>
                </a:cxn>
                <a:cxn ang="0">
                  <a:pos x="2736" y="306"/>
                </a:cxn>
                <a:cxn ang="0">
                  <a:pos x="2470" y="218"/>
                </a:cxn>
                <a:cxn ang="0">
                  <a:pos x="2252" y="118"/>
                </a:cxn>
                <a:cxn ang="0">
                  <a:pos x="2052" y="0"/>
                </a:cxn>
                <a:cxn ang="0">
                  <a:pos x="1724" y="998"/>
                </a:cxn>
                <a:cxn ang="0">
                  <a:pos x="1602" y="644"/>
                </a:cxn>
                <a:cxn ang="0">
                  <a:pos x="1646" y="582"/>
                </a:cxn>
                <a:cxn ang="0">
                  <a:pos x="1708" y="500"/>
                </a:cxn>
                <a:cxn ang="0">
                  <a:pos x="1736" y="412"/>
                </a:cxn>
                <a:cxn ang="0">
                  <a:pos x="1732" y="318"/>
                </a:cxn>
                <a:cxn ang="0">
                  <a:pos x="1716" y="278"/>
                </a:cxn>
                <a:cxn ang="0">
                  <a:pos x="1654" y="244"/>
                </a:cxn>
                <a:cxn ang="0">
                  <a:pos x="1556" y="218"/>
                </a:cxn>
                <a:cxn ang="0">
                  <a:pos x="1512" y="216"/>
                </a:cxn>
                <a:cxn ang="0">
                  <a:pos x="1492" y="214"/>
                </a:cxn>
                <a:cxn ang="0">
                  <a:pos x="1372" y="244"/>
                </a:cxn>
                <a:cxn ang="0">
                  <a:pos x="1320" y="270"/>
                </a:cxn>
                <a:cxn ang="0">
                  <a:pos x="1294" y="318"/>
                </a:cxn>
                <a:cxn ang="0">
                  <a:pos x="1288" y="388"/>
                </a:cxn>
                <a:cxn ang="0">
                  <a:pos x="1308" y="480"/>
                </a:cxn>
                <a:cxn ang="0">
                  <a:pos x="1348" y="542"/>
                </a:cxn>
                <a:cxn ang="0">
                  <a:pos x="1418" y="638"/>
                </a:cxn>
                <a:cxn ang="0">
                  <a:pos x="1264" y="878"/>
                </a:cxn>
                <a:cxn ang="0">
                  <a:pos x="962" y="8"/>
                </a:cxn>
                <a:cxn ang="0">
                  <a:pos x="726" y="142"/>
                </a:cxn>
                <a:cxn ang="0">
                  <a:pos x="492" y="244"/>
                </a:cxn>
                <a:cxn ang="0">
                  <a:pos x="262" y="314"/>
                </a:cxn>
                <a:cxn ang="0">
                  <a:pos x="174" y="354"/>
                </a:cxn>
                <a:cxn ang="0">
                  <a:pos x="108" y="414"/>
                </a:cxn>
                <a:cxn ang="0">
                  <a:pos x="60" y="486"/>
                </a:cxn>
                <a:cxn ang="0">
                  <a:pos x="14" y="628"/>
                </a:cxn>
                <a:cxn ang="0">
                  <a:pos x="0" y="786"/>
                </a:cxn>
                <a:cxn ang="0">
                  <a:pos x="24" y="1070"/>
                </a:cxn>
                <a:cxn ang="0">
                  <a:pos x="112" y="1182"/>
                </a:cxn>
                <a:cxn ang="0">
                  <a:pos x="444" y="1308"/>
                </a:cxn>
                <a:cxn ang="0">
                  <a:pos x="810" y="1400"/>
                </a:cxn>
                <a:cxn ang="0">
                  <a:pos x="1204" y="1452"/>
                </a:cxn>
                <a:cxn ang="0">
                  <a:pos x="1512" y="1464"/>
                </a:cxn>
                <a:cxn ang="0">
                  <a:pos x="1922" y="1442"/>
                </a:cxn>
                <a:cxn ang="0">
                  <a:pos x="2310" y="1380"/>
                </a:cxn>
                <a:cxn ang="0">
                  <a:pos x="2668" y="1280"/>
                </a:cxn>
                <a:cxn ang="0">
                  <a:pos x="2992" y="1146"/>
                </a:cxn>
                <a:cxn ang="0">
                  <a:pos x="3024" y="850"/>
                </a:cxn>
                <a:cxn ang="0">
                  <a:pos x="3024" y="710"/>
                </a:cxn>
              </a:cxnLst>
              <a:rect l="0" t="0" r="r" b="b"/>
              <a:pathLst>
                <a:path w="3024" h="1464">
                  <a:moveTo>
                    <a:pt x="3024" y="710"/>
                  </a:moveTo>
                  <a:lnTo>
                    <a:pt x="3018" y="668"/>
                  </a:lnTo>
                  <a:lnTo>
                    <a:pt x="3012" y="628"/>
                  </a:lnTo>
                  <a:lnTo>
                    <a:pt x="3002" y="588"/>
                  </a:lnTo>
                  <a:lnTo>
                    <a:pt x="2990" y="546"/>
                  </a:lnTo>
                  <a:lnTo>
                    <a:pt x="2974" y="506"/>
                  </a:lnTo>
                  <a:lnTo>
                    <a:pt x="2966" y="486"/>
                  </a:lnTo>
                  <a:lnTo>
                    <a:pt x="2954" y="468"/>
                  </a:lnTo>
                  <a:lnTo>
                    <a:pt x="2944" y="448"/>
                  </a:lnTo>
                  <a:lnTo>
                    <a:pt x="2930" y="432"/>
                  </a:lnTo>
                  <a:lnTo>
                    <a:pt x="2918" y="414"/>
                  </a:lnTo>
                  <a:lnTo>
                    <a:pt x="2904" y="398"/>
                  </a:lnTo>
                  <a:lnTo>
                    <a:pt x="2886" y="384"/>
                  </a:lnTo>
                  <a:lnTo>
                    <a:pt x="2870" y="370"/>
                  </a:lnTo>
                  <a:lnTo>
                    <a:pt x="2852" y="354"/>
                  </a:lnTo>
                  <a:lnTo>
                    <a:pt x="2832" y="342"/>
                  </a:lnTo>
                  <a:lnTo>
                    <a:pt x="2810" y="332"/>
                  </a:lnTo>
                  <a:lnTo>
                    <a:pt x="2788" y="320"/>
                  </a:lnTo>
                  <a:lnTo>
                    <a:pt x="2762" y="314"/>
                  </a:lnTo>
                  <a:lnTo>
                    <a:pt x="2736" y="306"/>
                  </a:lnTo>
                  <a:lnTo>
                    <a:pt x="2666" y="286"/>
                  </a:lnTo>
                  <a:lnTo>
                    <a:pt x="2600" y="264"/>
                  </a:lnTo>
                  <a:lnTo>
                    <a:pt x="2532" y="244"/>
                  </a:lnTo>
                  <a:lnTo>
                    <a:pt x="2470" y="218"/>
                  </a:lnTo>
                  <a:lnTo>
                    <a:pt x="2410" y="194"/>
                  </a:lnTo>
                  <a:lnTo>
                    <a:pt x="2354" y="168"/>
                  </a:lnTo>
                  <a:lnTo>
                    <a:pt x="2300" y="142"/>
                  </a:lnTo>
                  <a:lnTo>
                    <a:pt x="2252" y="118"/>
                  </a:lnTo>
                  <a:lnTo>
                    <a:pt x="2168" y="72"/>
                  </a:lnTo>
                  <a:lnTo>
                    <a:pt x="2104" y="34"/>
                  </a:lnTo>
                  <a:lnTo>
                    <a:pt x="2064" y="8"/>
                  </a:lnTo>
                  <a:lnTo>
                    <a:pt x="2052" y="0"/>
                  </a:lnTo>
                  <a:lnTo>
                    <a:pt x="1810" y="742"/>
                  </a:lnTo>
                  <a:lnTo>
                    <a:pt x="1766" y="880"/>
                  </a:lnTo>
                  <a:lnTo>
                    <a:pt x="1762" y="878"/>
                  </a:lnTo>
                  <a:lnTo>
                    <a:pt x="1724" y="998"/>
                  </a:lnTo>
                  <a:lnTo>
                    <a:pt x="1596" y="648"/>
                  </a:lnTo>
                  <a:lnTo>
                    <a:pt x="1596" y="648"/>
                  </a:lnTo>
                  <a:lnTo>
                    <a:pt x="1596" y="648"/>
                  </a:lnTo>
                  <a:lnTo>
                    <a:pt x="1602" y="644"/>
                  </a:lnTo>
                  <a:lnTo>
                    <a:pt x="1608" y="638"/>
                  </a:lnTo>
                  <a:lnTo>
                    <a:pt x="1622" y="618"/>
                  </a:lnTo>
                  <a:lnTo>
                    <a:pt x="1646" y="582"/>
                  </a:lnTo>
                  <a:lnTo>
                    <a:pt x="1646" y="582"/>
                  </a:lnTo>
                  <a:lnTo>
                    <a:pt x="1678" y="542"/>
                  </a:lnTo>
                  <a:lnTo>
                    <a:pt x="1694" y="522"/>
                  </a:lnTo>
                  <a:lnTo>
                    <a:pt x="1708" y="500"/>
                  </a:lnTo>
                  <a:lnTo>
                    <a:pt x="1708" y="500"/>
                  </a:lnTo>
                  <a:lnTo>
                    <a:pt x="1718" y="480"/>
                  </a:lnTo>
                  <a:lnTo>
                    <a:pt x="1726" y="458"/>
                  </a:lnTo>
                  <a:lnTo>
                    <a:pt x="1732" y="436"/>
                  </a:lnTo>
                  <a:lnTo>
                    <a:pt x="1736" y="412"/>
                  </a:lnTo>
                  <a:lnTo>
                    <a:pt x="1738" y="388"/>
                  </a:lnTo>
                  <a:lnTo>
                    <a:pt x="1738" y="364"/>
                  </a:lnTo>
                  <a:lnTo>
                    <a:pt x="1736" y="340"/>
                  </a:lnTo>
                  <a:lnTo>
                    <a:pt x="1732" y="318"/>
                  </a:lnTo>
                  <a:lnTo>
                    <a:pt x="1732" y="318"/>
                  </a:lnTo>
                  <a:lnTo>
                    <a:pt x="1728" y="302"/>
                  </a:lnTo>
                  <a:lnTo>
                    <a:pt x="1722" y="288"/>
                  </a:lnTo>
                  <a:lnTo>
                    <a:pt x="1716" y="278"/>
                  </a:lnTo>
                  <a:lnTo>
                    <a:pt x="1706" y="270"/>
                  </a:lnTo>
                  <a:lnTo>
                    <a:pt x="1696" y="262"/>
                  </a:lnTo>
                  <a:lnTo>
                    <a:pt x="1684" y="256"/>
                  </a:lnTo>
                  <a:lnTo>
                    <a:pt x="1654" y="244"/>
                  </a:lnTo>
                  <a:lnTo>
                    <a:pt x="1654" y="244"/>
                  </a:lnTo>
                  <a:lnTo>
                    <a:pt x="1628" y="236"/>
                  </a:lnTo>
                  <a:lnTo>
                    <a:pt x="1580" y="224"/>
                  </a:lnTo>
                  <a:lnTo>
                    <a:pt x="1556" y="218"/>
                  </a:lnTo>
                  <a:lnTo>
                    <a:pt x="1534" y="214"/>
                  </a:lnTo>
                  <a:lnTo>
                    <a:pt x="1518" y="214"/>
                  </a:lnTo>
                  <a:lnTo>
                    <a:pt x="1514" y="214"/>
                  </a:lnTo>
                  <a:lnTo>
                    <a:pt x="1512" y="216"/>
                  </a:lnTo>
                  <a:lnTo>
                    <a:pt x="1512" y="216"/>
                  </a:lnTo>
                  <a:lnTo>
                    <a:pt x="1512" y="214"/>
                  </a:lnTo>
                  <a:lnTo>
                    <a:pt x="1508" y="214"/>
                  </a:lnTo>
                  <a:lnTo>
                    <a:pt x="1492" y="214"/>
                  </a:lnTo>
                  <a:lnTo>
                    <a:pt x="1470" y="218"/>
                  </a:lnTo>
                  <a:lnTo>
                    <a:pt x="1446" y="224"/>
                  </a:lnTo>
                  <a:lnTo>
                    <a:pt x="1398" y="236"/>
                  </a:lnTo>
                  <a:lnTo>
                    <a:pt x="1372" y="244"/>
                  </a:lnTo>
                  <a:lnTo>
                    <a:pt x="1372" y="244"/>
                  </a:lnTo>
                  <a:lnTo>
                    <a:pt x="1342" y="256"/>
                  </a:lnTo>
                  <a:lnTo>
                    <a:pt x="1330" y="262"/>
                  </a:lnTo>
                  <a:lnTo>
                    <a:pt x="1320" y="270"/>
                  </a:lnTo>
                  <a:lnTo>
                    <a:pt x="1310" y="278"/>
                  </a:lnTo>
                  <a:lnTo>
                    <a:pt x="1302" y="288"/>
                  </a:lnTo>
                  <a:lnTo>
                    <a:pt x="1296" y="302"/>
                  </a:lnTo>
                  <a:lnTo>
                    <a:pt x="1294" y="318"/>
                  </a:lnTo>
                  <a:lnTo>
                    <a:pt x="1294" y="318"/>
                  </a:lnTo>
                  <a:lnTo>
                    <a:pt x="1290" y="340"/>
                  </a:lnTo>
                  <a:lnTo>
                    <a:pt x="1288" y="364"/>
                  </a:lnTo>
                  <a:lnTo>
                    <a:pt x="1288" y="388"/>
                  </a:lnTo>
                  <a:lnTo>
                    <a:pt x="1290" y="412"/>
                  </a:lnTo>
                  <a:lnTo>
                    <a:pt x="1294" y="436"/>
                  </a:lnTo>
                  <a:lnTo>
                    <a:pt x="1300" y="458"/>
                  </a:lnTo>
                  <a:lnTo>
                    <a:pt x="1308" y="480"/>
                  </a:lnTo>
                  <a:lnTo>
                    <a:pt x="1318" y="500"/>
                  </a:lnTo>
                  <a:lnTo>
                    <a:pt x="1318" y="500"/>
                  </a:lnTo>
                  <a:lnTo>
                    <a:pt x="1332" y="522"/>
                  </a:lnTo>
                  <a:lnTo>
                    <a:pt x="1348" y="542"/>
                  </a:lnTo>
                  <a:lnTo>
                    <a:pt x="1380" y="582"/>
                  </a:lnTo>
                  <a:lnTo>
                    <a:pt x="1380" y="582"/>
                  </a:lnTo>
                  <a:lnTo>
                    <a:pt x="1404" y="618"/>
                  </a:lnTo>
                  <a:lnTo>
                    <a:pt x="1418" y="638"/>
                  </a:lnTo>
                  <a:lnTo>
                    <a:pt x="1424" y="644"/>
                  </a:lnTo>
                  <a:lnTo>
                    <a:pt x="1430" y="648"/>
                  </a:lnTo>
                  <a:lnTo>
                    <a:pt x="1302" y="998"/>
                  </a:lnTo>
                  <a:lnTo>
                    <a:pt x="1264" y="878"/>
                  </a:lnTo>
                  <a:lnTo>
                    <a:pt x="1260" y="880"/>
                  </a:lnTo>
                  <a:lnTo>
                    <a:pt x="1216" y="742"/>
                  </a:lnTo>
                  <a:lnTo>
                    <a:pt x="974" y="0"/>
                  </a:lnTo>
                  <a:lnTo>
                    <a:pt x="962" y="8"/>
                  </a:lnTo>
                  <a:lnTo>
                    <a:pt x="920" y="34"/>
                  </a:lnTo>
                  <a:lnTo>
                    <a:pt x="858" y="72"/>
                  </a:lnTo>
                  <a:lnTo>
                    <a:pt x="774" y="118"/>
                  </a:lnTo>
                  <a:lnTo>
                    <a:pt x="726" y="142"/>
                  </a:lnTo>
                  <a:lnTo>
                    <a:pt x="672" y="168"/>
                  </a:lnTo>
                  <a:lnTo>
                    <a:pt x="614" y="194"/>
                  </a:lnTo>
                  <a:lnTo>
                    <a:pt x="556" y="218"/>
                  </a:lnTo>
                  <a:lnTo>
                    <a:pt x="492" y="244"/>
                  </a:lnTo>
                  <a:lnTo>
                    <a:pt x="426" y="264"/>
                  </a:lnTo>
                  <a:lnTo>
                    <a:pt x="358" y="286"/>
                  </a:lnTo>
                  <a:lnTo>
                    <a:pt x="288" y="306"/>
                  </a:lnTo>
                  <a:lnTo>
                    <a:pt x="262" y="314"/>
                  </a:lnTo>
                  <a:lnTo>
                    <a:pt x="236" y="320"/>
                  </a:lnTo>
                  <a:lnTo>
                    <a:pt x="216" y="332"/>
                  </a:lnTo>
                  <a:lnTo>
                    <a:pt x="192" y="342"/>
                  </a:lnTo>
                  <a:lnTo>
                    <a:pt x="174" y="354"/>
                  </a:lnTo>
                  <a:lnTo>
                    <a:pt x="156" y="370"/>
                  </a:lnTo>
                  <a:lnTo>
                    <a:pt x="138" y="384"/>
                  </a:lnTo>
                  <a:lnTo>
                    <a:pt x="122" y="398"/>
                  </a:lnTo>
                  <a:lnTo>
                    <a:pt x="108" y="414"/>
                  </a:lnTo>
                  <a:lnTo>
                    <a:pt x="94" y="432"/>
                  </a:lnTo>
                  <a:lnTo>
                    <a:pt x="82" y="448"/>
                  </a:lnTo>
                  <a:lnTo>
                    <a:pt x="70" y="468"/>
                  </a:lnTo>
                  <a:lnTo>
                    <a:pt x="60" y="486"/>
                  </a:lnTo>
                  <a:lnTo>
                    <a:pt x="52" y="506"/>
                  </a:lnTo>
                  <a:lnTo>
                    <a:pt x="34" y="546"/>
                  </a:lnTo>
                  <a:lnTo>
                    <a:pt x="24" y="588"/>
                  </a:lnTo>
                  <a:lnTo>
                    <a:pt x="14" y="628"/>
                  </a:lnTo>
                  <a:lnTo>
                    <a:pt x="6" y="668"/>
                  </a:lnTo>
                  <a:lnTo>
                    <a:pt x="2" y="710"/>
                  </a:lnTo>
                  <a:lnTo>
                    <a:pt x="0" y="748"/>
                  </a:lnTo>
                  <a:lnTo>
                    <a:pt x="0" y="786"/>
                  </a:lnTo>
                  <a:lnTo>
                    <a:pt x="0" y="820"/>
                  </a:lnTo>
                  <a:lnTo>
                    <a:pt x="2" y="850"/>
                  </a:lnTo>
                  <a:lnTo>
                    <a:pt x="14" y="970"/>
                  </a:lnTo>
                  <a:lnTo>
                    <a:pt x="24" y="1070"/>
                  </a:lnTo>
                  <a:lnTo>
                    <a:pt x="28" y="1120"/>
                  </a:lnTo>
                  <a:lnTo>
                    <a:pt x="34" y="1146"/>
                  </a:lnTo>
                  <a:lnTo>
                    <a:pt x="34" y="1146"/>
                  </a:lnTo>
                  <a:lnTo>
                    <a:pt x="112" y="1182"/>
                  </a:lnTo>
                  <a:lnTo>
                    <a:pt x="190" y="1218"/>
                  </a:lnTo>
                  <a:lnTo>
                    <a:pt x="274" y="1250"/>
                  </a:lnTo>
                  <a:lnTo>
                    <a:pt x="358" y="1280"/>
                  </a:lnTo>
                  <a:lnTo>
                    <a:pt x="444" y="1308"/>
                  </a:lnTo>
                  <a:lnTo>
                    <a:pt x="532" y="1334"/>
                  </a:lnTo>
                  <a:lnTo>
                    <a:pt x="624" y="1358"/>
                  </a:lnTo>
                  <a:lnTo>
                    <a:pt x="716" y="1380"/>
                  </a:lnTo>
                  <a:lnTo>
                    <a:pt x="810" y="1400"/>
                  </a:lnTo>
                  <a:lnTo>
                    <a:pt x="906" y="1416"/>
                  </a:lnTo>
                  <a:lnTo>
                    <a:pt x="1004" y="1430"/>
                  </a:lnTo>
                  <a:lnTo>
                    <a:pt x="1102" y="1442"/>
                  </a:lnTo>
                  <a:lnTo>
                    <a:pt x="1204" y="1452"/>
                  </a:lnTo>
                  <a:lnTo>
                    <a:pt x="1306" y="1458"/>
                  </a:lnTo>
                  <a:lnTo>
                    <a:pt x="1408" y="1462"/>
                  </a:lnTo>
                  <a:lnTo>
                    <a:pt x="1512" y="1464"/>
                  </a:lnTo>
                  <a:lnTo>
                    <a:pt x="1512" y="1464"/>
                  </a:lnTo>
                  <a:lnTo>
                    <a:pt x="1618" y="1462"/>
                  </a:lnTo>
                  <a:lnTo>
                    <a:pt x="1720" y="1458"/>
                  </a:lnTo>
                  <a:lnTo>
                    <a:pt x="1822" y="1452"/>
                  </a:lnTo>
                  <a:lnTo>
                    <a:pt x="1922" y="1442"/>
                  </a:lnTo>
                  <a:lnTo>
                    <a:pt x="2022" y="1430"/>
                  </a:lnTo>
                  <a:lnTo>
                    <a:pt x="2120" y="1416"/>
                  </a:lnTo>
                  <a:lnTo>
                    <a:pt x="2216" y="1400"/>
                  </a:lnTo>
                  <a:lnTo>
                    <a:pt x="2310" y="1380"/>
                  </a:lnTo>
                  <a:lnTo>
                    <a:pt x="2402" y="1358"/>
                  </a:lnTo>
                  <a:lnTo>
                    <a:pt x="2494" y="1334"/>
                  </a:lnTo>
                  <a:lnTo>
                    <a:pt x="2582" y="1308"/>
                  </a:lnTo>
                  <a:lnTo>
                    <a:pt x="2668" y="1280"/>
                  </a:lnTo>
                  <a:lnTo>
                    <a:pt x="2752" y="1250"/>
                  </a:lnTo>
                  <a:lnTo>
                    <a:pt x="2834" y="1218"/>
                  </a:lnTo>
                  <a:lnTo>
                    <a:pt x="2914" y="1182"/>
                  </a:lnTo>
                  <a:lnTo>
                    <a:pt x="2992" y="1146"/>
                  </a:lnTo>
                  <a:lnTo>
                    <a:pt x="2998" y="1120"/>
                  </a:lnTo>
                  <a:lnTo>
                    <a:pt x="3002" y="1070"/>
                  </a:lnTo>
                  <a:lnTo>
                    <a:pt x="3014" y="970"/>
                  </a:lnTo>
                  <a:lnTo>
                    <a:pt x="3024" y="850"/>
                  </a:lnTo>
                  <a:lnTo>
                    <a:pt x="3024" y="820"/>
                  </a:lnTo>
                  <a:lnTo>
                    <a:pt x="3024" y="786"/>
                  </a:lnTo>
                  <a:lnTo>
                    <a:pt x="3024" y="748"/>
                  </a:lnTo>
                  <a:lnTo>
                    <a:pt x="3024" y="7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BF46A7A0-4DE8-40FD-A343-928E866F8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" y="-4275"/>
              <a:ext cx="1686" cy="2182"/>
            </a:xfrm>
            <a:custGeom>
              <a:avLst/>
              <a:gdLst/>
              <a:ahLst/>
              <a:cxnLst>
                <a:cxn ang="0">
                  <a:pos x="1642" y="1064"/>
                </a:cxn>
                <a:cxn ang="0">
                  <a:pos x="1588" y="1048"/>
                </a:cxn>
                <a:cxn ang="0">
                  <a:pos x="1586" y="968"/>
                </a:cxn>
                <a:cxn ang="0">
                  <a:pos x="1608" y="756"/>
                </a:cxn>
                <a:cxn ang="0">
                  <a:pos x="1606" y="634"/>
                </a:cxn>
                <a:cxn ang="0">
                  <a:pos x="1578" y="508"/>
                </a:cxn>
                <a:cxn ang="0">
                  <a:pos x="1534" y="418"/>
                </a:cxn>
                <a:cxn ang="0">
                  <a:pos x="1486" y="364"/>
                </a:cxn>
                <a:cxn ang="0">
                  <a:pos x="1408" y="318"/>
                </a:cxn>
                <a:cxn ang="0">
                  <a:pos x="1378" y="308"/>
                </a:cxn>
                <a:cxn ang="0">
                  <a:pos x="1348" y="264"/>
                </a:cxn>
                <a:cxn ang="0">
                  <a:pos x="1224" y="134"/>
                </a:cxn>
                <a:cxn ang="0">
                  <a:pos x="1128" y="68"/>
                </a:cxn>
                <a:cxn ang="0">
                  <a:pos x="1010" y="20"/>
                </a:cxn>
                <a:cxn ang="0">
                  <a:pos x="868" y="0"/>
                </a:cxn>
                <a:cxn ang="0">
                  <a:pos x="704" y="22"/>
                </a:cxn>
                <a:cxn ang="0">
                  <a:pos x="518" y="98"/>
                </a:cxn>
                <a:cxn ang="0">
                  <a:pos x="392" y="176"/>
                </a:cxn>
                <a:cxn ang="0">
                  <a:pos x="260" y="300"/>
                </a:cxn>
                <a:cxn ang="0">
                  <a:pos x="164" y="434"/>
                </a:cxn>
                <a:cxn ang="0">
                  <a:pos x="104" y="572"/>
                </a:cxn>
                <a:cxn ang="0">
                  <a:pos x="74" y="732"/>
                </a:cxn>
                <a:cxn ang="0">
                  <a:pos x="94" y="916"/>
                </a:cxn>
                <a:cxn ang="0">
                  <a:pos x="146" y="1068"/>
                </a:cxn>
                <a:cxn ang="0">
                  <a:pos x="106" y="1050"/>
                </a:cxn>
                <a:cxn ang="0">
                  <a:pos x="44" y="1064"/>
                </a:cxn>
                <a:cxn ang="0">
                  <a:pos x="14" y="1092"/>
                </a:cxn>
                <a:cxn ang="0">
                  <a:pos x="0" y="1180"/>
                </a:cxn>
                <a:cxn ang="0">
                  <a:pos x="8" y="1312"/>
                </a:cxn>
                <a:cxn ang="0">
                  <a:pos x="66" y="1470"/>
                </a:cxn>
                <a:cxn ang="0">
                  <a:pos x="122" y="1550"/>
                </a:cxn>
                <a:cxn ang="0">
                  <a:pos x="150" y="1612"/>
                </a:cxn>
                <a:cxn ang="0">
                  <a:pos x="186" y="1632"/>
                </a:cxn>
                <a:cxn ang="0">
                  <a:pos x="236" y="1656"/>
                </a:cxn>
                <a:cxn ang="0">
                  <a:pos x="308" y="1828"/>
                </a:cxn>
                <a:cxn ang="0">
                  <a:pos x="426" y="1984"/>
                </a:cxn>
                <a:cxn ang="0">
                  <a:pos x="588" y="2112"/>
                </a:cxn>
                <a:cxn ang="0">
                  <a:pos x="726" y="2166"/>
                </a:cxn>
                <a:cxn ang="0">
                  <a:pos x="898" y="2182"/>
                </a:cxn>
                <a:cxn ang="0">
                  <a:pos x="1050" y="2144"/>
                </a:cxn>
                <a:cxn ang="0">
                  <a:pos x="1208" y="2054"/>
                </a:cxn>
                <a:cxn ang="0">
                  <a:pos x="1348" y="1908"/>
                </a:cxn>
                <a:cxn ang="0">
                  <a:pos x="1444" y="1742"/>
                </a:cxn>
                <a:cxn ang="0">
                  <a:pos x="1482" y="1632"/>
                </a:cxn>
                <a:cxn ang="0">
                  <a:pos x="1522" y="1626"/>
                </a:cxn>
                <a:cxn ang="0">
                  <a:pos x="1554" y="1580"/>
                </a:cxn>
                <a:cxn ang="0">
                  <a:pos x="1580" y="1530"/>
                </a:cxn>
                <a:cxn ang="0">
                  <a:pos x="1656" y="1388"/>
                </a:cxn>
                <a:cxn ang="0">
                  <a:pos x="1686" y="1242"/>
                </a:cxn>
                <a:cxn ang="0">
                  <a:pos x="1680" y="1134"/>
                </a:cxn>
              </a:cxnLst>
              <a:rect l="0" t="0" r="r" b="b"/>
              <a:pathLst>
                <a:path w="1686" h="2182">
                  <a:moveTo>
                    <a:pt x="1672" y="1092"/>
                  </a:moveTo>
                  <a:lnTo>
                    <a:pt x="1672" y="1092"/>
                  </a:lnTo>
                  <a:lnTo>
                    <a:pt x="1656" y="1076"/>
                  </a:lnTo>
                  <a:lnTo>
                    <a:pt x="1642" y="1064"/>
                  </a:lnTo>
                  <a:lnTo>
                    <a:pt x="1628" y="1056"/>
                  </a:lnTo>
                  <a:lnTo>
                    <a:pt x="1614" y="1050"/>
                  </a:lnTo>
                  <a:lnTo>
                    <a:pt x="1600" y="1048"/>
                  </a:lnTo>
                  <a:lnTo>
                    <a:pt x="1588" y="1048"/>
                  </a:lnTo>
                  <a:lnTo>
                    <a:pt x="1576" y="1050"/>
                  </a:lnTo>
                  <a:lnTo>
                    <a:pt x="1564" y="1054"/>
                  </a:lnTo>
                  <a:lnTo>
                    <a:pt x="1574" y="1020"/>
                  </a:lnTo>
                  <a:lnTo>
                    <a:pt x="1586" y="968"/>
                  </a:lnTo>
                  <a:lnTo>
                    <a:pt x="1596" y="910"/>
                  </a:lnTo>
                  <a:lnTo>
                    <a:pt x="1604" y="856"/>
                  </a:lnTo>
                  <a:lnTo>
                    <a:pt x="1606" y="806"/>
                  </a:lnTo>
                  <a:lnTo>
                    <a:pt x="1608" y="756"/>
                  </a:lnTo>
                  <a:lnTo>
                    <a:pt x="1608" y="712"/>
                  </a:lnTo>
                  <a:lnTo>
                    <a:pt x="1608" y="706"/>
                  </a:lnTo>
                  <a:lnTo>
                    <a:pt x="1606" y="672"/>
                  </a:lnTo>
                  <a:lnTo>
                    <a:pt x="1606" y="634"/>
                  </a:lnTo>
                  <a:lnTo>
                    <a:pt x="1598" y="598"/>
                  </a:lnTo>
                  <a:lnTo>
                    <a:pt x="1594" y="564"/>
                  </a:lnTo>
                  <a:lnTo>
                    <a:pt x="1586" y="536"/>
                  </a:lnTo>
                  <a:lnTo>
                    <a:pt x="1578" y="508"/>
                  </a:lnTo>
                  <a:lnTo>
                    <a:pt x="1568" y="482"/>
                  </a:lnTo>
                  <a:lnTo>
                    <a:pt x="1560" y="460"/>
                  </a:lnTo>
                  <a:lnTo>
                    <a:pt x="1548" y="436"/>
                  </a:lnTo>
                  <a:lnTo>
                    <a:pt x="1534" y="418"/>
                  </a:lnTo>
                  <a:lnTo>
                    <a:pt x="1524" y="402"/>
                  </a:lnTo>
                  <a:lnTo>
                    <a:pt x="1510" y="388"/>
                  </a:lnTo>
                  <a:lnTo>
                    <a:pt x="1500" y="374"/>
                  </a:lnTo>
                  <a:lnTo>
                    <a:pt x="1486" y="364"/>
                  </a:lnTo>
                  <a:lnTo>
                    <a:pt x="1474" y="352"/>
                  </a:lnTo>
                  <a:lnTo>
                    <a:pt x="1450" y="338"/>
                  </a:lnTo>
                  <a:lnTo>
                    <a:pt x="1426" y="326"/>
                  </a:lnTo>
                  <a:lnTo>
                    <a:pt x="1408" y="318"/>
                  </a:lnTo>
                  <a:lnTo>
                    <a:pt x="1394" y="314"/>
                  </a:lnTo>
                  <a:lnTo>
                    <a:pt x="1380" y="312"/>
                  </a:lnTo>
                  <a:lnTo>
                    <a:pt x="1380" y="312"/>
                  </a:lnTo>
                  <a:lnTo>
                    <a:pt x="1378" y="308"/>
                  </a:lnTo>
                  <a:lnTo>
                    <a:pt x="1370" y="294"/>
                  </a:lnTo>
                  <a:lnTo>
                    <a:pt x="1364" y="288"/>
                  </a:lnTo>
                  <a:lnTo>
                    <a:pt x="1364" y="288"/>
                  </a:lnTo>
                  <a:lnTo>
                    <a:pt x="1348" y="264"/>
                  </a:lnTo>
                  <a:lnTo>
                    <a:pt x="1326" y="236"/>
                  </a:lnTo>
                  <a:lnTo>
                    <a:pt x="1298" y="204"/>
                  </a:lnTo>
                  <a:lnTo>
                    <a:pt x="1264" y="168"/>
                  </a:lnTo>
                  <a:lnTo>
                    <a:pt x="1224" y="134"/>
                  </a:lnTo>
                  <a:lnTo>
                    <a:pt x="1204" y="116"/>
                  </a:lnTo>
                  <a:lnTo>
                    <a:pt x="1180" y="100"/>
                  </a:lnTo>
                  <a:lnTo>
                    <a:pt x="1156" y="84"/>
                  </a:lnTo>
                  <a:lnTo>
                    <a:pt x="1128" y="68"/>
                  </a:lnTo>
                  <a:lnTo>
                    <a:pt x="1102" y="54"/>
                  </a:lnTo>
                  <a:lnTo>
                    <a:pt x="1072" y="42"/>
                  </a:lnTo>
                  <a:lnTo>
                    <a:pt x="1042" y="30"/>
                  </a:lnTo>
                  <a:lnTo>
                    <a:pt x="1010" y="20"/>
                  </a:lnTo>
                  <a:lnTo>
                    <a:pt x="976" y="12"/>
                  </a:lnTo>
                  <a:lnTo>
                    <a:pt x="942" y="6"/>
                  </a:lnTo>
                  <a:lnTo>
                    <a:pt x="906" y="2"/>
                  </a:lnTo>
                  <a:lnTo>
                    <a:pt x="868" y="0"/>
                  </a:lnTo>
                  <a:lnTo>
                    <a:pt x="830" y="2"/>
                  </a:lnTo>
                  <a:lnTo>
                    <a:pt x="790" y="6"/>
                  </a:lnTo>
                  <a:lnTo>
                    <a:pt x="748" y="12"/>
                  </a:lnTo>
                  <a:lnTo>
                    <a:pt x="704" y="22"/>
                  </a:lnTo>
                  <a:lnTo>
                    <a:pt x="660" y="36"/>
                  </a:lnTo>
                  <a:lnTo>
                    <a:pt x="614" y="52"/>
                  </a:lnTo>
                  <a:lnTo>
                    <a:pt x="566" y="72"/>
                  </a:lnTo>
                  <a:lnTo>
                    <a:pt x="518" y="98"/>
                  </a:lnTo>
                  <a:lnTo>
                    <a:pt x="466" y="126"/>
                  </a:lnTo>
                  <a:lnTo>
                    <a:pt x="416" y="160"/>
                  </a:lnTo>
                  <a:lnTo>
                    <a:pt x="416" y="160"/>
                  </a:lnTo>
                  <a:lnTo>
                    <a:pt x="392" y="176"/>
                  </a:lnTo>
                  <a:lnTo>
                    <a:pt x="368" y="196"/>
                  </a:lnTo>
                  <a:lnTo>
                    <a:pt x="336" y="222"/>
                  </a:lnTo>
                  <a:lnTo>
                    <a:pt x="300" y="258"/>
                  </a:lnTo>
                  <a:lnTo>
                    <a:pt x="260" y="300"/>
                  </a:lnTo>
                  <a:lnTo>
                    <a:pt x="220" y="348"/>
                  </a:lnTo>
                  <a:lnTo>
                    <a:pt x="202" y="376"/>
                  </a:lnTo>
                  <a:lnTo>
                    <a:pt x="182" y="404"/>
                  </a:lnTo>
                  <a:lnTo>
                    <a:pt x="164" y="434"/>
                  </a:lnTo>
                  <a:lnTo>
                    <a:pt x="146" y="466"/>
                  </a:lnTo>
                  <a:lnTo>
                    <a:pt x="130" y="500"/>
                  </a:lnTo>
                  <a:lnTo>
                    <a:pt x="116" y="536"/>
                  </a:lnTo>
                  <a:lnTo>
                    <a:pt x="104" y="572"/>
                  </a:lnTo>
                  <a:lnTo>
                    <a:pt x="92" y="610"/>
                  </a:lnTo>
                  <a:lnTo>
                    <a:pt x="84" y="650"/>
                  </a:lnTo>
                  <a:lnTo>
                    <a:pt x="78" y="690"/>
                  </a:lnTo>
                  <a:lnTo>
                    <a:pt x="74" y="732"/>
                  </a:lnTo>
                  <a:lnTo>
                    <a:pt x="74" y="776"/>
                  </a:lnTo>
                  <a:lnTo>
                    <a:pt x="78" y="822"/>
                  </a:lnTo>
                  <a:lnTo>
                    <a:pt x="84" y="868"/>
                  </a:lnTo>
                  <a:lnTo>
                    <a:pt x="94" y="916"/>
                  </a:lnTo>
                  <a:lnTo>
                    <a:pt x="108" y="966"/>
                  </a:lnTo>
                  <a:lnTo>
                    <a:pt x="126" y="1016"/>
                  </a:lnTo>
                  <a:lnTo>
                    <a:pt x="148" y="1068"/>
                  </a:lnTo>
                  <a:lnTo>
                    <a:pt x="146" y="1068"/>
                  </a:lnTo>
                  <a:lnTo>
                    <a:pt x="146" y="1068"/>
                  </a:lnTo>
                  <a:lnTo>
                    <a:pt x="134" y="1060"/>
                  </a:lnTo>
                  <a:lnTo>
                    <a:pt x="120" y="1054"/>
                  </a:lnTo>
                  <a:lnTo>
                    <a:pt x="106" y="1050"/>
                  </a:lnTo>
                  <a:lnTo>
                    <a:pt x="90" y="1048"/>
                  </a:lnTo>
                  <a:lnTo>
                    <a:pt x="72" y="1050"/>
                  </a:lnTo>
                  <a:lnTo>
                    <a:pt x="54" y="1058"/>
                  </a:lnTo>
                  <a:lnTo>
                    <a:pt x="44" y="1064"/>
                  </a:lnTo>
                  <a:lnTo>
                    <a:pt x="34" y="1072"/>
                  </a:lnTo>
                  <a:lnTo>
                    <a:pt x="24" y="1080"/>
                  </a:lnTo>
                  <a:lnTo>
                    <a:pt x="14" y="1092"/>
                  </a:lnTo>
                  <a:lnTo>
                    <a:pt x="14" y="1092"/>
                  </a:lnTo>
                  <a:lnTo>
                    <a:pt x="12" y="1102"/>
                  </a:lnTo>
                  <a:lnTo>
                    <a:pt x="6" y="1134"/>
                  </a:lnTo>
                  <a:lnTo>
                    <a:pt x="2" y="1156"/>
                  </a:lnTo>
                  <a:lnTo>
                    <a:pt x="0" y="1180"/>
                  </a:lnTo>
                  <a:lnTo>
                    <a:pt x="0" y="1210"/>
                  </a:lnTo>
                  <a:lnTo>
                    <a:pt x="0" y="1242"/>
                  </a:lnTo>
                  <a:lnTo>
                    <a:pt x="4" y="1276"/>
                  </a:lnTo>
                  <a:lnTo>
                    <a:pt x="8" y="1312"/>
                  </a:lnTo>
                  <a:lnTo>
                    <a:pt x="18" y="1350"/>
                  </a:lnTo>
                  <a:lnTo>
                    <a:pt x="30" y="1388"/>
                  </a:lnTo>
                  <a:lnTo>
                    <a:pt x="46" y="1428"/>
                  </a:lnTo>
                  <a:lnTo>
                    <a:pt x="66" y="1470"/>
                  </a:lnTo>
                  <a:lnTo>
                    <a:pt x="92" y="1510"/>
                  </a:lnTo>
                  <a:lnTo>
                    <a:pt x="106" y="1530"/>
                  </a:lnTo>
                  <a:lnTo>
                    <a:pt x="122" y="1550"/>
                  </a:lnTo>
                  <a:lnTo>
                    <a:pt x="122" y="1550"/>
                  </a:lnTo>
                  <a:lnTo>
                    <a:pt x="128" y="1568"/>
                  </a:lnTo>
                  <a:lnTo>
                    <a:pt x="134" y="1586"/>
                  </a:lnTo>
                  <a:lnTo>
                    <a:pt x="144" y="1604"/>
                  </a:lnTo>
                  <a:lnTo>
                    <a:pt x="150" y="1612"/>
                  </a:lnTo>
                  <a:lnTo>
                    <a:pt x="158" y="1620"/>
                  </a:lnTo>
                  <a:lnTo>
                    <a:pt x="166" y="1626"/>
                  </a:lnTo>
                  <a:lnTo>
                    <a:pt x="176" y="1630"/>
                  </a:lnTo>
                  <a:lnTo>
                    <a:pt x="186" y="1632"/>
                  </a:lnTo>
                  <a:lnTo>
                    <a:pt x="198" y="1632"/>
                  </a:lnTo>
                  <a:lnTo>
                    <a:pt x="212" y="1628"/>
                  </a:lnTo>
                  <a:lnTo>
                    <a:pt x="226" y="1620"/>
                  </a:lnTo>
                  <a:lnTo>
                    <a:pt x="236" y="1656"/>
                  </a:lnTo>
                  <a:lnTo>
                    <a:pt x="250" y="1700"/>
                  </a:lnTo>
                  <a:lnTo>
                    <a:pt x="264" y="1742"/>
                  </a:lnTo>
                  <a:lnTo>
                    <a:pt x="286" y="1784"/>
                  </a:lnTo>
                  <a:lnTo>
                    <a:pt x="308" y="1828"/>
                  </a:lnTo>
                  <a:lnTo>
                    <a:pt x="332" y="1868"/>
                  </a:lnTo>
                  <a:lnTo>
                    <a:pt x="362" y="1908"/>
                  </a:lnTo>
                  <a:lnTo>
                    <a:pt x="392" y="1948"/>
                  </a:lnTo>
                  <a:lnTo>
                    <a:pt x="426" y="1984"/>
                  </a:lnTo>
                  <a:lnTo>
                    <a:pt x="462" y="2020"/>
                  </a:lnTo>
                  <a:lnTo>
                    <a:pt x="502" y="2054"/>
                  </a:lnTo>
                  <a:lnTo>
                    <a:pt x="542" y="2084"/>
                  </a:lnTo>
                  <a:lnTo>
                    <a:pt x="588" y="2112"/>
                  </a:lnTo>
                  <a:lnTo>
                    <a:pt x="634" y="2136"/>
                  </a:lnTo>
                  <a:lnTo>
                    <a:pt x="658" y="2144"/>
                  </a:lnTo>
                  <a:lnTo>
                    <a:pt x="684" y="2156"/>
                  </a:lnTo>
                  <a:lnTo>
                    <a:pt x="726" y="2166"/>
                  </a:lnTo>
                  <a:lnTo>
                    <a:pt x="768" y="2176"/>
                  </a:lnTo>
                  <a:lnTo>
                    <a:pt x="810" y="2182"/>
                  </a:lnTo>
                  <a:lnTo>
                    <a:pt x="854" y="2182"/>
                  </a:lnTo>
                  <a:lnTo>
                    <a:pt x="898" y="2182"/>
                  </a:lnTo>
                  <a:lnTo>
                    <a:pt x="940" y="2176"/>
                  </a:lnTo>
                  <a:lnTo>
                    <a:pt x="982" y="2166"/>
                  </a:lnTo>
                  <a:lnTo>
                    <a:pt x="1026" y="2154"/>
                  </a:lnTo>
                  <a:lnTo>
                    <a:pt x="1050" y="2144"/>
                  </a:lnTo>
                  <a:lnTo>
                    <a:pt x="1074" y="2132"/>
                  </a:lnTo>
                  <a:lnTo>
                    <a:pt x="1120" y="2112"/>
                  </a:lnTo>
                  <a:lnTo>
                    <a:pt x="1164" y="2084"/>
                  </a:lnTo>
                  <a:lnTo>
                    <a:pt x="1208" y="2054"/>
                  </a:lnTo>
                  <a:lnTo>
                    <a:pt x="1246" y="2020"/>
                  </a:lnTo>
                  <a:lnTo>
                    <a:pt x="1282" y="1984"/>
                  </a:lnTo>
                  <a:lnTo>
                    <a:pt x="1316" y="1948"/>
                  </a:lnTo>
                  <a:lnTo>
                    <a:pt x="1348" y="1908"/>
                  </a:lnTo>
                  <a:lnTo>
                    <a:pt x="1374" y="1868"/>
                  </a:lnTo>
                  <a:lnTo>
                    <a:pt x="1400" y="1826"/>
                  </a:lnTo>
                  <a:lnTo>
                    <a:pt x="1424" y="1784"/>
                  </a:lnTo>
                  <a:lnTo>
                    <a:pt x="1444" y="1742"/>
                  </a:lnTo>
                  <a:lnTo>
                    <a:pt x="1460" y="1700"/>
                  </a:lnTo>
                  <a:lnTo>
                    <a:pt x="1476" y="1656"/>
                  </a:lnTo>
                  <a:lnTo>
                    <a:pt x="1482" y="1632"/>
                  </a:lnTo>
                  <a:lnTo>
                    <a:pt x="1482" y="1632"/>
                  </a:lnTo>
                  <a:lnTo>
                    <a:pt x="1494" y="1634"/>
                  </a:lnTo>
                  <a:lnTo>
                    <a:pt x="1504" y="1632"/>
                  </a:lnTo>
                  <a:lnTo>
                    <a:pt x="1512" y="1630"/>
                  </a:lnTo>
                  <a:lnTo>
                    <a:pt x="1522" y="1626"/>
                  </a:lnTo>
                  <a:lnTo>
                    <a:pt x="1528" y="1620"/>
                  </a:lnTo>
                  <a:lnTo>
                    <a:pt x="1536" y="1612"/>
                  </a:lnTo>
                  <a:lnTo>
                    <a:pt x="1546" y="1596"/>
                  </a:lnTo>
                  <a:lnTo>
                    <a:pt x="1554" y="1580"/>
                  </a:lnTo>
                  <a:lnTo>
                    <a:pt x="1560" y="1566"/>
                  </a:lnTo>
                  <a:lnTo>
                    <a:pt x="1564" y="1550"/>
                  </a:lnTo>
                  <a:lnTo>
                    <a:pt x="1564" y="1550"/>
                  </a:lnTo>
                  <a:lnTo>
                    <a:pt x="1580" y="1530"/>
                  </a:lnTo>
                  <a:lnTo>
                    <a:pt x="1594" y="1510"/>
                  </a:lnTo>
                  <a:lnTo>
                    <a:pt x="1620" y="1470"/>
                  </a:lnTo>
                  <a:lnTo>
                    <a:pt x="1640" y="1428"/>
                  </a:lnTo>
                  <a:lnTo>
                    <a:pt x="1656" y="1388"/>
                  </a:lnTo>
                  <a:lnTo>
                    <a:pt x="1668" y="1350"/>
                  </a:lnTo>
                  <a:lnTo>
                    <a:pt x="1678" y="1312"/>
                  </a:lnTo>
                  <a:lnTo>
                    <a:pt x="1682" y="1276"/>
                  </a:lnTo>
                  <a:lnTo>
                    <a:pt x="1686" y="1242"/>
                  </a:lnTo>
                  <a:lnTo>
                    <a:pt x="1686" y="1210"/>
                  </a:lnTo>
                  <a:lnTo>
                    <a:pt x="1686" y="1180"/>
                  </a:lnTo>
                  <a:lnTo>
                    <a:pt x="1682" y="1156"/>
                  </a:lnTo>
                  <a:lnTo>
                    <a:pt x="1680" y="1134"/>
                  </a:lnTo>
                  <a:lnTo>
                    <a:pt x="1674" y="1102"/>
                  </a:lnTo>
                  <a:lnTo>
                    <a:pt x="1672" y="1092"/>
                  </a:lnTo>
                  <a:lnTo>
                    <a:pt x="1672" y="10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6">
            <a:extLst>
              <a:ext uri="{FF2B5EF4-FFF2-40B4-BE49-F238E27FC236}">
                <a16:creationId xmlns:a16="http://schemas.microsoft.com/office/drawing/2014/main" id="{90E66B86-E0D8-4DDA-AE22-45AD083711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6770" y="1033869"/>
            <a:ext cx="512824" cy="419943"/>
            <a:chOff x="205" y="-4883"/>
            <a:chExt cx="4406" cy="3608"/>
          </a:xfrm>
          <a:solidFill>
            <a:schemeClr val="tx2">
              <a:lumMod val="75000"/>
            </a:schemeClr>
          </a:solidFill>
        </p:grpSpPr>
        <p:sp>
          <p:nvSpPr>
            <p:cNvPr id="62" name="Freeform 67">
              <a:extLst>
                <a:ext uri="{FF2B5EF4-FFF2-40B4-BE49-F238E27FC236}">
                  <a16:creationId xmlns:a16="http://schemas.microsoft.com/office/drawing/2014/main" id="{8A48A7D7-CD3D-4C26-ABE8-E1E2C5D94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" y="-4179"/>
              <a:ext cx="3614" cy="2904"/>
            </a:xfrm>
            <a:custGeom>
              <a:avLst/>
              <a:gdLst/>
              <a:ahLst/>
              <a:cxnLst>
                <a:cxn ang="0">
                  <a:pos x="3584" y="466"/>
                </a:cxn>
                <a:cxn ang="0">
                  <a:pos x="3532" y="348"/>
                </a:cxn>
                <a:cxn ang="0">
                  <a:pos x="3460" y="242"/>
                </a:cxn>
                <a:cxn ang="0">
                  <a:pos x="3370" y="154"/>
                </a:cxn>
                <a:cxn ang="0">
                  <a:pos x="3264" y="82"/>
                </a:cxn>
                <a:cxn ang="0">
                  <a:pos x="3146" y="30"/>
                </a:cxn>
                <a:cxn ang="0">
                  <a:pos x="3016" y="6"/>
                </a:cxn>
                <a:cxn ang="0">
                  <a:pos x="648" y="4"/>
                </a:cxn>
                <a:cxn ang="0">
                  <a:pos x="514" y="22"/>
                </a:cxn>
                <a:cxn ang="0">
                  <a:pos x="390" y="68"/>
                </a:cxn>
                <a:cxn ang="0">
                  <a:pos x="278" y="136"/>
                </a:cxn>
                <a:cxn ang="0">
                  <a:pos x="178" y="220"/>
                </a:cxn>
                <a:cxn ang="0">
                  <a:pos x="100" y="324"/>
                </a:cxn>
                <a:cxn ang="0">
                  <a:pos x="42" y="438"/>
                </a:cxn>
                <a:cxn ang="0">
                  <a:pos x="8" y="564"/>
                </a:cxn>
                <a:cxn ang="0">
                  <a:pos x="0" y="1614"/>
                </a:cxn>
                <a:cxn ang="0">
                  <a:pos x="14" y="1744"/>
                </a:cxn>
                <a:cxn ang="0">
                  <a:pos x="54" y="1868"/>
                </a:cxn>
                <a:cxn ang="0">
                  <a:pos x="120" y="1982"/>
                </a:cxn>
                <a:cxn ang="0">
                  <a:pos x="204" y="2078"/>
                </a:cxn>
                <a:cxn ang="0">
                  <a:pos x="306" y="2160"/>
                </a:cxn>
                <a:cxn ang="0">
                  <a:pos x="422" y="2222"/>
                </a:cxn>
                <a:cxn ang="0">
                  <a:pos x="550" y="2262"/>
                </a:cxn>
                <a:cxn ang="0">
                  <a:pos x="686" y="2278"/>
                </a:cxn>
                <a:cxn ang="0">
                  <a:pos x="2948" y="2278"/>
                </a:cxn>
                <a:cxn ang="0">
                  <a:pos x="3080" y="2262"/>
                </a:cxn>
                <a:cxn ang="0">
                  <a:pos x="3208" y="2224"/>
                </a:cxn>
                <a:cxn ang="0">
                  <a:pos x="3320" y="2162"/>
                </a:cxn>
                <a:cxn ang="0">
                  <a:pos x="3418" y="2080"/>
                </a:cxn>
                <a:cxn ang="0">
                  <a:pos x="3500" y="1984"/>
                </a:cxn>
                <a:cxn ang="0">
                  <a:pos x="3560" y="1872"/>
                </a:cxn>
                <a:cxn ang="0">
                  <a:pos x="3600" y="1746"/>
                </a:cxn>
                <a:cxn ang="0">
                  <a:pos x="3614" y="1614"/>
                </a:cxn>
                <a:cxn ang="0">
                  <a:pos x="3604" y="560"/>
                </a:cxn>
                <a:cxn ang="0">
                  <a:pos x="3442" y="1662"/>
                </a:cxn>
                <a:cxn ang="0">
                  <a:pos x="3406" y="1806"/>
                </a:cxn>
                <a:cxn ang="0">
                  <a:pos x="3298" y="1962"/>
                </a:cxn>
                <a:cxn ang="0">
                  <a:pos x="3140" y="2068"/>
                </a:cxn>
                <a:cxn ang="0">
                  <a:pos x="2974" y="2106"/>
                </a:cxn>
                <a:cxn ang="0">
                  <a:pos x="934" y="2108"/>
                </a:cxn>
                <a:cxn ang="0">
                  <a:pos x="610" y="2102"/>
                </a:cxn>
                <a:cxn ang="0">
                  <a:pos x="442" y="2046"/>
                </a:cxn>
                <a:cxn ang="0">
                  <a:pos x="290" y="1924"/>
                </a:cxn>
                <a:cxn ang="0">
                  <a:pos x="196" y="1758"/>
                </a:cxn>
                <a:cxn ang="0">
                  <a:pos x="174" y="1662"/>
                </a:cxn>
                <a:cxn ang="0">
                  <a:pos x="172" y="638"/>
                </a:cxn>
                <a:cxn ang="0">
                  <a:pos x="188" y="542"/>
                </a:cxn>
                <a:cxn ang="0">
                  <a:pos x="262" y="390"/>
                </a:cxn>
                <a:cxn ang="0">
                  <a:pos x="400" y="254"/>
                </a:cxn>
                <a:cxn ang="0">
                  <a:pos x="584" y="180"/>
                </a:cxn>
                <a:cxn ang="0">
                  <a:pos x="2948" y="170"/>
                </a:cxn>
                <a:cxn ang="0">
                  <a:pos x="3096" y="194"/>
                </a:cxn>
                <a:cxn ang="0">
                  <a:pos x="3264" y="284"/>
                </a:cxn>
                <a:cxn ang="0">
                  <a:pos x="3384" y="428"/>
                </a:cxn>
                <a:cxn ang="0">
                  <a:pos x="3442" y="612"/>
                </a:cxn>
              </a:cxnLst>
              <a:rect l="0" t="0" r="r" b="b"/>
              <a:pathLst>
                <a:path w="3614" h="2904">
                  <a:moveTo>
                    <a:pt x="3604" y="560"/>
                  </a:moveTo>
                  <a:lnTo>
                    <a:pt x="3600" y="530"/>
                  </a:lnTo>
                  <a:lnTo>
                    <a:pt x="3592" y="498"/>
                  </a:lnTo>
                  <a:lnTo>
                    <a:pt x="3584" y="466"/>
                  </a:lnTo>
                  <a:lnTo>
                    <a:pt x="3572" y="434"/>
                  </a:lnTo>
                  <a:lnTo>
                    <a:pt x="3560" y="404"/>
                  </a:lnTo>
                  <a:lnTo>
                    <a:pt x="3548" y="374"/>
                  </a:lnTo>
                  <a:lnTo>
                    <a:pt x="3532" y="348"/>
                  </a:lnTo>
                  <a:lnTo>
                    <a:pt x="3516" y="320"/>
                  </a:lnTo>
                  <a:lnTo>
                    <a:pt x="3500" y="292"/>
                  </a:lnTo>
                  <a:lnTo>
                    <a:pt x="3480" y="268"/>
                  </a:lnTo>
                  <a:lnTo>
                    <a:pt x="3460" y="242"/>
                  </a:lnTo>
                  <a:lnTo>
                    <a:pt x="3440" y="218"/>
                  </a:lnTo>
                  <a:lnTo>
                    <a:pt x="3418" y="196"/>
                  </a:lnTo>
                  <a:lnTo>
                    <a:pt x="3396" y="172"/>
                  </a:lnTo>
                  <a:lnTo>
                    <a:pt x="3370" y="154"/>
                  </a:lnTo>
                  <a:lnTo>
                    <a:pt x="3346" y="132"/>
                  </a:lnTo>
                  <a:lnTo>
                    <a:pt x="3320" y="116"/>
                  </a:lnTo>
                  <a:lnTo>
                    <a:pt x="3292" y="98"/>
                  </a:lnTo>
                  <a:lnTo>
                    <a:pt x="3264" y="82"/>
                  </a:lnTo>
                  <a:lnTo>
                    <a:pt x="3238" y="66"/>
                  </a:lnTo>
                  <a:lnTo>
                    <a:pt x="3208" y="54"/>
                  </a:lnTo>
                  <a:lnTo>
                    <a:pt x="3176" y="42"/>
                  </a:lnTo>
                  <a:lnTo>
                    <a:pt x="3146" y="30"/>
                  </a:lnTo>
                  <a:lnTo>
                    <a:pt x="3114" y="22"/>
                  </a:lnTo>
                  <a:lnTo>
                    <a:pt x="3080" y="16"/>
                  </a:lnTo>
                  <a:lnTo>
                    <a:pt x="3050" y="10"/>
                  </a:lnTo>
                  <a:lnTo>
                    <a:pt x="3016" y="6"/>
                  </a:lnTo>
                  <a:lnTo>
                    <a:pt x="2982" y="4"/>
                  </a:lnTo>
                  <a:lnTo>
                    <a:pt x="2948" y="0"/>
                  </a:lnTo>
                  <a:lnTo>
                    <a:pt x="684" y="0"/>
                  </a:lnTo>
                  <a:lnTo>
                    <a:pt x="648" y="4"/>
                  </a:lnTo>
                  <a:lnTo>
                    <a:pt x="614" y="6"/>
                  </a:lnTo>
                  <a:lnTo>
                    <a:pt x="580" y="10"/>
                  </a:lnTo>
                  <a:lnTo>
                    <a:pt x="546" y="16"/>
                  </a:lnTo>
                  <a:lnTo>
                    <a:pt x="514" y="22"/>
                  </a:lnTo>
                  <a:lnTo>
                    <a:pt x="482" y="32"/>
                  </a:lnTo>
                  <a:lnTo>
                    <a:pt x="452" y="44"/>
                  </a:lnTo>
                  <a:lnTo>
                    <a:pt x="420" y="54"/>
                  </a:lnTo>
                  <a:lnTo>
                    <a:pt x="390" y="68"/>
                  </a:lnTo>
                  <a:lnTo>
                    <a:pt x="360" y="84"/>
                  </a:lnTo>
                  <a:lnTo>
                    <a:pt x="330" y="98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0" y="156"/>
                  </a:lnTo>
                  <a:lnTo>
                    <a:pt x="226" y="176"/>
                  </a:lnTo>
                  <a:lnTo>
                    <a:pt x="202" y="198"/>
                  </a:lnTo>
                  <a:lnTo>
                    <a:pt x="178" y="220"/>
                  </a:lnTo>
                  <a:lnTo>
                    <a:pt x="158" y="246"/>
                  </a:lnTo>
                  <a:lnTo>
                    <a:pt x="136" y="272"/>
                  </a:lnTo>
                  <a:lnTo>
                    <a:pt x="118" y="296"/>
                  </a:lnTo>
                  <a:lnTo>
                    <a:pt x="100" y="324"/>
                  </a:lnTo>
                  <a:lnTo>
                    <a:pt x="84" y="352"/>
                  </a:lnTo>
                  <a:lnTo>
                    <a:pt x="68" y="380"/>
                  </a:lnTo>
                  <a:lnTo>
                    <a:pt x="54" y="408"/>
                  </a:lnTo>
                  <a:lnTo>
                    <a:pt x="42" y="438"/>
                  </a:lnTo>
                  <a:lnTo>
                    <a:pt x="30" y="468"/>
                  </a:lnTo>
                  <a:lnTo>
                    <a:pt x="22" y="500"/>
                  </a:lnTo>
                  <a:lnTo>
                    <a:pt x="14" y="532"/>
                  </a:lnTo>
                  <a:lnTo>
                    <a:pt x="8" y="564"/>
                  </a:lnTo>
                  <a:lnTo>
                    <a:pt x="4" y="596"/>
                  </a:lnTo>
                  <a:lnTo>
                    <a:pt x="2" y="628"/>
                  </a:lnTo>
                  <a:lnTo>
                    <a:pt x="0" y="662"/>
                  </a:lnTo>
                  <a:lnTo>
                    <a:pt x="0" y="1614"/>
                  </a:lnTo>
                  <a:lnTo>
                    <a:pt x="2" y="1646"/>
                  </a:lnTo>
                  <a:lnTo>
                    <a:pt x="4" y="1678"/>
                  </a:lnTo>
                  <a:lnTo>
                    <a:pt x="8" y="1712"/>
                  </a:lnTo>
                  <a:lnTo>
                    <a:pt x="14" y="1744"/>
                  </a:lnTo>
                  <a:lnTo>
                    <a:pt x="22" y="1776"/>
                  </a:lnTo>
                  <a:lnTo>
                    <a:pt x="30" y="1808"/>
                  </a:lnTo>
                  <a:lnTo>
                    <a:pt x="44" y="1838"/>
                  </a:lnTo>
                  <a:lnTo>
                    <a:pt x="54" y="1868"/>
                  </a:lnTo>
                  <a:lnTo>
                    <a:pt x="68" y="1896"/>
                  </a:lnTo>
                  <a:lnTo>
                    <a:pt x="84" y="1926"/>
                  </a:lnTo>
                  <a:lnTo>
                    <a:pt x="100" y="1954"/>
                  </a:lnTo>
                  <a:lnTo>
                    <a:pt x="120" y="1982"/>
                  </a:lnTo>
                  <a:lnTo>
                    <a:pt x="138" y="2006"/>
                  </a:lnTo>
                  <a:lnTo>
                    <a:pt x="160" y="2032"/>
                  </a:lnTo>
                  <a:lnTo>
                    <a:pt x="180" y="2056"/>
                  </a:lnTo>
                  <a:lnTo>
                    <a:pt x="204" y="2078"/>
                  </a:lnTo>
                  <a:lnTo>
                    <a:pt x="228" y="2102"/>
                  </a:lnTo>
                  <a:lnTo>
                    <a:pt x="252" y="2122"/>
                  </a:lnTo>
                  <a:lnTo>
                    <a:pt x="278" y="2142"/>
                  </a:lnTo>
                  <a:lnTo>
                    <a:pt x="306" y="2160"/>
                  </a:lnTo>
                  <a:lnTo>
                    <a:pt x="332" y="2178"/>
                  </a:lnTo>
                  <a:lnTo>
                    <a:pt x="362" y="2194"/>
                  </a:lnTo>
                  <a:lnTo>
                    <a:pt x="392" y="2210"/>
                  </a:lnTo>
                  <a:lnTo>
                    <a:pt x="422" y="2222"/>
                  </a:lnTo>
                  <a:lnTo>
                    <a:pt x="454" y="2234"/>
                  </a:lnTo>
                  <a:lnTo>
                    <a:pt x="486" y="2246"/>
                  </a:lnTo>
                  <a:lnTo>
                    <a:pt x="516" y="2254"/>
                  </a:lnTo>
                  <a:lnTo>
                    <a:pt x="550" y="2262"/>
                  </a:lnTo>
                  <a:lnTo>
                    <a:pt x="582" y="2268"/>
                  </a:lnTo>
                  <a:lnTo>
                    <a:pt x="616" y="2272"/>
                  </a:lnTo>
                  <a:lnTo>
                    <a:pt x="652" y="2274"/>
                  </a:lnTo>
                  <a:lnTo>
                    <a:pt x="686" y="2278"/>
                  </a:lnTo>
                  <a:lnTo>
                    <a:pt x="768" y="2278"/>
                  </a:lnTo>
                  <a:lnTo>
                    <a:pt x="768" y="2904"/>
                  </a:lnTo>
                  <a:lnTo>
                    <a:pt x="1794" y="2278"/>
                  </a:lnTo>
                  <a:lnTo>
                    <a:pt x="2948" y="2278"/>
                  </a:lnTo>
                  <a:lnTo>
                    <a:pt x="2982" y="2274"/>
                  </a:lnTo>
                  <a:lnTo>
                    <a:pt x="3016" y="2272"/>
                  </a:lnTo>
                  <a:lnTo>
                    <a:pt x="3050" y="2268"/>
                  </a:lnTo>
                  <a:lnTo>
                    <a:pt x="3080" y="2262"/>
                  </a:lnTo>
                  <a:lnTo>
                    <a:pt x="3114" y="2256"/>
                  </a:lnTo>
                  <a:lnTo>
                    <a:pt x="3146" y="2246"/>
                  </a:lnTo>
                  <a:lnTo>
                    <a:pt x="3176" y="2234"/>
                  </a:lnTo>
                  <a:lnTo>
                    <a:pt x="3208" y="2224"/>
                  </a:lnTo>
                  <a:lnTo>
                    <a:pt x="3238" y="2210"/>
                  </a:lnTo>
                  <a:lnTo>
                    <a:pt x="3264" y="2196"/>
                  </a:lnTo>
                  <a:lnTo>
                    <a:pt x="3292" y="2180"/>
                  </a:lnTo>
                  <a:lnTo>
                    <a:pt x="3320" y="2162"/>
                  </a:lnTo>
                  <a:lnTo>
                    <a:pt x="3346" y="2144"/>
                  </a:lnTo>
                  <a:lnTo>
                    <a:pt x="3370" y="2124"/>
                  </a:lnTo>
                  <a:lnTo>
                    <a:pt x="3396" y="2104"/>
                  </a:lnTo>
                  <a:lnTo>
                    <a:pt x="3418" y="2080"/>
                  </a:lnTo>
                  <a:lnTo>
                    <a:pt x="3440" y="2058"/>
                  </a:lnTo>
                  <a:lnTo>
                    <a:pt x="3460" y="2034"/>
                  </a:lnTo>
                  <a:lnTo>
                    <a:pt x="3480" y="2008"/>
                  </a:lnTo>
                  <a:lnTo>
                    <a:pt x="3500" y="1984"/>
                  </a:lnTo>
                  <a:lnTo>
                    <a:pt x="3516" y="1956"/>
                  </a:lnTo>
                  <a:lnTo>
                    <a:pt x="3532" y="1928"/>
                  </a:lnTo>
                  <a:lnTo>
                    <a:pt x="3548" y="1898"/>
                  </a:lnTo>
                  <a:lnTo>
                    <a:pt x="3560" y="1872"/>
                  </a:lnTo>
                  <a:lnTo>
                    <a:pt x="3572" y="1840"/>
                  </a:lnTo>
                  <a:lnTo>
                    <a:pt x="3584" y="1810"/>
                  </a:lnTo>
                  <a:lnTo>
                    <a:pt x="3592" y="1778"/>
                  </a:lnTo>
                  <a:lnTo>
                    <a:pt x="3600" y="1746"/>
                  </a:lnTo>
                  <a:lnTo>
                    <a:pt x="3604" y="1712"/>
                  </a:lnTo>
                  <a:lnTo>
                    <a:pt x="3608" y="1682"/>
                  </a:lnTo>
                  <a:lnTo>
                    <a:pt x="3614" y="1648"/>
                  </a:lnTo>
                  <a:lnTo>
                    <a:pt x="3614" y="1614"/>
                  </a:lnTo>
                  <a:lnTo>
                    <a:pt x="3614" y="662"/>
                  </a:lnTo>
                  <a:lnTo>
                    <a:pt x="3614" y="628"/>
                  </a:lnTo>
                  <a:lnTo>
                    <a:pt x="3608" y="594"/>
                  </a:lnTo>
                  <a:lnTo>
                    <a:pt x="3604" y="560"/>
                  </a:lnTo>
                  <a:close/>
                  <a:moveTo>
                    <a:pt x="3444" y="662"/>
                  </a:moveTo>
                  <a:lnTo>
                    <a:pt x="3444" y="1614"/>
                  </a:lnTo>
                  <a:lnTo>
                    <a:pt x="3444" y="1638"/>
                  </a:lnTo>
                  <a:lnTo>
                    <a:pt x="3442" y="1662"/>
                  </a:lnTo>
                  <a:lnTo>
                    <a:pt x="3440" y="1688"/>
                  </a:lnTo>
                  <a:lnTo>
                    <a:pt x="3434" y="1712"/>
                  </a:lnTo>
                  <a:lnTo>
                    <a:pt x="3422" y="1760"/>
                  </a:lnTo>
                  <a:lnTo>
                    <a:pt x="3406" y="1806"/>
                  </a:lnTo>
                  <a:lnTo>
                    <a:pt x="3384" y="1848"/>
                  </a:lnTo>
                  <a:lnTo>
                    <a:pt x="3360" y="1888"/>
                  </a:lnTo>
                  <a:lnTo>
                    <a:pt x="3330" y="1926"/>
                  </a:lnTo>
                  <a:lnTo>
                    <a:pt x="3298" y="1962"/>
                  </a:lnTo>
                  <a:lnTo>
                    <a:pt x="3262" y="1994"/>
                  </a:lnTo>
                  <a:lnTo>
                    <a:pt x="3224" y="2024"/>
                  </a:lnTo>
                  <a:lnTo>
                    <a:pt x="3184" y="2046"/>
                  </a:lnTo>
                  <a:lnTo>
                    <a:pt x="3140" y="2068"/>
                  </a:lnTo>
                  <a:lnTo>
                    <a:pt x="3094" y="2084"/>
                  </a:lnTo>
                  <a:lnTo>
                    <a:pt x="3048" y="2098"/>
                  </a:lnTo>
                  <a:lnTo>
                    <a:pt x="2998" y="2104"/>
                  </a:lnTo>
                  <a:lnTo>
                    <a:pt x="2974" y="2106"/>
                  </a:lnTo>
                  <a:lnTo>
                    <a:pt x="2948" y="2108"/>
                  </a:lnTo>
                  <a:lnTo>
                    <a:pt x="1748" y="2108"/>
                  </a:lnTo>
                  <a:lnTo>
                    <a:pt x="934" y="2604"/>
                  </a:lnTo>
                  <a:lnTo>
                    <a:pt x="934" y="2108"/>
                  </a:lnTo>
                  <a:lnTo>
                    <a:pt x="686" y="2108"/>
                  </a:lnTo>
                  <a:lnTo>
                    <a:pt x="660" y="2106"/>
                  </a:lnTo>
                  <a:lnTo>
                    <a:pt x="634" y="2104"/>
                  </a:lnTo>
                  <a:lnTo>
                    <a:pt x="610" y="2102"/>
                  </a:lnTo>
                  <a:lnTo>
                    <a:pt x="584" y="2098"/>
                  </a:lnTo>
                  <a:lnTo>
                    <a:pt x="536" y="2084"/>
                  </a:lnTo>
                  <a:lnTo>
                    <a:pt x="488" y="2068"/>
                  </a:lnTo>
                  <a:lnTo>
                    <a:pt x="442" y="2046"/>
                  </a:lnTo>
                  <a:lnTo>
                    <a:pt x="400" y="2022"/>
                  </a:lnTo>
                  <a:lnTo>
                    <a:pt x="360" y="1992"/>
                  </a:lnTo>
                  <a:lnTo>
                    <a:pt x="324" y="1960"/>
                  </a:lnTo>
                  <a:lnTo>
                    <a:pt x="290" y="1924"/>
                  </a:lnTo>
                  <a:lnTo>
                    <a:pt x="262" y="1886"/>
                  </a:lnTo>
                  <a:lnTo>
                    <a:pt x="234" y="1846"/>
                  </a:lnTo>
                  <a:lnTo>
                    <a:pt x="212" y="1802"/>
                  </a:lnTo>
                  <a:lnTo>
                    <a:pt x="196" y="1758"/>
                  </a:lnTo>
                  <a:lnTo>
                    <a:pt x="188" y="1734"/>
                  </a:lnTo>
                  <a:lnTo>
                    <a:pt x="182" y="1710"/>
                  </a:lnTo>
                  <a:lnTo>
                    <a:pt x="176" y="1688"/>
                  </a:lnTo>
                  <a:lnTo>
                    <a:pt x="174" y="1662"/>
                  </a:lnTo>
                  <a:lnTo>
                    <a:pt x="172" y="1636"/>
                  </a:lnTo>
                  <a:lnTo>
                    <a:pt x="172" y="1614"/>
                  </a:lnTo>
                  <a:lnTo>
                    <a:pt x="172" y="662"/>
                  </a:lnTo>
                  <a:lnTo>
                    <a:pt x="172" y="638"/>
                  </a:lnTo>
                  <a:lnTo>
                    <a:pt x="174" y="614"/>
                  </a:lnTo>
                  <a:lnTo>
                    <a:pt x="176" y="588"/>
                  </a:lnTo>
                  <a:lnTo>
                    <a:pt x="182" y="566"/>
                  </a:lnTo>
                  <a:lnTo>
                    <a:pt x="188" y="542"/>
                  </a:lnTo>
                  <a:lnTo>
                    <a:pt x="196" y="518"/>
                  </a:lnTo>
                  <a:lnTo>
                    <a:pt x="212" y="472"/>
                  </a:lnTo>
                  <a:lnTo>
                    <a:pt x="234" y="430"/>
                  </a:lnTo>
                  <a:lnTo>
                    <a:pt x="262" y="390"/>
                  </a:lnTo>
                  <a:lnTo>
                    <a:pt x="290" y="352"/>
                  </a:lnTo>
                  <a:lnTo>
                    <a:pt x="324" y="316"/>
                  </a:lnTo>
                  <a:lnTo>
                    <a:pt x="360" y="284"/>
                  </a:lnTo>
                  <a:lnTo>
                    <a:pt x="400" y="254"/>
                  </a:lnTo>
                  <a:lnTo>
                    <a:pt x="442" y="232"/>
                  </a:lnTo>
                  <a:lnTo>
                    <a:pt x="488" y="210"/>
                  </a:lnTo>
                  <a:lnTo>
                    <a:pt x="536" y="194"/>
                  </a:lnTo>
                  <a:lnTo>
                    <a:pt x="584" y="180"/>
                  </a:lnTo>
                  <a:lnTo>
                    <a:pt x="634" y="172"/>
                  </a:lnTo>
                  <a:lnTo>
                    <a:pt x="660" y="170"/>
                  </a:lnTo>
                  <a:lnTo>
                    <a:pt x="686" y="170"/>
                  </a:lnTo>
                  <a:lnTo>
                    <a:pt x="2948" y="170"/>
                  </a:lnTo>
                  <a:lnTo>
                    <a:pt x="2974" y="170"/>
                  </a:lnTo>
                  <a:lnTo>
                    <a:pt x="2998" y="172"/>
                  </a:lnTo>
                  <a:lnTo>
                    <a:pt x="3048" y="180"/>
                  </a:lnTo>
                  <a:lnTo>
                    <a:pt x="3096" y="194"/>
                  </a:lnTo>
                  <a:lnTo>
                    <a:pt x="3142" y="210"/>
                  </a:lnTo>
                  <a:lnTo>
                    <a:pt x="3184" y="230"/>
                  </a:lnTo>
                  <a:lnTo>
                    <a:pt x="3226" y="254"/>
                  </a:lnTo>
                  <a:lnTo>
                    <a:pt x="3264" y="284"/>
                  </a:lnTo>
                  <a:lnTo>
                    <a:pt x="3298" y="316"/>
                  </a:lnTo>
                  <a:lnTo>
                    <a:pt x="3332" y="350"/>
                  </a:lnTo>
                  <a:lnTo>
                    <a:pt x="3360" y="388"/>
                  </a:lnTo>
                  <a:lnTo>
                    <a:pt x="3384" y="428"/>
                  </a:lnTo>
                  <a:lnTo>
                    <a:pt x="3406" y="472"/>
                  </a:lnTo>
                  <a:lnTo>
                    <a:pt x="3422" y="516"/>
                  </a:lnTo>
                  <a:lnTo>
                    <a:pt x="3434" y="564"/>
                  </a:lnTo>
                  <a:lnTo>
                    <a:pt x="3442" y="612"/>
                  </a:lnTo>
                  <a:lnTo>
                    <a:pt x="3444" y="638"/>
                  </a:lnTo>
                  <a:lnTo>
                    <a:pt x="3444" y="6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741DEAC3-6563-4032-A4D2-122D356BE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-4883"/>
              <a:ext cx="3084" cy="1848"/>
            </a:xfrm>
            <a:custGeom>
              <a:avLst/>
              <a:gdLst/>
              <a:ahLst/>
              <a:cxnLst>
                <a:cxn ang="0">
                  <a:pos x="3080" y="510"/>
                </a:cxn>
                <a:cxn ang="0">
                  <a:pos x="3070" y="454"/>
                </a:cxn>
                <a:cxn ang="0">
                  <a:pos x="3054" y="398"/>
                </a:cxn>
                <a:cxn ang="0">
                  <a:pos x="3034" y="348"/>
                </a:cxn>
                <a:cxn ang="0">
                  <a:pos x="3006" y="298"/>
                </a:cxn>
                <a:cxn ang="0">
                  <a:pos x="2974" y="252"/>
                </a:cxn>
                <a:cxn ang="0">
                  <a:pos x="2938" y="206"/>
                </a:cxn>
                <a:cxn ang="0">
                  <a:pos x="2894" y="168"/>
                </a:cxn>
                <a:cxn ang="0">
                  <a:pos x="2850" y="132"/>
                </a:cxn>
                <a:cxn ang="0">
                  <a:pos x="2804" y="98"/>
                </a:cxn>
                <a:cxn ang="0">
                  <a:pos x="2752" y="70"/>
                </a:cxn>
                <a:cxn ang="0">
                  <a:pos x="2696" y="46"/>
                </a:cxn>
                <a:cxn ang="0">
                  <a:pos x="2642" y="28"/>
                </a:cxn>
                <a:cxn ang="0">
                  <a:pos x="2584" y="14"/>
                </a:cxn>
                <a:cxn ang="0">
                  <a:pos x="2524" y="6"/>
                </a:cxn>
                <a:cxn ang="0">
                  <a:pos x="2462" y="0"/>
                </a:cxn>
                <a:cxn ang="0">
                  <a:pos x="532" y="2"/>
                </a:cxn>
                <a:cxn ang="0">
                  <a:pos x="476" y="8"/>
                </a:cxn>
                <a:cxn ang="0">
                  <a:pos x="424" y="18"/>
                </a:cxn>
                <a:cxn ang="0">
                  <a:pos x="372" y="32"/>
                </a:cxn>
                <a:cxn ang="0">
                  <a:pos x="324" y="52"/>
                </a:cxn>
                <a:cxn ang="0">
                  <a:pos x="256" y="88"/>
                </a:cxn>
                <a:cxn ang="0">
                  <a:pos x="176" y="150"/>
                </a:cxn>
                <a:cxn ang="0">
                  <a:pos x="108" y="226"/>
                </a:cxn>
                <a:cxn ang="0">
                  <a:pos x="56" y="314"/>
                </a:cxn>
                <a:cxn ang="0">
                  <a:pos x="20" y="410"/>
                </a:cxn>
                <a:cxn ang="0">
                  <a:pos x="0" y="514"/>
                </a:cxn>
                <a:cxn ang="0">
                  <a:pos x="1852" y="514"/>
                </a:cxn>
                <a:cxn ang="0">
                  <a:pos x="1926" y="518"/>
                </a:cxn>
                <a:cxn ang="0">
                  <a:pos x="1994" y="528"/>
                </a:cxn>
                <a:cxn ang="0">
                  <a:pos x="2062" y="544"/>
                </a:cxn>
                <a:cxn ang="0">
                  <a:pos x="2126" y="566"/>
                </a:cxn>
                <a:cxn ang="0">
                  <a:pos x="2186" y="594"/>
                </a:cxn>
                <a:cxn ang="0">
                  <a:pos x="2242" y="630"/>
                </a:cxn>
                <a:cxn ang="0">
                  <a:pos x="2298" y="666"/>
                </a:cxn>
                <a:cxn ang="0">
                  <a:pos x="2348" y="710"/>
                </a:cxn>
                <a:cxn ang="0">
                  <a:pos x="2392" y="758"/>
                </a:cxn>
                <a:cxn ang="0">
                  <a:pos x="2432" y="808"/>
                </a:cxn>
                <a:cxn ang="0">
                  <a:pos x="2466" y="864"/>
                </a:cxn>
                <a:cxn ang="0">
                  <a:pos x="2496" y="922"/>
                </a:cxn>
                <a:cxn ang="0">
                  <a:pos x="2520" y="984"/>
                </a:cxn>
                <a:cxn ang="0">
                  <a:pos x="2536" y="1048"/>
                </a:cxn>
                <a:cxn ang="0">
                  <a:pos x="2548" y="1114"/>
                </a:cxn>
                <a:cxn ang="0">
                  <a:pos x="2552" y="1182"/>
                </a:cxn>
                <a:cxn ang="0">
                  <a:pos x="2544" y="1848"/>
                </a:cxn>
                <a:cxn ang="0">
                  <a:pos x="2650" y="1828"/>
                </a:cxn>
                <a:cxn ang="0">
                  <a:pos x="2752" y="1790"/>
                </a:cxn>
                <a:cxn ang="0">
                  <a:pos x="2844" y="1734"/>
                </a:cxn>
                <a:cxn ang="0">
                  <a:pos x="2924" y="1666"/>
                </a:cxn>
                <a:cxn ang="0">
                  <a:pos x="2990" y="1584"/>
                </a:cxn>
                <a:cxn ang="0">
                  <a:pos x="3040" y="1492"/>
                </a:cxn>
                <a:cxn ang="0">
                  <a:pos x="3058" y="1442"/>
                </a:cxn>
                <a:cxn ang="0">
                  <a:pos x="3072" y="1392"/>
                </a:cxn>
                <a:cxn ang="0">
                  <a:pos x="3080" y="1338"/>
                </a:cxn>
                <a:cxn ang="0">
                  <a:pos x="3084" y="1286"/>
                </a:cxn>
                <a:cxn ang="0">
                  <a:pos x="3082" y="540"/>
                </a:cxn>
              </a:cxnLst>
              <a:rect l="0" t="0" r="r" b="b"/>
              <a:pathLst>
                <a:path w="3084" h="1848">
                  <a:moveTo>
                    <a:pt x="3082" y="540"/>
                  </a:moveTo>
                  <a:lnTo>
                    <a:pt x="3080" y="510"/>
                  </a:lnTo>
                  <a:lnTo>
                    <a:pt x="3076" y="482"/>
                  </a:lnTo>
                  <a:lnTo>
                    <a:pt x="3070" y="454"/>
                  </a:lnTo>
                  <a:lnTo>
                    <a:pt x="3062" y="428"/>
                  </a:lnTo>
                  <a:lnTo>
                    <a:pt x="3054" y="398"/>
                  </a:lnTo>
                  <a:lnTo>
                    <a:pt x="3044" y="374"/>
                  </a:lnTo>
                  <a:lnTo>
                    <a:pt x="3034" y="348"/>
                  </a:lnTo>
                  <a:lnTo>
                    <a:pt x="3020" y="324"/>
                  </a:lnTo>
                  <a:lnTo>
                    <a:pt x="3006" y="298"/>
                  </a:lnTo>
                  <a:lnTo>
                    <a:pt x="2990" y="274"/>
                  </a:lnTo>
                  <a:lnTo>
                    <a:pt x="2974" y="252"/>
                  </a:lnTo>
                  <a:lnTo>
                    <a:pt x="2954" y="230"/>
                  </a:lnTo>
                  <a:lnTo>
                    <a:pt x="2938" y="206"/>
                  </a:lnTo>
                  <a:lnTo>
                    <a:pt x="2916" y="186"/>
                  </a:lnTo>
                  <a:lnTo>
                    <a:pt x="2894" y="168"/>
                  </a:lnTo>
                  <a:lnTo>
                    <a:pt x="2874" y="148"/>
                  </a:lnTo>
                  <a:lnTo>
                    <a:pt x="2850" y="132"/>
                  </a:lnTo>
                  <a:lnTo>
                    <a:pt x="2826" y="114"/>
                  </a:lnTo>
                  <a:lnTo>
                    <a:pt x="2804" y="98"/>
                  </a:lnTo>
                  <a:lnTo>
                    <a:pt x="2778" y="82"/>
                  </a:lnTo>
                  <a:lnTo>
                    <a:pt x="2752" y="70"/>
                  </a:lnTo>
                  <a:lnTo>
                    <a:pt x="2724" y="58"/>
                  </a:lnTo>
                  <a:lnTo>
                    <a:pt x="2696" y="46"/>
                  </a:lnTo>
                  <a:lnTo>
                    <a:pt x="2668" y="36"/>
                  </a:lnTo>
                  <a:lnTo>
                    <a:pt x="2642" y="28"/>
                  </a:lnTo>
                  <a:lnTo>
                    <a:pt x="2614" y="20"/>
                  </a:lnTo>
                  <a:lnTo>
                    <a:pt x="2584" y="14"/>
                  </a:lnTo>
                  <a:lnTo>
                    <a:pt x="2554" y="10"/>
                  </a:lnTo>
                  <a:lnTo>
                    <a:pt x="2524" y="6"/>
                  </a:lnTo>
                  <a:lnTo>
                    <a:pt x="2494" y="2"/>
                  </a:lnTo>
                  <a:lnTo>
                    <a:pt x="2462" y="0"/>
                  </a:lnTo>
                  <a:lnTo>
                    <a:pt x="562" y="0"/>
                  </a:lnTo>
                  <a:lnTo>
                    <a:pt x="532" y="2"/>
                  </a:lnTo>
                  <a:lnTo>
                    <a:pt x="504" y="6"/>
                  </a:lnTo>
                  <a:lnTo>
                    <a:pt x="476" y="8"/>
                  </a:lnTo>
                  <a:lnTo>
                    <a:pt x="448" y="12"/>
                  </a:lnTo>
                  <a:lnTo>
                    <a:pt x="424" y="18"/>
                  </a:lnTo>
                  <a:lnTo>
                    <a:pt x="398" y="26"/>
                  </a:lnTo>
                  <a:lnTo>
                    <a:pt x="372" y="32"/>
                  </a:lnTo>
                  <a:lnTo>
                    <a:pt x="346" y="42"/>
                  </a:lnTo>
                  <a:lnTo>
                    <a:pt x="324" y="52"/>
                  </a:lnTo>
                  <a:lnTo>
                    <a:pt x="300" y="62"/>
                  </a:lnTo>
                  <a:lnTo>
                    <a:pt x="256" y="88"/>
                  </a:lnTo>
                  <a:lnTo>
                    <a:pt x="214" y="118"/>
                  </a:lnTo>
                  <a:lnTo>
                    <a:pt x="176" y="150"/>
                  </a:lnTo>
                  <a:lnTo>
                    <a:pt x="140" y="186"/>
                  </a:lnTo>
                  <a:lnTo>
                    <a:pt x="108" y="226"/>
                  </a:lnTo>
                  <a:lnTo>
                    <a:pt x="80" y="268"/>
                  </a:lnTo>
                  <a:lnTo>
                    <a:pt x="56" y="314"/>
                  </a:lnTo>
                  <a:lnTo>
                    <a:pt x="36" y="360"/>
                  </a:lnTo>
                  <a:lnTo>
                    <a:pt x="20" y="410"/>
                  </a:lnTo>
                  <a:lnTo>
                    <a:pt x="8" y="462"/>
                  </a:lnTo>
                  <a:lnTo>
                    <a:pt x="0" y="514"/>
                  </a:lnTo>
                  <a:lnTo>
                    <a:pt x="1794" y="514"/>
                  </a:lnTo>
                  <a:lnTo>
                    <a:pt x="1852" y="514"/>
                  </a:lnTo>
                  <a:lnTo>
                    <a:pt x="1890" y="514"/>
                  </a:lnTo>
                  <a:lnTo>
                    <a:pt x="1926" y="518"/>
                  </a:lnTo>
                  <a:lnTo>
                    <a:pt x="1960" y="524"/>
                  </a:lnTo>
                  <a:lnTo>
                    <a:pt x="1994" y="528"/>
                  </a:lnTo>
                  <a:lnTo>
                    <a:pt x="2028" y="536"/>
                  </a:lnTo>
                  <a:lnTo>
                    <a:pt x="2062" y="544"/>
                  </a:lnTo>
                  <a:lnTo>
                    <a:pt x="2094" y="556"/>
                  </a:lnTo>
                  <a:lnTo>
                    <a:pt x="2126" y="566"/>
                  </a:lnTo>
                  <a:lnTo>
                    <a:pt x="2156" y="580"/>
                  </a:lnTo>
                  <a:lnTo>
                    <a:pt x="2186" y="594"/>
                  </a:lnTo>
                  <a:lnTo>
                    <a:pt x="2216" y="610"/>
                  </a:lnTo>
                  <a:lnTo>
                    <a:pt x="2242" y="630"/>
                  </a:lnTo>
                  <a:lnTo>
                    <a:pt x="2270" y="648"/>
                  </a:lnTo>
                  <a:lnTo>
                    <a:pt x="2298" y="666"/>
                  </a:lnTo>
                  <a:lnTo>
                    <a:pt x="2322" y="688"/>
                  </a:lnTo>
                  <a:lnTo>
                    <a:pt x="2348" y="710"/>
                  </a:lnTo>
                  <a:lnTo>
                    <a:pt x="2370" y="734"/>
                  </a:lnTo>
                  <a:lnTo>
                    <a:pt x="2392" y="758"/>
                  </a:lnTo>
                  <a:lnTo>
                    <a:pt x="2414" y="782"/>
                  </a:lnTo>
                  <a:lnTo>
                    <a:pt x="2432" y="808"/>
                  </a:lnTo>
                  <a:lnTo>
                    <a:pt x="2450" y="836"/>
                  </a:lnTo>
                  <a:lnTo>
                    <a:pt x="2466" y="864"/>
                  </a:lnTo>
                  <a:lnTo>
                    <a:pt x="2482" y="892"/>
                  </a:lnTo>
                  <a:lnTo>
                    <a:pt x="2496" y="922"/>
                  </a:lnTo>
                  <a:lnTo>
                    <a:pt x="2510" y="952"/>
                  </a:lnTo>
                  <a:lnTo>
                    <a:pt x="2520" y="984"/>
                  </a:lnTo>
                  <a:lnTo>
                    <a:pt x="2528" y="1014"/>
                  </a:lnTo>
                  <a:lnTo>
                    <a:pt x="2536" y="1048"/>
                  </a:lnTo>
                  <a:lnTo>
                    <a:pt x="2544" y="1080"/>
                  </a:lnTo>
                  <a:lnTo>
                    <a:pt x="2548" y="1114"/>
                  </a:lnTo>
                  <a:lnTo>
                    <a:pt x="2550" y="1148"/>
                  </a:lnTo>
                  <a:lnTo>
                    <a:pt x="2552" y="1182"/>
                  </a:lnTo>
                  <a:lnTo>
                    <a:pt x="2546" y="1360"/>
                  </a:lnTo>
                  <a:lnTo>
                    <a:pt x="2544" y="1848"/>
                  </a:lnTo>
                  <a:lnTo>
                    <a:pt x="2596" y="1840"/>
                  </a:lnTo>
                  <a:lnTo>
                    <a:pt x="2650" y="1828"/>
                  </a:lnTo>
                  <a:lnTo>
                    <a:pt x="2700" y="1810"/>
                  </a:lnTo>
                  <a:lnTo>
                    <a:pt x="2752" y="1790"/>
                  </a:lnTo>
                  <a:lnTo>
                    <a:pt x="2798" y="1764"/>
                  </a:lnTo>
                  <a:lnTo>
                    <a:pt x="2844" y="1734"/>
                  </a:lnTo>
                  <a:lnTo>
                    <a:pt x="2884" y="1702"/>
                  </a:lnTo>
                  <a:lnTo>
                    <a:pt x="2924" y="1666"/>
                  </a:lnTo>
                  <a:lnTo>
                    <a:pt x="2958" y="1626"/>
                  </a:lnTo>
                  <a:lnTo>
                    <a:pt x="2990" y="1584"/>
                  </a:lnTo>
                  <a:lnTo>
                    <a:pt x="3018" y="1538"/>
                  </a:lnTo>
                  <a:lnTo>
                    <a:pt x="3040" y="1492"/>
                  </a:lnTo>
                  <a:lnTo>
                    <a:pt x="3050" y="1468"/>
                  </a:lnTo>
                  <a:lnTo>
                    <a:pt x="3058" y="1442"/>
                  </a:lnTo>
                  <a:lnTo>
                    <a:pt x="3068" y="1418"/>
                  </a:lnTo>
                  <a:lnTo>
                    <a:pt x="3072" y="1392"/>
                  </a:lnTo>
                  <a:lnTo>
                    <a:pt x="3078" y="1366"/>
                  </a:lnTo>
                  <a:lnTo>
                    <a:pt x="3080" y="1338"/>
                  </a:lnTo>
                  <a:lnTo>
                    <a:pt x="3082" y="1312"/>
                  </a:lnTo>
                  <a:lnTo>
                    <a:pt x="3084" y="1286"/>
                  </a:lnTo>
                  <a:lnTo>
                    <a:pt x="3084" y="568"/>
                  </a:lnTo>
                  <a:lnTo>
                    <a:pt x="3082" y="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9">
              <a:extLst>
                <a:ext uri="{FF2B5EF4-FFF2-40B4-BE49-F238E27FC236}">
                  <a16:creationId xmlns:a16="http://schemas.microsoft.com/office/drawing/2014/main" id="{B783BED7-95EB-4299-B1E4-EB84DFDF9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-3587"/>
              <a:ext cx="2296" cy="1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70">
              <a:extLst>
                <a:ext uri="{FF2B5EF4-FFF2-40B4-BE49-F238E27FC236}">
                  <a16:creationId xmlns:a16="http://schemas.microsoft.com/office/drawing/2014/main" id="{0EF82CDD-B9AD-41D2-BABD-CB44D38EF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-3143"/>
              <a:ext cx="2296" cy="1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71">
              <a:extLst>
                <a:ext uri="{FF2B5EF4-FFF2-40B4-BE49-F238E27FC236}">
                  <a16:creationId xmlns:a16="http://schemas.microsoft.com/office/drawing/2014/main" id="{34ED76D3-03E3-483E-AB14-F7E96EA6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-2699"/>
              <a:ext cx="2296" cy="1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50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67233" y="2249604"/>
            <a:ext cx="425932" cy="884070"/>
          </a:xfrm>
        </p:spPr>
        <p:txBody>
          <a:bodyPr/>
          <a:lstStyle/>
          <a:p>
            <a:r>
              <a:rPr lang="fr-FR" noProof="0" dirty="0"/>
              <a:t>4	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19413" y="3413125"/>
            <a:ext cx="3309937" cy="848300"/>
          </a:xfrm>
        </p:spPr>
        <p:txBody>
          <a:bodyPr/>
          <a:lstStyle/>
          <a:p>
            <a:r>
              <a:rPr lang="fr-FR" noProof="0" dirty="0"/>
              <a:t>Définition du </a:t>
            </a:r>
            <a:br>
              <a:rPr lang="fr-FR" noProof="0" dirty="0"/>
            </a:br>
            <a:r>
              <a:rPr lang="fr-FR" noProof="0" dirty="0"/>
              <a:t>data </a:t>
            </a:r>
            <a:r>
              <a:rPr lang="fr-FR" noProof="0" dirty="0" err="1"/>
              <a:t>engineer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836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Distinction entre le développeur et le data architecte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5438" y="33632"/>
            <a:ext cx="1841851" cy="197353"/>
          </a:xfrm>
        </p:spPr>
        <p:txBody>
          <a:bodyPr/>
          <a:lstStyle/>
          <a:p>
            <a:r>
              <a:rPr lang="fr-FR" noProof="0" dirty="0"/>
              <a:t>Définition du data </a:t>
            </a:r>
            <a:r>
              <a:rPr lang="fr-FR" noProof="0" dirty="0" err="1"/>
              <a:t>engineer</a:t>
            </a:r>
            <a:endParaRPr lang="fr-FR" noProof="0" dirty="0"/>
          </a:p>
        </p:txBody>
      </p:sp>
      <p:sp>
        <p:nvSpPr>
          <p:cNvPr id="41" name="Rectangle 40"/>
          <p:cNvSpPr/>
          <p:nvPr/>
        </p:nvSpPr>
        <p:spPr>
          <a:xfrm>
            <a:off x="1810148" y="2347394"/>
            <a:ext cx="964799" cy="195814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144000" indent="-144000" algn="ctr">
              <a:spcBef>
                <a:spcPts val="400"/>
              </a:spcBef>
              <a:buClr>
                <a:srgbClr val="AA8778"/>
              </a:buClr>
              <a:buSzPct val="90000"/>
              <a:buFont typeface="Wingdings"/>
              <a:buChar char="n"/>
            </a:pPr>
            <a:endParaRPr lang="fr-FR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81248" y="2432417"/>
            <a:ext cx="6442076" cy="795337"/>
          </a:xfrm>
          <a:prstGeom prst="rect">
            <a:avLst/>
          </a:prstGeom>
          <a:solidFill>
            <a:srgbClr val="F5F5F5"/>
          </a:solidFill>
        </p:spPr>
        <p:txBody>
          <a:bodyPr wrap="square" lIns="108000" tIns="36000" rIns="108000" bIns="36000" rtlCol="0" anchor="ctr">
            <a:noAutofit/>
          </a:bodyPr>
          <a:lstStyle/>
          <a:p>
            <a:pPr marL="144000" indent="-144000">
              <a:spcBef>
                <a:spcPts val="400"/>
              </a:spcBef>
              <a:buClr>
                <a:schemeClr val="tx2">
                  <a:lumMod val="50000"/>
                </a:schemeClr>
              </a:buClr>
              <a:buSzPct val="90000"/>
              <a:buFont typeface="Wingdings"/>
              <a:buChar char="n"/>
            </a:pPr>
            <a:r>
              <a:rPr lang="fr-FR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Développe et entretient les systèmes de collecte, de stockage et de mise à disposition des données</a:t>
            </a:r>
          </a:p>
          <a:p>
            <a:pPr marL="144000" indent="-144000">
              <a:spcBef>
                <a:spcPts val="400"/>
              </a:spcBef>
              <a:buClr>
                <a:schemeClr val="tx2">
                  <a:lumMod val="50000"/>
                </a:schemeClr>
              </a:buClr>
              <a:buSzPct val="90000"/>
              <a:buFont typeface="Wingdings"/>
              <a:buChar char="n"/>
            </a:pPr>
            <a:r>
              <a:rPr lang="fr-FR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Profil Junior à expert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436" y="2432417"/>
            <a:ext cx="1839912" cy="795337"/>
          </a:xfrm>
          <a:prstGeom prst="rect">
            <a:avLst/>
          </a:prstGeom>
          <a:solidFill>
            <a:schemeClr val="tx2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 fontAlgn="base">
              <a:spcBef>
                <a:spcPct val="35000"/>
              </a:spcBef>
              <a:spcAft>
                <a:spcPct val="0"/>
              </a:spcAft>
              <a:buClr>
                <a:srgbClr val="E60028"/>
              </a:buClr>
              <a:buSzPct val="85000"/>
              <a:defRPr/>
            </a:pPr>
            <a:r>
              <a:rPr lang="fr-FR" sz="1000" b="1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Développeur</a:t>
            </a:r>
          </a:p>
        </p:txBody>
      </p:sp>
      <p:sp>
        <p:nvSpPr>
          <p:cNvPr id="69" name="Flowchart: Manual Operation 68"/>
          <p:cNvSpPr/>
          <p:nvPr/>
        </p:nvSpPr>
        <p:spPr>
          <a:xfrm>
            <a:off x="1811588" y="2347394"/>
            <a:ext cx="962566" cy="246270"/>
          </a:xfrm>
          <a:prstGeom prst="flowChartManualOperation">
            <a:avLst/>
          </a:prstGeom>
          <a:solidFill>
            <a:schemeClr val="bg2"/>
          </a:solidFill>
          <a:ln w="19050">
            <a:noFill/>
          </a:ln>
          <a:effectLst>
            <a:outerShdw blurRad="38100" dist="25400" dir="5400000" algn="t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indent="-144000" algn="ctr">
              <a:spcBef>
                <a:spcPts val="400"/>
              </a:spcBef>
              <a:buClr>
                <a:srgbClr val="AA8778"/>
              </a:buClr>
              <a:buSzPct val="90000"/>
            </a:pPr>
            <a:r>
              <a:rPr lang="fr-FR" sz="1200" b="1"/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810148" y="3571208"/>
            <a:ext cx="964799" cy="195814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144000" indent="-144000" algn="ctr">
              <a:spcBef>
                <a:spcPts val="400"/>
              </a:spcBef>
              <a:buClr>
                <a:srgbClr val="AA8778"/>
              </a:buClr>
              <a:buSzPct val="90000"/>
              <a:buFont typeface="Wingdings"/>
              <a:buChar char="n"/>
            </a:pPr>
            <a:endParaRPr lang="fr-FR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81248" y="3656231"/>
            <a:ext cx="6442076" cy="795337"/>
          </a:xfrm>
          <a:prstGeom prst="rect">
            <a:avLst/>
          </a:prstGeom>
          <a:solidFill>
            <a:srgbClr val="F5F5F5"/>
          </a:solidFill>
        </p:spPr>
        <p:txBody>
          <a:bodyPr wrap="square" lIns="108000" tIns="36000" rIns="108000" bIns="36000" rtlCol="0" anchor="ctr">
            <a:noAutofit/>
          </a:bodyPr>
          <a:lstStyle/>
          <a:p>
            <a:pPr marL="144000" indent="-144000">
              <a:spcBef>
                <a:spcPts val="400"/>
              </a:spcBef>
              <a:buClr>
                <a:schemeClr val="tx2">
                  <a:lumMod val="50000"/>
                </a:schemeClr>
              </a:buClr>
              <a:buSzPct val="90000"/>
              <a:buFont typeface="Wingdings"/>
              <a:buChar char="n"/>
            </a:pPr>
            <a:r>
              <a:rPr lang="fr-FR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Identifie et préconise les technologies pour gérer le volume et le flux de données</a:t>
            </a:r>
          </a:p>
          <a:p>
            <a:pPr marL="144000" indent="-144000">
              <a:spcBef>
                <a:spcPts val="400"/>
              </a:spcBef>
              <a:buClr>
                <a:schemeClr val="tx2">
                  <a:lumMod val="50000"/>
                </a:schemeClr>
              </a:buClr>
              <a:buSzPct val="90000"/>
              <a:buFont typeface="Wingdings"/>
              <a:buChar char="n"/>
            </a:pPr>
            <a:r>
              <a:rPr lang="fr-FR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Profil expert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25436" y="3656231"/>
            <a:ext cx="1839912" cy="795337"/>
          </a:xfrm>
          <a:prstGeom prst="rect">
            <a:avLst/>
          </a:prstGeom>
          <a:solidFill>
            <a:schemeClr val="tx2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 fontAlgn="base">
              <a:spcBef>
                <a:spcPct val="35000"/>
              </a:spcBef>
              <a:spcAft>
                <a:spcPct val="0"/>
              </a:spcAft>
              <a:buClr>
                <a:srgbClr val="E60028"/>
              </a:buClr>
              <a:buSzPct val="85000"/>
              <a:defRPr/>
            </a:pPr>
            <a:r>
              <a:rPr lang="fr-FR" sz="1000" b="1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Architect</a:t>
            </a:r>
          </a:p>
        </p:txBody>
      </p:sp>
      <p:sp>
        <p:nvSpPr>
          <p:cNvPr id="79" name="Flowchart: Manual Operation 78"/>
          <p:cNvSpPr/>
          <p:nvPr/>
        </p:nvSpPr>
        <p:spPr>
          <a:xfrm>
            <a:off x="1811588" y="3571208"/>
            <a:ext cx="962566" cy="246270"/>
          </a:xfrm>
          <a:prstGeom prst="flowChartManualOperation">
            <a:avLst/>
          </a:prstGeom>
          <a:solidFill>
            <a:schemeClr val="bg2"/>
          </a:solidFill>
          <a:ln w="19050">
            <a:noFill/>
          </a:ln>
          <a:effectLst>
            <a:outerShdw blurRad="38100" dist="25400" dir="5400000" algn="t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indent="-144000" algn="ctr">
              <a:spcBef>
                <a:spcPts val="400"/>
              </a:spcBef>
              <a:buClr>
                <a:srgbClr val="AA8778"/>
              </a:buClr>
              <a:buSzPct val="90000"/>
            </a:pPr>
            <a:r>
              <a:rPr lang="fr-FR" sz="1200" b="1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26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E34FF-AE49-4020-B912-A9CA8E66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Relation avec les autres acteurs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6F8E5D-4DB0-44C0-9E9E-AFC98A9F9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4D1D01-A2F7-4616-AE5C-8062B47FB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5437" y="7220"/>
            <a:ext cx="1841851" cy="475890"/>
          </a:xfrm>
        </p:spPr>
        <p:txBody>
          <a:bodyPr/>
          <a:lstStyle/>
          <a:p>
            <a:r>
              <a:rPr lang="fr-FR" noProof="0" dirty="0"/>
              <a:t>Définition du data </a:t>
            </a:r>
            <a:r>
              <a:rPr lang="fr-FR" noProof="0" dirty="0" err="1"/>
              <a:t>engineer</a:t>
            </a:r>
            <a:endParaRPr lang="fr-FR" noProof="0" dirty="0"/>
          </a:p>
          <a:p>
            <a:endParaRPr lang="fr-FR" noProof="0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2E11DC3-C259-4E9B-B138-E64560762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457574"/>
              </p:ext>
            </p:extLst>
          </p:nvPr>
        </p:nvGraphicFramePr>
        <p:xfrm>
          <a:off x="172278" y="13674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ADD2C86-7117-43BA-91A2-ABEC6C269CB5}"/>
              </a:ext>
            </a:extLst>
          </p:cNvPr>
          <p:cNvSpPr/>
          <p:nvPr/>
        </p:nvSpPr>
        <p:spPr>
          <a:xfrm>
            <a:off x="6268278" y="2917030"/>
            <a:ext cx="2358887" cy="964902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900" dirty="0"/>
              <a:t>Equipe métier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646BEB6-558E-48F6-AC17-37D5A1307330}"/>
              </a:ext>
            </a:extLst>
          </p:cNvPr>
          <p:cNvCxnSpPr>
            <a:cxnSpLocks/>
          </p:cNvCxnSpPr>
          <p:nvPr/>
        </p:nvCxnSpPr>
        <p:spPr>
          <a:xfrm>
            <a:off x="4333461" y="2160103"/>
            <a:ext cx="0" cy="8613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1096445-3FE0-4941-8E5B-FF2AB321BBF9}"/>
              </a:ext>
            </a:extLst>
          </p:cNvPr>
          <p:cNvCxnSpPr>
            <a:cxnSpLocks/>
          </p:cNvCxnSpPr>
          <p:nvPr/>
        </p:nvCxnSpPr>
        <p:spPr>
          <a:xfrm>
            <a:off x="4333461" y="3783495"/>
            <a:ext cx="0" cy="8613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33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E469D-3CCA-4DBC-BFAC-4B1A0EC6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USE CASE précis du big data : </a:t>
            </a:r>
            <a:r>
              <a:rPr lang="fr-FR" noProof="0" dirty="0" err="1"/>
              <a:t>gdpr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EB3379-CCB1-4ABE-8805-1FFEFA7B9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FC17CD-A966-4DB9-8B6C-2BF59357B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5438" y="33632"/>
            <a:ext cx="1841851" cy="197353"/>
          </a:xfrm>
        </p:spPr>
        <p:txBody>
          <a:bodyPr/>
          <a:lstStyle/>
          <a:p>
            <a:r>
              <a:rPr lang="fr-FR" noProof="0" dirty="0"/>
              <a:t>Définition du data </a:t>
            </a:r>
            <a:r>
              <a:rPr lang="fr-FR" noProof="0" dirty="0" err="1"/>
              <a:t>engineer</a:t>
            </a:r>
            <a:endParaRPr lang="fr-FR" noProof="0" dirty="0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A653075F-AEB7-411C-AD37-6B8D22CD2461}"/>
              </a:ext>
            </a:extLst>
          </p:cNvPr>
          <p:cNvSpPr txBox="1"/>
          <p:nvPr/>
        </p:nvSpPr>
        <p:spPr>
          <a:xfrm>
            <a:off x="1071083" y="1695458"/>
            <a:ext cx="3216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 pitchFamily="34" charset="0"/>
                <a:cs typeface="Arial" pitchFamily="34" charset="0"/>
              </a:rPr>
              <a:t>Breach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Notification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Droit à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l’avertissement</a:t>
            </a:r>
            <a:endParaRPr lang="en-US" sz="1400" dirty="0">
              <a:solidFill>
                <a:srgbClr val="E60028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32">
            <a:extLst>
              <a:ext uri="{FF2B5EF4-FFF2-40B4-BE49-F238E27FC236}">
                <a16:creationId xmlns:a16="http://schemas.microsoft.com/office/drawing/2014/main" id="{75ED7EB9-101C-4AEE-8927-4000432904C9}"/>
              </a:ext>
            </a:extLst>
          </p:cNvPr>
          <p:cNvGrpSpPr/>
          <p:nvPr/>
        </p:nvGrpSpPr>
        <p:grpSpPr>
          <a:xfrm>
            <a:off x="4860924" y="2385198"/>
            <a:ext cx="3962400" cy="789960"/>
            <a:chOff x="325438" y="1850906"/>
            <a:chExt cx="3962400" cy="7899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D15866-94F4-40D2-A7F7-6F04E0B1DDB7}"/>
                </a:ext>
              </a:extLst>
            </p:cNvPr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34">
              <a:extLst>
                <a:ext uri="{FF2B5EF4-FFF2-40B4-BE49-F238E27FC236}">
                  <a16:creationId xmlns:a16="http://schemas.microsoft.com/office/drawing/2014/main" id="{A51D0582-E839-4F35-AFC1-1E6D6C8A7883}"/>
                </a:ext>
              </a:extLst>
            </p:cNvPr>
            <p:cNvSpPr txBox="1"/>
            <p:nvPr/>
          </p:nvSpPr>
          <p:spPr>
            <a:xfrm>
              <a:off x="1071083" y="1850906"/>
              <a:ext cx="3216755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Privacy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by design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ts val="400"/>
                </a:spcBef>
              </a:pP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Protection de la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donnée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dès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la conception</a:t>
              </a:r>
              <a:endParaRPr lang="en-US" sz="1400" b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35">
            <a:extLst>
              <a:ext uri="{FF2B5EF4-FFF2-40B4-BE49-F238E27FC236}">
                <a16:creationId xmlns:a16="http://schemas.microsoft.com/office/drawing/2014/main" id="{89CF2B31-7541-4CD1-8DDC-60B46B7062B1}"/>
              </a:ext>
            </a:extLst>
          </p:cNvPr>
          <p:cNvGrpSpPr/>
          <p:nvPr/>
        </p:nvGrpSpPr>
        <p:grpSpPr>
          <a:xfrm>
            <a:off x="325438" y="3175158"/>
            <a:ext cx="3962400" cy="789960"/>
            <a:chOff x="325438" y="1850906"/>
            <a:chExt cx="3962400" cy="7899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C8433A-22A1-4465-831A-4F0C4F8A9288}"/>
                </a:ext>
              </a:extLst>
            </p:cNvPr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37">
              <a:extLst>
                <a:ext uri="{FF2B5EF4-FFF2-40B4-BE49-F238E27FC236}">
                  <a16:creationId xmlns:a16="http://schemas.microsoft.com/office/drawing/2014/main" id="{4E6196ED-DD18-496B-858D-245DFECE4DC1}"/>
                </a:ext>
              </a:extLst>
            </p:cNvPr>
            <p:cNvSpPr txBox="1"/>
            <p:nvPr/>
          </p:nvSpPr>
          <p:spPr>
            <a:xfrm>
              <a:off x="1071083" y="1850906"/>
              <a:ext cx="3216755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itchFamily="34" charset="0"/>
                  <a:cs typeface="Arial" pitchFamily="34" charset="0"/>
                </a:rPr>
                <a:t>Right to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access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ts val="400"/>
                </a:spcBef>
              </a:pP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Droit de savoir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où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, comment et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pourquoi</a:t>
              </a:r>
              <a:endParaRPr lang="en-US" sz="1400" b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38">
            <a:extLst>
              <a:ext uri="{FF2B5EF4-FFF2-40B4-BE49-F238E27FC236}">
                <a16:creationId xmlns:a16="http://schemas.microsoft.com/office/drawing/2014/main" id="{1DA6AF22-8659-499B-932E-9A7969496DC5}"/>
              </a:ext>
            </a:extLst>
          </p:cNvPr>
          <p:cNvGrpSpPr/>
          <p:nvPr/>
        </p:nvGrpSpPr>
        <p:grpSpPr>
          <a:xfrm>
            <a:off x="4860924" y="4238144"/>
            <a:ext cx="3962400" cy="789960"/>
            <a:chOff x="325438" y="1850906"/>
            <a:chExt cx="3962400" cy="7899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FCB850-9870-4789-98BF-1BAFDC5210C3}"/>
                </a:ext>
              </a:extLst>
            </p:cNvPr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40">
              <a:extLst>
                <a:ext uri="{FF2B5EF4-FFF2-40B4-BE49-F238E27FC236}">
                  <a16:creationId xmlns:a16="http://schemas.microsoft.com/office/drawing/2014/main" id="{BB54E675-6D9F-49E8-8F45-8A9E193BA5AF}"/>
                </a:ext>
              </a:extLst>
            </p:cNvPr>
            <p:cNvSpPr txBox="1"/>
            <p:nvPr/>
          </p:nvSpPr>
          <p:spPr>
            <a:xfrm>
              <a:off x="1071083" y="1850906"/>
              <a:ext cx="3216755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Data Protection Officers</a:t>
              </a:r>
            </a:p>
            <a:p>
              <a:pPr>
                <a:spcBef>
                  <a:spcPts val="400"/>
                </a:spcBef>
              </a:pP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Obligation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d’avoir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un DPO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devant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informer les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autorités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compétentes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7" name="Group 41">
            <a:extLst>
              <a:ext uri="{FF2B5EF4-FFF2-40B4-BE49-F238E27FC236}">
                <a16:creationId xmlns:a16="http://schemas.microsoft.com/office/drawing/2014/main" id="{F89D1D3F-F2D3-4A8D-B27B-9385E0F77C06}"/>
              </a:ext>
            </a:extLst>
          </p:cNvPr>
          <p:cNvGrpSpPr/>
          <p:nvPr/>
        </p:nvGrpSpPr>
        <p:grpSpPr>
          <a:xfrm>
            <a:off x="325438" y="4654858"/>
            <a:ext cx="3962400" cy="1005403"/>
            <a:chOff x="325438" y="1850906"/>
            <a:chExt cx="3962400" cy="1005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973696-0B9E-4A63-80AC-12AE950D1741}"/>
                </a:ext>
              </a:extLst>
            </p:cNvPr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43">
              <a:extLst>
                <a:ext uri="{FF2B5EF4-FFF2-40B4-BE49-F238E27FC236}">
                  <a16:creationId xmlns:a16="http://schemas.microsoft.com/office/drawing/2014/main" id="{73F68C58-5650-4762-AA9E-669DCF81DC48}"/>
                </a:ext>
              </a:extLst>
            </p:cNvPr>
            <p:cNvSpPr txBox="1"/>
            <p:nvPr/>
          </p:nvSpPr>
          <p:spPr>
            <a:xfrm>
              <a:off x="1071083" y="1850906"/>
              <a:ext cx="3216755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itchFamily="34" charset="0"/>
                  <a:cs typeface="Arial" pitchFamily="34" charset="0"/>
                </a:rPr>
                <a:t>Data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Portability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ts val="400"/>
                </a:spcBef>
              </a:pP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Droit de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recevoir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une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copie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données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pour les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nsmettre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à un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autre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organisme</a:t>
              </a:r>
              <a:endParaRPr lang="en-US" sz="1400" b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21846-1B50-4D26-B91C-C60E27E8DAE1}"/>
              </a:ext>
            </a:extLst>
          </p:cNvPr>
          <p:cNvSpPr/>
          <p:nvPr/>
        </p:nvSpPr>
        <p:spPr>
          <a:xfrm>
            <a:off x="325437" y="1802486"/>
            <a:ext cx="645289" cy="6081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0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67233" y="2249604"/>
            <a:ext cx="425932" cy="884070"/>
          </a:xfrm>
        </p:spPr>
        <p:txBody>
          <a:bodyPr/>
          <a:lstStyle/>
          <a:p>
            <a:r>
              <a:rPr lang="fr-FR" noProof="0" dirty="0"/>
              <a:t>5	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19413" y="3413125"/>
            <a:ext cx="3309937" cy="1236099"/>
          </a:xfrm>
        </p:spPr>
        <p:txBody>
          <a:bodyPr/>
          <a:lstStyle/>
          <a:p>
            <a:r>
              <a:rPr lang="fr-FR" noProof="0" dirty="0"/>
              <a:t>Technologies </a:t>
            </a:r>
            <a:br>
              <a:rPr lang="fr-FR" noProof="0" dirty="0"/>
            </a:br>
            <a:r>
              <a:rPr lang="fr-FR" noProof="0" dirty="0"/>
              <a:t>les plus souvent utilisées</a:t>
            </a:r>
          </a:p>
        </p:txBody>
      </p:sp>
    </p:spTree>
    <p:extLst>
      <p:ext uri="{BB962C8B-B14F-4D97-AF65-F5344CB8AC3E}">
        <p14:creationId xmlns:p14="http://schemas.microsoft.com/office/powerpoint/2010/main" val="10803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sommaire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5437" y="1431925"/>
            <a:ext cx="8497887" cy="4314001"/>
          </a:xfrm>
        </p:spPr>
        <p:txBody>
          <a:bodyPr/>
          <a:lstStyle/>
          <a:p>
            <a:r>
              <a:rPr lang="fr-FR" noProof="0" dirty="0"/>
              <a:t>1 │	Changement du paradigme : de la BI vers le big data	3</a:t>
            </a:r>
          </a:p>
          <a:p>
            <a:r>
              <a:rPr lang="fr-FR" noProof="0" dirty="0"/>
              <a:t>2 │	Big data pour la banque : enjeu de transformation numérique	9</a:t>
            </a:r>
          </a:p>
          <a:p>
            <a:r>
              <a:rPr lang="fr-FR" noProof="0" dirty="0"/>
              <a:t>3 │	présentation de la chaîne de la donnée	13	</a:t>
            </a:r>
          </a:p>
          <a:p>
            <a:r>
              <a:rPr lang="fr-FR" noProof="0" dirty="0"/>
              <a:t>4 │	définition du data </a:t>
            </a:r>
            <a:r>
              <a:rPr lang="fr-FR" noProof="0" dirty="0" err="1"/>
              <a:t>engineer</a:t>
            </a:r>
            <a:r>
              <a:rPr lang="fr-FR" noProof="0" dirty="0"/>
              <a:t>	15</a:t>
            </a:r>
          </a:p>
          <a:p>
            <a:pPr lvl="1"/>
            <a:r>
              <a:rPr lang="fr-FR" noProof="0" dirty="0"/>
              <a:t>Mission générale	</a:t>
            </a:r>
          </a:p>
          <a:p>
            <a:pPr lvl="1"/>
            <a:r>
              <a:rPr lang="fr-FR" noProof="0" dirty="0"/>
              <a:t>Relations avec les autres acteurs	</a:t>
            </a:r>
          </a:p>
          <a:p>
            <a:pPr lvl="1"/>
            <a:r>
              <a:rPr lang="fr-FR" noProof="0" dirty="0"/>
              <a:t>Use Case : Global Data Protection </a:t>
            </a:r>
            <a:r>
              <a:rPr lang="fr-FR" noProof="0" dirty="0" err="1"/>
              <a:t>Regulation</a:t>
            </a:r>
            <a:endParaRPr lang="fr-FR" noProof="0" dirty="0"/>
          </a:p>
          <a:p>
            <a:pPr marL="360000" lvl="1" indent="0">
              <a:buNone/>
            </a:pPr>
            <a:endParaRPr lang="fr-FR" noProof="0" dirty="0"/>
          </a:p>
          <a:p>
            <a:pPr marL="360000" lvl="1" indent="0">
              <a:buNone/>
            </a:pPr>
            <a:endParaRPr lang="fr-FR" noProof="0" dirty="0"/>
          </a:p>
          <a:p>
            <a:r>
              <a:rPr lang="fr-FR" noProof="0" dirty="0"/>
              <a:t>5 | Technologies souvent utilisées dans le data </a:t>
            </a:r>
            <a:r>
              <a:rPr lang="fr-FR" noProof="0" dirty="0" err="1"/>
              <a:t>engineerING</a:t>
            </a:r>
            <a:r>
              <a:rPr lang="fr-FR" noProof="0" dirty="0"/>
              <a:t>	19</a:t>
            </a:r>
          </a:p>
          <a:p>
            <a:endParaRPr lang="fr-FR" noProof="0" dirty="0"/>
          </a:p>
          <a:p>
            <a:r>
              <a:rPr lang="fr-FR" noProof="0" dirty="0"/>
              <a:t>Conclusion	26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Présentation Hadoop 1.0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325438" y="33632"/>
            <a:ext cx="2717090" cy="197353"/>
          </a:xfrm>
        </p:spPr>
        <p:txBody>
          <a:bodyPr/>
          <a:lstStyle/>
          <a:p>
            <a:r>
              <a:rPr lang="fr-FR" noProof="0" dirty="0"/>
              <a:t>Technologies les plus souvent utilisées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23F3077-7AA3-408F-9533-0F14C3431084}"/>
              </a:ext>
            </a:extLst>
          </p:cNvPr>
          <p:cNvSpPr/>
          <p:nvPr/>
        </p:nvSpPr>
        <p:spPr>
          <a:xfrm>
            <a:off x="2440780" y="4209719"/>
            <a:ext cx="4442024" cy="15770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HDFS </a:t>
            </a:r>
          </a:p>
          <a:p>
            <a:pPr algn="ctr"/>
            <a:r>
              <a:rPr lang="fr-FR" sz="2000" dirty="0"/>
              <a:t>(FILE STORAGE)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6F09085-A575-4AA7-AC6A-3E1CC4488E22}"/>
              </a:ext>
            </a:extLst>
          </p:cNvPr>
          <p:cNvSpPr/>
          <p:nvPr/>
        </p:nvSpPr>
        <p:spPr>
          <a:xfrm>
            <a:off x="2440778" y="3010892"/>
            <a:ext cx="4442026" cy="1198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MAP REDUCE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(Resource Management and Data </a:t>
            </a:r>
            <a:r>
              <a:rPr lang="fr-FR" sz="2000" dirty="0" err="1">
                <a:solidFill>
                  <a:schemeClr val="tx1"/>
                </a:solidFill>
              </a:rPr>
              <a:t>processing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3D56702-96B1-4DE5-9E29-340D972A6356}"/>
              </a:ext>
            </a:extLst>
          </p:cNvPr>
          <p:cNvSpPr/>
          <p:nvPr/>
        </p:nvSpPr>
        <p:spPr>
          <a:xfrm>
            <a:off x="2440779" y="1726250"/>
            <a:ext cx="1480675" cy="125325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Pig</a:t>
            </a:r>
            <a:endParaRPr lang="fr-FR" sz="2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(data </a:t>
            </a:r>
            <a:r>
              <a:rPr lang="fr-FR" sz="2000" dirty="0" err="1">
                <a:solidFill>
                  <a:schemeClr val="tx1"/>
                </a:solidFill>
              </a:rPr>
              <a:t>query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0BC99469-561C-4A51-B6EF-5DF6764E0BA2}"/>
              </a:ext>
            </a:extLst>
          </p:cNvPr>
          <p:cNvSpPr/>
          <p:nvPr/>
        </p:nvSpPr>
        <p:spPr>
          <a:xfrm>
            <a:off x="3921454" y="1726250"/>
            <a:ext cx="1480675" cy="12532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Hive</a:t>
            </a:r>
            <a:r>
              <a:rPr lang="fr-FR" sz="2000" dirty="0">
                <a:solidFill>
                  <a:schemeClr val="tx1"/>
                </a:solidFill>
              </a:rPr>
              <a:t> (Data </a:t>
            </a:r>
            <a:r>
              <a:rPr lang="fr-FR" sz="2000" dirty="0" err="1">
                <a:solidFill>
                  <a:schemeClr val="tx1"/>
                </a:solidFill>
              </a:rPr>
              <a:t>query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2691D03-BAA8-436F-926C-6BDA3AB94D3C}"/>
              </a:ext>
            </a:extLst>
          </p:cNvPr>
          <p:cNvSpPr/>
          <p:nvPr/>
        </p:nvSpPr>
        <p:spPr>
          <a:xfrm>
            <a:off x="5402129" y="1694857"/>
            <a:ext cx="1480675" cy="12532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Autres services</a:t>
            </a:r>
          </a:p>
        </p:txBody>
      </p:sp>
    </p:spTree>
    <p:extLst>
      <p:ext uri="{BB962C8B-B14F-4D97-AF65-F5344CB8AC3E}">
        <p14:creationId xmlns:p14="http://schemas.microsoft.com/office/powerpoint/2010/main" val="390678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E8AE7-8FCE-44B5-A884-696D53EB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Constitution d’un cluster </a:t>
            </a:r>
            <a:r>
              <a:rPr lang="fr-FR" noProof="0" dirty="0" err="1"/>
              <a:t>hdfs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5A586A-7754-4E6E-B46D-385D77CF6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noProof="0" dirty="0"/>
              <a:t>Source : https://hadoop.apache.org/docs/r1.2.1/hdfs_design.html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50CE8-1ED3-4E39-A9C5-04868D41B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5437" y="7220"/>
            <a:ext cx="2717090" cy="475890"/>
          </a:xfrm>
        </p:spPr>
        <p:txBody>
          <a:bodyPr/>
          <a:lstStyle/>
          <a:p>
            <a:r>
              <a:rPr lang="fr-FR" noProof="0" dirty="0"/>
              <a:t>Technologies les plus souvent utilisées</a:t>
            </a:r>
          </a:p>
          <a:p>
            <a:endParaRPr lang="fr-FR" noProof="0" dirty="0"/>
          </a:p>
        </p:txBody>
      </p:sp>
      <p:pic>
        <p:nvPicPr>
          <p:cNvPr id="6146" name="Picture 2" descr="RÃ©sultat de recherche d'images pour &quot;namenode datanode&quot;">
            <a:extLst>
              <a:ext uri="{FF2B5EF4-FFF2-40B4-BE49-F238E27FC236}">
                <a16:creationId xmlns:a16="http://schemas.microsoft.com/office/drawing/2014/main" id="{962D6806-18EF-44B2-A492-F4158931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5" y="965448"/>
            <a:ext cx="7541729" cy="521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9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8E5A4-F76A-46A7-B9DC-7EBEF438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7" y="371023"/>
            <a:ext cx="8497887" cy="276999"/>
          </a:xfrm>
        </p:spPr>
        <p:txBody>
          <a:bodyPr/>
          <a:lstStyle/>
          <a:p>
            <a:r>
              <a:rPr lang="fr-FR" noProof="0" dirty="0"/>
              <a:t>MAP REDUCE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392B79-115A-4331-9ACE-74F9CBE7B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noProof="0" dirty="0"/>
              <a:t>https://www.guru99.com/introduction-to-mapreduce.html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260D2E-6FE0-49E6-A895-52169A46AA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5437" y="-6191"/>
            <a:ext cx="2717090" cy="754428"/>
          </a:xfrm>
        </p:spPr>
        <p:txBody>
          <a:bodyPr/>
          <a:lstStyle/>
          <a:p>
            <a:r>
              <a:rPr lang="fr-FR" noProof="0" dirty="0"/>
              <a:t>Technologies les plus souvent utilisées</a:t>
            </a:r>
          </a:p>
          <a:p>
            <a:endParaRPr lang="fr-FR" noProof="0" dirty="0"/>
          </a:p>
          <a:p>
            <a:endParaRPr lang="fr-FR" noProof="0" dirty="0"/>
          </a:p>
        </p:txBody>
      </p:sp>
      <p:pic>
        <p:nvPicPr>
          <p:cNvPr id="7170" name="Picture 2" descr="RÃ©sultat de recherche d'images pour &quot;mapreduce&quot;">
            <a:extLst>
              <a:ext uri="{FF2B5EF4-FFF2-40B4-BE49-F238E27FC236}">
                <a16:creationId xmlns:a16="http://schemas.microsoft.com/office/drawing/2014/main" id="{63C551E3-B1A2-4D45-B600-6E4A1668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05" y="1125451"/>
            <a:ext cx="6910831" cy="495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52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Présentation Hadoop 2.0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325438" y="33632"/>
            <a:ext cx="2717090" cy="197353"/>
          </a:xfrm>
        </p:spPr>
        <p:txBody>
          <a:bodyPr/>
          <a:lstStyle/>
          <a:p>
            <a:r>
              <a:rPr lang="fr-FR" noProof="0" dirty="0"/>
              <a:t>Technologies les plus souvent utilisées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23F3077-7AA3-408F-9533-0F14C3431084}"/>
              </a:ext>
            </a:extLst>
          </p:cNvPr>
          <p:cNvSpPr/>
          <p:nvPr/>
        </p:nvSpPr>
        <p:spPr>
          <a:xfrm>
            <a:off x="2440780" y="4209719"/>
            <a:ext cx="4442024" cy="15770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HDFS </a:t>
            </a:r>
          </a:p>
          <a:p>
            <a:pPr algn="ctr"/>
            <a:r>
              <a:rPr lang="fr-FR" sz="2000" dirty="0"/>
              <a:t>(FILE STORAGE)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6F09085-A575-4AA7-AC6A-3E1CC4488E22}"/>
              </a:ext>
            </a:extLst>
          </p:cNvPr>
          <p:cNvSpPr/>
          <p:nvPr/>
        </p:nvSpPr>
        <p:spPr>
          <a:xfrm>
            <a:off x="2440778" y="3338732"/>
            <a:ext cx="4442025" cy="870987"/>
          </a:xfrm>
          <a:prstGeom prst="roundRect">
            <a:avLst/>
          </a:prstGeom>
          <a:solidFill>
            <a:srgbClr val="339DD8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YARN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(Resource manager)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3D56702-96B1-4DE5-9E29-340D972A6356}"/>
              </a:ext>
            </a:extLst>
          </p:cNvPr>
          <p:cNvSpPr/>
          <p:nvPr/>
        </p:nvSpPr>
        <p:spPr>
          <a:xfrm>
            <a:off x="2440778" y="1162414"/>
            <a:ext cx="1480675" cy="125325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Pig</a:t>
            </a:r>
            <a:endParaRPr lang="fr-FR" sz="2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(data </a:t>
            </a:r>
            <a:r>
              <a:rPr lang="fr-FR" sz="2000" dirty="0" err="1">
                <a:solidFill>
                  <a:schemeClr val="tx1"/>
                </a:solidFill>
              </a:rPr>
              <a:t>query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0BC99469-561C-4A51-B6EF-5DF6764E0BA2}"/>
              </a:ext>
            </a:extLst>
          </p:cNvPr>
          <p:cNvSpPr/>
          <p:nvPr/>
        </p:nvSpPr>
        <p:spPr>
          <a:xfrm>
            <a:off x="3921454" y="1203584"/>
            <a:ext cx="1480675" cy="12532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Hive</a:t>
            </a:r>
            <a:r>
              <a:rPr lang="fr-FR" sz="2000" dirty="0">
                <a:solidFill>
                  <a:schemeClr val="tx1"/>
                </a:solidFill>
              </a:rPr>
              <a:t> (Data </a:t>
            </a:r>
            <a:r>
              <a:rPr lang="fr-FR" sz="2000" dirty="0" err="1">
                <a:solidFill>
                  <a:schemeClr val="tx1"/>
                </a:solidFill>
              </a:rPr>
              <a:t>query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2691D03-BAA8-436F-926C-6BDA3AB94D3C}"/>
              </a:ext>
            </a:extLst>
          </p:cNvPr>
          <p:cNvSpPr/>
          <p:nvPr/>
        </p:nvSpPr>
        <p:spPr>
          <a:xfrm>
            <a:off x="5402128" y="1203584"/>
            <a:ext cx="1480675" cy="12532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Autres services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7FA4B2F-0F0B-4968-A863-59381DF0D23A}"/>
              </a:ext>
            </a:extLst>
          </p:cNvPr>
          <p:cNvSpPr/>
          <p:nvPr/>
        </p:nvSpPr>
        <p:spPr>
          <a:xfrm>
            <a:off x="2440780" y="2415664"/>
            <a:ext cx="2221012" cy="923068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MAP REDUCE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(Data </a:t>
            </a:r>
            <a:r>
              <a:rPr lang="fr-FR" sz="1600" dirty="0" err="1">
                <a:solidFill>
                  <a:schemeClr val="tx1"/>
                </a:solidFill>
              </a:rPr>
              <a:t>processing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3DCF95-C84A-4889-A226-439DC13FCFBB}"/>
              </a:ext>
            </a:extLst>
          </p:cNvPr>
          <p:cNvSpPr/>
          <p:nvPr/>
        </p:nvSpPr>
        <p:spPr>
          <a:xfrm>
            <a:off x="4661792" y="2415664"/>
            <a:ext cx="2221012" cy="923068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Autre service de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data </a:t>
            </a:r>
            <a:r>
              <a:rPr lang="fr-FR" sz="1600" dirty="0" err="1">
                <a:solidFill>
                  <a:schemeClr val="tx1"/>
                </a:solidFill>
              </a:rPr>
              <a:t>processing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66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27881-2FC4-4D5A-BB47-746C6BEE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Spark comparativement à MapReduce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2749F6-1579-4684-8D68-B1E9DE666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E1242D-CFE4-4D9E-B448-9675E84DCB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5437" y="7220"/>
            <a:ext cx="2717090" cy="475890"/>
          </a:xfrm>
        </p:spPr>
        <p:txBody>
          <a:bodyPr/>
          <a:lstStyle/>
          <a:p>
            <a:r>
              <a:rPr lang="fr-FR" noProof="0" dirty="0"/>
              <a:t>Technologies les plus souvent utilisées</a:t>
            </a:r>
          </a:p>
          <a:p>
            <a:endParaRPr lang="fr-FR" noProof="0" dirty="0"/>
          </a:p>
        </p:txBody>
      </p:sp>
      <p:pic>
        <p:nvPicPr>
          <p:cNvPr id="9218" name="Picture 2" descr="RÃ©sultat de recherche d'images pour &quot;Spark&quot;">
            <a:extLst>
              <a:ext uri="{FF2B5EF4-FFF2-40B4-BE49-F238E27FC236}">
                <a16:creationId xmlns:a16="http://schemas.microsoft.com/office/drawing/2014/main" id="{50CCC51C-D872-449E-B780-55F961C21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81" y="2212596"/>
            <a:ext cx="4675917" cy="182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Ã©sultat de recherche d'images pour &quot;MapReduce&quot;">
            <a:extLst>
              <a:ext uri="{FF2B5EF4-FFF2-40B4-BE49-F238E27FC236}">
                <a16:creationId xmlns:a16="http://schemas.microsoft.com/office/drawing/2014/main" id="{1EC6854B-E2F7-4434-BE7B-24CE9C6E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1" y="1743891"/>
            <a:ext cx="3311179" cy="33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640C515-F4BF-4885-B730-3E6E56FFBA67}"/>
              </a:ext>
            </a:extLst>
          </p:cNvPr>
          <p:cNvCxnSpPr>
            <a:cxnSpLocks/>
          </p:cNvCxnSpPr>
          <p:nvPr/>
        </p:nvCxnSpPr>
        <p:spPr>
          <a:xfrm>
            <a:off x="4574380" y="1411653"/>
            <a:ext cx="0" cy="397565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Autres services utiles du cluster </a:t>
            </a:r>
            <a:r>
              <a:rPr lang="fr-FR" noProof="0" dirty="0" err="1"/>
              <a:t>hadoop</a:t>
            </a:r>
            <a:endParaRPr lang="fr-FR" noProof="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5438" y="33632"/>
            <a:ext cx="2125582" cy="197353"/>
          </a:xfrm>
        </p:spPr>
        <p:txBody>
          <a:bodyPr/>
          <a:lstStyle/>
          <a:p>
            <a:r>
              <a:rPr lang="fr-FR" noProof="0" dirty="0"/>
              <a:t>Technologies souvent utilisées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10150" y="1245747"/>
            <a:ext cx="964799" cy="195814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144000" indent="-144000" algn="ctr">
              <a:spcBef>
                <a:spcPts val="400"/>
              </a:spcBef>
              <a:buClr>
                <a:srgbClr val="AA8778"/>
              </a:buClr>
              <a:buSzPct val="90000"/>
              <a:buFont typeface="Wingdings"/>
              <a:buChar char="n"/>
            </a:pPr>
            <a:endParaRPr lang="fr-FR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81250" y="1330770"/>
            <a:ext cx="6442076" cy="795337"/>
          </a:xfrm>
          <a:prstGeom prst="rect">
            <a:avLst/>
          </a:prstGeom>
          <a:solidFill>
            <a:srgbClr val="F5F5F5"/>
          </a:solidFill>
        </p:spPr>
        <p:txBody>
          <a:bodyPr wrap="square" lIns="108000" tIns="36000" rIns="108000" bIns="36000" rtlCol="0" anchor="ctr">
            <a:noAutofit/>
          </a:bodyPr>
          <a:lstStyle/>
          <a:p>
            <a:pPr marL="144000" indent="-144000">
              <a:spcBef>
                <a:spcPts val="400"/>
              </a:spcBef>
              <a:buClr>
                <a:schemeClr val="tx2">
                  <a:lumMod val="50000"/>
                </a:schemeClr>
              </a:buClr>
              <a:buSzPct val="90000"/>
              <a:buFont typeface="Wingdings"/>
              <a:buChar char="n"/>
            </a:pPr>
            <a:r>
              <a:rPr lang="fr-FR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Talend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438" y="1330770"/>
            <a:ext cx="1839912" cy="795337"/>
          </a:xfrm>
          <a:prstGeom prst="rect">
            <a:avLst/>
          </a:prstGeom>
          <a:solidFill>
            <a:schemeClr val="tx2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 fontAlgn="base">
              <a:spcBef>
                <a:spcPct val="35000"/>
              </a:spcBef>
              <a:spcAft>
                <a:spcPct val="0"/>
              </a:spcAft>
              <a:buClr>
                <a:srgbClr val="E60028"/>
              </a:buClr>
              <a:buSzPct val="85000"/>
              <a:defRPr/>
            </a:pPr>
            <a:r>
              <a:rPr lang="fr-FR" sz="1000" b="1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ETL</a:t>
            </a:r>
          </a:p>
        </p:txBody>
      </p:sp>
      <p:sp>
        <p:nvSpPr>
          <p:cNvPr id="69" name="Flowchart: Manual Operation 68"/>
          <p:cNvSpPr/>
          <p:nvPr/>
        </p:nvSpPr>
        <p:spPr>
          <a:xfrm>
            <a:off x="1811590" y="1245747"/>
            <a:ext cx="962566" cy="246270"/>
          </a:xfrm>
          <a:prstGeom prst="flowChartManualOperation">
            <a:avLst/>
          </a:prstGeom>
          <a:solidFill>
            <a:schemeClr val="bg2"/>
          </a:solidFill>
          <a:ln w="19050">
            <a:noFill/>
          </a:ln>
          <a:effectLst>
            <a:outerShdw blurRad="38100" dist="25400" dir="5400000" algn="t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indent="-144000" algn="ctr">
              <a:spcBef>
                <a:spcPts val="400"/>
              </a:spcBef>
              <a:buClr>
                <a:srgbClr val="AA8778"/>
              </a:buClr>
              <a:buSzPct val="90000"/>
            </a:pPr>
            <a:r>
              <a:rPr lang="fr-FR" sz="1200" b="1"/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810150" y="2469561"/>
            <a:ext cx="964799" cy="195814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144000" indent="-144000" algn="ctr">
              <a:spcBef>
                <a:spcPts val="400"/>
              </a:spcBef>
              <a:buClr>
                <a:srgbClr val="AA8778"/>
              </a:buClr>
              <a:buSzPct val="90000"/>
              <a:buFont typeface="Wingdings"/>
              <a:buChar char="n"/>
            </a:pPr>
            <a:endParaRPr lang="fr-FR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81250" y="2554584"/>
            <a:ext cx="6442076" cy="795337"/>
          </a:xfrm>
          <a:prstGeom prst="rect">
            <a:avLst/>
          </a:prstGeom>
          <a:solidFill>
            <a:srgbClr val="F5F5F5"/>
          </a:solidFill>
        </p:spPr>
        <p:txBody>
          <a:bodyPr wrap="square" lIns="108000" tIns="36000" rIns="108000" bIns="36000" rtlCol="0" anchor="ctr">
            <a:noAutofit/>
          </a:bodyPr>
          <a:lstStyle/>
          <a:p>
            <a:pPr marL="144000" indent="-144000">
              <a:spcBef>
                <a:spcPts val="400"/>
              </a:spcBef>
              <a:buClr>
                <a:schemeClr val="tx2">
                  <a:lumMod val="50000"/>
                </a:schemeClr>
              </a:buClr>
              <a:buSzPct val="90000"/>
              <a:buFont typeface="Wingdings"/>
              <a:buChar char="n"/>
            </a:pPr>
            <a:r>
              <a:rPr lang="fr-FR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Oozie</a:t>
            </a:r>
            <a:r>
              <a:rPr lang="fr-FR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25438" y="2554584"/>
            <a:ext cx="1839912" cy="795337"/>
          </a:xfrm>
          <a:prstGeom prst="rect">
            <a:avLst/>
          </a:prstGeom>
          <a:solidFill>
            <a:schemeClr val="tx2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 fontAlgn="base">
              <a:spcBef>
                <a:spcPct val="35000"/>
              </a:spcBef>
              <a:spcAft>
                <a:spcPct val="0"/>
              </a:spcAft>
              <a:buClr>
                <a:srgbClr val="E60028"/>
              </a:buClr>
              <a:buSzPct val="85000"/>
              <a:defRPr/>
            </a:pPr>
            <a:r>
              <a:rPr lang="fr-FR" sz="1000" b="1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Coordinateur et workflow</a:t>
            </a:r>
          </a:p>
        </p:txBody>
      </p:sp>
      <p:sp>
        <p:nvSpPr>
          <p:cNvPr id="79" name="Flowchart: Manual Operation 78"/>
          <p:cNvSpPr/>
          <p:nvPr/>
        </p:nvSpPr>
        <p:spPr>
          <a:xfrm>
            <a:off x="1811590" y="2469561"/>
            <a:ext cx="962566" cy="246270"/>
          </a:xfrm>
          <a:prstGeom prst="flowChartManualOperation">
            <a:avLst/>
          </a:prstGeom>
          <a:solidFill>
            <a:schemeClr val="bg2"/>
          </a:solidFill>
          <a:ln w="19050">
            <a:noFill/>
          </a:ln>
          <a:effectLst>
            <a:outerShdw blurRad="38100" dist="25400" dir="5400000" algn="t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indent="-144000" algn="ctr">
              <a:spcBef>
                <a:spcPts val="400"/>
              </a:spcBef>
              <a:buClr>
                <a:srgbClr val="AA8778"/>
              </a:buClr>
              <a:buSzPct val="90000"/>
            </a:pPr>
            <a:r>
              <a:rPr lang="fr-FR" sz="1200" b="1"/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810150" y="3693375"/>
            <a:ext cx="964799" cy="195814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144000" indent="-144000" algn="ctr">
              <a:spcBef>
                <a:spcPts val="400"/>
              </a:spcBef>
              <a:buClr>
                <a:srgbClr val="AA8778"/>
              </a:buClr>
              <a:buSzPct val="90000"/>
              <a:buFont typeface="Wingdings"/>
              <a:buChar char="n"/>
            </a:pPr>
            <a:endParaRPr lang="fr-FR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381250" y="3778398"/>
            <a:ext cx="6442076" cy="795337"/>
          </a:xfrm>
          <a:prstGeom prst="rect">
            <a:avLst/>
          </a:prstGeom>
          <a:solidFill>
            <a:srgbClr val="F5F5F5"/>
          </a:solidFill>
        </p:spPr>
        <p:txBody>
          <a:bodyPr wrap="square" lIns="108000" tIns="36000" rIns="108000" bIns="36000" rtlCol="0" anchor="ctr">
            <a:noAutofit/>
          </a:bodyPr>
          <a:lstStyle/>
          <a:p>
            <a:pPr marL="144000" indent="-144000">
              <a:spcBef>
                <a:spcPts val="400"/>
              </a:spcBef>
              <a:buClr>
                <a:schemeClr val="tx2">
                  <a:lumMod val="50000"/>
                </a:schemeClr>
              </a:buClr>
              <a:buSzPct val="90000"/>
              <a:buFont typeface="Wingdings"/>
              <a:buChar char="n"/>
            </a:pPr>
            <a:r>
              <a:rPr lang="fr-FR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Ranger</a:t>
            </a:r>
          </a:p>
          <a:p>
            <a:pPr marL="144000" indent="-144000">
              <a:spcBef>
                <a:spcPts val="400"/>
              </a:spcBef>
              <a:buClr>
                <a:schemeClr val="tx2">
                  <a:lumMod val="50000"/>
                </a:schemeClr>
              </a:buClr>
              <a:buSzPct val="90000"/>
              <a:buFont typeface="Wingdings"/>
              <a:buChar char="n"/>
            </a:pPr>
            <a:r>
              <a:rPr lang="fr-FR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Kerberos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5438" y="3778398"/>
            <a:ext cx="1839912" cy="795337"/>
          </a:xfrm>
          <a:prstGeom prst="rect">
            <a:avLst/>
          </a:prstGeom>
          <a:solidFill>
            <a:schemeClr val="tx2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 fontAlgn="base">
              <a:spcBef>
                <a:spcPct val="35000"/>
              </a:spcBef>
              <a:spcAft>
                <a:spcPct val="0"/>
              </a:spcAft>
              <a:buClr>
                <a:srgbClr val="E60028"/>
              </a:buClr>
              <a:buSzPct val="85000"/>
              <a:defRPr/>
            </a:pPr>
            <a:r>
              <a:rPr lang="fr-FR" sz="1000" b="1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Sécurité et accès</a:t>
            </a:r>
          </a:p>
        </p:txBody>
      </p:sp>
      <p:sp>
        <p:nvSpPr>
          <p:cNvPr id="84" name="Flowchart: Manual Operation 83"/>
          <p:cNvSpPr/>
          <p:nvPr/>
        </p:nvSpPr>
        <p:spPr>
          <a:xfrm>
            <a:off x="1811590" y="3693375"/>
            <a:ext cx="962566" cy="246270"/>
          </a:xfrm>
          <a:prstGeom prst="flowChartManualOperation">
            <a:avLst/>
          </a:prstGeom>
          <a:solidFill>
            <a:schemeClr val="bg2"/>
          </a:solidFill>
          <a:ln w="19050">
            <a:noFill/>
          </a:ln>
          <a:effectLst>
            <a:outerShdw blurRad="38100" dist="25400" dir="5400000" algn="t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indent="-144000" algn="ctr">
              <a:spcBef>
                <a:spcPts val="400"/>
              </a:spcBef>
              <a:buClr>
                <a:srgbClr val="AA8778"/>
              </a:buClr>
              <a:buSzPct val="90000"/>
            </a:pPr>
            <a:r>
              <a:rPr lang="fr-FR" sz="1200" b="1"/>
              <a:t>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10150" y="4917190"/>
            <a:ext cx="964799" cy="195814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144000" indent="-144000" algn="ctr">
              <a:spcBef>
                <a:spcPts val="400"/>
              </a:spcBef>
              <a:buClr>
                <a:srgbClr val="AA8778"/>
              </a:buClr>
              <a:buSzPct val="90000"/>
              <a:buFont typeface="Wingdings"/>
              <a:buChar char="n"/>
            </a:pPr>
            <a:endParaRPr lang="fr-FR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81250" y="5002213"/>
            <a:ext cx="6442076" cy="795337"/>
          </a:xfrm>
          <a:prstGeom prst="rect">
            <a:avLst/>
          </a:prstGeom>
          <a:solidFill>
            <a:srgbClr val="F5F5F5"/>
          </a:solidFill>
        </p:spPr>
        <p:txBody>
          <a:bodyPr wrap="square" lIns="108000" tIns="36000" rIns="108000" bIns="36000" rtlCol="0" anchor="ctr">
            <a:noAutofit/>
          </a:bodyPr>
          <a:lstStyle/>
          <a:p>
            <a:pPr marL="144000" indent="-144000">
              <a:spcBef>
                <a:spcPts val="400"/>
              </a:spcBef>
              <a:buClr>
                <a:schemeClr val="tx2">
                  <a:lumMod val="50000"/>
                </a:schemeClr>
              </a:buClr>
              <a:buSzPct val="90000"/>
              <a:buFont typeface="Wingdings"/>
              <a:buChar char="n"/>
            </a:pPr>
            <a:r>
              <a:rPr lang="fr-FR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Hue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25438" y="5002213"/>
            <a:ext cx="1839912" cy="795337"/>
          </a:xfrm>
          <a:prstGeom prst="rect">
            <a:avLst/>
          </a:prstGeom>
          <a:solidFill>
            <a:schemeClr val="tx2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 fontAlgn="base">
              <a:spcBef>
                <a:spcPct val="35000"/>
              </a:spcBef>
              <a:spcAft>
                <a:spcPct val="0"/>
              </a:spcAft>
              <a:buClr>
                <a:srgbClr val="E60028"/>
              </a:buClr>
              <a:buSzPct val="85000"/>
              <a:defRPr/>
            </a:pPr>
            <a:r>
              <a:rPr lang="fr-FR" sz="1000" b="1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Visualisation</a:t>
            </a:r>
          </a:p>
        </p:txBody>
      </p:sp>
      <p:sp>
        <p:nvSpPr>
          <p:cNvPr id="89" name="Flowchart: Manual Operation 88"/>
          <p:cNvSpPr/>
          <p:nvPr/>
        </p:nvSpPr>
        <p:spPr>
          <a:xfrm>
            <a:off x="1811590" y="4917190"/>
            <a:ext cx="962566" cy="246270"/>
          </a:xfrm>
          <a:prstGeom prst="flowChartManualOperation">
            <a:avLst/>
          </a:prstGeom>
          <a:solidFill>
            <a:schemeClr val="bg2"/>
          </a:solidFill>
          <a:ln w="19050">
            <a:noFill/>
          </a:ln>
          <a:effectLst>
            <a:outerShdw blurRad="38100" dist="25400" dir="5400000" algn="t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indent="-144000" algn="ctr">
              <a:spcBef>
                <a:spcPts val="400"/>
              </a:spcBef>
              <a:buClr>
                <a:srgbClr val="AA8778"/>
              </a:buClr>
              <a:buSzPct val="90000"/>
            </a:pPr>
            <a:r>
              <a:rPr lang="fr-FR" sz="1200" b="1"/>
              <a:t>4</a:t>
            </a:r>
          </a:p>
        </p:txBody>
      </p:sp>
      <p:sp>
        <p:nvSpPr>
          <p:cNvPr id="2" name="AutoShape 2" descr="RÃ©sultat de recherche d'images pour &quot;Talend&quot;">
            <a:extLst>
              <a:ext uri="{FF2B5EF4-FFF2-40B4-BE49-F238E27FC236}">
                <a16:creationId xmlns:a16="http://schemas.microsoft.com/office/drawing/2014/main" id="{E7BDF3FC-9B72-4B78-8D69-16DF657ABD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8" name="Picture 6" descr="RÃ©sultat de recherche d'images pour &quot;Talend&quot;">
            <a:extLst>
              <a:ext uri="{FF2B5EF4-FFF2-40B4-BE49-F238E27FC236}">
                <a16:creationId xmlns:a16="http://schemas.microsoft.com/office/drawing/2014/main" id="{A9F79A06-916D-4695-A32D-1AE22411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38" y="1293757"/>
            <a:ext cx="2173403" cy="86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Ã©sultat de recherche d'images pour &quot;Oozie&quot;">
            <a:extLst>
              <a:ext uri="{FF2B5EF4-FFF2-40B4-BE49-F238E27FC236}">
                <a16:creationId xmlns:a16="http://schemas.microsoft.com/office/drawing/2014/main" id="{BDB77873-3A55-4B8D-8DF0-E1BDD9F5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54" y="2591595"/>
            <a:ext cx="3008321" cy="7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RÃ©sultat de recherche d'images pour &quot;ranger hadoop&quot;">
            <a:extLst>
              <a:ext uri="{FF2B5EF4-FFF2-40B4-BE49-F238E27FC236}">
                <a16:creationId xmlns:a16="http://schemas.microsoft.com/office/drawing/2014/main" id="{8901CEE1-5845-4041-A79A-475AF696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66" y="3874398"/>
            <a:ext cx="2541981" cy="6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RÃ©sultat de recherche d'images pour &quot;hue hive&quot;">
            <a:extLst>
              <a:ext uri="{FF2B5EF4-FFF2-40B4-BE49-F238E27FC236}">
                <a16:creationId xmlns:a16="http://schemas.microsoft.com/office/drawing/2014/main" id="{3E660D26-B9AF-4736-986A-30EFA6FB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27" y="4813811"/>
            <a:ext cx="1121027" cy="112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RÃ©sultat de recherche d'images pour &quot;kerberos hadoop&quot;">
            <a:extLst>
              <a:ext uri="{FF2B5EF4-FFF2-40B4-BE49-F238E27FC236}">
                <a16:creationId xmlns:a16="http://schemas.microsoft.com/office/drawing/2014/main" id="{EB258652-FA54-4A5A-A1B5-3612F93A2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9" y="3778398"/>
            <a:ext cx="1386015" cy="79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246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6AA48-4D17-4EF1-96F5-0DFD94BB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CONCLUSION : La constellation 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0021CD-992D-42B2-B14F-1F0C6E4BF9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54940-015C-4E1D-BD83-F4D4357342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5437" y="7220"/>
            <a:ext cx="2717090" cy="475890"/>
          </a:xfrm>
        </p:spPr>
        <p:txBody>
          <a:bodyPr/>
          <a:lstStyle/>
          <a:p>
            <a:r>
              <a:rPr lang="fr-FR" noProof="0" dirty="0"/>
              <a:t>Technologies les plus souvent utilisées</a:t>
            </a:r>
          </a:p>
          <a:p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7EA74A-0BAE-458E-B7A9-F340A96C73F0}"/>
              </a:ext>
            </a:extLst>
          </p:cNvPr>
          <p:cNvSpPr txBox="1"/>
          <p:nvPr/>
        </p:nvSpPr>
        <p:spPr>
          <a:xfrm>
            <a:off x="914399" y="1683025"/>
            <a:ext cx="7275444" cy="336078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endParaRPr lang="fr-FR" sz="900" dirty="0">
              <a:latin typeface="Arial" pitchFamily="34" charset="0"/>
              <a:cs typeface="Arial" pitchFamily="34" charset="0"/>
            </a:endParaRPr>
          </a:p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b="1" dirty="0">
                <a:latin typeface="Arial" pitchFamily="34" charset="0"/>
                <a:cs typeface="Arial" pitchFamily="34" charset="0"/>
              </a:rPr>
              <a:t>Une myriade de technologies à découvrir selon les besoins</a:t>
            </a:r>
          </a:p>
          <a:p>
            <a:pPr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</a:pPr>
            <a:endParaRPr lang="fr-FR" b="1" dirty="0">
              <a:latin typeface="Arial" pitchFamily="34" charset="0"/>
              <a:cs typeface="Arial" pitchFamily="34" charset="0"/>
            </a:endParaRPr>
          </a:p>
          <a:p>
            <a:pPr marL="360000" lvl="1" indent="-180000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dirty="0">
                <a:latin typeface="Arial" pitchFamily="34" charset="0"/>
                <a:cs typeface="Arial" pitchFamily="34" charset="0"/>
              </a:rPr>
              <a:t>Les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plateformes</a:t>
            </a:r>
            <a:r>
              <a:rPr lang="fr-FR" dirty="0">
                <a:latin typeface="Arial" pitchFamily="34" charset="0"/>
                <a:cs typeface="Arial" pitchFamily="34" charset="0"/>
              </a:rPr>
              <a:t> Cloud : Azure Cloud Service, Google App Engine, Amazon Web Services, etc. </a:t>
            </a:r>
          </a:p>
          <a:p>
            <a:pPr marL="360000" lvl="1" indent="-180000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dirty="0">
                <a:latin typeface="Arial" pitchFamily="34" charset="0"/>
                <a:cs typeface="Arial" pitchFamily="34" charset="0"/>
              </a:rPr>
              <a:t> Moteur d’indexation et  service de visualisation/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reporting</a:t>
            </a:r>
            <a:r>
              <a:rPr lang="fr-FR" dirty="0">
                <a:latin typeface="Arial" pitchFamily="34" charset="0"/>
                <a:cs typeface="Arial" pitchFamily="34" charset="0"/>
              </a:rPr>
              <a:t> : ELK,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Splunk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60000" lvl="1" indent="-180000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dirty="0">
                <a:latin typeface="Arial" pitchFamily="34" charset="0"/>
                <a:cs typeface="Arial" pitchFamily="34" charset="0"/>
              </a:rPr>
              <a:t>Et plein d’autres</a:t>
            </a:r>
          </a:p>
          <a:p>
            <a:pPr marL="180000" lvl="1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</a:pPr>
            <a:endParaRPr lang="fr-FR" sz="1400" dirty="0">
              <a:latin typeface="Arial" pitchFamily="34" charset="0"/>
              <a:cs typeface="Arial" pitchFamily="34" charset="0"/>
            </a:endParaRPr>
          </a:p>
          <a:p>
            <a:endParaRPr lang="fr-FR" sz="900" dirty="0">
              <a:latin typeface="Arial" pitchFamily="34" charset="0"/>
              <a:cs typeface="Arial" pitchFamily="34" charset="0"/>
            </a:endParaRPr>
          </a:p>
          <a:p>
            <a:endParaRPr lang="fr-FR" sz="9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60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1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19413" y="3413125"/>
            <a:ext cx="3309937" cy="848300"/>
          </a:xfrm>
        </p:spPr>
        <p:txBody>
          <a:bodyPr/>
          <a:lstStyle/>
          <a:p>
            <a:r>
              <a:rPr lang="fr-FR" noProof="0" dirty="0"/>
              <a:t>DE la bi vers </a:t>
            </a:r>
            <a:br>
              <a:rPr lang="fr-FR" noProof="0" dirty="0"/>
            </a:br>
            <a:r>
              <a:rPr lang="fr-FR" noProof="0" dirty="0"/>
              <a:t>le big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Business intelligence et le modèle datawarehouse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noProof="0" dirty="0"/>
              <a:t>Définition de la BI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5438" y="33632"/>
            <a:ext cx="3427220" cy="197353"/>
          </a:xfrm>
        </p:spPr>
        <p:txBody>
          <a:bodyPr/>
          <a:lstStyle/>
          <a:p>
            <a:r>
              <a:rPr lang="fr-FR" noProof="0" dirty="0"/>
              <a:t>Changement de Paradigme : de la Bi vers le 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19DB92-E90F-4827-B540-ADB13AF879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5436" y="1248490"/>
            <a:ext cx="2310187" cy="1492716"/>
          </a:xfrm>
        </p:spPr>
        <p:txBody>
          <a:bodyPr/>
          <a:lstStyle/>
          <a:p>
            <a:endParaRPr lang="fr-FR" noProof="0" dirty="0"/>
          </a:p>
          <a:p>
            <a:r>
              <a:rPr lang="fr-FR" noProof="0" dirty="0"/>
              <a:t>Années 80 : Démocratisation de l’informatique pour les entreprises </a:t>
            </a:r>
          </a:p>
          <a:p>
            <a:r>
              <a:rPr lang="fr-FR" noProof="0" dirty="0"/>
              <a:t>Années 90 : Avènement de la BI</a:t>
            </a:r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5AD0A598-B38A-4690-B3E1-F9EFFA9625FC}"/>
              </a:ext>
            </a:extLst>
          </p:cNvPr>
          <p:cNvSpPr/>
          <p:nvPr/>
        </p:nvSpPr>
        <p:spPr>
          <a:xfrm>
            <a:off x="5421382" y="2257186"/>
            <a:ext cx="1318594" cy="1641544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DataWarehouse</a:t>
            </a:r>
            <a:endParaRPr lang="fr-FR" sz="1200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8E964A8-6B65-4806-A753-2F57E900FEF0}"/>
              </a:ext>
            </a:extLst>
          </p:cNvPr>
          <p:cNvSpPr/>
          <p:nvPr/>
        </p:nvSpPr>
        <p:spPr>
          <a:xfrm>
            <a:off x="4082737" y="4276980"/>
            <a:ext cx="1143687" cy="1050393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Data </a:t>
            </a:r>
            <a:r>
              <a:rPr lang="fr-FR" sz="1200" dirty="0" err="1"/>
              <a:t>Mart</a:t>
            </a:r>
            <a:r>
              <a:rPr lang="fr-FR" sz="1200" dirty="0"/>
              <a:t> Marketing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67A56B7E-1CF1-496E-A689-91D76AA4A1C9}"/>
              </a:ext>
            </a:extLst>
          </p:cNvPr>
          <p:cNvSpPr/>
          <p:nvPr/>
        </p:nvSpPr>
        <p:spPr>
          <a:xfrm>
            <a:off x="5521468" y="4283063"/>
            <a:ext cx="1199952" cy="1044310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DataMart</a:t>
            </a:r>
            <a:r>
              <a:rPr lang="fr-FR" sz="1200" dirty="0"/>
              <a:t> Ventes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5363CAE-2AEA-4275-A097-C7B9F6334554}"/>
              </a:ext>
            </a:extLst>
          </p:cNvPr>
          <p:cNvSpPr/>
          <p:nvPr/>
        </p:nvSpPr>
        <p:spPr>
          <a:xfrm>
            <a:off x="7084640" y="4283061"/>
            <a:ext cx="1144959" cy="1044311"/>
          </a:xfrm>
          <a:prstGeom prst="cub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DataMart</a:t>
            </a:r>
            <a:r>
              <a:rPr lang="fr-FR" sz="1200" dirty="0"/>
              <a:t> Stocks</a:t>
            </a:r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0CF4F692-E092-4DAB-A245-3E0EBF8945B5}"/>
              </a:ext>
            </a:extLst>
          </p:cNvPr>
          <p:cNvSpPr/>
          <p:nvPr/>
        </p:nvSpPr>
        <p:spPr>
          <a:xfrm>
            <a:off x="4306599" y="1075596"/>
            <a:ext cx="748337" cy="75330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ERP</a:t>
            </a:r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677039C9-D2E1-4298-8D4F-CD9340229E01}"/>
              </a:ext>
            </a:extLst>
          </p:cNvPr>
          <p:cNvSpPr/>
          <p:nvPr/>
        </p:nvSpPr>
        <p:spPr>
          <a:xfrm>
            <a:off x="5629064" y="1028056"/>
            <a:ext cx="903231" cy="84479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CRM</a:t>
            </a:r>
          </a:p>
        </p:txBody>
      </p:sp>
      <p:sp>
        <p:nvSpPr>
          <p:cNvPr id="23" name="Organigramme : Connecteur 22">
            <a:extLst>
              <a:ext uri="{FF2B5EF4-FFF2-40B4-BE49-F238E27FC236}">
                <a16:creationId xmlns:a16="http://schemas.microsoft.com/office/drawing/2014/main" id="{8172DBE0-CBC4-4C0F-8F6A-15BBF34FA9C3}"/>
              </a:ext>
            </a:extLst>
          </p:cNvPr>
          <p:cNvSpPr/>
          <p:nvPr/>
        </p:nvSpPr>
        <p:spPr>
          <a:xfrm>
            <a:off x="6964279" y="1028056"/>
            <a:ext cx="843966" cy="79796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Autres sources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36BA2025-5721-4150-A20B-0A4695BAD58A}"/>
              </a:ext>
            </a:extLst>
          </p:cNvPr>
          <p:cNvCxnSpPr>
            <a:stCxn id="11" idx="4"/>
            <a:endCxn id="9" idx="1"/>
          </p:cNvCxnSpPr>
          <p:nvPr/>
        </p:nvCxnSpPr>
        <p:spPr>
          <a:xfrm rot="16200000" flipH="1">
            <a:off x="5166581" y="1343088"/>
            <a:ext cx="428284" cy="1399911"/>
          </a:xfrm>
          <a:prstGeom prst="bentConnector3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7A3521F-15D6-4730-A207-1B5D38471DE6}"/>
              </a:ext>
            </a:extLst>
          </p:cNvPr>
          <p:cNvCxnSpPr>
            <a:cxnSpLocks/>
            <a:stCxn id="23" idx="4"/>
            <a:endCxn id="9" idx="1"/>
          </p:cNvCxnSpPr>
          <p:nvPr/>
        </p:nvCxnSpPr>
        <p:spPr>
          <a:xfrm rot="5400000">
            <a:off x="6517889" y="1388813"/>
            <a:ext cx="431164" cy="1305583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A0A14A0-EC32-441C-A8BE-F2B8D2C78D16}"/>
              </a:ext>
            </a:extLst>
          </p:cNvPr>
          <p:cNvCxnSpPr>
            <a:stCxn id="22" idx="4"/>
            <a:endCxn id="9" idx="1"/>
          </p:cNvCxnSpPr>
          <p:nvPr/>
        </p:nvCxnSpPr>
        <p:spPr>
          <a:xfrm flipH="1">
            <a:off x="6080679" y="1872853"/>
            <a:ext cx="1" cy="384333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Connecteur : en angle 10240">
            <a:extLst>
              <a:ext uri="{FF2B5EF4-FFF2-40B4-BE49-F238E27FC236}">
                <a16:creationId xmlns:a16="http://schemas.microsoft.com/office/drawing/2014/main" id="{12B2B41B-6C8C-4527-A8AE-7900A5CC88EA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rot="5400000">
            <a:off x="5244155" y="3440456"/>
            <a:ext cx="378250" cy="1294799"/>
          </a:xfrm>
          <a:prstGeom prst="bentConnector3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Connecteur : en angle 10243">
            <a:extLst>
              <a:ext uri="{FF2B5EF4-FFF2-40B4-BE49-F238E27FC236}">
                <a16:creationId xmlns:a16="http://schemas.microsoft.com/office/drawing/2014/main" id="{E2BE46E0-8014-48BE-B5A1-E873579437F0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 rot="16200000" flipH="1">
            <a:off x="6742003" y="3237405"/>
            <a:ext cx="384331" cy="1706979"/>
          </a:xfrm>
          <a:prstGeom prst="bentConnector3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Connecteur droit avec flèche 10245">
            <a:extLst>
              <a:ext uri="{FF2B5EF4-FFF2-40B4-BE49-F238E27FC236}">
                <a16:creationId xmlns:a16="http://schemas.microsoft.com/office/drawing/2014/main" id="{8B34B6E3-D724-419D-882E-0EEEC8B13DFC}"/>
              </a:ext>
            </a:extLst>
          </p:cNvPr>
          <p:cNvCxnSpPr>
            <a:stCxn id="9" idx="3"/>
          </p:cNvCxnSpPr>
          <p:nvPr/>
        </p:nvCxnSpPr>
        <p:spPr>
          <a:xfrm>
            <a:off x="6080679" y="3898730"/>
            <a:ext cx="0" cy="534266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Rectangle : coins arrondis 10247">
            <a:extLst>
              <a:ext uri="{FF2B5EF4-FFF2-40B4-BE49-F238E27FC236}">
                <a16:creationId xmlns:a16="http://schemas.microsoft.com/office/drawing/2014/main" id="{20757B58-4070-47DA-9FA3-8852D0D6B7F0}"/>
              </a:ext>
            </a:extLst>
          </p:cNvPr>
          <p:cNvSpPr/>
          <p:nvPr/>
        </p:nvSpPr>
        <p:spPr>
          <a:xfrm>
            <a:off x="4082737" y="5489574"/>
            <a:ext cx="4146862" cy="681698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Analyse – </a:t>
            </a:r>
            <a:r>
              <a:rPr lang="fr-FR" sz="1200" dirty="0" err="1"/>
              <a:t>Reporting</a:t>
            </a:r>
            <a:r>
              <a:rPr lang="fr-FR" sz="1200" dirty="0"/>
              <a:t> – Data Mining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évolution des années 2000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315503" y="12313"/>
            <a:ext cx="3427220" cy="475890"/>
          </a:xfrm>
        </p:spPr>
        <p:txBody>
          <a:bodyPr/>
          <a:lstStyle/>
          <a:p>
            <a:r>
              <a:rPr lang="fr-FR" noProof="0" dirty="0"/>
              <a:t>Changement de Paradigme : de la Bi vers le big data</a:t>
            </a:r>
          </a:p>
          <a:p>
            <a:endParaRPr lang="fr-FR" noProof="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25438" y="1695458"/>
            <a:ext cx="3962400" cy="699045"/>
            <a:chOff x="325438" y="1850906"/>
            <a:chExt cx="3962400" cy="699045"/>
          </a:xfrm>
        </p:grpSpPr>
        <p:sp>
          <p:nvSpPr>
            <p:cNvPr id="22" name="Rectangle 21"/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1083" y="1850906"/>
              <a:ext cx="3216755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itchFamily="34" charset="0"/>
                  <a:cs typeface="Arial" pitchFamily="34" charset="0"/>
                </a:rPr>
                <a:t>Stockage des données</a:t>
              </a:r>
            </a:p>
            <a:p>
              <a:pPr>
                <a:spcBef>
                  <a:spcPts val="400"/>
                </a:spcBef>
              </a:pP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Evolution des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capacités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stockage</a:t>
              </a:r>
              <a:endParaRPr lang="en-US" sz="1400" b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41656" y="3175158"/>
            <a:ext cx="3962400" cy="789960"/>
            <a:chOff x="325438" y="1850906"/>
            <a:chExt cx="3962400" cy="789960"/>
          </a:xfrm>
        </p:grpSpPr>
        <p:sp>
          <p:nvSpPr>
            <p:cNvPr id="34" name="Rectangle 33"/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1083" y="1850906"/>
              <a:ext cx="3216755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itchFamily="34" charset="0"/>
                  <a:cs typeface="Arial" pitchFamily="34" charset="0"/>
                </a:rPr>
                <a:t>Réseaux sociaux</a:t>
              </a:r>
            </a:p>
            <a:p>
              <a:pPr>
                <a:spcBef>
                  <a:spcPts val="400"/>
                </a:spcBef>
              </a:pP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Création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de Facebook, Twitter, LinkedIn, etc.</a:t>
              </a:r>
              <a:endParaRPr lang="en-US" sz="1400" b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5438" y="3175158"/>
            <a:ext cx="3962400" cy="789960"/>
            <a:chOff x="325438" y="1850906"/>
            <a:chExt cx="3962400" cy="789960"/>
          </a:xfrm>
        </p:grpSpPr>
        <p:sp>
          <p:nvSpPr>
            <p:cNvPr id="37" name="Rectangle 36"/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71083" y="1850906"/>
              <a:ext cx="3216755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itchFamily="34" charset="0"/>
                  <a:cs typeface="Arial" pitchFamily="34" charset="0"/>
                </a:rPr>
                <a:t>Internet des objets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ts val="400"/>
                </a:spcBef>
              </a:pP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Démocratisation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l’IOT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1400" b="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notamment</a:t>
              </a:r>
              <a:r>
                <a:rPr lang="en-US" sz="1400" b="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avec les smartphones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5438" y="4654858"/>
            <a:ext cx="3962400" cy="699045"/>
            <a:chOff x="325438" y="1850906"/>
            <a:chExt cx="3962400" cy="699045"/>
          </a:xfrm>
        </p:grpSpPr>
        <p:sp>
          <p:nvSpPr>
            <p:cNvPr id="43" name="Rectangle 42"/>
            <p:cNvSpPr/>
            <p:nvPr/>
          </p:nvSpPr>
          <p:spPr>
            <a:xfrm>
              <a:off x="325438" y="1941822"/>
              <a:ext cx="645289" cy="60812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1083" y="1850906"/>
              <a:ext cx="3216755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itchFamily="34" charset="0"/>
                  <a:cs typeface="Arial" pitchFamily="34" charset="0"/>
                </a:rPr>
                <a:t>Open Data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ts val="400"/>
                </a:spcBef>
              </a:pP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Loi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Open Government Act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en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2007</a:t>
              </a:r>
              <a:endParaRPr lang="en-US" sz="1400" b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808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Avènement d'Hadoop : L’œuvre de </a:t>
            </a:r>
            <a:r>
              <a:rPr lang="fr-FR" noProof="0" dirty="0" err="1"/>
              <a:t>doug</a:t>
            </a:r>
            <a:r>
              <a:rPr lang="fr-FR" noProof="0" dirty="0"/>
              <a:t> </a:t>
            </a:r>
            <a:r>
              <a:rPr lang="fr-FR" noProof="0" dirty="0" err="1"/>
              <a:t>cutting</a:t>
            </a:r>
            <a:endParaRPr lang="fr-FR" noProof="0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5"/>
          </p:nvPr>
        </p:nvSpPr>
        <p:spPr>
          <a:xfrm>
            <a:off x="325438" y="33632"/>
            <a:ext cx="3254096" cy="197353"/>
          </a:xfrm>
        </p:spPr>
        <p:txBody>
          <a:bodyPr/>
          <a:lstStyle/>
          <a:p>
            <a:r>
              <a:rPr lang="fr-FR" noProof="0" dirty="0"/>
              <a:t>CHANGEMENT DE PARADIGME : DU BI VERS LE BIG DATA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5437" y="2661876"/>
            <a:ext cx="1479909" cy="211203"/>
          </a:xfrm>
          <a:prstGeom prst="rect">
            <a:avLst/>
          </a:prstGeom>
        </p:spPr>
        <p:txBody>
          <a:bodyPr wrap="square" lIns="36000" tIns="36000" rIns="36000" bIns="36000" anchor="b">
            <a:spAutoFit/>
          </a:bodyPr>
          <a:lstStyle/>
          <a:p>
            <a:pPr marL="144000" indent="-1440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900" b="1" dirty="0">
                <a:latin typeface="Arial" pitchFamily="34" charset="0"/>
                <a:cs typeface="Arial" pitchFamily="34" charset="0"/>
              </a:rPr>
              <a:t>NDFS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25438" y="3113786"/>
            <a:ext cx="8497887" cy="340231"/>
          </a:xfrm>
          <a:prstGeom prst="rightArrow">
            <a:avLst>
              <a:gd name="adj1" fmla="val 62245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3"/>
          <p:cNvGrpSpPr/>
          <p:nvPr/>
        </p:nvGrpSpPr>
        <p:grpSpPr>
          <a:xfrm>
            <a:off x="441962" y="2920661"/>
            <a:ext cx="371143" cy="470665"/>
            <a:chOff x="3981901" y="2805908"/>
            <a:chExt cx="355335" cy="619825"/>
          </a:xfrm>
          <a:solidFill>
            <a:schemeClr val="accent1">
              <a:lumMod val="75000"/>
            </a:schemeClr>
          </a:solidFill>
        </p:grpSpPr>
        <p:sp>
          <p:nvSpPr>
            <p:cNvPr id="30" name="Isosceles Triangle 29"/>
            <p:cNvSpPr/>
            <p:nvPr/>
          </p:nvSpPr>
          <p:spPr>
            <a:xfrm>
              <a:off x="3981901" y="2805908"/>
              <a:ext cx="355335" cy="338092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83618" y="3143250"/>
              <a:ext cx="353618" cy="282483"/>
            </a:xfrm>
            <a:prstGeom prst="rect">
              <a:avLst/>
            </a:prstGeom>
            <a:grpFill/>
            <a:ln w="19050">
              <a:noFill/>
            </a:ln>
            <a:effectLst>
              <a:outerShdw blurRad="38100" dist="25400" dir="16200000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FR" sz="900" b="1" dirty="0"/>
                <a:t>2003</a:t>
              </a:r>
              <a:endParaRPr lang="en-US" sz="900" b="1" dirty="0"/>
            </a:p>
          </p:txBody>
        </p:sp>
      </p:grpSp>
      <p:grpSp>
        <p:nvGrpSpPr>
          <p:cNvPr id="3" name="Group 13"/>
          <p:cNvGrpSpPr/>
          <p:nvPr/>
        </p:nvGrpSpPr>
        <p:grpSpPr>
          <a:xfrm flipV="1">
            <a:off x="1304991" y="3176349"/>
            <a:ext cx="371143" cy="470665"/>
            <a:chOff x="3981901" y="2805908"/>
            <a:chExt cx="355335" cy="619825"/>
          </a:xfrm>
          <a:solidFill>
            <a:schemeClr val="accent1">
              <a:lumMod val="75000"/>
            </a:schemeClr>
          </a:solidFill>
        </p:grpSpPr>
        <p:sp>
          <p:nvSpPr>
            <p:cNvPr id="50" name="Isosceles Triangle 49"/>
            <p:cNvSpPr/>
            <p:nvPr/>
          </p:nvSpPr>
          <p:spPr>
            <a:xfrm>
              <a:off x="3981901" y="2805908"/>
              <a:ext cx="355335" cy="338092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3983618" y="3143250"/>
              <a:ext cx="353618" cy="282483"/>
            </a:xfrm>
            <a:prstGeom prst="rect">
              <a:avLst/>
            </a:prstGeom>
            <a:grpFill/>
            <a:ln w="19050">
              <a:noFill/>
            </a:ln>
            <a:effectLst>
              <a:outerShdw blurRad="38100" dist="25400" dir="5400000" algn="t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FR" sz="1400" b="1" dirty="0"/>
                <a:t>2004</a:t>
              </a:r>
              <a:endParaRPr lang="en-US" sz="1400" b="1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3349997" y="3643177"/>
            <a:ext cx="1479909" cy="719034"/>
          </a:xfrm>
          <a:prstGeom prst="rect">
            <a:avLst/>
          </a:prstGeom>
        </p:spPr>
        <p:txBody>
          <a:bodyPr wrap="square" lIns="36000" tIns="36000" rIns="36000" bIns="36000" anchor="b">
            <a:spAutoFit/>
          </a:bodyPr>
          <a:lstStyle/>
          <a:p>
            <a:pPr marL="144000" indent="-1440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Mise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à disposition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d’Hadoop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1.0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506090" y="2100919"/>
            <a:ext cx="1479909" cy="719034"/>
          </a:xfrm>
          <a:prstGeom prst="rect">
            <a:avLst/>
          </a:prstGeom>
        </p:spPr>
        <p:txBody>
          <a:bodyPr wrap="square" lIns="36000" tIns="36000" rIns="36000" bIns="36000" anchor="b">
            <a:spAutoFit/>
          </a:bodyPr>
          <a:lstStyle/>
          <a:p>
            <a:pPr marL="144000" indent="-1440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Mise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à disposition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d’Hadoop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2.0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83348" y="3802526"/>
            <a:ext cx="1479909" cy="288147"/>
          </a:xfrm>
          <a:prstGeom prst="rect">
            <a:avLst/>
          </a:prstGeom>
        </p:spPr>
        <p:txBody>
          <a:bodyPr wrap="square" lIns="36000" tIns="36000" rIns="36000" bIns="36000" anchor="b">
            <a:spAutoFit/>
          </a:bodyPr>
          <a:lstStyle/>
          <a:p>
            <a:pPr marL="144000" indent="-1440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MapReduce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773633" y="1671127"/>
            <a:ext cx="1479909" cy="1519253"/>
          </a:xfrm>
          <a:prstGeom prst="rect">
            <a:avLst/>
          </a:prstGeom>
        </p:spPr>
        <p:txBody>
          <a:bodyPr wrap="square" lIns="36000" tIns="36000" rIns="36000" bIns="36000" anchor="b">
            <a:spAutoFit/>
          </a:bodyPr>
          <a:lstStyle/>
          <a:p>
            <a:pPr marL="144000" indent="-1440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Apparition de Spark</a:t>
            </a:r>
          </a:p>
          <a:p>
            <a:pPr marL="144000" indent="-1440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Doug Cutting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rejoint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Cloudera</a:t>
            </a:r>
          </a:p>
          <a:p>
            <a:pPr marL="144000" indent="-1440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D1974FC0-7E99-4847-A161-C6F6FCE50FF7}"/>
              </a:ext>
            </a:extLst>
          </p:cNvPr>
          <p:cNvGrpSpPr/>
          <p:nvPr/>
        </p:nvGrpSpPr>
        <p:grpSpPr>
          <a:xfrm flipV="1">
            <a:off x="3718809" y="3183470"/>
            <a:ext cx="371143" cy="470665"/>
            <a:chOff x="3981901" y="2805908"/>
            <a:chExt cx="355335" cy="619825"/>
          </a:xfrm>
          <a:solidFill>
            <a:schemeClr val="accent1">
              <a:lumMod val="75000"/>
            </a:schemeClr>
          </a:solidFill>
        </p:grpSpPr>
        <p:sp>
          <p:nvSpPr>
            <p:cNvPr id="49" name="Isosceles Triangle 49">
              <a:extLst>
                <a:ext uri="{FF2B5EF4-FFF2-40B4-BE49-F238E27FC236}">
                  <a16:creationId xmlns:a16="http://schemas.microsoft.com/office/drawing/2014/main" id="{73B7F0A4-0B6A-44F8-8A87-7BA5A96DA535}"/>
                </a:ext>
              </a:extLst>
            </p:cNvPr>
            <p:cNvSpPr/>
            <p:nvPr/>
          </p:nvSpPr>
          <p:spPr>
            <a:xfrm>
              <a:off x="3981901" y="2805908"/>
              <a:ext cx="355335" cy="338092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0EB330-DC6E-4FD4-BC1B-8DF67877CE50}"/>
                </a:ext>
              </a:extLst>
            </p:cNvPr>
            <p:cNvSpPr/>
            <p:nvPr/>
          </p:nvSpPr>
          <p:spPr>
            <a:xfrm rot="10800000">
              <a:off x="3983618" y="3143250"/>
              <a:ext cx="353618" cy="282483"/>
            </a:xfrm>
            <a:prstGeom prst="rect">
              <a:avLst/>
            </a:prstGeom>
            <a:grpFill/>
            <a:ln w="19050">
              <a:noFill/>
            </a:ln>
            <a:effectLst>
              <a:outerShdw blurRad="38100" dist="25400" dir="5400000" algn="t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FR" sz="1400" b="1" dirty="0"/>
                <a:t>2008</a:t>
              </a:r>
              <a:endParaRPr lang="en-US" sz="1400" b="1" dirty="0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DDD26EB-5773-4C8F-B7A2-0E25840D956E}"/>
              </a:ext>
            </a:extLst>
          </p:cNvPr>
          <p:cNvSpPr/>
          <p:nvPr/>
        </p:nvSpPr>
        <p:spPr>
          <a:xfrm>
            <a:off x="6273249" y="3654135"/>
            <a:ext cx="1479909" cy="503590"/>
          </a:xfrm>
          <a:prstGeom prst="rect">
            <a:avLst/>
          </a:prstGeom>
        </p:spPr>
        <p:txBody>
          <a:bodyPr wrap="square" lIns="36000" tIns="36000" rIns="36000" bIns="36000" anchor="b">
            <a:spAutoFit/>
          </a:bodyPr>
          <a:lstStyle/>
          <a:p>
            <a:pPr marL="144000" indent="-1440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Création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d’Hortonworks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62A3E9CC-6A09-4C4F-B02D-06354B837EE1}"/>
              </a:ext>
            </a:extLst>
          </p:cNvPr>
          <p:cNvGrpSpPr/>
          <p:nvPr/>
        </p:nvGrpSpPr>
        <p:grpSpPr>
          <a:xfrm>
            <a:off x="2522205" y="2901874"/>
            <a:ext cx="371143" cy="470665"/>
            <a:chOff x="3981901" y="2805908"/>
            <a:chExt cx="355335" cy="619825"/>
          </a:xfrm>
          <a:solidFill>
            <a:schemeClr val="accent1">
              <a:lumMod val="75000"/>
            </a:schemeClr>
          </a:solidFill>
        </p:grpSpPr>
        <p:sp>
          <p:nvSpPr>
            <p:cNvPr id="39" name="Isosceles Triangle 67">
              <a:extLst>
                <a:ext uri="{FF2B5EF4-FFF2-40B4-BE49-F238E27FC236}">
                  <a16:creationId xmlns:a16="http://schemas.microsoft.com/office/drawing/2014/main" id="{995A6C7E-B356-4625-815B-98376C7D7F1F}"/>
                </a:ext>
              </a:extLst>
            </p:cNvPr>
            <p:cNvSpPr/>
            <p:nvPr/>
          </p:nvSpPr>
          <p:spPr>
            <a:xfrm>
              <a:off x="3981901" y="2805908"/>
              <a:ext cx="355335" cy="338092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00B2D2-E9BF-4E87-AED3-4EB5334795DC}"/>
                </a:ext>
              </a:extLst>
            </p:cNvPr>
            <p:cNvSpPr/>
            <p:nvPr/>
          </p:nvSpPr>
          <p:spPr>
            <a:xfrm>
              <a:off x="3983618" y="3143250"/>
              <a:ext cx="353618" cy="282483"/>
            </a:xfrm>
            <a:prstGeom prst="rect">
              <a:avLst/>
            </a:prstGeom>
            <a:grpFill/>
            <a:ln w="19050">
              <a:noFill/>
            </a:ln>
            <a:effectLst>
              <a:outerShdw blurRad="38100" dist="25400" dir="16200000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FR" sz="1400" b="1" dirty="0"/>
                <a:t>2006</a:t>
              </a:r>
              <a:endParaRPr lang="en-US" sz="1400" b="1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3F231A3-9F2B-4221-9076-DE0256626A0F}"/>
              </a:ext>
            </a:extLst>
          </p:cNvPr>
          <p:cNvSpPr/>
          <p:nvPr/>
        </p:nvSpPr>
        <p:spPr>
          <a:xfrm>
            <a:off x="1967821" y="2354667"/>
            <a:ext cx="1479909" cy="503590"/>
          </a:xfrm>
          <a:prstGeom prst="rect">
            <a:avLst/>
          </a:prstGeom>
        </p:spPr>
        <p:txBody>
          <a:bodyPr wrap="square" lIns="36000" tIns="36000" rIns="36000" bIns="36000" anchor="b">
            <a:spAutoFit/>
          </a:bodyPr>
          <a:lstStyle/>
          <a:p>
            <a:pPr marL="144000" indent="-144000">
              <a:spcBef>
                <a:spcPts val="6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Projet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Apache Hadoop</a:t>
            </a:r>
          </a:p>
        </p:txBody>
      </p:sp>
      <p:grpSp>
        <p:nvGrpSpPr>
          <p:cNvPr id="46" name="Group 13">
            <a:extLst>
              <a:ext uri="{FF2B5EF4-FFF2-40B4-BE49-F238E27FC236}">
                <a16:creationId xmlns:a16="http://schemas.microsoft.com/office/drawing/2014/main" id="{78FAAFE3-6FCB-458F-AD08-DAD93EC1E81E}"/>
              </a:ext>
            </a:extLst>
          </p:cNvPr>
          <p:cNvGrpSpPr/>
          <p:nvPr/>
        </p:nvGrpSpPr>
        <p:grpSpPr>
          <a:xfrm>
            <a:off x="5178451" y="2906952"/>
            <a:ext cx="371143" cy="470665"/>
            <a:chOff x="3981901" y="2805908"/>
            <a:chExt cx="355335" cy="619825"/>
          </a:xfrm>
          <a:solidFill>
            <a:schemeClr val="accent1">
              <a:lumMod val="75000"/>
            </a:schemeClr>
          </a:solidFill>
        </p:grpSpPr>
        <p:sp>
          <p:nvSpPr>
            <p:cNvPr id="61" name="Isosceles Triangle 67">
              <a:extLst>
                <a:ext uri="{FF2B5EF4-FFF2-40B4-BE49-F238E27FC236}">
                  <a16:creationId xmlns:a16="http://schemas.microsoft.com/office/drawing/2014/main" id="{51C430B0-6C82-4A85-8B37-A6F1F65FBEEB}"/>
                </a:ext>
              </a:extLst>
            </p:cNvPr>
            <p:cNvSpPr/>
            <p:nvPr/>
          </p:nvSpPr>
          <p:spPr>
            <a:xfrm>
              <a:off x="3981901" y="2805908"/>
              <a:ext cx="355335" cy="338092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8139B8-BB4B-4A1B-9446-C1CB5FA0FFAD}"/>
                </a:ext>
              </a:extLst>
            </p:cNvPr>
            <p:cNvSpPr/>
            <p:nvPr/>
          </p:nvSpPr>
          <p:spPr>
            <a:xfrm>
              <a:off x="3983618" y="3143250"/>
              <a:ext cx="353618" cy="282483"/>
            </a:xfrm>
            <a:prstGeom prst="rect">
              <a:avLst/>
            </a:prstGeom>
            <a:grpFill/>
            <a:ln w="19050">
              <a:noFill/>
            </a:ln>
            <a:effectLst>
              <a:outerShdw blurRad="38100" dist="25400" dir="16200000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FR" sz="1400" b="1" dirty="0"/>
                <a:t>2009</a:t>
              </a:r>
              <a:endParaRPr lang="en-US" sz="1400" b="1" dirty="0"/>
            </a:p>
          </p:txBody>
        </p:sp>
      </p:grpSp>
      <p:grpSp>
        <p:nvGrpSpPr>
          <p:cNvPr id="63" name="Group 13">
            <a:extLst>
              <a:ext uri="{FF2B5EF4-FFF2-40B4-BE49-F238E27FC236}">
                <a16:creationId xmlns:a16="http://schemas.microsoft.com/office/drawing/2014/main" id="{1085A3F4-A6F9-4444-BF08-628A0CD41075}"/>
              </a:ext>
            </a:extLst>
          </p:cNvPr>
          <p:cNvGrpSpPr/>
          <p:nvPr/>
        </p:nvGrpSpPr>
        <p:grpSpPr>
          <a:xfrm flipV="1">
            <a:off x="6642061" y="3198212"/>
            <a:ext cx="371143" cy="470665"/>
            <a:chOff x="3981901" y="2805908"/>
            <a:chExt cx="355335" cy="619825"/>
          </a:xfrm>
          <a:solidFill>
            <a:schemeClr val="accent1">
              <a:lumMod val="75000"/>
            </a:schemeClr>
          </a:solidFill>
        </p:grpSpPr>
        <p:sp>
          <p:nvSpPr>
            <p:cNvPr id="64" name="Isosceles Triangle 49">
              <a:extLst>
                <a:ext uri="{FF2B5EF4-FFF2-40B4-BE49-F238E27FC236}">
                  <a16:creationId xmlns:a16="http://schemas.microsoft.com/office/drawing/2014/main" id="{6D0B3ECC-524A-4F70-85DA-6EF0D7E9F48F}"/>
                </a:ext>
              </a:extLst>
            </p:cNvPr>
            <p:cNvSpPr/>
            <p:nvPr/>
          </p:nvSpPr>
          <p:spPr>
            <a:xfrm>
              <a:off x="3981901" y="2805908"/>
              <a:ext cx="355335" cy="338092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9E8691-F4EC-44B7-91EF-2A797AE0B7CC}"/>
                </a:ext>
              </a:extLst>
            </p:cNvPr>
            <p:cNvSpPr/>
            <p:nvPr/>
          </p:nvSpPr>
          <p:spPr>
            <a:xfrm rot="10800000">
              <a:off x="3983618" y="3143250"/>
              <a:ext cx="353618" cy="282483"/>
            </a:xfrm>
            <a:prstGeom prst="rect">
              <a:avLst/>
            </a:prstGeom>
            <a:grpFill/>
            <a:ln w="19050">
              <a:noFill/>
            </a:ln>
            <a:effectLst>
              <a:outerShdw blurRad="38100" dist="25400" dir="5400000" algn="t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FR" sz="1400" b="1" dirty="0"/>
                <a:t>2011</a:t>
              </a:r>
              <a:endParaRPr lang="en-US" sz="1400" b="1" dirty="0"/>
            </a:p>
          </p:txBody>
        </p:sp>
      </p:grpSp>
      <p:grpSp>
        <p:nvGrpSpPr>
          <p:cNvPr id="67" name="Group 13">
            <a:extLst>
              <a:ext uri="{FF2B5EF4-FFF2-40B4-BE49-F238E27FC236}">
                <a16:creationId xmlns:a16="http://schemas.microsoft.com/office/drawing/2014/main" id="{4D5CA4D8-523B-45DB-920F-57AF3B3B4064}"/>
              </a:ext>
            </a:extLst>
          </p:cNvPr>
          <p:cNvGrpSpPr/>
          <p:nvPr/>
        </p:nvGrpSpPr>
        <p:grpSpPr>
          <a:xfrm>
            <a:off x="7874902" y="2913668"/>
            <a:ext cx="371143" cy="470665"/>
            <a:chOff x="3981901" y="2805908"/>
            <a:chExt cx="355335" cy="619825"/>
          </a:xfrm>
          <a:solidFill>
            <a:schemeClr val="accent1">
              <a:lumMod val="75000"/>
            </a:schemeClr>
          </a:solidFill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FE4AE456-9C1D-42C1-9A82-3C577FF8884F}"/>
                </a:ext>
              </a:extLst>
            </p:cNvPr>
            <p:cNvSpPr/>
            <p:nvPr/>
          </p:nvSpPr>
          <p:spPr>
            <a:xfrm>
              <a:off x="3981901" y="2805908"/>
              <a:ext cx="355335" cy="338092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2A5CAA-3412-43E7-AC8B-BEAA700B4C0E}"/>
                </a:ext>
              </a:extLst>
            </p:cNvPr>
            <p:cNvSpPr/>
            <p:nvPr/>
          </p:nvSpPr>
          <p:spPr>
            <a:xfrm>
              <a:off x="3983618" y="3143250"/>
              <a:ext cx="353618" cy="282483"/>
            </a:xfrm>
            <a:prstGeom prst="rect">
              <a:avLst/>
            </a:prstGeom>
            <a:grpFill/>
            <a:ln w="19050">
              <a:noFill/>
            </a:ln>
            <a:effectLst>
              <a:outerShdw blurRad="38100" dist="25400" dir="16200000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FR" sz="1400" b="1" dirty="0"/>
                <a:t>2012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5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Apparition du terme </a:t>
            </a:r>
            <a:r>
              <a:rPr lang="fr-FR" noProof="0" dirty="0" err="1"/>
              <a:t>datalake</a:t>
            </a:r>
            <a:r>
              <a:rPr lang="fr-FR" noProof="0" dirty="0"/>
              <a:t> et démocratisation du big data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281592" y="40519"/>
            <a:ext cx="3254096" cy="475890"/>
          </a:xfrm>
        </p:spPr>
        <p:txBody>
          <a:bodyPr/>
          <a:lstStyle/>
          <a:p>
            <a:r>
              <a:rPr lang="fr-FR" noProof="0" dirty="0"/>
              <a:t>CHANGEMENT DE PARADIGME : DU BI VERS LE BIG DATA</a:t>
            </a:r>
          </a:p>
          <a:p>
            <a:endParaRPr lang="fr-FR" noProof="0" dirty="0"/>
          </a:p>
        </p:txBody>
      </p:sp>
      <p:sp>
        <p:nvSpPr>
          <p:cNvPr id="265" name="Rectangle 264"/>
          <p:cNvSpPr/>
          <p:nvPr/>
        </p:nvSpPr>
        <p:spPr>
          <a:xfrm>
            <a:off x="2493898" y="1193799"/>
            <a:ext cx="6329427" cy="20605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540000" tIns="72000" rIns="72000" bIns="72000" rtlCol="0" anchor="t">
            <a:noAutofit/>
          </a:bodyPr>
          <a:lstStyle/>
          <a:p>
            <a:pPr marL="144000" indent="-144000">
              <a:spcBef>
                <a:spcPts val="400"/>
              </a:spcBef>
              <a:buClr>
                <a:srgbClr val="AA8778"/>
              </a:buClr>
              <a:buSzPct val="90000"/>
            </a:pPr>
            <a:r>
              <a:rPr lang="en-US" sz="1600" i="1" dirty="0">
                <a:solidFill>
                  <a:srgbClr val="000000"/>
                </a:solidFill>
              </a:rPr>
              <a:t>If you think of a </a:t>
            </a:r>
            <a:r>
              <a:rPr lang="en-US" sz="1600" i="1" dirty="0" err="1">
                <a:solidFill>
                  <a:srgbClr val="000000"/>
                </a:solidFill>
              </a:rPr>
              <a:t>datamart</a:t>
            </a:r>
            <a:r>
              <a:rPr lang="en-US" sz="1600" i="1" dirty="0">
                <a:solidFill>
                  <a:srgbClr val="000000"/>
                </a:solidFill>
              </a:rPr>
              <a:t> as a store of bottled water – cleansed and packaged and structured for easy consumption – the data lake is a large body of water in a moral natural state. The contents of the data lake stream in from a source to fill the lake, and various users of the lake can come to examine, dive in, or take samples</a:t>
            </a:r>
          </a:p>
        </p:txBody>
      </p:sp>
      <p:grpSp>
        <p:nvGrpSpPr>
          <p:cNvPr id="2" name="Group 272"/>
          <p:cNvGrpSpPr/>
          <p:nvPr/>
        </p:nvGrpSpPr>
        <p:grpSpPr>
          <a:xfrm>
            <a:off x="2217612" y="1281030"/>
            <a:ext cx="598614" cy="933616"/>
            <a:chOff x="325438" y="3203575"/>
            <a:chExt cx="519113" cy="809626"/>
          </a:xfrm>
        </p:grpSpPr>
        <p:grpSp>
          <p:nvGrpSpPr>
            <p:cNvPr id="3" name="Group 33"/>
            <p:cNvGrpSpPr/>
            <p:nvPr/>
          </p:nvGrpSpPr>
          <p:grpSpPr>
            <a:xfrm>
              <a:off x="325438" y="3203575"/>
              <a:ext cx="519113" cy="809626"/>
              <a:chOff x="560388" y="3068320"/>
              <a:chExt cx="683226" cy="1065581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560389" y="3068320"/>
                <a:ext cx="683225" cy="81359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36000" tIns="36000" rIns="36000" bIns="36000" rtlCol="0" anchor="ctr">
                <a:noAutofit/>
              </a:bodyPr>
              <a:lstStyle/>
              <a:p>
                <a:pPr marL="144000" indent="-144000" algn="ctr">
                  <a:spcBef>
                    <a:spcPts val="400"/>
                  </a:spcBef>
                  <a:buClr>
                    <a:srgbClr val="AA8778"/>
                  </a:buClr>
                  <a:buSzPct val="90000"/>
                  <a:buFont typeface="Wingdings"/>
                  <a:buChar char="n"/>
                </a:pPr>
                <a:endParaRPr lang="en-US" sz="800" dirty="0" err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2" name="Freeform 271"/>
              <p:cNvSpPr/>
              <p:nvPr/>
            </p:nvSpPr>
            <p:spPr>
              <a:xfrm flipH="1">
                <a:off x="560388" y="3880594"/>
                <a:ext cx="311944" cy="253307"/>
              </a:xfrm>
              <a:custGeom>
                <a:avLst/>
                <a:gdLst>
                  <a:gd name="connsiteX0" fmla="*/ 311944 w 311944"/>
                  <a:gd name="connsiteY0" fmla="*/ 0 h 252412"/>
                  <a:gd name="connsiteX1" fmla="*/ 0 w 311944"/>
                  <a:gd name="connsiteY1" fmla="*/ 252412 h 252412"/>
                  <a:gd name="connsiteX2" fmla="*/ 0 w 311944"/>
                  <a:gd name="connsiteY2" fmla="*/ 4762 h 252412"/>
                  <a:gd name="connsiteX3" fmla="*/ 311944 w 311944"/>
                  <a:gd name="connsiteY3" fmla="*/ 0 h 252412"/>
                  <a:gd name="connsiteX0" fmla="*/ 311944 w 311944"/>
                  <a:gd name="connsiteY0" fmla="*/ 895 h 253307"/>
                  <a:gd name="connsiteX1" fmla="*/ 0 w 311944"/>
                  <a:gd name="connsiteY1" fmla="*/ 253307 h 253307"/>
                  <a:gd name="connsiteX2" fmla="*/ 0 w 311944"/>
                  <a:gd name="connsiteY2" fmla="*/ 0 h 253307"/>
                  <a:gd name="connsiteX3" fmla="*/ 311944 w 311944"/>
                  <a:gd name="connsiteY3" fmla="*/ 895 h 253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44" h="253307">
                    <a:moveTo>
                      <a:pt x="311944" y="895"/>
                    </a:moveTo>
                    <a:lnTo>
                      <a:pt x="0" y="253307"/>
                    </a:lnTo>
                    <a:lnTo>
                      <a:pt x="0" y="0"/>
                    </a:lnTo>
                    <a:lnTo>
                      <a:pt x="311944" y="895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marL="144000" indent="-144000" algn="ctr">
                  <a:spcBef>
                    <a:spcPts val="400"/>
                  </a:spcBef>
                  <a:buClr>
                    <a:srgbClr val="AA8778"/>
                  </a:buClr>
                  <a:buSzPct val="90000"/>
                  <a:buFont typeface="Wingdings"/>
                  <a:buChar char="n"/>
                </a:pPr>
                <a:endParaRPr lang="en-US" sz="800" dirty="0" err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roup 267"/>
            <p:cNvGrpSpPr>
              <a:grpSpLocks noChangeAspect="1"/>
            </p:cNvGrpSpPr>
            <p:nvPr/>
          </p:nvGrpSpPr>
          <p:grpSpPr bwMode="auto">
            <a:xfrm>
              <a:off x="413754" y="3382042"/>
              <a:ext cx="342480" cy="285084"/>
              <a:chOff x="1700" y="1261"/>
              <a:chExt cx="2160" cy="1798"/>
            </a:xfrm>
            <a:solidFill>
              <a:schemeClr val="bg1"/>
            </a:solidFill>
          </p:grpSpPr>
          <p:sp>
            <p:nvSpPr>
              <p:cNvPr id="269" name="Freeform 5"/>
              <p:cNvSpPr>
                <a:spLocks/>
              </p:cNvSpPr>
              <p:nvPr/>
            </p:nvSpPr>
            <p:spPr bwMode="auto">
              <a:xfrm>
                <a:off x="1700" y="1261"/>
                <a:ext cx="994" cy="1798"/>
              </a:xfrm>
              <a:custGeom>
                <a:avLst/>
                <a:gdLst/>
                <a:ahLst/>
                <a:cxnLst>
                  <a:cxn ang="0">
                    <a:pos x="0" y="1798"/>
                  </a:cxn>
                  <a:cxn ang="0">
                    <a:pos x="0" y="1490"/>
                  </a:cxn>
                  <a:cxn ang="0">
                    <a:pos x="0" y="1490"/>
                  </a:cxn>
                  <a:cxn ang="0">
                    <a:pos x="46" y="1488"/>
                  </a:cxn>
                  <a:cxn ang="0">
                    <a:pos x="90" y="1482"/>
                  </a:cxn>
                  <a:cxn ang="0">
                    <a:pos x="132" y="1472"/>
                  </a:cxn>
                  <a:cxn ang="0">
                    <a:pos x="170" y="1458"/>
                  </a:cxn>
                  <a:cxn ang="0">
                    <a:pos x="208" y="1440"/>
                  </a:cxn>
                  <a:cxn ang="0">
                    <a:pos x="240" y="1420"/>
                  </a:cxn>
                  <a:cxn ang="0">
                    <a:pos x="272" y="1394"/>
                  </a:cxn>
                  <a:cxn ang="0">
                    <a:pos x="300" y="1364"/>
                  </a:cxn>
                  <a:cxn ang="0">
                    <a:pos x="324" y="1332"/>
                  </a:cxn>
                  <a:cxn ang="0">
                    <a:pos x="348" y="1296"/>
                  </a:cxn>
                  <a:cxn ang="0">
                    <a:pos x="368" y="1254"/>
                  </a:cxn>
                  <a:cxn ang="0">
                    <a:pos x="384" y="1210"/>
                  </a:cxn>
                  <a:cxn ang="0">
                    <a:pos x="400" y="1162"/>
                  </a:cxn>
                  <a:cxn ang="0">
                    <a:pos x="412" y="1108"/>
                  </a:cxn>
                  <a:cxn ang="0">
                    <a:pos x="420" y="1052"/>
                  </a:cxn>
                  <a:cxn ang="0">
                    <a:pos x="428" y="992"/>
                  </a:cxn>
                  <a:cxn ang="0">
                    <a:pos x="0" y="992"/>
                  </a:cxn>
                  <a:cxn ang="0">
                    <a:pos x="0" y="0"/>
                  </a:cxn>
                  <a:cxn ang="0">
                    <a:pos x="994" y="0"/>
                  </a:cxn>
                  <a:cxn ang="0">
                    <a:pos x="994" y="714"/>
                  </a:cxn>
                  <a:cxn ang="0">
                    <a:pos x="994" y="714"/>
                  </a:cxn>
                  <a:cxn ang="0">
                    <a:pos x="992" y="780"/>
                  </a:cxn>
                  <a:cxn ang="0">
                    <a:pos x="990" y="846"/>
                  </a:cxn>
                  <a:cxn ang="0">
                    <a:pos x="986" y="908"/>
                  </a:cxn>
                  <a:cxn ang="0">
                    <a:pos x="978" y="966"/>
                  </a:cxn>
                  <a:cxn ang="0">
                    <a:pos x="970" y="1024"/>
                  </a:cxn>
                  <a:cxn ang="0">
                    <a:pos x="960" y="1080"/>
                  </a:cxn>
                  <a:cxn ang="0">
                    <a:pos x="948" y="1132"/>
                  </a:cxn>
                  <a:cxn ang="0">
                    <a:pos x="934" y="1184"/>
                  </a:cxn>
                  <a:cxn ang="0">
                    <a:pos x="920" y="1232"/>
                  </a:cxn>
                  <a:cxn ang="0">
                    <a:pos x="902" y="1280"/>
                  </a:cxn>
                  <a:cxn ang="0">
                    <a:pos x="882" y="1324"/>
                  </a:cxn>
                  <a:cxn ang="0">
                    <a:pos x="862" y="1366"/>
                  </a:cxn>
                  <a:cxn ang="0">
                    <a:pos x="840" y="1406"/>
                  </a:cxn>
                  <a:cxn ang="0">
                    <a:pos x="814" y="1442"/>
                  </a:cxn>
                  <a:cxn ang="0">
                    <a:pos x="788" y="1478"/>
                  </a:cxn>
                  <a:cxn ang="0">
                    <a:pos x="760" y="1512"/>
                  </a:cxn>
                  <a:cxn ang="0">
                    <a:pos x="760" y="1512"/>
                  </a:cxn>
                  <a:cxn ang="0">
                    <a:pos x="730" y="1542"/>
                  </a:cxn>
                  <a:cxn ang="0">
                    <a:pos x="696" y="1572"/>
                  </a:cxn>
                  <a:cxn ang="0">
                    <a:pos x="662" y="1600"/>
                  </a:cxn>
                  <a:cxn ang="0">
                    <a:pos x="624" y="1626"/>
                  </a:cxn>
                  <a:cxn ang="0">
                    <a:pos x="584" y="1650"/>
                  </a:cxn>
                  <a:cxn ang="0">
                    <a:pos x="544" y="1672"/>
                  </a:cxn>
                  <a:cxn ang="0">
                    <a:pos x="498" y="1692"/>
                  </a:cxn>
                  <a:cxn ang="0">
                    <a:pos x="452" y="1712"/>
                  </a:cxn>
                  <a:cxn ang="0">
                    <a:pos x="404" y="1728"/>
                  </a:cxn>
                  <a:cxn ang="0">
                    <a:pos x="354" y="1744"/>
                  </a:cxn>
                  <a:cxn ang="0">
                    <a:pos x="300" y="1758"/>
                  </a:cxn>
                  <a:cxn ang="0">
                    <a:pos x="244" y="1768"/>
                  </a:cxn>
                  <a:cxn ang="0">
                    <a:pos x="186" y="1778"/>
                  </a:cxn>
                  <a:cxn ang="0">
                    <a:pos x="126" y="1788"/>
                  </a:cxn>
                  <a:cxn ang="0">
                    <a:pos x="64" y="1794"/>
                  </a:cxn>
                  <a:cxn ang="0">
                    <a:pos x="0" y="1798"/>
                  </a:cxn>
                  <a:cxn ang="0">
                    <a:pos x="0" y="1798"/>
                  </a:cxn>
                </a:cxnLst>
                <a:rect l="0" t="0" r="r" b="b"/>
                <a:pathLst>
                  <a:path w="994" h="1798">
                    <a:moveTo>
                      <a:pt x="0" y="1798"/>
                    </a:moveTo>
                    <a:lnTo>
                      <a:pt x="0" y="1490"/>
                    </a:lnTo>
                    <a:lnTo>
                      <a:pt x="0" y="1490"/>
                    </a:lnTo>
                    <a:lnTo>
                      <a:pt x="46" y="1488"/>
                    </a:lnTo>
                    <a:lnTo>
                      <a:pt x="90" y="1482"/>
                    </a:lnTo>
                    <a:lnTo>
                      <a:pt x="132" y="1472"/>
                    </a:lnTo>
                    <a:lnTo>
                      <a:pt x="170" y="1458"/>
                    </a:lnTo>
                    <a:lnTo>
                      <a:pt x="208" y="1440"/>
                    </a:lnTo>
                    <a:lnTo>
                      <a:pt x="240" y="1420"/>
                    </a:lnTo>
                    <a:lnTo>
                      <a:pt x="272" y="1394"/>
                    </a:lnTo>
                    <a:lnTo>
                      <a:pt x="300" y="1364"/>
                    </a:lnTo>
                    <a:lnTo>
                      <a:pt x="324" y="1332"/>
                    </a:lnTo>
                    <a:lnTo>
                      <a:pt x="348" y="1296"/>
                    </a:lnTo>
                    <a:lnTo>
                      <a:pt x="368" y="1254"/>
                    </a:lnTo>
                    <a:lnTo>
                      <a:pt x="384" y="1210"/>
                    </a:lnTo>
                    <a:lnTo>
                      <a:pt x="400" y="1162"/>
                    </a:lnTo>
                    <a:lnTo>
                      <a:pt x="412" y="1108"/>
                    </a:lnTo>
                    <a:lnTo>
                      <a:pt x="420" y="1052"/>
                    </a:lnTo>
                    <a:lnTo>
                      <a:pt x="428" y="992"/>
                    </a:lnTo>
                    <a:lnTo>
                      <a:pt x="0" y="992"/>
                    </a:lnTo>
                    <a:lnTo>
                      <a:pt x="0" y="0"/>
                    </a:lnTo>
                    <a:lnTo>
                      <a:pt x="994" y="0"/>
                    </a:lnTo>
                    <a:lnTo>
                      <a:pt x="994" y="714"/>
                    </a:lnTo>
                    <a:lnTo>
                      <a:pt x="994" y="714"/>
                    </a:lnTo>
                    <a:lnTo>
                      <a:pt x="992" y="780"/>
                    </a:lnTo>
                    <a:lnTo>
                      <a:pt x="990" y="846"/>
                    </a:lnTo>
                    <a:lnTo>
                      <a:pt x="986" y="908"/>
                    </a:lnTo>
                    <a:lnTo>
                      <a:pt x="978" y="966"/>
                    </a:lnTo>
                    <a:lnTo>
                      <a:pt x="970" y="1024"/>
                    </a:lnTo>
                    <a:lnTo>
                      <a:pt x="960" y="1080"/>
                    </a:lnTo>
                    <a:lnTo>
                      <a:pt x="948" y="1132"/>
                    </a:lnTo>
                    <a:lnTo>
                      <a:pt x="934" y="1184"/>
                    </a:lnTo>
                    <a:lnTo>
                      <a:pt x="920" y="1232"/>
                    </a:lnTo>
                    <a:lnTo>
                      <a:pt x="902" y="1280"/>
                    </a:lnTo>
                    <a:lnTo>
                      <a:pt x="882" y="1324"/>
                    </a:lnTo>
                    <a:lnTo>
                      <a:pt x="862" y="1366"/>
                    </a:lnTo>
                    <a:lnTo>
                      <a:pt x="840" y="1406"/>
                    </a:lnTo>
                    <a:lnTo>
                      <a:pt x="814" y="1442"/>
                    </a:lnTo>
                    <a:lnTo>
                      <a:pt x="788" y="1478"/>
                    </a:lnTo>
                    <a:lnTo>
                      <a:pt x="760" y="1512"/>
                    </a:lnTo>
                    <a:lnTo>
                      <a:pt x="760" y="1512"/>
                    </a:lnTo>
                    <a:lnTo>
                      <a:pt x="730" y="1542"/>
                    </a:lnTo>
                    <a:lnTo>
                      <a:pt x="696" y="1572"/>
                    </a:lnTo>
                    <a:lnTo>
                      <a:pt x="662" y="1600"/>
                    </a:lnTo>
                    <a:lnTo>
                      <a:pt x="624" y="1626"/>
                    </a:lnTo>
                    <a:lnTo>
                      <a:pt x="584" y="1650"/>
                    </a:lnTo>
                    <a:lnTo>
                      <a:pt x="544" y="1672"/>
                    </a:lnTo>
                    <a:lnTo>
                      <a:pt x="498" y="1692"/>
                    </a:lnTo>
                    <a:lnTo>
                      <a:pt x="452" y="1712"/>
                    </a:lnTo>
                    <a:lnTo>
                      <a:pt x="404" y="1728"/>
                    </a:lnTo>
                    <a:lnTo>
                      <a:pt x="354" y="1744"/>
                    </a:lnTo>
                    <a:lnTo>
                      <a:pt x="300" y="1758"/>
                    </a:lnTo>
                    <a:lnTo>
                      <a:pt x="244" y="1768"/>
                    </a:lnTo>
                    <a:lnTo>
                      <a:pt x="186" y="1778"/>
                    </a:lnTo>
                    <a:lnTo>
                      <a:pt x="126" y="1788"/>
                    </a:lnTo>
                    <a:lnTo>
                      <a:pt x="64" y="1794"/>
                    </a:lnTo>
                    <a:lnTo>
                      <a:pt x="0" y="1798"/>
                    </a:lnTo>
                    <a:lnTo>
                      <a:pt x="0" y="1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6"/>
              <p:cNvSpPr>
                <a:spLocks/>
              </p:cNvSpPr>
              <p:nvPr/>
            </p:nvSpPr>
            <p:spPr bwMode="auto">
              <a:xfrm>
                <a:off x="2866" y="1261"/>
                <a:ext cx="994" cy="1798"/>
              </a:xfrm>
              <a:custGeom>
                <a:avLst/>
                <a:gdLst/>
                <a:ahLst/>
                <a:cxnLst>
                  <a:cxn ang="0">
                    <a:pos x="0" y="1798"/>
                  </a:cxn>
                  <a:cxn ang="0">
                    <a:pos x="0" y="1490"/>
                  </a:cxn>
                  <a:cxn ang="0">
                    <a:pos x="0" y="1490"/>
                  </a:cxn>
                  <a:cxn ang="0">
                    <a:pos x="46" y="1488"/>
                  </a:cxn>
                  <a:cxn ang="0">
                    <a:pos x="90" y="1482"/>
                  </a:cxn>
                  <a:cxn ang="0">
                    <a:pos x="132" y="1472"/>
                  </a:cxn>
                  <a:cxn ang="0">
                    <a:pos x="170" y="1458"/>
                  </a:cxn>
                  <a:cxn ang="0">
                    <a:pos x="206" y="1440"/>
                  </a:cxn>
                  <a:cxn ang="0">
                    <a:pos x="240" y="1420"/>
                  </a:cxn>
                  <a:cxn ang="0">
                    <a:pos x="270" y="1394"/>
                  </a:cxn>
                  <a:cxn ang="0">
                    <a:pos x="298" y="1364"/>
                  </a:cxn>
                  <a:cxn ang="0">
                    <a:pos x="324" y="1332"/>
                  </a:cxn>
                  <a:cxn ang="0">
                    <a:pos x="346" y="1296"/>
                  </a:cxn>
                  <a:cxn ang="0">
                    <a:pos x="366" y="1254"/>
                  </a:cxn>
                  <a:cxn ang="0">
                    <a:pos x="384" y="1210"/>
                  </a:cxn>
                  <a:cxn ang="0">
                    <a:pos x="398" y="1162"/>
                  </a:cxn>
                  <a:cxn ang="0">
                    <a:pos x="410" y="1108"/>
                  </a:cxn>
                  <a:cxn ang="0">
                    <a:pos x="418" y="1052"/>
                  </a:cxn>
                  <a:cxn ang="0">
                    <a:pos x="424" y="992"/>
                  </a:cxn>
                  <a:cxn ang="0">
                    <a:pos x="0" y="992"/>
                  </a:cxn>
                  <a:cxn ang="0">
                    <a:pos x="0" y="0"/>
                  </a:cxn>
                  <a:cxn ang="0">
                    <a:pos x="994" y="0"/>
                  </a:cxn>
                  <a:cxn ang="0">
                    <a:pos x="994" y="714"/>
                  </a:cxn>
                  <a:cxn ang="0">
                    <a:pos x="994" y="714"/>
                  </a:cxn>
                  <a:cxn ang="0">
                    <a:pos x="992" y="780"/>
                  </a:cxn>
                  <a:cxn ang="0">
                    <a:pos x="990" y="846"/>
                  </a:cxn>
                  <a:cxn ang="0">
                    <a:pos x="984" y="908"/>
                  </a:cxn>
                  <a:cxn ang="0">
                    <a:pos x="978" y="966"/>
                  </a:cxn>
                  <a:cxn ang="0">
                    <a:pos x="970" y="1024"/>
                  </a:cxn>
                  <a:cxn ang="0">
                    <a:pos x="960" y="1080"/>
                  </a:cxn>
                  <a:cxn ang="0">
                    <a:pos x="948" y="1132"/>
                  </a:cxn>
                  <a:cxn ang="0">
                    <a:pos x="934" y="1184"/>
                  </a:cxn>
                  <a:cxn ang="0">
                    <a:pos x="918" y="1232"/>
                  </a:cxn>
                  <a:cxn ang="0">
                    <a:pos x="902" y="1280"/>
                  </a:cxn>
                  <a:cxn ang="0">
                    <a:pos x="882" y="1324"/>
                  </a:cxn>
                  <a:cxn ang="0">
                    <a:pos x="860" y="1366"/>
                  </a:cxn>
                  <a:cxn ang="0">
                    <a:pos x="838" y="1406"/>
                  </a:cxn>
                  <a:cxn ang="0">
                    <a:pos x="814" y="1442"/>
                  </a:cxn>
                  <a:cxn ang="0">
                    <a:pos x="786" y="1478"/>
                  </a:cxn>
                  <a:cxn ang="0">
                    <a:pos x="758" y="1512"/>
                  </a:cxn>
                  <a:cxn ang="0">
                    <a:pos x="758" y="1512"/>
                  </a:cxn>
                  <a:cxn ang="0">
                    <a:pos x="728" y="1542"/>
                  </a:cxn>
                  <a:cxn ang="0">
                    <a:pos x="694" y="1572"/>
                  </a:cxn>
                  <a:cxn ang="0">
                    <a:pos x="660" y="1600"/>
                  </a:cxn>
                  <a:cxn ang="0">
                    <a:pos x="622" y="1626"/>
                  </a:cxn>
                  <a:cxn ang="0">
                    <a:pos x="582" y="1650"/>
                  </a:cxn>
                  <a:cxn ang="0">
                    <a:pos x="542" y="1672"/>
                  </a:cxn>
                  <a:cxn ang="0">
                    <a:pos x="498" y="1692"/>
                  </a:cxn>
                  <a:cxn ang="0">
                    <a:pos x="450" y="1712"/>
                  </a:cxn>
                  <a:cxn ang="0">
                    <a:pos x="402" y="1728"/>
                  </a:cxn>
                  <a:cxn ang="0">
                    <a:pos x="352" y="1744"/>
                  </a:cxn>
                  <a:cxn ang="0">
                    <a:pos x="298" y="1758"/>
                  </a:cxn>
                  <a:cxn ang="0">
                    <a:pos x="244" y="1768"/>
                  </a:cxn>
                  <a:cxn ang="0">
                    <a:pos x="186" y="1778"/>
                  </a:cxn>
                  <a:cxn ang="0">
                    <a:pos x="126" y="1788"/>
                  </a:cxn>
                  <a:cxn ang="0">
                    <a:pos x="64" y="1794"/>
                  </a:cxn>
                  <a:cxn ang="0">
                    <a:pos x="0" y="1798"/>
                  </a:cxn>
                  <a:cxn ang="0">
                    <a:pos x="0" y="1798"/>
                  </a:cxn>
                </a:cxnLst>
                <a:rect l="0" t="0" r="r" b="b"/>
                <a:pathLst>
                  <a:path w="994" h="1798">
                    <a:moveTo>
                      <a:pt x="0" y="1798"/>
                    </a:moveTo>
                    <a:lnTo>
                      <a:pt x="0" y="1490"/>
                    </a:lnTo>
                    <a:lnTo>
                      <a:pt x="0" y="1490"/>
                    </a:lnTo>
                    <a:lnTo>
                      <a:pt x="46" y="1488"/>
                    </a:lnTo>
                    <a:lnTo>
                      <a:pt x="90" y="1482"/>
                    </a:lnTo>
                    <a:lnTo>
                      <a:pt x="132" y="1472"/>
                    </a:lnTo>
                    <a:lnTo>
                      <a:pt x="170" y="1458"/>
                    </a:lnTo>
                    <a:lnTo>
                      <a:pt x="206" y="1440"/>
                    </a:lnTo>
                    <a:lnTo>
                      <a:pt x="240" y="1420"/>
                    </a:lnTo>
                    <a:lnTo>
                      <a:pt x="270" y="1394"/>
                    </a:lnTo>
                    <a:lnTo>
                      <a:pt x="298" y="1364"/>
                    </a:lnTo>
                    <a:lnTo>
                      <a:pt x="324" y="1332"/>
                    </a:lnTo>
                    <a:lnTo>
                      <a:pt x="346" y="1296"/>
                    </a:lnTo>
                    <a:lnTo>
                      <a:pt x="366" y="1254"/>
                    </a:lnTo>
                    <a:lnTo>
                      <a:pt x="384" y="1210"/>
                    </a:lnTo>
                    <a:lnTo>
                      <a:pt x="398" y="1162"/>
                    </a:lnTo>
                    <a:lnTo>
                      <a:pt x="410" y="1108"/>
                    </a:lnTo>
                    <a:lnTo>
                      <a:pt x="418" y="1052"/>
                    </a:lnTo>
                    <a:lnTo>
                      <a:pt x="424" y="992"/>
                    </a:lnTo>
                    <a:lnTo>
                      <a:pt x="0" y="992"/>
                    </a:lnTo>
                    <a:lnTo>
                      <a:pt x="0" y="0"/>
                    </a:lnTo>
                    <a:lnTo>
                      <a:pt x="994" y="0"/>
                    </a:lnTo>
                    <a:lnTo>
                      <a:pt x="994" y="714"/>
                    </a:lnTo>
                    <a:lnTo>
                      <a:pt x="994" y="714"/>
                    </a:lnTo>
                    <a:lnTo>
                      <a:pt x="992" y="780"/>
                    </a:lnTo>
                    <a:lnTo>
                      <a:pt x="990" y="846"/>
                    </a:lnTo>
                    <a:lnTo>
                      <a:pt x="984" y="908"/>
                    </a:lnTo>
                    <a:lnTo>
                      <a:pt x="978" y="966"/>
                    </a:lnTo>
                    <a:lnTo>
                      <a:pt x="970" y="1024"/>
                    </a:lnTo>
                    <a:lnTo>
                      <a:pt x="960" y="1080"/>
                    </a:lnTo>
                    <a:lnTo>
                      <a:pt x="948" y="1132"/>
                    </a:lnTo>
                    <a:lnTo>
                      <a:pt x="934" y="1184"/>
                    </a:lnTo>
                    <a:lnTo>
                      <a:pt x="918" y="1232"/>
                    </a:lnTo>
                    <a:lnTo>
                      <a:pt x="902" y="1280"/>
                    </a:lnTo>
                    <a:lnTo>
                      <a:pt x="882" y="1324"/>
                    </a:lnTo>
                    <a:lnTo>
                      <a:pt x="860" y="1366"/>
                    </a:lnTo>
                    <a:lnTo>
                      <a:pt x="838" y="1406"/>
                    </a:lnTo>
                    <a:lnTo>
                      <a:pt x="814" y="1442"/>
                    </a:lnTo>
                    <a:lnTo>
                      <a:pt x="786" y="1478"/>
                    </a:lnTo>
                    <a:lnTo>
                      <a:pt x="758" y="1512"/>
                    </a:lnTo>
                    <a:lnTo>
                      <a:pt x="758" y="1512"/>
                    </a:lnTo>
                    <a:lnTo>
                      <a:pt x="728" y="1542"/>
                    </a:lnTo>
                    <a:lnTo>
                      <a:pt x="694" y="1572"/>
                    </a:lnTo>
                    <a:lnTo>
                      <a:pt x="660" y="1600"/>
                    </a:lnTo>
                    <a:lnTo>
                      <a:pt x="622" y="1626"/>
                    </a:lnTo>
                    <a:lnTo>
                      <a:pt x="582" y="1650"/>
                    </a:lnTo>
                    <a:lnTo>
                      <a:pt x="542" y="1672"/>
                    </a:lnTo>
                    <a:lnTo>
                      <a:pt x="498" y="1692"/>
                    </a:lnTo>
                    <a:lnTo>
                      <a:pt x="450" y="1712"/>
                    </a:lnTo>
                    <a:lnTo>
                      <a:pt x="402" y="1728"/>
                    </a:lnTo>
                    <a:lnTo>
                      <a:pt x="352" y="1744"/>
                    </a:lnTo>
                    <a:lnTo>
                      <a:pt x="298" y="1758"/>
                    </a:lnTo>
                    <a:lnTo>
                      <a:pt x="244" y="1768"/>
                    </a:lnTo>
                    <a:lnTo>
                      <a:pt x="186" y="1778"/>
                    </a:lnTo>
                    <a:lnTo>
                      <a:pt x="126" y="1788"/>
                    </a:lnTo>
                    <a:lnTo>
                      <a:pt x="64" y="1794"/>
                    </a:lnTo>
                    <a:lnTo>
                      <a:pt x="0" y="1798"/>
                    </a:lnTo>
                    <a:lnTo>
                      <a:pt x="0" y="1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0" name="Shape 955"/>
          <p:cNvSpPr/>
          <p:nvPr/>
        </p:nvSpPr>
        <p:spPr>
          <a:xfrm>
            <a:off x="325438" y="2527493"/>
            <a:ext cx="1577172" cy="579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fr-FR" sz="1100" b="1" spc="-29" dirty="0">
                <a:solidFill>
                  <a:schemeClr val="bg2"/>
                </a:solidFill>
                <a:latin typeface="Arial" pitchFamily="34" charset="0"/>
                <a:ea typeface="HelveticaNeueLT Com 45 Lt"/>
                <a:cs typeface="Arial" pitchFamily="34" charset="0"/>
              </a:rPr>
              <a:t>James Dixon</a:t>
            </a:r>
            <a:endParaRPr sz="1100" b="1" spc="-29" dirty="0">
              <a:solidFill>
                <a:schemeClr val="bg2"/>
              </a:solidFill>
              <a:latin typeface="Arial" pitchFamily="34" charset="0"/>
              <a:ea typeface="HelveticaNeueLT Com 45 Lt"/>
              <a:cs typeface="Arial" pitchFamily="34" charset="0"/>
            </a:endParaRPr>
          </a:p>
          <a:p>
            <a:pPr lvl="0" algn="ctr">
              <a:lnSpc>
                <a:spcPct val="110000"/>
              </a:lnSpc>
              <a:defRPr sz="1800" b="0">
                <a:solidFill>
                  <a:srgbClr val="000000"/>
                </a:solidFill>
              </a:defRPr>
            </a:pPr>
            <a:r>
              <a:rPr sz="1000" spc="-22" dirty="0">
                <a:solidFill>
                  <a:srgbClr val="000000"/>
                </a:solidFill>
                <a:latin typeface="Arial" pitchFamily="34" charset="0"/>
                <a:ea typeface="HelveticaNeueLT Com 45 Lt"/>
                <a:cs typeface="Arial" pitchFamily="34" charset="0"/>
              </a:rPr>
              <a:t>C</a:t>
            </a:r>
            <a:r>
              <a:rPr lang="fr-FR" sz="1000" spc="-22" dirty="0">
                <a:solidFill>
                  <a:srgbClr val="000000"/>
                </a:solidFill>
                <a:latin typeface="Arial" pitchFamily="34" charset="0"/>
                <a:ea typeface="HelveticaNeueLT Com 45 Lt"/>
                <a:cs typeface="Arial" pitchFamily="34" charset="0"/>
              </a:rPr>
              <a:t>T</a:t>
            </a:r>
            <a:r>
              <a:rPr sz="1000" spc="-22" dirty="0">
                <a:solidFill>
                  <a:srgbClr val="000000"/>
                </a:solidFill>
                <a:latin typeface="Arial" pitchFamily="34" charset="0"/>
                <a:ea typeface="HelveticaNeueLT Com 45 Lt"/>
                <a:cs typeface="Arial" pitchFamily="34" charset="0"/>
              </a:rPr>
              <a:t>O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900" spc="-17" dirty="0">
                <a:solidFill>
                  <a:srgbClr val="000000"/>
                </a:solidFill>
                <a:latin typeface="Arial" pitchFamily="34" charset="0"/>
                <a:ea typeface="HelveticaNeueLT Com 45 Lt"/>
                <a:cs typeface="Arial" pitchFamily="34" charset="0"/>
              </a:rPr>
              <a:t>Pentaho </a:t>
            </a:r>
            <a:endParaRPr lang="fr-FR" sz="900" spc="-17" dirty="0">
              <a:solidFill>
                <a:srgbClr val="000000"/>
              </a:solidFill>
              <a:latin typeface="Arial" pitchFamily="34" charset="0"/>
              <a:ea typeface="HelveticaNeueLT Com 45 Lt"/>
              <a:cs typeface="Arial" pitchFamily="34" charset="0"/>
            </a:endParaRPr>
          </a:p>
        </p:txBody>
      </p:sp>
      <p:sp>
        <p:nvSpPr>
          <p:cNvPr id="31" name="Shape 957"/>
          <p:cNvSpPr/>
          <p:nvPr/>
        </p:nvSpPr>
        <p:spPr>
          <a:xfrm rot="10800000">
            <a:off x="579069" y="2315237"/>
            <a:ext cx="1123200" cy="54001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2" name="Diagram 59"/>
          <p:cNvGraphicFramePr/>
          <p:nvPr>
            <p:extLst>
              <p:ext uri="{D42A27DB-BD31-4B8C-83A1-F6EECF244321}">
                <p14:modId xmlns:p14="http://schemas.microsoft.com/office/powerpoint/2010/main" val="173168525"/>
              </p:ext>
            </p:extLst>
          </p:nvPr>
        </p:nvGraphicFramePr>
        <p:xfrm>
          <a:off x="579068" y="1193800"/>
          <a:ext cx="1123200" cy="112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9" name="Group 136"/>
          <p:cNvGrpSpPr>
            <a:grpSpLocks noChangeAspect="1"/>
          </p:cNvGrpSpPr>
          <p:nvPr/>
        </p:nvGrpSpPr>
        <p:grpSpPr bwMode="auto">
          <a:xfrm>
            <a:off x="5347454" y="3715160"/>
            <a:ext cx="586621" cy="481409"/>
            <a:chOff x="-4918" y="0"/>
            <a:chExt cx="4650" cy="3816"/>
          </a:xfrm>
          <a:solidFill>
            <a:schemeClr val="bg1"/>
          </a:solidFill>
        </p:grpSpPr>
        <p:sp>
          <p:nvSpPr>
            <p:cNvPr id="34" name="Freeform 137"/>
            <p:cNvSpPr>
              <a:spLocks noEditPoints="1"/>
            </p:cNvSpPr>
            <p:nvPr/>
          </p:nvSpPr>
          <p:spPr bwMode="auto">
            <a:xfrm>
              <a:off x="-4402" y="0"/>
              <a:ext cx="3618" cy="2474"/>
            </a:xfrm>
            <a:custGeom>
              <a:avLst/>
              <a:gdLst/>
              <a:ahLst/>
              <a:cxnLst>
                <a:cxn ang="0">
                  <a:pos x="12" y="2456"/>
                </a:cxn>
                <a:cxn ang="0">
                  <a:pos x="14" y="2464"/>
                </a:cxn>
                <a:cxn ang="0">
                  <a:pos x="32" y="2474"/>
                </a:cxn>
                <a:cxn ang="0">
                  <a:pos x="40" y="2474"/>
                </a:cxn>
                <a:cxn ang="0">
                  <a:pos x="50" y="2474"/>
                </a:cxn>
                <a:cxn ang="0">
                  <a:pos x="3570" y="2474"/>
                </a:cxn>
                <a:cxn ang="0">
                  <a:pos x="3578" y="2474"/>
                </a:cxn>
                <a:cxn ang="0">
                  <a:pos x="3588" y="2474"/>
                </a:cxn>
                <a:cxn ang="0">
                  <a:pos x="3602" y="2464"/>
                </a:cxn>
                <a:cxn ang="0">
                  <a:pos x="3610" y="2456"/>
                </a:cxn>
                <a:cxn ang="0">
                  <a:pos x="3618" y="2450"/>
                </a:cxn>
                <a:cxn ang="0">
                  <a:pos x="3618" y="2442"/>
                </a:cxn>
                <a:cxn ang="0">
                  <a:pos x="3618" y="2436"/>
                </a:cxn>
                <a:cxn ang="0">
                  <a:pos x="3618" y="42"/>
                </a:cxn>
                <a:cxn ang="0">
                  <a:pos x="3618" y="32"/>
                </a:cxn>
                <a:cxn ang="0">
                  <a:pos x="3618" y="24"/>
                </a:cxn>
                <a:cxn ang="0">
                  <a:pos x="3610" y="18"/>
                </a:cxn>
                <a:cxn ang="0">
                  <a:pos x="3602" y="10"/>
                </a:cxn>
                <a:cxn ang="0">
                  <a:pos x="3588" y="2"/>
                </a:cxn>
                <a:cxn ang="0">
                  <a:pos x="3578" y="0"/>
                </a:cxn>
                <a:cxn ang="0">
                  <a:pos x="3570" y="0"/>
                </a:cxn>
                <a:cxn ang="0">
                  <a:pos x="50" y="0"/>
                </a:cxn>
                <a:cxn ang="0">
                  <a:pos x="40" y="0"/>
                </a:cxn>
                <a:cxn ang="0">
                  <a:pos x="32" y="2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4" y="24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0" y="2436"/>
                </a:cxn>
                <a:cxn ang="0">
                  <a:pos x="0" y="2442"/>
                </a:cxn>
                <a:cxn ang="0">
                  <a:pos x="4" y="2450"/>
                </a:cxn>
                <a:cxn ang="0">
                  <a:pos x="12" y="2456"/>
                </a:cxn>
                <a:cxn ang="0">
                  <a:pos x="186" y="2240"/>
                </a:cxn>
                <a:cxn ang="0">
                  <a:pos x="186" y="234"/>
                </a:cxn>
                <a:cxn ang="0">
                  <a:pos x="186" y="226"/>
                </a:cxn>
                <a:cxn ang="0">
                  <a:pos x="188" y="218"/>
                </a:cxn>
                <a:cxn ang="0">
                  <a:pos x="200" y="208"/>
                </a:cxn>
                <a:cxn ang="0">
                  <a:pos x="214" y="204"/>
                </a:cxn>
                <a:cxn ang="0">
                  <a:pos x="232" y="200"/>
                </a:cxn>
                <a:cxn ang="0">
                  <a:pos x="3376" y="200"/>
                </a:cxn>
                <a:cxn ang="0">
                  <a:pos x="3394" y="204"/>
                </a:cxn>
                <a:cxn ang="0">
                  <a:pos x="3408" y="208"/>
                </a:cxn>
                <a:cxn ang="0">
                  <a:pos x="3414" y="218"/>
                </a:cxn>
                <a:cxn ang="0">
                  <a:pos x="3418" y="226"/>
                </a:cxn>
                <a:cxn ang="0">
                  <a:pos x="3418" y="234"/>
                </a:cxn>
                <a:cxn ang="0">
                  <a:pos x="3418" y="2240"/>
                </a:cxn>
                <a:cxn ang="0">
                  <a:pos x="3418" y="2248"/>
                </a:cxn>
                <a:cxn ang="0">
                  <a:pos x="3414" y="2256"/>
                </a:cxn>
                <a:cxn ang="0">
                  <a:pos x="3408" y="2266"/>
                </a:cxn>
                <a:cxn ang="0">
                  <a:pos x="3394" y="2274"/>
                </a:cxn>
                <a:cxn ang="0">
                  <a:pos x="3376" y="2274"/>
                </a:cxn>
                <a:cxn ang="0">
                  <a:pos x="232" y="2274"/>
                </a:cxn>
                <a:cxn ang="0">
                  <a:pos x="214" y="2274"/>
                </a:cxn>
                <a:cxn ang="0">
                  <a:pos x="200" y="2266"/>
                </a:cxn>
                <a:cxn ang="0">
                  <a:pos x="188" y="2256"/>
                </a:cxn>
                <a:cxn ang="0">
                  <a:pos x="186" y="2248"/>
                </a:cxn>
                <a:cxn ang="0">
                  <a:pos x="186" y="2240"/>
                </a:cxn>
              </a:cxnLst>
              <a:rect l="0" t="0" r="r" b="b"/>
              <a:pathLst>
                <a:path w="3618" h="2474">
                  <a:moveTo>
                    <a:pt x="12" y="2456"/>
                  </a:moveTo>
                  <a:lnTo>
                    <a:pt x="14" y="2464"/>
                  </a:lnTo>
                  <a:lnTo>
                    <a:pt x="32" y="2474"/>
                  </a:lnTo>
                  <a:lnTo>
                    <a:pt x="40" y="2474"/>
                  </a:lnTo>
                  <a:lnTo>
                    <a:pt x="50" y="2474"/>
                  </a:lnTo>
                  <a:lnTo>
                    <a:pt x="3570" y="2474"/>
                  </a:lnTo>
                  <a:lnTo>
                    <a:pt x="3578" y="2474"/>
                  </a:lnTo>
                  <a:lnTo>
                    <a:pt x="3588" y="2474"/>
                  </a:lnTo>
                  <a:lnTo>
                    <a:pt x="3602" y="2464"/>
                  </a:lnTo>
                  <a:lnTo>
                    <a:pt x="3610" y="2456"/>
                  </a:lnTo>
                  <a:lnTo>
                    <a:pt x="3618" y="2450"/>
                  </a:lnTo>
                  <a:lnTo>
                    <a:pt x="3618" y="2442"/>
                  </a:lnTo>
                  <a:lnTo>
                    <a:pt x="3618" y="2436"/>
                  </a:lnTo>
                  <a:lnTo>
                    <a:pt x="3618" y="42"/>
                  </a:lnTo>
                  <a:lnTo>
                    <a:pt x="3618" y="32"/>
                  </a:lnTo>
                  <a:lnTo>
                    <a:pt x="3618" y="24"/>
                  </a:lnTo>
                  <a:lnTo>
                    <a:pt x="3610" y="18"/>
                  </a:lnTo>
                  <a:lnTo>
                    <a:pt x="3602" y="10"/>
                  </a:lnTo>
                  <a:lnTo>
                    <a:pt x="3588" y="2"/>
                  </a:lnTo>
                  <a:lnTo>
                    <a:pt x="3578" y="0"/>
                  </a:lnTo>
                  <a:lnTo>
                    <a:pt x="3570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2436"/>
                  </a:lnTo>
                  <a:lnTo>
                    <a:pt x="0" y="2442"/>
                  </a:lnTo>
                  <a:lnTo>
                    <a:pt x="4" y="2450"/>
                  </a:lnTo>
                  <a:lnTo>
                    <a:pt x="12" y="2456"/>
                  </a:lnTo>
                  <a:close/>
                  <a:moveTo>
                    <a:pt x="186" y="2240"/>
                  </a:moveTo>
                  <a:lnTo>
                    <a:pt x="186" y="234"/>
                  </a:lnTo>
                  <a:lnTo>
                    <a:pt x="186" y="226"/>
                  </a:lnTo>
                  <a:lnTo>
                    <a:pt x="188" y="218"/>
                  </a:lnTo>
                  <a:lnTo>
                    <a:pt x="200" y="208"/>
                  </a:lnTo>
                  <a:lnTo>
                    <a:pt x="214" y="204"/>
                  </a:lnTo>
                  <a:lnTo>
                    <a:pt x="232" y="200"/>
                  </a:lnTo>
                  <a:lnTo>
                    <a:pt x="3376" y="200"/>
                  </a:lnTo>
                  <a:lnTo>
                    <a:pt x="3394" y="204"/>
                  </a:lnTo>
                  <a:lnTo>
                    <a:pt x="3408" y="208"/>
                  </a:lnTo>
                  <a:lnTo>
                    <a:pt x="3414" y="218"/>
                  </a:lnTo>
                  <a:lnTo>
                    <a:pt x="3418" y="226"/>
                  </a:lnTo>
                  <a:lnTo>
                    <a:pt x="3418" y="234"/>
                  </a:lnTo>
                  <a:lnTo>
                    <a:pt x="3418" y="2240"/>
                  </a:lnTo>
                  <a:lnTo>
                    <a:pt x="3418" y="2248"/>
                  </a:lnTo>
                  <a:lnTo>
                    <a:pt x="3414" y="2256"/>
                  </a:lnTo>
                  <a:lnTo>
                    <a:pt x="3408" y="2266"/>
                  </a:lnTo>
                  <a:lnTo>
                    <a:pt x="3394" y="2274"/>
                  </a:lnTo>
                  <a:lnTo>
                    <a:pt x="3376" y="2274"/>
                  </a:lnTo>
                  <a:lnTo>
                    <a:pt x="232" y="2274"/>
                  </a:lnTo>
                  <a:lnTo>
                    <a:pt x="214" y="2274"/>
                  </a:lnTo>
                  <a:lnTo>
                    <a:pt x="200" y="2266"/>
                  </a:lnTo>
                  <a:lnTo>
                    <a:pt x="188" y="2256"/>
                  </a:lnTo>
                  <a:lnTo>
                    <a:pt x="186" y="2248"/>
                  </a:lnTo>
                  <a:lnTo>
                    <a:pt x="186" y="2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8"/>
            <p:cNvSpPr>
              <a:spLocks noEditPoints="1"/>
            </p:cNvSpPr>
            <p:nvPr/>
          </p:nvSpPr>
          <p:spPr bwMode="auto">
            <a:xfrm>
              <a:off x="-4918" y="2618"/>
              <a:ext cx="4650" cy="1198"/>
            </a:xfrm>
            <a:custGeom>
              <a:avLst/>
              <a:gdLst/>
              <a:ahLst/>
              <a:cxnLst>
                <a:cxn ang="0">
                  <a:pos x="4196" y="0"/>
                </a:cxn>
                <a:cxn ang="0">
                  <a:pos x="450" y="0"/>
                </a:cxn>
                <a:cxn ang="0">
                  <a:pos x="0" y="992"/>
                </a:cxn>
                <a:cxn ang="0">
                  <a:pos x="64" y="1198"/>
                </a:cxn>
                <a:cxn ang="0">
                  <a:pos x="4584" y="1194"/>
                </a:cxn>
                <a:cxn ang="0">
                  <a:pos x="4650" y="992"/>
                </a:cxn>
                <a:cxn ang="0">
                  <a:pos x="4196" y="0"/>
                </a:cxn>
                <a:cxn ang="0">
                  <a:pos x="1872" y="662"/>
                </a:cxn>
                <a:cxn ang="0">
                  <a:pos x="1992" y="288"/>
                </a:cxn>
                <a:cxn ang="0">
                  <a:pos x="2656" y="288"/>
                </a:cxn>
                <a:cxn ang="0">
                  <a:pos x="2782" y="662"/>
                </a:cxn>
                <a:cxn ang="0">
                  <a:pos x="1872" y="662"/>
                </a:cxn>
              </a:cxnLst>
              <a:rect l="0" t="0" r="r" b="b"/>
              <a:pathLst>
                <a:path w="4650" h="1198">
                  <a:moveTo>
                    <a:pt x="4196" y="0"/>
                  </a:moveTo>
                  <a:lnTo>
                    <a:pt x="450" y="0"/>
                  </a:lnTo>
                  <a:lnTo>
                    <a:pt x="0" y="992"/>
                  </a:lnTo>
                  <a:lnTo>
                    <a:pt x="64" y="1198"/>
                  </a:lnTo>
                  <a:lnTo>
                    <a:pt x="4584" y="1194"/>
                  </a:lnTo>
                  <a:lnTo>
                    <a:pt x="4650" y="992"/>
                  </a:lnTo>
                  <a:lnTo>
                    <a:pt x="4196" y="0"/>
                  </a:lnTo>
                  <a:close/>
                  <a:moveTo>
                    <a:pt x="1872" y="662"/>
                  </a:moveTo>
                  <a:lnTo>
                    <a:pt x="1992" y="288"/>
                  </a:lnTo>
                  <a:lnTo>
                    <a:pt x="2656" y="288"/>
                  </a:lnTo>
                  <a:lnTo>
                    <a:pt x="2782" y="662"/>
                  </a:lnTo>
                  <a:lnTo>
                    <a:pt x="1872" y="6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63"/>
          <p:cNvSpPr>
            <a:spLocks noEditPoints="1"/>
          </p:cNvSpPr>
          <p:nvPr/>
        </p:nvSpPr>
        <p:spPr bwMode="auto">
          <a:xfrm>
            <a:off x="540704" y="3747256"/>
            <a:ext cx="459421" cy="346771"/>
          </a:xfrm>
          <a:custGeom>
            <a:avLst/>
            <a:gdLst/>
            <a:ahLst/>
            <a:cxnLst>
              <a:cxn ang="0">
                <a:pos x="4168" y="182"/>
              </a:cxn>
              <a:cxn ang="0">
                <a:pos x="4166" y="164"/>
              </a:cxn>
              <a:cxn ang="0">
                <a:pos x="4160" y="128"/>
              </a:cxn>
              <a:cxn ang="0">
                <a:pos x="4146" y="96"/>
              </a:cxn>
              <a:cxn ang="0">
                <a:pos x="4126" y="66"/>
              </a:cxn>
              <a:cxn ang="0">
                <a:pos x="4102" y="42"/>
              </a:cxn>
              <a:cxn ang="0">
                <a:pos x="4072" y="22"/>
              </a:cxn>
              <a:cxn ang="0">
                <a:pos x="4040" y="8"/>
              </a:cxn>
              <a:cxn ang="0">
                <a:pos x="4004" y="2"/>
              </a:cxn>
              <a:cxn ang="0">
                <a:pos x="182" y="0"/>
              </a:cxn>
              <a:cxn ang="0">
                <a:pos x="164" y="2"/>
              </a:cxn>
              <a:cxn ang="0">
                <a:pos x="128" y="8"/>
              </a:cxn>
              <a:cxn ang="0">
                <a:pos x="96" y="22"/>
              </a:cxn>
              <a:cxn ang="0">
                <a:pos x="66" y="42"/>
              </a:cxn>
              <a:cxn ang="0">
                <a:pos x="42" y="66"/>
              </a:cxn>
              <a:cxn ang="0">
                <a:pos x="22" y="96"/>
              </a:cxn>
              <a:cxn ang="0">
                <a:pos x="8" y="128"/>
              </a:cxn>
              <a:cxn ang="0">
                <a:pos x="0" y="164"/>
              </a:cxn>
              <a:cxn ang="0">
                <a:pos x="0" y="2964"/>
              </a:cxn>
              <a:cxn ang="0">
                <a:pos x="0" y="2984"/>
              </a:cxn>
              <a:cxn ang="0">
                <a:pos x="8" y="3018"/>
              </a:cxn>
              <a:cxn ang="0">
                <a:pos x="22" y="3052"/>
              </a:cxn>
              <a:cxn ang="0">
                <a:pos x="42" y="3080"/>
              </a:cxn>
              <a:cxn ang="0">
                <a:pos x="66" y="3106"/>
              </a:cxn>
              <a:cxn ang="0">
                <a:pos x="96" y="3124"/>
              </a:cxn>
              <a:cxn ang="0">
                <a:pos x="128" y="3138"/>
              </a:cxn>
              <a:cxn ang="0">
                <a:pos x="164" y="3146"/>
              </a:cxn>
              <a:cxn ang="0">
                <a:pos x="3986" y="3146"/>
              </a:cxn>
              <a:cxn ang="0">
                <a:pos x="3988" y="3146"/>
              </a:cxn>
              <a:cxn ang="0">
                <a:pos x="4002" y="3146"/>
              </a:cxn>
              <a:cxn ang="0">
                <a:pos x="4008" y="3146"/>
              </a:cxn>
              <a:cxn ang="0">
                <a:pos x="4016" y="3144"/>
              </a:cxn>
              <a:cxn ang="0">
                <a:pos x="4028" y="3142"/>
              </a:cxn>
              <a:cxn ang="0">
                <a:pos x="4032" y="3140"/>
              </a:cxn>
              <a:cxn ang="0">
                <a:pos x="4058" y="3132"/>
              </a:cxn>
              <a:cxn ang="0">
                <a:pos x="4106" y="3102"/>
              </a:cxn>
              <a:cxn ang="0">
                <a:pos x="4142" y="3060"/>
              </a:cxn>
              <a:cxn ang="0">
                <a:pos x="4164" y="3008"/>
              </a:cxn>
              <a:cxn ang="0">
                <a:pos x="4168" y="2980"/>
              </a:cxn>
              <a:cxn ang="0">
                <a:pos x="4168" y="2964"/>
              </a:cxn>
              <a:cxn ang="0">
                <a:pos x="4168" y="2950"/>
              </a:cxn>
              <a:cxn ang="0">
                <a:pos x="3906" y="2686"/>
              </a:cxn>
              <a:cxn ang="0">
                <a:pos x="3906" y="434"/>
              </a:cxn>
              <a:cxn ang="0">
                <a:pos x="2156" y="1602"/>
              </a:cxn>
              <a:cxn ang="0">
                <a:pos x="2012" y="1602"/>
              </a:cxn>
              <a:cxn ang="0">
                <a:pos x="3708" y="264"/>
              </a:cxn>
              <a:cxn ang="0">
                <a:pos x="260" y="434"/>
              </a:cxn>
              <a:cxn ang="0">
                <a:pos x="260" y="2686"/>
              </a:cxn>
              <a:cxn ang="0">
                <a:pos x="1576" y="1572"/>
              </a:cxn>
              <a:cxn ang="0">
                <a:pos x="1958" y="1900"/>
              </a:cxn>
              <a:cxn ang="0">
                <a:pos x="1972" y="1912"/>
              </a:cxn>
              <a:cxn ang="0">
                <a:pos x="2010" y="1934"/>
              </a:cxn>
              <a:cxn ang="0">
                <a:pos x="2038" y="1944"/>
              </a:cxn>
              <a:cxn ang="0">
                <a:pos x="2068" y="1950"/>
              </a:cxn>
              <a:cxn ang="0">
                <a:pos x="2084" y="1950"/>
              </a:cxn>
              <a:cxn ang="0">
                <a:pos x="2114" y="1948"/>
              </a:cxn>
              <a:cxn ang="0">
                <a:pos x="2144" y="1940"/>
              </a:cxn>
              <a:cxn ang="0">
                <a:pos x="2172" y="1928"/>
              </a:cxn>
              <a:cxn ang="0">
                <a:pos x="2196" y="1912"/>
              </a:cxn>
              <a:cxn ang="0">
                <a:pos x="2592" y="1572"/>
              </a:cxn>
              <a:cxn ang="0">
                <a:pos x="432" y="2884"/>
              </a:cxn>
            </a:cxnLst>
            <a:rect l="0" t="0" r="r" b="b"/>
            <a:pathLst>
              <a:path w="4168" h="3146">
                <a:moveTo>
                  <a:pt x="4168" y="2950"/>
                </a:moveTo>
                <a:lnTo>
                  <a:pt x="4168" y="182"/>
                </a:lnTo>
                <a:lnTo>
                  <a:pt x="4168" y="182"/>
                </a:lnTo>
                <a:lnTo>
                  <a:pt x="4166" y="164"/>
                </a:lnTo>
                <a:lnTo>
                  <a:pt x="4164" y="146"/>
                </a:lnTo>
                <a:lnTo>
                  <a:pt x="4160" y="128"/>
                </a:lnTo>
                <a:lnTo>
                  <a:pt x="4154" y="112"/>
                </a:lnTo>
                <a:lnTo>
                  <a:pt x="4146" y="96"/>
                </a:lnTo>
                <a:lnTo>
                  <a:pt x="4136" y="80"/>
                </a:lnTo>
                <a:lnTo>
                  <a:pt x="4126" y="66"/>
                </a:lnTo>
                <a:lnTo>
                  <a:pt x="4114" y="54"/>
                </a:lnTo>
                <a:lnTo>
                  <a:pt x="4102" y="42"/>
                </a:lnTo>
                <a:lnTo>
                  <a:pt x="4088" y="32"/>
                </a:lnTo>
                <a:lnTo>
                  <a:pt x="4072" y="22"/>
                </a:lnTo>
                <a:lnTo>
                  <a:pt x="4056" y="16"/>
                </a:lnTo>
                <a:lnTo>
                  <a:pt x="4040" y="8"/>
                </a:lnTo>
                <a:lnTo>
                  <a:pt x="4022" y="4"/>
                </a:lnTo>
                <a:lnTo>
                  <a:pt x="4004" y="2"/>
                </a:lnTo>
                <a:lnTo>
                  <a:pt x="3986" y="0"/>
                </a:lnTo>
                <a:lnTo>
                  <a:pt x="182" y="0"/>
                </a:lnTo>
                <a:lnTo>
                  <a:pt x="182" y="0"/>
                </a:lnTo>
                <a:lnTo>
                  <a:pt x="164" y="2"/>
                </a:lnTo>
                <a:lnTo>
                  <a:pt x="146" y="4"/>
                </a:lnTo>
                <a:lnTo>
                  <a:pt x="128" y="8"/>
                </a:lnTo>
                <a:lnTo>
                  <a:pt x="112" y="16"/>
                </a:lnTo>
                <a:lnTo>
                  <a:pt x="96" y="22"/>
                </a:lnTo>
                <a:lnTo>
                  <a:pt x="80" y="32"/>
                </a:lnTo>
                <a:lnTo>
                  <a:pt x="66" y="42"/>
                </a:lnTo>
                <a:lnTo>
                  <a:pt x="54" y="54"/>
                </a:lnTo>
                <a:lnTo>
                  <a:pt x="42" y="66"/>
                </a:lnTo>
                <a:lnTo>
                  <a:pt x="32" y="80"/>
                </a:lnTo>
                <a:lnTo>
                  <a:pt x="22" y="96"/>
                </a:lnTo>
                <a:lnTo>
                  <a:pt x="14" y="112"/>
                </a:lnTo>
                <a:lnTo>
                  <a:pt x="8" y="128"/>
                </a:lnTo>
                <a:lnTo>
                  <a:pt x="4" y="146"/>
                </a:lnTo>
                <a:lnTo>
                  <a:pt x="0" y="164"/>
                </a:lnTo>
                <a:lnTo>
                  <a:pt x="0" y="182"/>
                </a:lnTo>
                <a:lnTo>
                  <a:pt x="0" y="2964"/>
                </a:lnTo>
                <a:lnTo>
                  <a:pt x="0" y="2964"/>
                </a:lnTo>
                <a:lnTo>
                  <a:pt x="0" y="2984"/>
                </a:lnTo>
                <a:lnTo>
                  <a:pt x="4" y="3002"/>
                </a:lnTo>
                <a:lnTo>
                  <a:pt x="8" y="3018"/>
                </a:lnTo>
                <a:lnTo>
                  <a:pt x="14" y="3036"/>
                </a:lnTo>
                <a:lnTo>
                  <a:pt x="22" y="3052"/>
                </a:lnTo>
                <a:lnTo>
                  <a:pt x="32" y="3066"/>
                </a:lnTo>
                <a:lnTo>
                  <a:pt x="42" y="3080"/>
                </a:lnTo>
                <a:lnTo>
                  <a:pt x="54" y="3094"/>
                </a:lnTo>
                <a:lnTo>
                  <a:pt x="66" y="3106"/>
                </a:lnTo>
                <a:lnTo>
                  <a:pt x="80" y="3116"/>
                </a:lnTo>
                <a:lnTo>
                  <a:pt x="96" y="3124"/>
                </a:lnTo>
                <a:lnTo>
                  <a:pt x="112" y="3132"/>
                </a:lnTo>
                <a:lnTo>
                  <a:pt x="128" y="3138"/>
                </a:lnTo>
                <a:lnTo>
                  <a:pt x="146" y="3144"/>
                </a:lnTo>
                <a:lnTo>
                  <a:pt x="164" y="3146"/>
                </a:lnTo>
                <a:lnTo>
                  <a:pt x="182" y="3146"/>
                </a:lnTo>
                <a:lnTo>
                  <a:pt x="3986" y="3146"/>
                </a:lnTo>
                <a:lnTo>
                  <a:pt x="3986" y="3146"/>
                </a:lnTo>
                <a:lnTo>
                  <a:pt x="3988" y="3146"/>
                </a:lnTo>
                <a:lnTo>
                  <a:pt x="3988" y="3146"/>
                </a:lnTo>
                <a:lnTo>
                  <a:pt x="4002" y="3146"/>
                </a:lnTo>
                <a:lnTo>
                  <a:pt x="4002" y="3146"/>
                </a:lnTo>
                <a:lnTo>
                  <a:pt x="4008" y="3146"/>
                </a:lnTo>
                <a:lnTo>
                  <a:pt x="4008" y="3146"/>
                </a:lnTo>
                <a:lnTo>
                  <a:pt x="4016" y="3144"/>
                </a:lnTo>
                <a:lnTo>
                  <a:pt x="4016" y="3144"/>
                </a:lnTo>
                <a:lnTo>
                  <a:pt x="4028" y="3142"/>
                </a:lnTo>
                <a:lnTo>
                  <a:pt x="4028" y="3142"/>
                </a:lnTo>
                <a:lnTo>
                  <a:pt x="4032" y="3140"/>
                </a:lnTo>
                <a:lnTo>
                  <a:pt x="4032" y="3140"/>
                </a:lnTo>
                <a:lnTo>
                  <a:pt x="4058" y="3132"/>
                </a:lnTo>
                <a:lnTo>
                  <a:pt x="4084" y="3118"/>
                </a:lnTo>
                <a:lnTo>
                  <a:pt x="4106" y="3102"/>
                </a:lnTo>
                <a:lnTo>
                  <a:pt x="4126" y="3082"/>
                </a:lnTo>
                <a:lnTo>
                  <a:pt x="4142" y="3060"/>
                </a:lnTo>
                <a:lnTo>
                  <a:pt x="4154" y="3034"/>
                </a:lnTo>
                <a:lnTo>
                  <a:pt x="4164" y="3008"/>
                </a:lnTo>
                <a:lnTo>
                  <a:pt x="4168" y="2980"/>
                </a:lnTo>
                <a:lnTo>
                  <a:pt x="4168" y="2980"/>
                </a:lnTo>
                <a:lnTo>
                  <a:pt x="4168" y="2964"/>
                </a:lnTo>
                <a:lnTo>
                  <a:pt x="4168" y="2964"/>
                </a:lnTo>
                <a:lnTo>
                  <a:pt x="4168" y="2950"/>
                </a:lnTo>
                <a:lnTo>
                  <a:pt x="4168" y="2950"/>
                </a:lnTo>
                <a:close/>
                <a:moveTo>
                  <a:pt x="3906" y="434"/>
                </a:moveTo>
                <a:lnTo>
                  <a:pt x="3906" y="2686"/>
                </a:lnTo>
                <a:lnTo>
                  <a:pt x="2790" y="1400"/>
                </a:lnTo>
                <a:lnTo>
                  <a:pt x="3906" y="434"/>
                </a:lnTo>
                <a:close/>
                <a:moveTo>
                  <a:pt x="3708" y="264"/>
                </a:moveTo>
                <a:lnTo>
                  <a:pt x="2156" y="1602"/>
                </a:lnTo>
                <a:lnTo>
                  <a:pt x="2084" y="1664"/>
                </a:lnTo>
                <a:lnTo>
                  <a:pt x="2012" y="1602"/>
                </a:lnTo>
                <a:lnTo>
                  <a:pt x="460" y="264"/>
                </a:lnTo>
                <a:lnTo>
                  <a:pt x="3708" y="264"/>
                </a:lnTo>
                <a:close/>
                <a:moveTo>
                  <a:pt x="260" y="2686"/>
                </a:moveTo>
                <a:lnTo>
                  <a:pt x="260" y="434"/>
                </a:lnTo>
                <a:lnTo>
                  <a:pt x="1378" y="1400"/>
                </a:lnTo>
                <a:lnTo>
                  <a:pt x="260" y="2686"/>
                </a:lnTo>
                <a:close/>
                <a:moveTo>
                  <a:pt x="432" y="2884"/>
                </a:moveTo>
                <a:lnTo>
                  <a:pt x="1576" y="1572"/>
                </a:lnTo>
                <a:lnTo>
                  <a:pt x="1958" y="1900"/>
                </a:lnTo>
                <a:lnTo>
                  <a:pt x="1958" y="1900"/>
                </a:lnTo>
                <a:lnTo>
                  <a:pt x="1972" y="1912"/>
                </a:lnTo>
                <a:lnTo>
                  <a:pt x="1972" y="1912"/>
                </a:lnTo>
                <a:lnTo>
                  <a:pt x="1998" y="1928"/>
                </a:lnTo>
                <a:lnTo>
                  <a:pt x="2010" y="1934"/>
                </a:lnTo>
                <a:lnTo>
                  <a:pt x="2024" y="1940"/>
                </a:lnTo>
                <a:lnTo>
                  <a:pt x="2038" y="1944"/>
                </a:lnTo>
                <a:lnTo>
                  <a:pt x="2054" y="1948"/>
                </a:lnTo>
                <a:lnTo>
                  <a:pt x="2068" y="1950"/>
                </a:lnTo>
                <a:lnTo>
                  <a:pt x="2084" y="1950"/>
                </a:lnTo>
                <a:lnTo>
                  <a:pt x="2084" y="1950"/>
                </a:lnTo>
                <a:lnTo>
                  <a:pt x="2100" y="1950"/>
                </a:lnTo>
                <a:lnTo>
                  <a:pt x="2114" y="1948"/>
                </a:lnTo>
                <a:lnTo>
                  <a:pt x="2130" y="1944"/>
                </a:lnTo>
                <a:lnTo>
                  <a:pt x="2144" y="1940"/>
                </a:lnTo>
                <a:lnTo>
                  <a:pt x="2158" y="1934"/>
                </a:lnTo>
                <a:lnTo>
                  <a:pt x="2172" y="1928"/>
                </a:lnTo>
                <a:lnTo>
                  <a:pt x="2196" y="1912"/>
                </a:lnTo>
                <a:lnTo>
                  <a:pt x="2196" y="1912"/>
                </a:lnTo>
                <a:lnTo>
                  <a:pt x="2208" y="1900"/>
                </a:lnTo>
                <a:lnTo>
                  <a:pt x="2592" y="1572"/>
                </a:lnTo>
                <a:lnTo>
                  <a:pt x="3736" y="2884"/>
                </a:lnTo>
                <a:lnTo>
                  <a:pt x="432" y="288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00FEF5-8777-492D-B95F-F0A67237A8E2}"/>
              </a:ext>
            </a:extLst>
          </p:cNvPr>
          <p:cNvSpPr txBox="1"/>
          <p:nvPr/>
        </p:nvSpPr>
        <p:spPr>
          <a:xfrm>
            <a:off x="579068" y="3747256"/>
            <a:ext cx="8244256" cy="124225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0000" indent="-180000">
              <a:spcBef>
                <a:spcPts val="1200"/>
              </a:spcBef>
              <a:buClr>
                <a:schemeClr val="tx2">
                  <a:lumMod val="50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400" b="1" dirty="0">
                <a:latin typeface="Arial" pitchFamily="34" charset="0"/>
                <a:cs typeface="Arial" pitchFamily="34" charset="0"/>
              </a:rPr>
              <a:t>Big data : les 3 V</a:t>
            </a:r>
          </a:p>
          <a:p>
            <a:pPr marL="360000" lvl="1" indent="-180000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Volume </a:t>
            </a:r>
          </a:p>
          <a:p>
            <a:pPr marL="360000" lvl="1" indent="-180000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Vitesse</a:t>
            </a:r>
          </a:p>
          <a:p>
            <a:pPr marL="360000" lvl="1" indent="-180000">
              <a:spcBef>
                <a:spcPts val="8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Variété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328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Comparaison entre le datawarehouse et le </a:t>
            </a:r>
            <a:r>
              <a:rPr lang="fr-FR" noProof="0" dirty="0" err="1"/>
              <a:t>datalake</a:t>
            </a:r>
            <a:endParaRPr lang="fr-FR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5436" y="112150"/>
            <a:ext cx="3254096" cy="475890"/>
          </a:xfrm>
        </p:spPr>
        <p:txBody>
          <a:bodyPr/>
          <a:lstStyle/>
          <a:p>
            <a:r>
              <a:rPr lang="fr-FR" noProof="0" dirty="0"/>
              <a:t>CHANGEMENT DE PARADIGME : DU BI VERS LE BIG DATA</a:t>
            </a:r>
          </a:p>
          <a:p>
            <a:endParaRPr lang="fr-FR" noProof="0" dirty="0"/>
          </a:p>
        </p:txBody>
      </p:sp>
      <p:graphicFrame>
        <p:nvGraphicFramePr>
          <p:cNvPr id="6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08311"/>
              </p:ext>
            </p:extLst>
          </p:nvPr>
        </p:nvGraphicFramePr>
        <p:xfrm>
          <a:off x="318052" y="1193800"/>
          <a:ext cx="8505272" cy="4282623"/>
        </p:xfrm>
        <a:graphic>
          <a:graphicData uri="http://schemas.openxmlformats.org/drawingml/2006/table">
            <a:tbl>
              <a:tblPr/>
              <a:tblGrid>
                <a:gridCol w="151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9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952">
                <a:tc>
                  <a:txBody>
                    <a:bodyPr/>
                    <a:lstStyle/>
                    <a:p>
                      <a:pPr marL="0" marR="0" lvl="0" indent="0" algn="ctr" defTabSz="9588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E60028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lang="fr-FR" sz="1000" b="0" cap="all" baseline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Datawarehouse</a:t>
                      </a:r>
                      <a:endParaRPr kumimoji="0" lang="en-GB" sz="1000" b="0" i="0" u="none" strike="noStrike" kern="1200" cap="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E60028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lang="fr-FR" sz="1000" b="0" cap="all" baseline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DATALAKE</a:t>
                      </a:r>
                      <a:endParaRPr kumimoji="0" lang="en-GB" sz="1000" b="0" i="0" u="none" strike="noStrike" kern="1200" cap="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52">
                <a:tc>
                  <a:txBody>
                    <a:bodyPr/>
                    <a:lstStyle/>
                    <a:p>
                      <a:pPr marL="0" marR="0" lvl="0" indent="0" algn="ctr" defTabSz="9588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E60028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GB" sz="1000" b="0" i="0" u="none" strike="noStrike" kern="1200" cap="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E60028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GB" sz="1000" b="0" i="0" u="none" strike="noStrike" kern="1200" cap="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E60028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GB" sz="1000" b="0" i="0" u="none" strike="noStrike" kern="1200" cap="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79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E60028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GB" sz="1000" b="0" i="0" u="none" strike="noStrike" kern="1200" cap="all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848">
                <a:tc>
                  <a:txBody>
                    <a:bodyPr/>
                    <a:lstStyle/>
                    <a:p>
                      <a:pPr marL="0" marR="0" lvl="0" indent="0" algn="ctr" defTabSz="95885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cap="all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Format des </a:t>
                      </a:r>
                      <a:r>
                        <a:rPr lang="en-US" sz="1000" b="1" cap="all" baseline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données</a:t>
                      </a:r>
                      <a:endParaRPr kumimoji="0" lang="en-US" sz="1000" b="1" i="0" u="none" strike="noStrike" cap="all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Données structurées, possiblement en provenance de BD relationnelles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Données structurées possiblement en provenance de BD relationnelles, données semi-structurées (CSV, logs, XML, JSON), données non structurées (email, PDF, données binaires)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pPr marL="0" marR="0" lvl="0" indent="0" algn="ctr" defTabSz="95885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Processus de stockage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Données transformées et modélisées avant d’être insérées dans un datawarehouse (Schema-on-write)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Données stockées au format natif et qui sont modélisées juste au moment de la lecture/visualisation (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Schema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-on-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read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pPr marL="0" marR="0" lvl="0" indent="0" algn="ctr" defTabSz="95885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Acquisition des données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Batch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Batch 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Au fil de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l’eau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70">
                <a:tc>
                  <a:txBody>
                    <a:bodyPr/>
                    <a:lstStyle/>
                    <a:p>
                      <a:pPr marL="0" marR="0" lvl="0" indent="0" algn="ctr" defTabSz="95885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fr-FR" sz="1000" b="1" cap="all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Coût de mise en œuvre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Coût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important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Coût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départ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abordable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770">
                <a:tc>
                  <a:txBody>
                    <a:bodyPr/>
                    <a:lstStyle/>
                    <a:p>
                      <a:pPr marL="0" marR="0" lvl="0" indent="0" algn="ctr" defTabSz="95885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cap="all" baseline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Protection des données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Mature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terme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sécurité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évolution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constante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marL="0" marR="0" lvl="0" indent="0" algn="ctr" defTabSz="95885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cap="all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Evolution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Modification possible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mais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coûteuse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Agile et reconfigurable à </a:t>
                      </a:r>
                      <a:r>
                        <a:rPr kumimoji="0" lang="en-GB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volonté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50000"/>
                          </a:schemeClr>
                        </a:buClr>
                        <a:buSzPct val="90000"/>
                        <a:buFont typeface="Wingdings" pitchFamily="2" charset="2"/>
                        <a:buChar char="n"/>
                        <a:tabLst/>
                        <a:defRPr/>
                      </a:pPr>
                      <a:endParaRPr kumimoji="0" lang="en-GB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5439" y="5489217"/>
            <a:ext cx="8497886" cy="3146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72000" tIns="72000" rIns="72000" bIns="72000" rtlCol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kern="0" dirty="0">
                <a:solidFill>
                  <a:prstClr val="white"/>
                </a:solidFill>
              </a:rPr>
              <a:t>Conclusion / </a:t>
            </a:r>
            <a:r>
              <a:rPr lang="fr-FR" sz="1100" b="1" kern="0" dirty="0" err="1">
                <a:solidFill>
                  <a:prstClr val="white"/>
                </a:solidFill>
              </a:rPr>
              <a:t>Datalake</a:t>
            </a:r>
            <a:r>
              <a:rPr lang="fr-FR" sz="1100" b="1" kern="0" dirty="0">
                <a:solidFill>
                  <a:prstClr val="white"/>
                </a:solidFill>
              </a:rPr>
              <a:t> : nouvelle opportunité pour le Big Data</a:t>
            </a:r>
          </a:p>
        </p:txBody>
      </p:sp>
    </p:spTree>
    <p:extLst>
      <p:ext uri="{BB962C8B-B14F-4D97-AF65-F5344CB8AC3E}">
        <p14:creationId xmlns:p14="http://schemas.microsoft.com/office/powerpoint/2010/main" val="126426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2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19413" y="3413125"/>
            <a:ext cx="3309937" cy="1236099"/>
          </a:xfrm>
        </p:spPr>
        <p:txBody>
          <a:bodyPr/>
          <a:lstStyle/>
          <a:p>
            <a:r>
              <a:rPr lang="fr-FR" noProof="0" dirty="0"/>
              <a:t>Big data pour la Banque : enjeu de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97947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SG Group Identity">
  <a:themeElements>
    <a:clrScheme name="Charte Groupe SG">
      <a:dk1>
        <a:sysClr val="windowText" lastClr="000000"/>
      </a:dk1>
      <a:lt1>
        <a:sysClr val="window" lastClr="FFFFFF"/>
      </a:lt1>
      <a:dk2>
        <a:srgbClr val="C1BCBC"/>
      </a:dk2>
      <a:lt2>
        <a:srgbClr val="E60028"/>
      </a:lt2>
      <a:accent1>
        <a:srgbClr val="D6C292"/>
      </a:accent1>
      <a:accent2>
        <a:srgbClr val="A4262C"/>
      </a:accent2>
      <a:accent3>
        <a:srgbClr val="FCB12F"/>
      </a:accent3>
      <a:accent4>
        <a:srgbClr val="EC6C2D"/>
      </a:accent4>
      <a:accent5>
        <a:srgbClr val="595392"/>
      </a:accent5>
      <a:accent6>
        <a:srgbClr val="519BA5"/>
      </a:accent6>
      <a:hlink>
        <a:srgbClr val="E60028"/>
      </a:hlink>
      <a:folHlink>
        <a:srgbClr val="E600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SG Groupe</Template>
  <TotalTime>15587</TotalTime>
  <Words>1053</Words>
  <Application>Microsoft Office PowerPoint</Application>
  <PresentationFormat>Affichage à l'écran (4:3)</PresentationFormat>
  <Paragraphs>244</Paragraphs>
  <Slides>27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Helvetica Light</vt:lpstr>
      <vt:lpstr>HelveticaNeueLT Com 45 Lt</vt:lpstr>
      <vt:lpstr>Wingdings</vt:lpstr>
      <vt:lpstr>Wingdings 3</vt:lpstr>
      <vt:lpstr>SG Group Identity</vt:lpstr>
      <vt:lpstr>Big data et data engineering</vt:lpstr>
      <vt:lpstr>sommaire</vt:lpstr>
      <vt:lpstr>DE la bi vers  le big data</vt:lpstr>
      <vt:lpstr>Business intelligence et le modèle datawarehouse</vt:lpstr>
      <vt:lpstr>évolution des années 2000</vt:lpstr>
      <vt:lpstr>Avènement d'Hadoop : L’œuvre de doug cutting</vt:lpstr>
      <vt:lpstr>Apparition du terme datalake et démocratisation du big data</vt:lpstr>
      <vt:lpstr>Comparaison entre le datawarehouse et le datalake</vt:lpstr>
      <vt:lpstr>Big data pour la Banque : enjeu de transformation</vt:lpstr>
      <vt:lpstr>L’ancien modèle</vt:lpstr>
      <vt:lpstr>LA concurrence des fintechs</vt:lpstr>
      <vt:lpstr>BIG DATA : Enjeu de transformation pour les banques</vt:lpstr>
      <vt:lpstr>La chaîne de la donnée</vt:lpstr>
      <vt:lpstr>Exemple d’une possible chaîne de donnée </vt:lpstr>
      <vt:lpstr>Définition du  data engineer</vt:lpstr>
      <vt:lpstr>Distinction entre le développeur et le data architecte</vt:lpstr>
      <vt:lpstr>Relation avec les autres acteurs</vt:lpstr>
      <vt:lpstr>USE CASE précis du big data : gdpr</vt:lpstr>
      <vt:lpstr>Technologies  les plus souvent utilisées</vt:lpstr>
      <vt:lpstr>Présentation Hadoop 1.0</vt:lpstr>
      <vt:lpstr>Constitution d’un cluster hdfs</vt:lpstr>
      <vt:lpstr>MAP REDUCE</vt:lpstr>
      <vt:lpstr>Présentation Hadoop 2.0</vt:lpstr>
      <vt:lpstr>Spark comparativement à MapReduce</vt:lpstr>
      <vt:lpstr>Autres services utiles du cluster hadoop</vt:lpstr>
      <vt:lpstr>CONCLUSION : La constellation big data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Groupe SG</dc:title>
  <dc:creator>Nancy PRENEUX</dc:creator>
  <cp:lastModifiedBy>LOIC FOTSO TCHIEKOUO</cp:lastModifiedBy>
  <cp:revision>582</cp:revision>
  <dcterms:created xsi:type="dcterms:W3CDTF">2017-03-21T16:27:41Z</dcterms:created>
  <dcterms:modified xsi:type="dcterms:W3CDTF">2018-05-14T15:12:48Z</dcterms:modified>
  <cp:category>Template SG Groupe</cp:category>
  <cp:contentStatus>2017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_AssetClass">
    <vt:lpwstr>CORI_UK</vt:lpwstr>
  </property>
  <property fmtid="{D5CDD505-2E9C-101B-9397-08002B2CF9AE}" pid="3" name="FO_TypeTPL">
    <vt:lpwstr>CORI</vt:lpwstr>
  </property>
</Properties>
</file>