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74" r:id="rId4"/>
    <p:sldId id="275" r:id="rId5"/>
    <p:sldId id="276" r:id="rId6"/>
    <p:sldId id="258" r:id="rId7"/>
    <p:sldId id="260" r:id="rId8"/>
    <p:sldId id="259" r:id="rId9"/>
    <p:sldId id="262" r:id="rId10"/>
    <p:sldId id="263" r:id="rId11"/>
    <p:sldId id="279" r:id="rId12"/>
    <p:sldId id="277" r:id="rId13"/>
    <p:sldId id="278" r:id="rId14"/>
    <p:sldId id="280" r:id="rId15"/>
    <p:sldId id="281" r:id="rId16"/>
    <p:sldId id="282" r:id="rId17"/>
    <p:sldId id="283" r:id="rId18"/>
    <p:sldId id="284" r:id="rId19"/>
    <p:sldId id="267" r:id="rId20"/>
    <p:sldId id="268" r:id="rId21"/>
    <p:sldId id="269" r:id="rId22"/>
    <p:sldId id="271"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3" d="100"/>
          <a:sy n="63" d="100"/>
        </p:scale>
        <p:origin x="804"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pawar" userId="faccbee610ab310d" providerId="LiveId" clId="{8459485D-4233-4217-A915-6D99BF491386}"/>
    <pc:docChg chg="modSld">
      <pc:chgData name="mansi pawar" userId="faccbee610ab310d" providerId="LiveId" clId="{8459485D-4233-4217-A915-6D99BF491386}" dt="2024-07-24T07:37:04.632" v="3" actId="14100"/>
      <pc:docMkLst>
        <pc:docMk/>
      </pc:docMkLst>
      <pc:sldChg chg="modSp mod">
        <pc:chgData name="mansi pawar" userId="faccbee610ab310d" providerId="LiveId" clId="{8459485D-4233-4217-A915-6D99BF491386}" dt="2024-07-24T07:24:09.380" v="2" actId="20577"/>
        <pc:sldMkLst>
          <pc:docMk/>
          <pc:sldMk cId="2987965184" sldId="273"/>
        </pc:sldMkLst>
        <pc:spChg chg="mod">
          <ac:chgData name="mansi pawar" userId="faccbee610ab310d" providerId="LiveId" clId="{8459485D-4233-4217-A915-6D99BF491386}" dt="2024-07-24T07:24:09.380" v="2" actId="20577"/>
          <ac:spMkLst>
            <pc:docMk/>
            <pc:sldMk cId="2987965184" sldId="273"/>
            <ac:spMk id="2" creationId="{B9AB29FE-6AF0-A2DB-E216-821AEC889C5E}"/>
          </ac:spMkLst>
        </pc:spChg>
      </pc:sldChg>
      <pc:sldChg chg="modSp mod">
        <pc:chgData name="mansi pawar" userId="faccbee610ab310d" providerId="LiveId" clId="{8459485D-4233-4217-A915-6D99BF491386}" dt="2024-07-24T07:37:04.632" v="3" actId="14100"/>
        <pc:sldMkLst>
          <pc:docMk/>
          <pc:sldMk cId="584704216" sldId="276"/>
        </pc:sldMkLst>
        <pc:spChg chg="mod">
          <ac:chgData name="mansi pawar" userId="faccbee610ab310d" providerId="LiveId" clId="{8459485D-4233-4217-A915-6D99BF491386}" dt="2024-07-24T07:37:04.632" v="3" actId="14100"/>
          <ac:spMkLst>
            <pc:docMk/>
            <pc:sldMk cId="584704216" sldId="276"/>
            <ac:spMk id="5" creationId="{E2822392-8C6A-688A-8D02-B68AB5E22E6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7/24/2024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7/24/2024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7/24/2024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7/24/2024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7/24/2024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980728"/>
            <a:ext cx="4752528" cy="3177380"/>
          </a:xfrm>
        </p:spPr>
        <p:txBody>
          <a:bodyPr>
            <a:normAutofit/>
          </a:bodyPr>
          <a:lstStyle/>
          <a:p>
            <a:pPr algn="ctr"/>
            <a:r>
              <a:rPr lang="en-US" sz="3600" b="1" dirty="0">
                <a:ln>
                  <a:solidFill>
                    <a:schemeClr val="tx1">
                      <a:lumMod val="95000"/>
                      <a:lumOff val="5000"/>
                    </a:schemeClr>
                  </a:solidFill>
                </a:ln>
              </a:rPr>
              <a:t>HEART DISEASE DIAGNOSTIC ANALYSIS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7680176" y="3646765"/>
            <a:ext cx="4320480"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More number of males are affected with heart disease compared to females</a:t>
            </a:r>
            <a:endParaRPr lang="en-IN" dirty="0"/>
          </a:p>
        </p:txBody>
      </p:sp>
      <p:pic>
        <p:nvPicPr>
          <p:cNvPr id="4" name="Picture 3">
            <a:extLst>
              <a:ext uri="{FF2B5EF4-FFF2-40B4-BE49-F238E27FC236}">
                <a16:creationId xmlns:a16="http://schemas.microsoft.com/office/drawing/2014/main" id="{86BE1577-86FF-AC0E-C3AB-FF78C8589CA8}"/>
              </a:ext>
            </a:extLst>
          </p:cNvPr>
          <p:cNvPicPr>
            <a:picLocks noChangeAspect="1"/>
          </p:cNvPicPr>
          <p:nvPr/>
        </p:nvPicPr>
        <p:blipFill>
          <a:blip r:embed="rId2"/>
          <a:stretch>
            <a:fillRect/>
          </a:stretch>
        </p:blipFill>
        <p:spPr>
          <a:xfrm>
            <a:off x="479376" y="1772816"/>
            <a:ext cx="6696744" cy="4824536"/>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DC73AA-BD0B-0D50-87E9-F14998F5AEAD}"/>
              </a:ext>
            </a:extLst>
          </p:cNvPr>
          <p:cNvPicPr>
            <a:picLocks noChangeAspect="1"/>
          </p:cNvPicPr>
          <p:nvPr/>
        </p:nvPicPr>
        <p:blipFill>
          <a:blip r:embed="rId2"/>
          <a:stretch>
            <a:fillRect/>
          </a:stretch>
        </p:blipFill>
        <p:spPr>
          <a:xfrm>
            <a:off x="263352" y="1553384"/>
            <a:ext cx="4943872" cy="3960232"/>
          </a:xfrm>
          <a:prstGeom prst="rect">
            <a:avLst/>
          </a:prstGeom>
        </p:spPr>
      </p:pic>
      <p:sp>
        <p:nvSpPr>
          <p:cNvPr id="6" name="TextBox 5">
            <a:extLst>
              <a:ext uri="{FF2B5EF4-FFF2-40B4-BE49-F238E27FC236}">
                <a16:creationId xmlns:a16="http://schemas.microsoft.com/office/drawing/2014/main" id="{6B09FF34-47C6-78C9-D89E-C300A4466A95}"/>
              </a:ext>
            </a:extLst>
          </p:cNvPr>
          <p:cNvSpPr txBox="1"/>
          <p:nvPr/>
        </p:nvSpPr>
        <p:spPr>
          <a:xfrm>
            <a:off x="367016" y="5366960"/>
            <a:ext cx="4943872" cy="1477328"/>
          </a:xfrm>
          <a:prstGeom prst="rect">
            <a:avLst/>
          </a:prstGeom>
          <a:noFill/>
        </p:spPr>
        <p:txBody>
          <a:bodyPr wrap="square">
            <a:spAutoFit/>
          </a:bodyPr>
          <a:lstStyle/>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It seems people having Non-Anginal chest pain have a higher chance of heart disease</a:t>
            </a:r>
          </a:p>
          <a:p>
            <a:br>
              <a:rPr lang="en-US" b="0" dirty="0">
                <a:solidFill>
                  <a:schemeClr val="accent1">
                    <a:lumMod val="75000"/>
                  </a:schemeClr>
                </a:solidFill>
                <a:effectLst/>
                <a:latin typeface="Franklin Gothic Medium (Headings)"/>
              </a:rPr>
            </a:br>
            <a:endParaRPr lang="en-US" b="0" dirty="0">
              <a:solidFill>
                <a:schemeClr val="accent1">
                  <a:lumMod val="75000"/>
                </a:schemeClr>
              </a:solidFill>
              <a:effectLst/>
              <a:latin typeface="Franklin Gothic Medium (Headings)"/>
            </a:endParaRPr>
          </a:p>
        </p:txBody>
      </p:sp>
      <p:pic>
        <p:nvPicPr>
          <p:cNvPr id="7" name="Picture 6">
            <a:extLst>
              <a:ext uri="{FF2B5EF4-FFF2-40B4-BE49-F238E27FC236}">
                <a16:creationId xmlns:a16="http://schemas.microsoft.com/office/drawing/2014/main" id="{37FC684A-F3B7-3925-8B1E-4A7D2CEE545C}"/>
              </a:ext>
            </a:extLst>
          </p:cNvPr>
          <p:cNvPicPr>
            <a:picLocks noChangeAspect="1"/>
          </p:cNvPicPr>
          <p:nvPr/>
        </p:nvPicPr>
        <p:blipFill>
          <a:blip r:embed="rId3"/>
          <a:stretch>
            <a:fillRect/>
          </a:stretch>
        </p:blipFill>
        <p:spPr>
          <a:xfrm>
            <a:off x="6240016" y="1772816"/>
            <a:ext cx="5256584" cy="3773304"/>
          </a:xfrm>
          <a:prstGeom prst="rect">
            <a:avLst/>
          </a:prstGeom>
        </p:spPr>
      </p:pic>
      <p:sp>
        <p:nvSpPr>
          <p:cNvPr id="9" name="TextBox 8">
            <a:extLst>
              <a:ext uri="{FF2B5EF4-FFF2-40B4-BE49-F238E27FC236}">
                <a16:creationId xmlns:a16="http://schemas.microsoft.com/office/drawing/2014/main" id="{A735C8E3-F863-C527-9159-5F99F015805F}"/>
              </a:ext>
            </a:extLst>
          </p:cNvPr>
          <p:cNvSpPr txBox="1"/>
          <p:nvPr/>
        </p:nvSpPr>
        <p:spPr>
          <a:xfrm>
            <a:off x="6240016" y="5366960"/>
            <a:ext cx="6096000" cy="1200329"/>
          </a:xfrm>
          <a:prstGeom prst="rect">
            <a:avLst/>
          </a:prstGeom>
          <a:noFill/>
        </p:spPr>
        <p:txBody>
          <a:bodyPr wrap="square">
            <a:spAutoFit/>
          </a:bodyPr>
          <a:lstStyle/>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We can see that a higher number of males are suffering from Typical Angina type of Chest Pain</a:t>
            </a:r>
          </a:p>
          <a:p>
            <a:endParaRPr lang="en-US" b="0" dirty="0">
              <a:solidFill>
                <a:schemeClr val="accent1">
                  <a:lumMod val="75000"/>
                </a:schemeClr>
              </a:solidFill>
              <a:effectLst/>
              <a:latin typeface="Franklin Gothic Medium (Headings)"/>
            </a:endParaRPr>
          </a:p>
        </p:txBody>
      </p:sp>
      <p:sp>
        <p:nvSpPr>
          <p:cNvPr id="10" name="Title 9">
            <a:extLst>
              <a:ext uri="{FF2B5EF4-FFF2-40B4-BE49-F238E27FC236}">
                <a16:creationId xmlns:a16="http://schemas.microsoft.com/office/drawing/2014/main" id="{98228D9B-B1F0-F0C6-BF43-2B121484CF68}"/>
              </a:ext>
            </a:extLst>
          </p:cNvPr>
          <p:cNvSpPr>
            <a:spLocks noGrp="1"/>
          </p:cNvSpPr>
          <p:nvPr>
            <p:ph type="title"/>
          </p:nvPr>
        </p:nvSpPr>
        <p:spPr/>
        <p:txBody>
          <a:bodyPr/>
          <a:lstStyle/>
          <a:p>
            <a:r>
              <a:rPr lang="en-IN" dirty="0"/>
              <a:t>Chest Pain </a:t>
            </a:r>
          </a:p>
        </p:txBody>
      </p:sp>
    </p:spTree>
    <p:extLst>
      <p:ext uri="{BB962C8B-B14F-4D97-AF65-F5344CB8AC3E}">
        <p14:creationId xmlns:p14="http://schemas.microsoft.com/office/powerpoint/2010/main" val="241317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Chest Pain based on Age groups</a:t>
            </a:r>
          </a:p>
        </p:txBody>
      </p:sp>
      <p:pic>
        <p:nvPicPr>
          <p:cNvPr id="4" name="Picture 3">
            <a:extLst>
              <a:ext uri="{FF2B5EF4-FFF2-40B4-BE49-F238E27FC236}">
                <a16:creationId xmlns:a16="http://schemas.microsoft.com/office/drawing/2014/main" id="{70A900DC-4A6E-2646-72F2-D4E92EAF16F7}"/>
              </a:ext>
            </a:extLst>
          </p:cNvPr>
          <p:cNvPicPr>
            <a:picLocks noChangeAspect="1"/>
          </p:cNvPicPr>
          <p:nvPr/>
        </p:nvPicPr>
        <p:blipFill>
          <a:blip r:embed="rId2"/>
          <a:stretch>
            <a:fillRect/>
          </a:stretch>
        </p:blipFill>
        <p:spPr>
          <a:xfrm>
            <a:off x="191344" y="1772816"/>
            <a:ext cx="7200800" cy="4824536"/>
          </a:xfrm>
          <a:prstGeom prst="rect">
            <a:avLst/>
          </a:prstGeom>
        </p:spPr>
      </p:pic>
      <p:sp>
        <p:nvSpPr>
          <p:cNvPr id="9" name="TextBox 8">
            <a:extLst>
              <a:ext uri="{FF2B5EF4-FFF2-40B4-BE49-F238E27FC236}">
                <a16:creationId xmlns:a16="http://schemas.microsoft.com/office/drawing/2014/main" id="{EF777E5D-739C-42AC-A659-05DC62E48959}"/>
              </a:ext>
            </a:extLst>
          </p:cNvPr>
          <p:cNvSpPr txBox="1"/>
          <p:nvPr/>
        </p:nvSpPr>
        <p:spPr>
          <a:xfrm>
            <a:off x="7464152" y="4005064"/>
            <a:ext cx="5040560" cy="646331"/>
          </a:xfrm>
          <a:prstGeom prst="rect">
            <a:avLst/>
          </a:prstGeom>
          <a:noFill/>
        </p:spPr>
        <p:txBody>
          <a:bodyPr wrap="square">
            <a:spAutoFit/>
          </a:bodyPr>
          <a:lstStyle/>
          <a:p>
            <a:r>
              <a:rPr lang="en-IN" dirty="0"/>
              <a:t>It is seen that old age people are suffering the most with typical angina chest pain</a:t>
            </a:r>
          </a:p>
        </p:txBody>
      </p:sp>
    </p:spTree>
    <p:extLst>
      <p:ext uri="{BB962C8B-B14F-4D97-AF65-F5344CB8AC3E}">
        <p14:creationId xmlns:p14="http://schemas.microsoft.com/office/powerpoint/2010/main" val="199084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Blood Pressure</a:t>
            </a:r>
          </a:p>
        </p:txBody>
      </p:sp>
      <p:sp>
        <p:nvSpPr>
          <p:cNvPr id="9" name="TextBox 8">
            <a:extLst>
              <a:ext uri="{FF2B5EF4-FFF2-40B4-BE49-F238E27FC236}">
                <a16:creationId xmlns:a16="http://schemas.microsoft.com/office/drawing/2014/main" id="{EF777E5D-739C-42AC-A659-05DC62E48959}"/>
              </a:ext>
            </a:extLst>
          </p:cNvPr>
          <p:cNvSpPr txBox="1"/>
          <p:nvPr/>
        </p:nvSpPr>
        <p:spPr>
          <a:xfrm>
            <a:off x="191344" y="5686941"/>
            <a:ext cx="5040560" cy="646331"/>
          </a:xfrm>
          <a:prstGeom prst="rect">
            <a:avLst/>
          </a:prstGeom>
          <a:noFill/>
        </p:spPr>
        <p:txBody>
          <a:bodyPr wrap="square">
            <a:spAutoFit/>
          </a:bodyPr>
          <a:lstStyle/>
          <a:p>
            <a:r>
              <a:rPr lang="en-US" dirty="0"/>
              <a:t>It can be observed that Resting Blood Pressure is almost the same for males &amp; females</a:t>
            </a:r>
            <a:endParaRPr lang="en-IN" dirty="0"/>
          </a:p>
        </p:txBody>
      </p:sp>
      <p:pic>
        <p:nvPicPr>
          <p:cNvPr id="5" name="Picture 4">
            <a:extLst>
              <a:ext uri="{FF2B5EF4-FFF2-40B4-BE49-F238E27FC236}">
                <a16:creationId xmlns:a16="http://schemas.microsoft.com/office/drawing/2014/main" id="{28CB24AC-B7B6-ABFC-31C0-9241E6325118}"/>
              </a:ext>
            </a:extLst>
          </p:cNvPr>
          <p:cNvPicPr>
            <a:picLocks noChangeAspect="1"/>
          </p:cNvPicPr>
          <p:nvPr/>
        </p:nvPicPr>
        <p:blipFill>
          <a:blip r:embed="rId2"/>
          <a:stretch>
            <a:fillRect/>
          </a:stretch>
        </p:blipFill>
        <p:spPr>
          <a:xfrm>
            <a:off x="191344" y="1772816"/>
            <a:ext cx="5040560" cy="3533588"/>
          </a:xfrm>
          <a:prstGeom prst="rect">
            <a:avLst/>
          </a:prstGeom>
        </p:spPr>
      </p:pic>
      <p:pic>
        <p:nvPicPr>
          <p:cNvPr id="7" name="Picture 6">
            <a:extLst>
              <a:ext uri="{FF2B5EF4-FFF2-40B4-BE49-F238E27FC236}">
                <a16:creationId xmlns:a16="http://schemas.microsoft.com/office/drawing/2014/main" id="{01825732-7766-5A44-E69A-DA46A7739366}"/>
              </a:ext>
            </a:extLst>
          </p:cNvPr>
          <p:cNvPicPr>
            <a:picLocks noChangeAspect="1"/>
          </p:cNvPicPr>
          <p:nvPr/>
        </p:nvPicPr>
        <p:blipFill>
          <a:blip r:embed="rId3"/>
          <a:stretch>
            <a:fillRect/>
          </a:stretch>
        </p:blipFill>
        <p:spPr>
          <a:xfrm>
            <a:off x="5879976" y="1628800"/>
            <a:ext cx="5544616" cy="3677604"/>
          </a:xfrm>
          <a:prstGeom prst="rect">
            <a:avLst/>
          </a:prstGeom>
        </p:spPr>
      </p:pic>
      <p:sp>
        <p:nvSpPr>
          <p:cNvPr id="10" name="TextBox 9">
            <a:extLst>
              <a:ext uri="{FF2B5EF4-FFF2-40B4-BE49-F238E27FC236}">
                <a16:creationId xmlns:a16="http://schemas.microsoft.com/office/drawing/2014/main" id="{87FD6C29-AF7A-30B3-FF55-5D4267C1D45F}"/>
              </a:ext>
            </a:extLst>
          </p:cNvPr>
          <p:cNvSpPr txBox="1"/>
          <p:nvPr/>
        </p:nvSpPr>
        <p:spPr>
          <a:xfrm>
            <a:off x="6023992" y="5686940"/>
            <a:ext cx="6096000" cy="646331"/>
          </a:xfrm>
          <a:prstGeom prst="rect">
            <a:avLst/>
          </a:prstGeom>
          <a:noFill/>
        </p:spPr>
        <p:txBody>
          <a:bodyPr wrap="square">
            <a:spAutoFit/>
          </a:bodyPr>
          <a:lstStyle/>
          <a:p>
            <a:r>
              <a:rPr lang="en-IN" dirty="0"/>
              <a:t>High levels of blood pressure can cause higher chances of heart diseases</a:t>
            </a:r>
          </a:p>
        </p:txBody>
      </p:sp>
    </p:spTree>
    <p:extLst>
      <p:ext uri="{BB962C8B-B14F-4D97-AF65-F5344CB8AC3E}">
        <p14:creationId xmlns:p14="http://schemas.microsoft.com/office/powerpoint/2010/main" val="31328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0013"/>
            <a:ext cx="10058400" cy="1325562"/>
          </a:xfrm>
        </p:spPr>
        <p:txBody>
          <a:bodyPr/>
          <a:lstStyle/>
          <a:p>
            <a:r>
              <a:rPr lang="en-US" dirty="0"/>
              <a:t>Blood Pressure</a:t>
            </a:r>
          </a:p>
        </p:txBody>
      </p:sp>
      <p:pic>
        <p:nvPicPr>
          <p:cNvPr id="4" name="Picture 3">
            <a:extLst>
              <a:ext uri="{FF2B5EF4-FFF2-40B4-BE49-F238E27FC236}">
                <a16:creationId xmlns:a16="http://schemas.microsoft.com/office/drawing/2014/main" id="{BE885856-B433-CF3F-49F5-5E67B232923D}"/>
              </a:ext>
            </a:extLst>
          </p:cNvPr>
          <p:cNvPicPr>
            <a:picLocks noChangeAspect="1"/>
          </p:cNvPicPr>
          <p:nvPr/>
        </p:nvPicPr>
        <p:blipFill>
          <a:blip r:embed="rId2"/>
          <a:stretch>
            <a:fillRect/>
          </a:stretch>
        </p:blipFill>
        <p:spPr>
          <a:xfrm>
            <a:off x="407368" y="476672"/>
            <a:ext cx="7056784" cy="5976664"/>
          </a:xfrm>
          <a:prstGeom prst="rect">
            <a:avLst/>
          </a:prstGeom>
        </p:spPr>
      </p:pic>
      <p:sp>
        <p:nvSpPr>
          <p:cNvPr id="8" name="TextBox 7">
            <a:extLst>
              <a:ext uri="{FF2B5EF4-FFF2-40B4-BE49-F238E27FC236}">
                <a16:creationId xmlns:a16="http://schemas.microsoft.com/office/drawing/2014/main" id="{32873C31-4DE7-7001-58E3-E8A0DF9ABBA5}"/>
              </a:ext>
            </a:extLst>
          </p:cNvPr>
          <p:cNvSpPr txBox="1"/>
          <p:nvPr/>
        </p:nvSpPr>
        <p:spPr>
          <a:xfrm>
            <a:off x="7464152" y="2726340"/>
            <a:ext cx="4892992" cy="1477328"/>
          </a:xfrm>
          <a:prstGeom prst="rect">
            <a:avLst/>
          </a:prstGeom>
          <a:noFill/>
        </p:spPr>
        <p:txBody>
          <a:bodyPr wrap="square">
            <a:spAutoFit/>
          </a:bodyPr>
          <a:lstStyle/>
          <a:p>
            <a:r>
              <a:rPr lang="en-IN" dirty="0"/>
              <a:t>It can be seen that blood pressure is normal from age 30 to 50, from 50 to 60 there is increase in blood pressure gradually and after age 60 it can be noted that it is </a:t>
            </a:r>
            <a:r>
              <a:rPr lang="en-IN" dirty="0" err="1"/>
              <a:t>fluctating</a:t>
            </a:r>
            <a:r>
              <a:rPr lang="en-IN" dirty="0"/>
              <a:t> drastically until age 70</a:t>
            </a:r>
          </a:p>
        </p:txBody>
      </p:sp>
    </p:spTree>
    <p:extLst>
      <p:ext uri="{BB962C8B-B14F-4D97-AF65-F5344CB8AC3E}">
        <p14:creationId xmlns:p14="http://schemas.microsoft.com/office/powerpoint/2010/main" val="62669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7DF5-DC88-A053-6A18-20CBCE2A45D8}"/>
              </a:ext>
            </a:extLst>
          </p:cNvPr>
          <p:cNvSpPr>
            <a:spLocks noGrp="1"/>
          </p:cNvSpPr>
          <p:nvPr>
            <p:ph type="title"/>
          </p:nvPr>
        </p:nvSpPr>
        <p:spPr/>
        <p:txBody>
          <a:bodyPr/>
          <a:lstStyle/>
          <a:p>
            <a:r>
              <a:rPr lang="en-IN" dirty="0"/>
              <a:t>Cholesterol</a:t>
            </a:r>
          </a:p>
        </p:txBody>
      </p:sp>
      <p:pic>
        <p:nvPicPr>
          <p:cNvPr id="4" name="Picture 3">
            <a:extLst>
              <a:ext uri="{FF2B5EF4-FFF2-40B4-BE49-F238E27FC236}">
                <a16:creationId xmlns:a16="http://schemas.microsoft.com/office/drawing/2014/main" id="{1D1AADFC-9F4F-9A87-DB16-5AFD8982070A}"/>
              </a:ext>
            </a:extLst>
          </p:cNvPr>
          <p:cNvPicPr>
            <a:picLocks noChangeAspect="1"/>
          </p:cNvPicPr>
          <p:nvPr/>
        </p:nvPicPr>
        <p:blipFill>
          <a:blip r:embed="rId2"/>
          <a:stretch>
            <a:fillRect/>
          </a:stretch>
        </p:blipFill>
        <p:spPr>
          <a:xfrm>
            <a:off x="335360" y="1544416"/>
            <a:ext cx="5264421" cy="3930852"/>
          </a:xfrm>
          <a:prstGeom prst="rect">
            <a:avLst/>
          </a:prstGeom>
        </p:spPr>
      </p:pic>
      <p:pic>
        <p:nvPicPr>
          <p:cNvPr id="6" name="Picture 5">
            <a:extLst>
              <a:ext uri="{FF2B5EF4-FFF2-40B4-BE49-F238E27FC236}">
                <a16:creationId xmlns:a16="http://schemas.microsoft.com/office/drawing/2014/main" id="{78437305-C304-5BC3-2FCC-4D848B076ED1}"/>
              </a:ext>
            </a:extLst>
          </p:cNvPr>
          <p:cNvPicPr>
            <a:picLocks noChangeAspect="1"/>
          </p:cNvPicPr>
          <p:nvPr/>
        </p:nvPicPr>
        <p:blipFill>
          <a:blip r:embed="rId3"/>
          <a:stretch>
            <a:fillRect/>
          </a:stretch>
        </p:blipFill>
        <p:spPr>
          <a:xfrm>
            <a:off x="6312024" y="1532040"/>
            <a:ext cx="5397777" cy="3955604"/>
          </a:xfrm>
          <a:prstGeom prst="rect">
            <a:avLst/>
          </a:prstGeom>
        </p:spPr>
      </p:pic>
      <p:sp>
        <p:nvSpPr>
          <p:cNvPr id="8" name="TextBox 7">
            <a:extLst>
              <a:ext uri="{FF2B5EF4-FFF2-40B4-BE49-F238E27FC236}">
                <a16:creationId xmlns:a16="http://schemas.microsoft.com/office/drawing/2014/main" id="{B6B5E6E9-0389-6B2B-A254-6E7D07EF9264}"/>
              </a:ext>
            </a:extLst>
          </p:cNvPr>
          <p:cNvSpPr txBox="1"/>
          <p:nvPr/>
        </p:nvSpPr>
        <p:spPr>
          <a:xfrm>
            <a:off x="6312024" y="5733256"/>
            <a:ext cx="6096000" cy="646331"/>
          </a:xfrm>
          <a:prstGeom prst="rect">
            <a:avLst/>
          </a:prstGeom>
          <a:noFill/>
        </p:spPr>
        <p:txBody>
          <a:bodyPr wrap="square">
            <a:spAutoFit/>
          </a:bodyPr>
          <a:lstStyle/>
          <a:p>
            <a:r>
              <a:rPr lang="en-IN" dirty="0"/>
              <a:t>It can be observed that </a:t>
            </a:r>
            <a:r>
              <a:rPr lang="en-IN" dirty="0" err="1"/>
              <a:t>cholestrol</a:t>
            </a:r>
            <a:r>
              <a:rPr lang="en-IN" dirty="0"/>
              <a:t> level started increasing after age 50</a:t>
            </a:r>
          </a:p>
        </p:txBody>
      </p:sp>
      <p:sp>
        <p:nvSpPr>
          <p:cNvPr id="10" name="TextBox 9">
            <a:extLst>
              <a:ext uri="{FF2B5EF4-FFF2-40B4-BE49-F238E27FC236}">
                <a16:creationId xmlns:a16="http://schemas.microsoft.com/office/drawing/2014/main" id="{920C4EF2-206C-531B-4E3A-CF5152936AA3}"/>
              </a:ext>
            </a:extLst>
          </p:cNvPr>
          <p:cNvSpPr txBox="1"/>
          <p:nvPr/>
        </p:nvSpPr>
        <p:spPr>
          <a:xfrm>
            <a:off x="109344" y="5740157"/>
            <a:ext cx="6202680" cy="646331"/>
          </a:xfrm>
          <a:prstGeom prst="rect">
            <a:avLst/>
          </a:prstGeom>
          <a:noFill/>
        </p:spPr>
        <p:txBody>
          <a:bodyPr wrap="square">
            <a:spAutoFit/>
          </a:bodyPr>
          <a:lstStyle/>
          <a:p>
            <a:r>
              <a:rPr lang="en-IN" dirty="0"/>
              <a:t>High levels of cholesterol causes major chances of heart diseases</a:t>
            </a:r>
          </a:p>
        </p:txBody>
      </p:sp>
    </p:spTree>
    <p:extLst>
      <p:ext uri="{BB962C8B-B14F-4D97-AF65-F5344CB8AC3E}">
        <p14:creationId xmlns:p14="http://schemas.microsoft.com/office/powerpoint/2010/main" val="85704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B11C13-5F23-B646-65E9-5E697AAD574F}"/>
              </a:ext>
            </a:extLst>
          </p:cNvPr>
          <p:cNvPicPr>
            <a:picLocks noChangeAspect="1"/>
          </p:cNvPicPr>
          <p:nvPr/>
        </p:nvPicPr>
        <p:blipFill>
          <a:blip r:embed="rId2"/>
          <a:stretch>
            <a:fillRect/>
          </a:stretch>
        </p:blipFill>
        <p:spPr>
          <a:xfrm>
            <a:off x="263352" y="692696"/>
            <a:ext cx="5772672" cy="5616624"/>
          </a:xfrm>
          <a:prstGeom prst="rect">
            <a:avLst/>
          </a:prstGeom>
        </p:spPr>
      </p:pic>
      <p:sp>
        <p:nvSpPr>
          <p:cNvPr id="8" name="TextBox 7">
            <a:extLst>
              <a:ext uri="{FF2B5EF4-FFF2-40B4-BE49-F238E27FC236}">
                <a16:creationId xmlns:a16="http://schemas.microsoft.com/office/drawing/2014/main" id="{3D4D8996-6C5A-A52B-0931-CBF34F7650E1}"/>
              </a:ext>
            </a:extLst>
          </p:cNvPr>
          <p:cNvSpPr txBox="1"/>
          <p:nvPr/>
        </p:nvSpPr>
        <p:spPr>
          <a:xfrm>
            <a:off x="6183010" y="3105834"/>
            <a:ext cx="6096000" cy="646331"/>
          </a:xfrm>
          <a:prstGeom prst="rect">
            <a:avLst/>
          </a:prstGeom>
          <a:noFill/>
        </p:spPr>
        <p:txBody>
          <a:bodyPr wrap="square">
            <a:spAutoFit/>
          </a:bodyPr>
          <a:lstStyle/>
          <a:p>
            <a:r>
              <a:rPr lang="en-IN" dirty="0"/>
              <a:t>Cholesterol level is slightly elevated in females compared to male</a:t>
            </a:r>
          </a:p>
        </p:txBody>
      </p:sp>
    </p:spTree>
    <p:extLst>
      <p:ext uri="{BB962C8B-B14F-4D97-AF65-F5344CB8AC3E}">
        <p14:creationId xmlns:p14="http://schemas.microsoft.com/office/powerpoint/2010/main" val="154824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0AFC-2244-72E4-C7DB-ECED97E0016F}"/>
              </a:ext>
            </a:extLst>
          </p:cNvPr>
          <p:cNvSpPr>
            <a:spLocks noGrp="1"/>
          </p:cNvSpPr>
          <p:nvPr>
            <p:ph type="title"/>
          </p:nvPr>
        </p:nvSpPr>
        <p:spPr/>
        <p:txBody>
          <a:bodyPr/>
          <a:lstStyle/>
          <a:p>
            <a:r>
              <a:rPr lang="en-IN" dirty="0"/>
              <a:t>ST depression</a:t>
            </a:r>
          </a:p>
        </p:txBody>
      </p:sp>
      <p:pic>
        <p:nvPicPr>
          <p:cNvPr id="4" name="Picture 3">
            <a:extLst>
              <a:ext uri="{FF2B5EF4-FFF2-40B4-BE49-F238E27FC236}">
                <a16:creationId xmlns:a16="http://schemas.microsoft.com/office/drawing/2014/main" id="{133D6D1E-5B3C-F8E3-3311-32F3D7EF843E}"/>
              </a:ext>
            </a:extLst>
          </p:cNvPr>
          <p:cNvPicPr>
            <a:picLocks noChangeAspect="1"/>
          </p:cNvPicPr>
          <p:nvPr/>
        </p:nvPicPr>
        <p:blipFill>
          <a:blip r:embed="rId2"/>
          <a:stretch>
            <a:fillRect/>
          </a:stretch>
        </p:blipFill>
        <p:spPr>
          <a:xfrm>
            <a:off x="263352" y="1556792"/>
            <a:ext cx="5340624" cy="3930852"/>
          </a:xfrm>
          <a:prstGeom prst="rect">
            <a:avLst/>
          </a:prstGeom>
        </p:spPr>
      </p:pic>
      <p:sp>
        <p:nvSpPr>
          <p:cNvPr id="6" name="TextBox 5">
            <a:extLst>
              <a:ext uri="{FF2B5EF4-FFF2-40B4-BE49-F238E27FC236}">
                <a16:creationId xmlns:a16="http://schemas.microsoft.com/office/drawing/2014/main" id="{5A16BBD7-53D9-D4F6-CE4B-5B5898ECD005}"/>
              </a:ext>
            </a:extLst>
          </p:cNvPr>
          <p:cNvSpPr txBox="1"/>
          <p:nvPr/>
        </p:nvSpPr>
        <p:spPr>
          <a:xfrm>
            <a:off x="263352" y="5517876"/>
            <a:ext cx="5340624" cy="923330"/>
          </a:xfrm>
          <a:prstGeom prst="rect">
            <a:avLst/>
          </a:prstGeom>
          <a:noFill/>
        </p:spPr>
        <p:txBody>
          <a:bodyPr wrap="square">
            <a:spAutoFit/>
          </a:bodyPr>
          <a:lstStyle/>
          <a:p>
            <a:r>
              <a:rPr lang="en-IN" dirty="0"/>
              <a:t>Depression level is higher from age group of 30 to 40 and 55 to 70, while from age group 40 to 55 it has been remained stable</a:t>
            </a:r>
          </a:p>
        </p:txBody>
      </p:sp>
      <p:pic>
        <p:nvPicPr>
          <p:cNvPr id="8" name="Picture 7">
            <a:extLst>
              <a:ext uri="{FF2B5EF4-FFF2-40B4-BE49-F238E27FC236}">
                <a16:creationId xmlns:a16="http://schemas.microsoft.com/office/drawing/2014/main" id="{6377DDAC-80F1-638D-D6AC-B029A2E1F1BE}"/>
              </a:ext>
            </a:extLst>
          </p:cNvPr>
          <p:cNvPicPr>
            <a:picLocks noChangeAspect="1"/>
          </p:cNvPicPr>
          <p:nvPr/>
        </p:nvPicPr>
        <p:blipFill>
          <a:blip r:embed="rId3"/>
          <a:stretch>
            <a:fillRect/>
          </a:stretch>
        </p:blipFill>
        <p:spPr>
          <a:xfrm>
            <a:off x="6096000" y="1505989"/>
            <a:ext cx="5302523" cy="3981655"/>
          </a:xfrm>
          <a:prstGeom prst="rect">
            <a:avLst/>
          </a:prstGeom>
        </p:spPr>
      </p:pic>
      <p:sp>
        <p:nvSpPr>
          <p:cNvPr id="10" name="TextBox 9">
            <a:extLst>
              <a:ext uri="{FF2B5EF4-FFF2-40B4-BE49-F238E27FC236}">
                <a16:creationId xmlns:a16="http://schemas.microsoft.com/office/drawing/2014/main" id="{00822571-1C3D-B69D-884F-125730B36A8F}"/>
              </a:ext>
            </a:extLst>
          </p:cNvPr>
          <p:cNvSpPr txBox="1"/>
          <p:nvPr/>
        </p:nvSpPr>
        <p:spPr>
          <a:xfrm>
            <a:off x="6040856" y="5587560"/>
            <a:ext cx="6096000" cy="369332"/>
          </a:xfrm>
          <a:prstGeom prst="rect">
            <a:avLst/>
          </a:prstGeom>
          <a:noFill/>
        </p:spPr>
        <p:txBody>
          <a:bodyPr wrap="square">
            <a:spAutoFit/>
          </a:bodyPr>
          <a:lstStyle/>
          <a:p>
            <a:r>
              <a:rPr lang="en-IN" dirty="0"/>
              <a:t> Less number of people are suffering from ST depression</a:t>
            </a:r>
          </a:p>
        </p:txBody>
      </p:sp>
    </p:spTree>
    <p:extLst>
      <p:ext uri="{BB962C8B-B14F-4D97-AF65-F5344CB8AC3E}">
        <p14:creationId xmlns:p14="http://schemas.microsoft.com/office/powerpoint/2010/main" val="406584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EB0772-5C74-A88F-A98A-44851EAAC0E2}"/>
              </a:ext>
            </a:extLst>
          </p:cNvPr>
          <p:cNvPicPr>
            <a:picLocks noChangeAspect="1"/>
          </p:cNvPicPr>
          <p:nvPr/>
        </p:nvPicPr>
        <p:blipFill>
          <a:blip r:embed="rId2"/>
          <a:stretch>
            <a:fillRect/>
          </a:stretch>
        </p:blipFill>
        <p:spPr>
          <a:xfrm>
            <a:off x="623392" y="620688"/>
            <a:ext cx="6336704" cy="5256584"/>
          </a:xfrm>
          <a:prstGeom prst="rect">
            <a:avLst/>
          </a:prstGeom>
        </p:spPr>
      </p:pic>
      <p:sp>
        <p:nvSpPr>
          <p:cNvPr id="5" name="TextBox 4">
            <a:extLst>
              <a:ext uri="{FF2B5EF4-FFF2-40B4-BE49-F238E27FC236}">
                <a16:creationId xmlns:a16="http://schemas.microsoft.com/office/drawing/2014/main" id="{AF21B582-8E99-DF22-E301-65CAD383D909}"/>
              </a:ext>
            </a:extLst>
          </p:cNvPr>
          <p:cNvSpPr txBox="1"/>
          <p:nvPr/>
        </p:nvSpPr>
        <p:spPr>
          <a:xfrm>
            <a:off x="7104112" y="2782669"/>
            <a:ext cx="4824536" cy="646331"/>
          </a:xfrm>
          <a:prstGeom prst="rect">
            <a:avLst/>
          </a:prstGeom>
          <a:noFill/>
        </p:spPr>
        <p:txBody>
          <a:bodyPr wrap="square">
            <a:spAutoFit/>
          </a:bodyPr>
          <a:lstStyle/>
          <a:p>
            <a:r>
              <a:rPr lang="en-IN" dirty="0"/>
              <a:t>It is been seen that more number of males are likely to develop ST depression than females</a:t>
            </a:r>
          </a:p>
        </p:txBody>
      </p:sp>
    </p:spTree>
    <p:extLst>
      <p:ext uri="{BB962C8B-B14F-4D97-AF65-F5344CB8AC3E}">
        <p14:creationId xmlns:p14="http://schemas.microsoft.com/office/powerpoint/2010/main" val="192486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Fasting Blood Sugar</a:t>
            </a:r>
          </a:p>
        </p:txBody>
      </p:sp>
      <p:sp>
        <p:nvSpPr>
          <p:cNvPr id="5" name="TextBox 4">
            <a:extLst>
              <a:ext uri="{FF2B5EF4-FFF2-40B4-BE49-F238E27FC236}">
                <a16:creationId xmlns:a16="http://schemas.microsoft.com/office/drawing/2014/main" id="{784408AA-9659-1D2B-84BE-3EAC3FB080EF}"/>
              </a:ext>
            </a:extLst>
          </p:cNvPr>
          <p:cNvSpPr txBox="1"/>
          <p:nvPr/>
        </p:nvSpPr>
        <p:spPr>
          <a:xfrm>
            <a:off x="7320136" y="3753906"/>
            <a:ext cx="4320480"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It can be seen that males are having fasting blood sugar&gt;120 mg/dl</a:t>
            </a:r>
          </a:p>
        </p:txBody>
      </p:sp>
      <p:pic>
        <p:nvPicPr>
          <p:cNvPr id="4" name="Picture 3">
            <a:extLst>
              <a:ext uri="{FF2B5EF4-FFF2-40B4-BE49-F238E27FC236}">
                <a16:creationId xmlns:a16="http://schemas.microsoft.com/office/drawing/2014/main" id="{7840D42A-C7A2-3A48-8392-B7CB5549FD9C}"/>
              </a:ext>
            </a:extLst>
          </p:cNvPr>
          <p:cNvPicPr>
            <a:picLocks noChangeAspect="1"/>
          </p:cNvPicPr>
          <p:nvPr/>
        </p:nvPicPr>
        <p:blipFill>
          <a:blip r:embed="rId2"/>
          <a:stretch>
            <a:fillRect/>
          </a:stretch>
        </p:blipFill>
        <p:spPr>
          <a:xfrm>
            <a:off x="407368" y="1700808"/>
            <a:ext cx="6552727" cy="4752528"/>
          </a:xfrm>
          <a:prstGeom prst="rect">
            <a:avLst/>
          </a:prstGeom>
        </p:spPr>
      </p:pic>
    </p:spTree>
    <p:extLst>
      <p:ext uri="{BB962C8B-B14F-4D97-AF65-F5344CB8AC3E}">
        <p14:creationId xmlns:p14="http://schemas.microsoft.com/office/powerpoint/2010/main" val="240042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09600" y="1828799"/>
            <a:ext cx="10887000" cy="4572001"/>
          </a:xfrm>
        </p:spPr>
        <p:txBody>
          <a:bodyPr>
            <a:normAutofit/>
          </a:bodyPr>
          <a:lstStyle/>
          <a:p>
            <a:r>
              <a:rPr lang="en-US" sz="1800" dirty="0"/>
              <a:t>Heart disease remains a significant global health concern, affecting millions annually. Understanding the factors contributing to heart disease and predicting its occurrence are pivotal in effective diagnosis and prevention strategies. In this analysis, we leverage exploratory data analysis (EDA) techniques using Python to gain insights into the underlying trends and correlations within heart disease datasets.</a:t>
            </a:r>
          </a:p>
          <a:p>
            <a:r>
              <a:rPr lang="en-US" sz="1800" dirty="0"/>
              <a:t>EDA serves as the foundation of our investigation, allowing us to delve into the intricacies of various health parameters and their interrelationships. Through visualizations and statistical summaries, we explore demographic attributes, clinical measurements, and lifestyle factors to discern patterns that may influence heart disease incidence.</a:t>
            </a:r>
          </a:p>
          <a:p>
            <a:r>
              <a:rPr lang="en-US" sz="1800" dirty="0"/>
              <a:t>The primary objective of this analysis is to uncover key insights that can aid in understanding the risk factors associated with heart disease. By examining correlations and distributions within our dataset, we aim to identify significant predictors and potential avenues for further research and intervention.</a:t>
            </a:r>
          </a:p>
          <a:p>
            <a:r>
              <a:rPr lang="en-US" sz="1800" dirty="0"/>
              <a:t>Using Python's data manipulation and visualization libraries, including Pandas, NumPy, and Seaborn, we preprocess and analyze the dataset. We employ statistical measures, such as correlation matrices and distribution plots, to highlight critical variables and relationships impacting heart disease diagnosis.</a:t>
            </a:r>
          </a:p>
          <a:p>
            <a:endParaRPr lang="en-US" sz="2000"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Induced Angina</a:t>
            </a:r>
          </a:p>
        </p:txBody>
      </p:sp>
      <p:pic>
        <p:nvPicPr>
          <p:cNvPr id="6" name="Picture 5">
            <a:extLst>
              <a:ext uri="{FF2B5EF4-FFF2-40B4-BE49-F238E27FC236}">
                <a16:creationId xmlns:a16="http://schemas.microsoft.com/office/drawing/2014/main" id="{03DEC3B3-11DB-0B59-8595-B93AE0892E99}"/>
              </a:ext>
            </a:extLst>
          </p:cNvPr>
          <p:cNvPicPr>
            <a:picLocks noChangeAspect="1"/>
          </p:cNvPicPr>
          <p:nvPr/>
        </p:nvPicPr>
        <p:blipFill>
          <a:blip r:embed="rId2"/>
          <a:stretch>
            <a:fillRect/>
          </a:stretch>
        </p:blipFill>
        <p:spPr>
          <a:xfrm>
            <a:off x="479376" y="1628800"/>
            <a:ext cx="5454930" cy="3930852"/>
          </a:xfrm>
          <a:prstGeom prst="rect">
            <a:avLst/>
          </a:prstGeom>
        </p:spPr>
      </p:pic>
      <p:pic>
        <p:nvPicPr>
          <p:cNvPr id="9" name="Picture 8">
            <a:extLst>
              <a:ext uri="{FF2B5EF4-FFF2-40B4-BE49-F238E27FC236}">
                <a16:creationId xmlns:a16="http://schemas.microsoft.com/office/drawing/2014/main" id="{5FCE0F12-E2B7-EE81-0B09-8D9A4C24A9F3}"/>
              </a:ext>
            </a:extLst>
          </p:cNvPr>
          <p:cNvPicPr>
            <a:picLocks noChangeAspect="1"/>
          </p:cNvPicPr>
          <p:nvPr/>
        </p:nvPicPr>
        <p:blipFill>
          <a:blip r:embed="rId3"/>
          <a:stretch>
            <a:fillRect/>
          </a:stretch>
        </p:blipFill>
        <p:spPr>
          <a:xfrm>
            <a:off x="6257696" y="1558946"/>
            <a:ext cx="5626389" cy="4000706"/>
          </a:xfrm>
          <a:prstGeom prst="rect">
            <a:avLst/>
          </a:prstGeom>
        </p:spPr>
      </p:pic>
      <p:sp>
        <p:nvSpPr>
          <p:cNvPr id="12" name="TextBox 11">
            <a:extLst>
              <a:ext uri="{FF2B5EF4-FFF2-40B4-BE49-F238E27FC236}">
                <a16:creationId xmlns:a16="http://schemas.microsoft.com/office/drawing/2014/main" id="{C083338D-6868-34CA-3213-7C303ADD65CA}"/>
              </a:ext>
            </a:extLst>
          </p:cNvPr>
          <p:cNvSpPr txBox="1"/>
          <p:nvPr/>
        </p:nvSpPr>
        <p:spPr>
          <a:xfrm>
            <a:off x="6528048" y="5693815"/>
            <a:ext cx="6096000" cy="646331"/>
          </a:xfrm>
          <a:prstGeom prst="rect">
            <a:avLst/>
          </a:prstGeom>
          <a:noFill/>
        </p:spPr>
        <p:txBody>
          <a:bodyPr wrap="square">
            <a:spAutoFit/>
          </a:bodyPr>
          <a:lstStyle/>
          <a:p>
            <a:r>
              <a:rPr lang="en-IN" dirty="0"/>
              <a:t>It can be observed that more number of males have exercise induced angina than females</a:t>
            </a:r>
          </a:p>
        </p:txBody>
      </p:sp>
      <p:sp>
        <p:nvSpPr>
          <p:cNvPr id="14" name="TextBox 13">
            <a:extLst>
              <a:ext uri="{FF2B5EF4-FFF2-40B4-BE49-F238E27FC236}">
                <a16:creationId xmlns:a16="http://schemas.microsoft.com/office/drawing/2014/main" id="{9B9B9FBB-44E7-FE1D-0D17-3664EAC00A33}"/>
              </a:ext>
            </a:extLst>
          </p:cNvPr>
          <p:cNvSpPr txBox="1"/>
          <p:nvPr/>
        </p:nvSpPr>
        <p:spPr>
          <a:xfrm>
            <a:off x="228600" y="5725823"/>
            <a:ext cx="6314440" cy="646331"/>
          </a:xfrm>
          <a:prstGeom prst="rect">
            <a:avLst/>
          </a:prstGeom>
          <a:noFill/>
        </p:spPr>
        <p:txBody>
          <a:bodyPr wrap="square">
            <a:spAutoFit/>
          </a:bodyPr>
          <a:lstStyle/>
          <a:p>
            <a:r>
              <a:rPr lang="en-IN" dirty="0"/>
              <a:t>It is observed that very less number of people are suffering from exercise induced angina pain</a:t>
            </a:r>
          </a:p>
        </p:txBody>
      </p:sp>
    </p:spTree>
    <p:extLst>
      <p:ext uri="{BB962C8B-B14F-4D97-AF65-F5344CB8AC3E}">
        <p14:creationId xmlns:p14="http://schemas.microsoft.com/office/powerpoint/2010/main" val="378332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THALASSEMIA</a:t>
            </a:r>
          </a:p>
        </p:txBody>
      </p:sp>
      <p:pic>
        <p:nvPicPr>
          <p:cNvPr id="8" name="Picture 7">
            <a:extLst>
              <a:ext uri="{FF2B5EF4-FFF2-40B4-BE49-F238E27FC236}">
                <a16:creationId xmlns:a16="http://schemas.microsoft.com/office/drawing/2014/main" id="{BC32FBEF-41D4-11DD-A5D0-B6369F0AC0E4}"/>
              </a:ext>
            </a:extLst>
          </p:cNvPr>
          <p:cNvPicPr>
            <a:picLocks noChangeAspect="1"/>
          </p:cNvPicPr>
          <p:nvPr/>
        </p:nvPicPr>
        <p:blipFill>
          <a:blip r:embed="rId2"/>
          <a:stretch>
            <a:fillRect/>
          </a:stretch>
        </p:blipFill>
        <p:spPr>
          <a:xfrm>
            <a:off x="479376" y="1916832"/>
            <a:ext cx="5378726" cy="3968954"/>
          </a:xfrm>
          <a:prstGeom prst="rect">
            <a:avLst/>
          </a:prstGeom>
        </p:spPr>
      </p:pic>
      <p:pic>
        <p:nvPicPr>
          <p:cNvPr id="12" name="Picture 11">
            <a:extLst>
              <a:ext uri="{FF2B5EF4-FFF2-40B4-BE49-F238E27FC236}">
                <a16:creationId xmlns:a16="http://schemas.microsoft.com/office/drawing/2014/main" id="{09B28385-BD74-1953-AA60-8AAC40560DC9}"/>
              </a:ext>
            </a:extLst>
          </p:cNvPr>
          <p:cNvPicPr>
            <a:picLocks noChangeAspect="1"/>
          </p:cNvPicPr>
          <p:nvPr/>
        </p:nvPicPr>
        <p:blipFill>
          <a:blip r:embed="rId3"/>
          <a:stretch>
            <a:fillRect/>
          </a:stretch>
        </p:blipFill>
        <p:spPr>
          <a:xfrm>
            <a:off x="6247035" y="1961284"/>
            <a:ext cx="5321573" cy="3924502"/>
          </a:xfrm>
          <a:prstGeom prst="rect">
            <a:avLst/>
          </a:prstGeom>
        </p:spPr>
      </p:pic>
      <p:sp>
        <p:nvSpPr>
          <p:cNvPr id="14" name="TextBox 13">
            <a:extLst>
              <a:ext uri="{FF2B5EF4-FFF2-40B4-BE49-F238E27FC236}">
                <a16:creationId xmlns:a16="http://schemas.microsoft.com/office/drawing/2014/main" id="{6259628D-746B-15EF-A475-5C992082CE5F}"/>
              </a:ext>
            </a:extLst>
          </p:cNvPr>
          <p:cNvSpPr txBox="1"/>
          <p:nvPr/>
        </p:nvSpPr>
        <p:spPr>
          <a:xfrm>
            <a:off x="6247035" y="6099121"/>
            <a:ext cx="5321574" cy="646331"/>
          </a:xfrm>
          <a:prstGeom prst="rect">
            <a:avLst/>
          </a:prstGeom>
          <a:noFill/>
        </p:spPr>
        <p:txBody>
          <a:bodyPr wrap="square">
            <a:spAutoFit/>
          </a:bodyPr>
          <a:lstStyle/>
          <a:p>
            <a:r>
              <a:rPr lang="en-IN" dirty="0"/>
              <a:t>It can be seen that thalassemia is moderate among people suffering with heart diseases</a:t>
            </a:r>
          </a:p>
        </p:txBody>
      </p:sp>
      <p:sp>
        <p:nvSpPr>
          <p:cNvPr id="16" name="TextBox 15">
            <a:extLst>
              <a:ext uri="{FF2B5EF4-FFF2-40B4-BE49-F238E27FC236}">
                <a16:creationId xmlns:a16="http://schemas.microsoft.com/office/drawing/2014/main" id="{0E8AA6EF-61B2-5282-F9EB-96B1BEB6F47A}"/>
              </a:ext>
            </a:extLst>
          </p:cNvPr>
          <p:cNvSpPr txBox="1"/>
          <p:nvPr/>
        </p:nvSpPr>
        <p:spPr>
          <a:xfrm>
            <a:off x="479376" y="6054669"/>
            <a:ext cx="5378726" cy="646331"/>
          </a:xfrm>
          <a:prstGeom prst="rect">
            <a:avLst/>
          </a:prstGeom>
          <a:noFill/>
        </p:spPr>
        <p:txBody>
          <a:bodyPr wrap="square">
            <a:spAutoFit/>
          </a:bodyPr>
          <a:lstStyle/>
          <a:p>
            <a:r>
              <a:rPr lang="en-IN" dirty="0"/>
              <a:t>More number of males are affected with moderate to severe thalassemia leading to heart diseases</a:t>
            </a:r>
          </a:p>
        </p:txBody>
      </p:sp>
    </p:spTree>
    <p:extLst>
      <p:ext uri="{BB962C8B-B14F-4D97-AF65-F5344CB8AC3E}">
        <p14:creationId xmlns:p14="http://schemas.microsoft.com/office/powerpoint/2010/main" val="29651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09600" y="1628800"/>
            <a:ext cx="10887000" cy="5129979"/>
          </a:xfrm>
        </p:spPr>
        <p:txBody>
          <a:bodyPr>
            <a:normAutofit lnSpcReduction="10000"/>
          </a:bodyPr>
          <a:lstStyle/>
          <a:p>
            <a:pPr>
              <a:buFont typeface="Wingdings" panose="05000000000000000000" pitchFamily="2" charset="2"/>
              <a:buChar char="Ø"/>
            </a:pPr>
            <a:r>
              <a:rPr lang="en-US" sz="1600" b="0" dirty="0">
                <a:solidFill>
                  <a:schemeClr val="accent1">
                    <a:lumMod val="75000"/>
                  </a:schemeClr>
                </a:solidFill>
                <a:effectLst/>
                <a:latin typeface="Franklin Gothic Medium (Headings)"/>
              </a:rPr>
              <a:t>From the overall population, people having heart disease (51%) are greater than those who have heart disease(49%)..</a:t>
            </a:r>
            <a:endParaRPr lang="en-IN" sz="1600" dirty="0">
              <a:solidFill>
                <a:schemeClr val="accent1">
                  <a:lumMod val="75000"/>
                </a:schemeClr>
              </a:solidFill>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Elder Age People and Middle Age People are mostly affected with Heart Disease</a:t>
            </a:r>
            <a:r>
              <a:rPr lang="en-US" sz="1600" dirty="0">
                <a:solidFill>
                  <a:schemeClr val="accent1">
                    <a:lumMod val="75000"/>
                  </a:schemeClr>
                </a:solidFill>
                <a:latin typeface="Franklin Gothic Medium (Headings)"/>
              </a:rPr>
              <a:t>.</a:t>
            </a:r>
            <a:endParaRPr lang="en-US" sz="1600" b="0" dirty="0">
              <a:solidFill>
                <a:schemeClr val="accent1">
                  <a:lumMod val="75000"/>
                </a:schemeClr>
              </a:solidFill>
              <a:effectLst/>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We can see that Males are mostly tend to have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It seems people having Non-Anginal chest pain have a higher chance of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Typical Angina Chest pain means neither causing nor exhibiting symptoms of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We can see that a higher number of men are suffering from Typical Angina type of Chest Pain</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Males have high number of Fasting Blood Sugar </a:t>
            </a:r>
            <a:r>
              <a:rPr lang="en-US" sz="1600" dirty="0">
                <a:solidFill>
                  <a:schemeClr val="accent1">
                    <a:lumMod val="75000"/>
                  </a:schemeClr>
                </a:solidFill>
                <a:latin typeface="Franklin Gothic Medium (Headings)"/>
              </a:rPr>
              <a:t>&gt; 120 mg/dl</a:t>
            </a:r>
            <a:endParaRPr lang="en-US" sz="1600" b="0" dirty="0">
              <a:solidFill>
                <a:schemeClr val="accent1">
                  <a:lumMod val="75000"/>
                </a:schemeClr>
              </a:solidFill>
              <a:effectLst/>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Blood Pressure Rate is almost equal in Males and Females</a:t>
            </a:r>
          </a:p>
          <a:p>
            <a:pPr>
              <a:buFont typeface="Wingdings" panose="05000000000000000000" pitchFamily="2" charset="2"/>
              <a:buChar char="Ø"/>
            </a:pPr>
            <a:r>
              <a:rPr lang="en-US" sz="1600" dirty="0">
                <a:solidFill>
                  <a:schemeClr val="accent1">
                    <a:lumMod val="75000"/>
                  </a:schemeClr>
                </a:solidFill>
                <a:latin typeface="Franklin Gothic Medium (Headings)"/>
              </a:rPr>
              <a:t>Cholesterol levels are higher in females compared to males</a:t>
            </a:r>
            <a:endParaRPr lang="en-US" sz="1600" b="0" dirty="0">
              <a:solidFill>
                <a:schemeClr val="accent1">
                  <a:lumMod val="75000"/>
                </a:schemeClr>
              </a:solidFill>
              <a:effectLst/>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Higher Cholestrol Level and Higher Blood Pressure Level  causes high </a:t>
            </a:r>
            <a:r>
              <a:rPr lang="en-US" sz="1600" dirty="0">
                <a:solidFill>
                  <a:schemeClr val="accent1">
                    <a:lumMod val="75000"/>
                  </a:schemeClr>
                </a:solidFill>
                <a:latin typeface="Franklin Gothic Medium (Headings)"/>
              </a:rPr>
              <a:t>c</a:t>
            </a:r>
            <a:r>
              <a:rPr lang="en-US" sz="1600" b="0" dirty="0">
                <a:solidFill>
                  <a:schemeClr val="accent1">
                    <a:lumMod val="75000"/>
                  </a:schemeClr>
                </a:solidFill>
                <a:effectLst/>
                <a:latin typeface="Franklin Gothic Medium (Headings)"/>
              </a:rPr>
              <a:t>hances of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More number of males are likely to develop ST depression and exercise induced angina pain </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Higher number of males suffering from heart disease are most likely to develop moderate to severe thalassemia</a:t>
            </a:r>
          </a:p>
          <a:p>
            <a:pPr>
              <a:buFont typeface="Wingdings" panose="05000000000000000000" pitchFamily="2" charset="2"/>
              <a:buChar char="Ø"/>
            </a:pPr>
            <a:endParaRPr lang="en-US" sz="1600" b="0" dirty="0">
              <a:solidFill>
                <a:schemeClr val="accent1">
                  <a:lumMod val="75000"/>
                </a:schemeClr>
              </a:solidFill>
              <a:effectLst/>
              <a:latin typeface="Franklin Gothic Medium (Headings)"/>
            </a:endParaRPr>
          </a:p>
          <a:p>
            <a:pPr>
              <a:buFont typeface="Wingdings" panose="05000000000000000000" pitchFamily="2" charset="2"/>
              <a:buChar char="Ø"/>
            </a:pPr>
            <a:endParaRPr lang="en-US" sz="1600" b="0" dirty="0">
              <a:solidFill>
                <a:schemeClr val="accent1">
                  <a:lumMod val="75000"/>
                </a:schemeClr>
              </a:solidFill>
              <a:effectLst/>
              <a:latin typeface="Franklin Gothic Medium (Headings)"/>
            </a:endParaRPr>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104698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29FE-6AF0-A2DB-E216-821AEC889C5E}"/>
              </a:ext>
            </a:extLst>
          </p:cNvPr>
          <p:cNvSpPr>
            <a:spLocks noGrp="1"/>
          </p:cNvSpPr>
          <p:nvPr>
            <p:ph type="title"/>
          </p:nvPr>
        </p:nvSpPr>
        <p:spPr>
          <a:xfrm>
            <a:off x="767408" y="2492896"/>
            <a:ext cx="10429800" cy="1361156"/>
          </a:xfrm>
        </p:spPr>
        <p:txBody>
          <a:bodyPr>
            <a:normAutofit/>
          </a:bodyPr>
          <a:lstStyle/>
          <a:p>
            <a:pPr algn="ctr"/>
            <a:r>
              <a:rPr lang="en-IN" sz="7200"/>
              <a:t>THANKYOU!!</a:t>
            </a:r>
            <a:endParaRPr lang="en-IN" sz="7200" dirty="0"/>
          </a:p>
        </p:txBody>
      </p:sp>
    </p:spTree>
    <p:extLst>
      <p:ext uri="{BB962C8B-B14F-4D97-AF65-F5344CB8AC3E}">
        <p14:creationId xmlns:p14="http://schemas.microsoft.com/office/powerpoint/2010/main" val="298796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0953-E520-193F-F4A8-F564A3750CF6}"/>
              </a:ext>
            </a:extLst>
          </p:cNvPr>
          <p:cNvSpPr>
            <a:spLocks noGrp="1"/>
          </p:cNvSpPr>
          <p:nvPr>
            <p:ph type="title"/>
          </p:nvPr>
        </p:nvSpPr>
        <p:spPr/>
        <p:txBody>
          <a:bodyPr/>
          <a:lstStyle/>
          <a:p>
            <a:r>
              <a:rPr lang="en-US" dirty="0"/>
              <a:t>Details of Data</a:t>
            </a:r>
            <a:endParaRPr lang="en-IN" dirty="0"/>
          </a:p>
        </p:txBody>
      </p:sp>
      <p:sp>
        <p:nvSpPr>
          <p:cNvPr id="4" name="Rectangle 1">
            <a:extLst>
              <a:ext uri="{FF2B5EF4-FFF2-40B4-BE49-F238E27FC236}">
                <a16:creationId xmlns:a16="http://schemas.microsoft.com/office/drawing/2014/main" id="{44245294-085D-F8A6-5124-F08EDC11A403}"/>
              </a:ext>
            </a:extLst>
          </p:cNvPr>
          <p:cNvSpPr>
            <a:spLocks noGrp="1" noChangeArrowheads="1"/>
          </p:cNvSpPr>
          <p:nvPr>
            <p:ph idx="1"/>
          </p:nvPr>
        </p:nvSpPr>
        <p:spPr bwMode="auto">
          <a:xfrm>
            <a:off x="119336" y="1927146"/>
            <a:ext cx="1180931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age</a:t>
            </a:r>
            <a:r>
              <a:rPr kumimoji="0" lang="en-US" altLang="en-US" sz="1800" b="0" i="0" u="none" strike="noStrike" cap="none" normalizeH="0" baseline="0" dirty="0">
                <a:ln>
                  <a:noFill/>
                </a:ln>
                <a:solidFill>
                  <a:schemeClr val="tx1"/>
                </a:solidFill>
                <a:effectLst/>
              </a:rPr>
              <a:t>: Age of the patient in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sex</a:t>
            </a:r>
            <a:r>
              <a:rPr kumimoji="0" lang="en-US" altLang="en-US" sz="1800" b="0" i="0" u="none" strike="noStrike" cap="none" normalizeH="0" baseline="0" dirty="0">
                <a:ln>
                  <a:noFill/>
                </a:ln>
                <a:solidFill>
                  <a:schemeClr val="tx1"/>
                </a:solidFill>
                <a:effectLst/>
              </a:rPr>
              <a:t>: Gender of the patient (1 = male, 0 = female).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chest pain type</a:t>
            </a:r>
            <a:r>
              <a:rPr kumimoji="0" lang="en-US" altLang="en-US" sz="1800" b="0" i="0" u="none" strike="noStrike" cap="none" normalizeH="0" baseline="0" dirty="0">
                <a:ln>
                  <a:noFill/>
                </a:ln>
                <a:solidFill>
                  <a:schemeClr val="tx1"/>
                </a:solidFill>
                <a:effectLst/>
              </a:rPr>
              <a:t>: Type of chest pain experienced by the patient (1 = typical angina, 2 = atypical angina, 3 </a:t>
            </a:r>
            <a:r>
              <a:rPr kumimoji="0" lang="en-US" altLang="en-US" sz="1800" b="0" i="0" u="none" strike="noStrike" cap="none" normalizeH="0" baseline="0">
                <a:ln>
                  <a:noFill/>
                </a:ln>
                <a:solidFill>
                  <a:schemeClr val="tx1"/>
                </a:solidFill>
                <a:effectLst/>
              </a:rPr>
              <a:t>= non-   anginal </a:t>
            </a:r>
            <a:r>
              <a:rPr kumimoji="0" lang="en-US" altLang="en-US" sz="1800" b="0" i="0" u="none" strike="noStrike" cap="none" normalizeH="0" baseline="0" dirty="0">
                <a:ln>
                  <a:noFill/>
                </a:ln>
                <a:solidFill>
                  <a:schemeClr val="tx1"/>
                </a:solidFill>
                <a:effectLst/>
              </a:rPr>
              <a:t>pain, 4 = asymptomatic).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resting blood pressure</a:t>
            </a:r>
            <a:r>
              <a:rPr kumimoji="0" lang="en-US" altLang="en-US" sz="1800" b="0" i="0" u="none" strike="noStrike" cap="none" normalizeH="0" baseline="0" dirty="0">
                <a:ln>
                  <a:noFill/>
                </a:ln>
                <a:solidFill>
                  <a:schemeClr val="tx1"/>
                </a:solidFill>
                <a:effectLst/>
              </a:rPr>
              <a:t>: Resting blood pressure in mm Hg on admission to the hospital.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serum </a:t>
            </a:r>
            <a:r>
              <a:rPr kumimoji="0" lang="en-US" altLang="en-US" sz="1800" b="1" i="0" u="none" strike="noStrike" cap="none" normalizeH="0" baseline="0" dirty="0" err="1">
                <a:ln>
                  <a:noFill/>
                </a:ln>
                <a:solidFill>
                  <a:schemeClr val="tx1"/>
                </a:solidFill>
                <a:effectLst/>
              </a:rPr>
              <a:t>cholestoral</a:t>
            </a:r>
            <a:r>
              <a:rPr kumimoji="0" lang="en-US" altLang="en-US" sz="1800" b="0" i="0" u="none" strike="noStrike" cap="none" normalizeH="0" baseline="0" dirty="0">
                <a:ln>
                  <a:noFill/>
                </a:ln>
                <a:solidFill>
                  <a:schemeClr val="tx1"/>
                </a:solidFill>
                <a:effectLst/>
              </a:rPr>
              <a:t>: Serum cholesterol in mg/dl.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fasting blood sugar</a:t>
            </a:r>
            <a:r>
              <a:rPr kumimoji="0" lang="en-US" altLang="en-US" sz="1800" b="0" i="0" u="none" strike="noStrike" cap="none" normalizeH="0" baseline="0" dirty="0">
                <a:ln>
                  <a:noFill/>
                </a:ln>
                <a:solidFill>
                  <a:schemeClr val="tx1"/>
                </a:solidFill>
                <a:effectLst/>
              </a:rPr>
              <a:t>: Fasting blood sugar &gt; 120 mg/dl (1 = true, 0 = 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resting electrocardiographic results</a:t>
            </a:r>
            <a:r>
              <a:rPr kumimoji="0" lang="en-US" altLang="en-US" sz="1800" b="0" i="0" u="none" strike="noStrike" cap="none" normalizeH="0" baseline="0" dirty="0">
                <a:ln>
                  <a:noFill/>
                </a:ln>
                <a:solidFill>
                  <a:schemeClr val="tx1"/>
                </a:solidFill>
                <a:effectLst/>
              </a:rPr>
              <a:t>: Resting electrocardiographic results (0 = normal, 1 = having ST-T wave abnormality, 2 = showing probable or definite left ventricular hypertrophy).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maximum heart rate achieved</a:t>
            </a:r>
            <a:r>
              <a:rPr kumimoji="0" lang="en-US" altLang="en-US" sz="1800" b="0" i="0" u="none" strike="noStrike" cap="none" normalizeH="0" baseline="0" dirty="0">
                <a:ln>
                  <a:noFill/>
                </a:ln>
                <a:solidFill>
                  <a:schemeClr val="tx1"/>
                </a:solidFill>
                <a:effectLst/>
              </a:rPr>
              <a:t>: Maximum heart rate achieved during exercise.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exercise induced angina</a:t>
            </a:r>
            <a:r>
              <a:rPr kumimoji="0" lang="en-US" altLang="en-US" sz="1800" b="0" i="0" u="none" strike="noStrike" cap="none" normalizeH="0" baseline="0" dirty="0">
                <a:ln>
                  <a:noFill/>
                </a:ln>
                <a:solidFill>
                  <a:schemeClr val="tx1"/>
                </a:solidFill>
                <a:effectLst/>
              </a:rPr>
              <a:t>: Exercise-induced angina (1 = yes, 0 = 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rPr>
              <a:t>oldpeak</a:t>
            </a:r>
            <a:r>
              <a:rPr kumimoji="0" lang="en-US" altLang="en-US" sz="1800" b="0" i="0" u="none" strike="noStrike" cap="none" normalizeH="0" baseline="0" dirty="0">
                <a:ln>
                  <a:noFill/>
                </a:ln>
                <a:solidFill>
                  <a:schemeClr val="tx1"/>
                </a:solidFill>
                <a:effectLst/>
              </a:rPr>
              <a:t>: ST depression induced by exercise relative to 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slope</a:t>
            </a:r>
            <a:r>
              <a:rPr kumimoji="0" lang="en-US" altLang="en-US" sz="1800" b="0" i="0" u="none" strike="noStrike" cap="none" normalizeH="0" baseline="0" dirty="0">
                <a:ln>
                  <a:noFill/>
                </a:ln>
                <a:solidFill>
                  <a:schemeClr val="tx1"/>
                </a:solidFill>
                <a:effectLst/>
              </a:rPr>
              <a:t>: Slope of the peak exercise ST segment (1 = upsloping, 2 = flat, 3 = </a:t>
            </a:r>
            <a:r>
              <a:rPr kumimoji="0" lang="en-US" altLang="en-US" sz="1800" b="0" i="0" u="none" strike="noStrike" cap="none" normalizeH="0" baseline="0" dirty="0" err="1">
                <a:ln>
                  <a:noFill/>
                </a:ln>
                <a:solidFill>
                  <a:schemeClr val="tx1"/>
                </a:solidFill>
                <a:effectLst/>
              </a:rPr>
              <a:t>downsloping</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number of major vessels</a:t>
            </a:r>
            <a:r>
              <a:rPr kumimoji="0" lang="en-US" altLang="en-US" sz="1800" b="0" i="0" u="none" strike="noStrike" cap="none" normalizeH="0" baseline="0" dirty="0">
                <a:ln>
                  <a:noFill/>
                </a:ln>
                <a:solidFill>
                  <a:schemeClr val="tx1"/>
                </a:solidFill>
                <a:effectLst/>
              </a:rPr>
              <a:t>: Number of major vessels colored by fluoroscopy (0-3).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rPr>
              <a:t>thal</a:t>
            </a:r>
            <a:r>
              <a:rPr kumimoji="0" lang="en-US" altLang="en-US" sz="1800" b="0" i="0" u="none" strike="noStrike" cap="none" normalizeH="0" baseline="0" dirty="0">
                <a:ln>
                  <a:noFill/>
                </a:ln>
                <a:solidFill>
                  <a:schemeClr val="tx1"/>
                </a:solidFill>
                <a:effectLst/>
              </a:rPr>
              <a:t>: Thalassemia (0 = normal, 1 = fixed defect, 2 = reversible defect).</a:t>
            </a:r>
          </a:p>
        </p:txBody>
      </p:sp>
    </p:spTree>
    <p:extLst>
      <p:ext uri="{BB962C8B-B14F-4D97-AF65-F5344CB8AC3E}">
        <p14:creationId xmlns:p14="http://schemas.microsoft.com/office/powerpoint/2010/main" val="124348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A711-B924-78E3-B7B1-02C53ACE7FC0}"/>
              </a:ext>
            </a:extLst>
          </p:cNvPr>
          <p:cNvSpPr>
            <a:spLocks noGrp="1"/>
          </p:cNvSpPr>
          <p:nvPr>
            <p:ph type="title"/>
          </p:nvPr>
        </p:nvSpPr>
        <p:spPr/>
        <p:txBody>
          <a:bodyPr/>
          <a:lstStyle/>
          <a:p>
            <a:r>
              <a:rPr lang="en-US" dirty="0"/>
              <a:t>Main KPIs</a:t>
            </a:r>
            <a:endParaRPr lang="en-IN" dirty="0"/>
          </a:p>
        </p:txBody>
      </p:sp>
      <p:sp>
        <p:nvSpPr>
          <p:cNvPr id="3" name="Content Placeholder 2">
            <a:extLst>
              <a:ext uri="{FF2B5EF4-FFF2-40B4-BE49-F238E27FC236}">
                <a16:creationId xmlns:a16="http://schemas.microsoft.com/office/drawing/2014/main" id="{7A6C8A03-DF66-5E5C-8664-623F904557BB}"/>
              </a:ext>
            </a:extLst>
          </p:cNvPr>
          <p:cNvSpPr>
            <a:spLocks noGrp="1"/>
          </p:cNvSpPr>
          <p:nvPr>
            <p:ph idx="1"/>
          </p:nvPr>
        </p:nvSpPr>
        <p:spPr>
          <a:xfrm>
            <a:off x="335360" y="1772817"/>
            <a:ext cx="10332640" cy="4627984"/>
          </a:xfrm>
        </p:spPr>
        <p:txBody>
          <a:bodyPr>
            <a:normAutofit fontScale="92500" lnSpcReduction="10000"/>
          </a:bodyPr>
          <a:lstStyle/>
          <a:p>
            <a:r>
              <a:rPr lang="en-US" b="1" dirty="0"/>
              <a:t>Average Age</a:t>
            </a:r>
            <a:r>
              <a:rPr lang="en-US" dirty="0"/>
              <a:t>: Average age of patients in the dataset.</a:t>
            </a:r>
          </a:p>
          <a:p>
            <a:r>
              <a:rPr lang="en-US" b="1" dirty="0"/>
              <a:t>Gender Distribution</a:t>
            </a:r>
            <a:r>
              <a:rPr lang="en-US" dirty="0"/>
              <a:t>: Distribution of male and female patients.</a:t>
            </a:r>
          </a:p>
          <a:p>
            <a:r>
              <a:rPr lang="en-US" b="1" dirty="0"/>
              <a:t>Chest Pain Types</a:t>
            </a:r>
            <a:r>
              <a:rPr lang="en-US" dirty="0"/>
              <a:t>: Distribution of chest pain types:</a:t>
            </a:r>
          </a:p>
          <a:p>
            <a:pPr>
              <a:buFont typeface="Arial" panose="020B0604020202020204" pitchFamily="34" charset="0"/>
              <a:buChar char="•"/>
            </a:pPr>
            <a:r>
              <a:rPr lang="en-US" dirty="0"/>
              <a:t>Typical angina</a:t>
            </a:r>
          </a:p>
          <a:p>
            <a:pPr>
              <a:buFont typeface="Arial" panose="020B0604020202020204" pitchFamily="34" charset="0"/>
              <a:buChar char="•"/>
            </a:pPr>
            <a:r>
              <a:rPr lang="en-US" dirty="0"/>
              <a:t>Atypical angina</a:t>
            </a:r>
          </a:p>
          <a:p>
            <a:pPr>
              <a:buFont typeface="Arial" panose="020B0604020202020204" pitchFamily="34" charset="0"/>
              <a:buChar char="•"/>
            </a:pPr>
            <a:r>
              <a:rPr lang="en-US" dirty="0"/>
              <a:t>Non-anginal pain</a:t>
            </a:r>
          </a:p>
          <a:p>
            <a:pPr>
              <a:buFont typeface="Arial" panose="020B0604020202020204" pitchFamily="34" charset="0"/>
              <a:buChar char="•"/>
            </a:pPr>
            <a:r>
              <a:rPr lang="en-US" dirty="0"/>
              <a:t>Asymptomatic</a:t>
            </a:r>
          </a:p>
          <a:p>
            <a:pPr>
              <a:buFont typeface="Arial" panose="020B0604020202020204" pitchFamily="34" charset="0"/>
              <a:buChar char="•"/>
            </a:pPr>
            <a:r>
              <a:rPr lang="en-US" b="1" dirty="0"/>
              <a:t>Exercise Induced Angina</a:t>
            </a:r>
            <a:r>
              <a:rPr lang="en-US" dirty="0"/>
              <a:t>: Percentage of patients with exercise-induced angina.</a:t>
            </a:r>
          </a:p>
          <a:p>
            <a:r>
              <a:rPr lang="en-US" b="1" dirty="0"/>
              <a:t>Fasting Blood Sugar</a:t>
            </a:r>
            <a:r>
              <a:rPr lang="en-US" dirty="0"/>
              <a:t>: Percentage of patients with fasting blood sugar &gt; 120 mg/dl.</a:t>
            </a:r>
          </a:p>
          <a:p>
            <a:endParaRPr lang="en-IN" dirty="0"/>
          </a:p>
        </p:txBody>
      </p:sp>
    </p:spTree>
    <p:extLst>
      <p:ext uri="{BB962C8B-B14F-4D97-AF65-F5344CB8AC3E}">
        <p14:creationId xmlns:p14="http://schemas.microsoft.com/office/powerpoint/2010/main" val="12386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822392-8C6A-688A-8D02-B68AB5E22E6B}"/>
              </a:ext>
            </a:extLst>
          </p:cNvPr>
          <p:cNvSpPr>
            <a:spLocks noGrp="1"/>
          </p:cNvSpPr>
          <p:nvPr>
            <p:ph type="body" idx="1"/>
          </p:nvPr>
        </p:nvSpPr>
        <p:spPr>
          <a:xfrm>
            <a:off x="479376" y="737320"/>
            <a:ext cx="11233248" cy="5427984"/>
          </a:xfrm>
        </p:spPr>
        <p:txBody>
          <a:bodyPr/>
          <a:lstStyle/>
          <a:p>
            <a:pPr marL="342900" indent="-342900">
              <a:buFont typeface="Wingdings" panose="05000000000000000000" pitchFamily="2" charset="2"/>
              <a:buChar char="§"/>
            </a:pPr>
            <a:r>
              <a:rPr lang="en-US" b="1" dirty="0"/>
              <a:t>Population Percentage with Heart Disease</a:t>
            </a:r>
            <a:r>
              <a:rPr lang="en-US" dirty="0"/>
              <a:t>: Percentage of individuals diagnosed with heart disease.</a:t>
            </a:r>
            <a:endParaRPr lang="en-US" b="1" dirty="0"/>
          </a:p>
          <a:p>
            <a:pPr marL="342900" indent="-342900">
              <a:buFont typeface="Wingdings" panose="05000000000000000000" pitchFamily="2" charset="2"/>
              <a:buChar char="§"/>
            </a:pPr>
            <a:r>
              <a:rPr lang="en-US" b="1" dirty="0"/>
              <a:t>ST Depression (Old peak)</a:t>
            </a:r>
            <a:r>
              <a:rPr lang="en-US" dirty="0"/>
              <a:t>: Average ST depression induced by exercise relative to rest.</a:t>
            </a:r>
          </a:p>
          <a:p>
            <a:pPr marL="342900" indent="-342900">
              <a:buFont typeface="Wingdings" panose="05000000000000000000" pitchFamily="2" charset="2"/>
              <a:buChar char="§"/>
            </a:pPr>
            <a:r>
              <a:rPr lang="en-US" b="1" dirty="0"/>
              <a:t>Resting Blood Pressure</a:t>
            </a:r>
            <a:r>
              <a:rPr lang="en-US" dirty="0"/>
              <a:t>: Average resting blood pressure.</a:t>
            </a:r>
          </a:p>
          <a:p>
            <a:pPr marL="342900" indent="-342900">
              <a:buFont typeface="Wingdings" panose="05000000000000000000" pitchFamily="2" charset="2"/>
              <a:buChar char="§"/>
            </a:pPr>
            <a:r>
              <a:rPr lang="en-US" b="1" dirty="0"/>
              <a:t>Serum Cholesterol Level</a:t>
            </a:r>
            <a:r>
              <a:rPr lang="en-US" dirty="0"/>
              <a:t>: Average serum cholesterol level in mg/dl.</a:t>
            </a:r>
          </a:p>
          <a:p>
            <a:pPr marL="342900" indent="-342900">
              <a:buFont typeface="Wingdings" panose="05000000000000000000" pitchFamily="2" charset="2"/>
              <a:buChar char="§"/>
            </a:pPr>
            <a:r>
              <a:rPr lang="en-US" b="1" dirty="0"/>
              <a:t>THALASSEMIA: </a:t>
            </a:r>
            <a:r>
              <a:rPr kumimoji="0" lang="en-US" altLang="en-US" sz="2000" b="1" i="0" u="none" strike="noStrike" cap="none" normalizeH="0" baseline="0" dirty="0">
                <a:ln>
                  <a:noFill/>
                </a:ln>
                <a:effectLst/>
                <a:latin typeface="Arial" panose="020B0604020202020204" pitchFamily="34" charset="0"/>
              </a:rPr>
              <a:t>Thalassemia (0 = normal, 1 = fixed defect, 2 = reversible defect)</a:t>
            </a:r>
            <a:endParaRPr lang="en-US" b="1"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58470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Percentage of People having Heart Disease</a:t>
            </a:r>
          </a:p>
        </p:txBody>
      </p:sp>
      <p:pic>
        <p:nvPicPr>
          <p:cNvPr id="6" name="Content Placeholder 5">
            <a:extLst>
              <a:ext uri="{FF2B5EF4-FFF2-40B4-BE49-F238E27FC236}">
                <a16:creationId xmlns:a16="http://schemas.microsoft.com/office/drawing/2014/main" id="{69B313F0-D165-2285-08BB-C65B4C6B129B}"/>
              </a:ext>
            </a:extLst>
          </p:cNvPr>
          <p:cNvPicPr>
            <a:picLocks noGrp="1" noChangeAspect="1"/>
          </p:cNvPicPr>
          <p:nvPr>
            <p:ph idx="1"/>
          </p:nvPr>
        </p:nvPicPr>
        <p:blipFill>
          <a:blip r:embed="rId2"/>
          <a:stretch>
            <a:fillRect/>
          </a:stretch>
        </p:blipFill>
        <p:spPr>
          <a:xfrm>
            <a:off x="551384" y="2132856"/>
            <a:ext cx="6912768" cy="4320480"/>
          </a:xfrm>
        </p:spPr>
      </p:pic>
      <p:sp>
        <p:nvSpPr>
          <p:cNvPr id="8" name="TextBox 7">
            <a:extLst>
              <a:ext uri="{FF2B5EF4-FFF2-40B4-BE49-F238E27FC236}">
                <a16:creationId xmlns:a16="http://schemas.microsoft.com/office/drawing/2014/main" id="{8D641292-7945-6CFE-9E66-6B0F57176586}"/>
              </a:ext>
            </a:extLst>
          </p:cNvPr>
          <p:cNvSpPr txBox="1"/>
          <p:nvPr/>
        </p:nvSpPr>
        <p:spPr>
          <a:xfrm>
            <a:off x="7896200" y="3212976"/>
            <a:ext cx="3888432" cy="923330"/>
          </a:xfrm>
          <a:prstGeom prst="rect">
            <a:avLst/>
          </a:prstGeom>
          <a:noFill/>
        </p:spPr>
        <p:txBody>
          <a:bodyPr wrap="square" rtlCol="0">
            <a:spAutoFit/>
          </a:bodyPr>
          <a:lstStyle/>
          <a:p>
            <a:r>
              <a:rPr lang="en-US" dirty="0"/>
              <a:t>The people having heart disease (49%) is lesser than the people not having heart disease (51%)</a:t>
            </a:r>
            <a:endParaRPr lang="en-IN"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based on their Age</a:t>
            </a:r>
          </a:p>
        </p:txBody>
      </p:sp>
      <p:sp>
        <p:nvSpPr>
          <p:cNvPr id="12" name="TextBox 11">
            <a:extLst>
              <a:ext uri="{FF2B5EF4-FFF2-40B4-BE49-F238E27FC236}">
                <a16:creationId xmlns:a16="http://schemas.microsoft.com/office/drawing/2014/main" id="{5575226E-DD90-078D-D286-E9562B9CCCD2}"/>
              </a:ext>
            </a:extLst>
          </p:cNvPr>
          <p:cNvSpPr txBox="1"/>
          <p:nvPr/>
        </p:nvSpPr>
        <p:spPr>
          <a:xfrm>
            <a:off x="8976320" y="2996952"/>
            <a:ext cx="2952328" cy="1754326"/>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From bar chart we can observe that count of population age wise </a:t>
            </a:r>
            <a:r>
              <a:rPr lang="en-US" b="0" dirty="0" err="1">
                <a:solidFill>
                  <a:schemeClr val="accent1">
                    <a:lumMod val="75000"/>
                  </a:schemeClr>
                </a:solidFill>
                <a:effectLst/>
                <a:latin typeface="Franklin Gothic Medium (Headings)"/>
              </a:rPr>
              <a:t>i.e</a:t>
            </a:r>
            <a:r>
              <a:rPr lang="en-US" b="0" dirty="0">
                <a:solidFill>
                  <a:schemeClr val="accent1">
                    <a:lumMod val="75000"/>
                  </a:schemeClr>
                </a:solidFill>
                <a:effectLst/>
                <a:latin typeface="Franklin Gothic Medium (Headings)"/>
              </a:rPr>
              <a:t> young, middle-age and elder people</a:t>
            </a:r>
          </a:p>
          <a:p>
            <a:endParaRPr lang="en-IN" dirty="0">
              <a:solidFill>
                <a:schemeClr val="accent1">
                  <a:lumMod val="75000"/>
                </a:schemeClr>
              </a:solidFill>
              <a:latin typeface="Franklin Gothic Medium (Headings)"/>
            </a:endParaRPr>
          </a:p>
        </p:txBody>
      </p:sp>
      <p:pic>
        <p:nvPicPr>
          <p:cNvPr id="5" name="Picture 4">
            <a:extLst>
              <a:ext uri="{FF2B5EF4-FFF2-40B4-BE49-F238E27FC236}">
                <a16:creationId xmlns:a16="http://schemas.microsoft.com/office/drawing/2014/main" id="{BF14D646-41E1-F711-084D-A76D95850D76}"/>
              </a:ext>
            </a:extLst>
          </p:cNvPr>
          <p:cNvPicPr>
            <a:picLocks noChangeAspect="1"/>
          </p:cNvPicPr>
          <p:nvPr/>
        </p:nvPicPr>
        <p:blipFill>
          <a:blip r:embed="rId2"/>
          <a:stretch>
            <a:fillRect/>
          </a:stretch>
        </p:blipFill>
        <p:spPr>
          <a:xfrm>
            <a:off x="407368" y="1916832"/>
            <a:ext cx="8289011" cy="4608512"/>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Category</a:t>
            </a:r>
          </a:p>
        </p:txBody>
      </p:sp>
      <p:pic>
        <p:nvPicPr>
          <p:cNvPr id="4" name="Picture 3">
            <a:extLst>
              <a:ext uri="{FF2B5EF4-FFF2-40B4-BE49-F238E27FC236}">
                <a16:creationId xmlns:a16="http://schemas.microsoft.com/office/drawing/2014/main" id="{5438F3E9-72E1-C591-CF23-D0BE5A6024BB}"/>
              </a:ext>
            </a:extLst>
          </p:cNvPr>
          <p:cNvPicPr>
            <a:picLocks noChangeAspect="1"/>
          </p:cNvPicPr>
          <p:nvPr/>
        </p:nvPicPr>
        <p:blipFill>
          <a:blip r:embed="rId2"/>
          <a:stretch>
            <a:fillRect/>
          </a:stretch>
        </p:blipFill>
        <p:spPr>
          <a:xfrm>
            <a:off x="0" y="1563017"/>
            <a:ext cx="5806671" cy="4590937"/>
          </a:xfrm>
          <a:prstGeom prst="rect">
            <a:avLst/>
          </a:prstGeom>
        </p:spPr>
      </p:pic>
      <p:sp>
        <p:nvSpPr>
          <p:cNvPr id="6" name="TextBox 5">
            <a:extLst>
              <a:ext uri="{FF2B5EF4-FFF2-40B4-BE49-F238E27FC236}">
                <a16:creationId xmlns:a16="http://schemas.microsoft.com/office/drawing/2014/main" id="{DAE31A4E-DCF8-2B85-3A26-01D405F6782E}"/>
              </a:ext>
            </a:extLst>
          </p:cNvPr>
          <p:cNvSpPr txBox="1"/>
          <p:nvPr/>
        </p:nvSpPr>
        <p:spPr>
          <a:xfrm>
            <a:off x="263352" y="6076702"/>
            <a:ext cx="6097772" cy="646331"/>
          </a:xfrm>
          <a:prstGeom prst="rect">
            <a:avLst/>
          </a:prstGeom>
          <a:noFill/>
        </p:spPr>
        <p:txBody>
          <a:bodyPr wrap="square">
            <a:spAutoFit/>
          </a:bodyPr>
          <a:lstStyle/>
          <a:p>
            <a:r>
              <a:rPr lang="en-IN" dirty="0"/>
              <a:t>Old age population is more than middle age range and young age population is the least</a:t>
            </a:r>
          </a:p>
        </p:txBody>
      </p:sp>
      <p:pic>
        <p:nvPicPr>
          <p:cNvPr id="8" name="Picture 7">
            <a:extLst>
              <a:ext uri="{FF2B5EF4-FFF2-40B4-BE49-F238E27FC236}">
                <a16:creationId xmlns:a16="http://schemas.microsoft.com/office/drawing/2014/main" id="{3059F81D-AB4D-D07E-28D2-E13302DB31AA}"/>
              </a:ext>
            </a:extLst>
          </p:cNvPr>
          <p:cNvPicPr>
            <a:picLocks noChangeAspect="1"/>
          </p:cNvPicPr>
          <p:nvPr/>
        </p:nvPicPr>
        <p:blipFill>
          <a:blip r:embed="rId3"/>
          <a:stretch>
            <a:fillRect/>
          </a:stretch>
        </p:blipFill>
        <p:spPr>
          <a:xfrm>
            <a:off x="5806671" y="1563018"/>
            <a:ext cx="6385329" cy="4513683"/>
          </a:xfrm>
          <a:prstGeom prst="rect">
            <a:avLst/>
          </a:prstGeom>
        </p:spPr>
      </p:pic>
      <p:sp>
        <p:nvSpPr>
          <p:cNvPr id="11" name="TextBox 10">
            <a:extLst>
              <a:ext uri="{FF2B5EF4-FFF2-40B4-BE49-F238E27FC236}">
                <a16:creationId xmlns:a16="http://schemas.microsoft.com/office/drawing/2014/main" id="{A0F671F0-27E0-15D6-0A56-D1081E4CA690}"/>
              </a:ext>
            </a:extLst>
          </p:cNvPr>
          <p:cNvSpPr txBox="1"/>
          <p:nvPr/>
        </p:nvSpPr>
        <p:spPr>
          <a:xfrm>
            <a:off x="6361124" y="6112449"/>
            <a:ext cx="6097772" cy="646331"/>
          </a:xfrm>
          <a:prstGeom prst="rect">
            <a:avLst/>
          </a:prstGeom>
          <a:noFill/>
        </p:spPr>
        <p:txBody>
          <a:bodyPr wrap="square">
            <a:spAutoFit/>
          </a:bodyPr>
          <a:lstStyle/>
          <a:p>
            <a:r>
              <a:rPr lang="en-IN" dirty="0"/>
              <a:t>Number of male population is more than the female population in each age group</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220"/>
            <a:ext cx="12432704" cy="1325563"/>
          </a:xfrm>
        </p:spPr>
        <p:txBody>
          <a:bodyPr>
            <a:normAutofit/>
          </a:bodyPr>
          <a:lstStyle/>
          <a:p>
            <a:r>
              <a:rPr lang="en-US" sz="3200" dirty="0"/>
              <a:t>Which age category of people are affected by Heart Disease mostly ? </a:t>
            </a:r>
          </a:p>
        </p:txBody>
      </p:sp>
      <p:pic>
        <p:nvPicPr>
          <p:cNvPr id="4" name="Picture 3">
            <a:extLst>
              <a:ext uri="{FF2B5EF4-FFF2-40B4-BE49-F238E27FC236}">
                <a16:creationId xmlns:a16="http://schemas.microsoft.com/office/drawing/2014/main" id="{398F7B42-3C1E-982D-6214-E7FAE610D12E}"/>
              </a:ext>
            </a:extLst>
          </p:cNvPr>
          <p:cNvPicPr>
            <a:picLocks noChangeAspect="1"/>
          </p:cNvPicPr>
          <p:nvPr/>
        </p:nvPicPr>
        <p:blipFill>
          <a:blip r:embed="rId2"/>
          <a:stretch>
            <a:fillRect/>
          </a:stretch>
        </p:blipFill>
        <p:spPr>
          <a:xfrm>
            <a:off x="0" y="1556792"/>
            <a:ext cx="7280801" cy="5301208"/>
          </a:xfrm>
          <a:prstGeom prst="rect">
            <a:avLst/>
          </a:prstGeom>
        </p:spPr>
      </p:pic>
      <p:sp>
        <p:nvSpPr>
          <p:cNvPr id="6" name="TextBox 5">
            <a:extLst>
              <a:ext uri="{FF2B5EF4-FFF2-40B4-BE49-F238E27FC236}">
                <a16:creationId xmlns:a16="http://schemas.microsoft.com/office/drawing/2014/main" id="{D00A55A7-9955-E3D1-EA5A-B735E5DBD79C}"/>
              </a:ext>
            </a:extLst>
          </p:cNvPr>
          <p:cNvSpPr txBox="1"/>
          <p:nvPr/>
        </p:nvSpPr>
        <p:spPr>
          <a:xfrm>
            <a:off x="7392144" y="3212976"/>
            <a:ext cx="4566282" cy="923330"/>
          </a:xfrm>
          <a:prstGeom prst="rect">
            <a:avLst/>
          </a:prstGeom>
          <a:noFill/>
        </p:spPr>
        <p:txBody>
          <a:bodyPr wrap="square">
            <a:spAutoFit/>
          </a:bodyPr>
          <a:lstStyle/>
          <a:p>
            <a:r>
              <a:rPr lang="en-IN" dirty="0"/>
              <a:t>Middle age people are most affected followed by old age people and young age people are least affected</a:t>
            </a: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1193</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Franklin Gothic Medium</vt:lpstr>
      <vt:lpstr>Franklin Gothic Medium (Headings)</vt:lpstr>
      <vt:lpstr>Wingdings</vt:lpstr>
      <vt:lpstr>Medical Design 16x9</vt:lpstr>
      <vt:lpstr>HEART DISEASE DIAGNOSTIC ANALYSIS</vt:lpstr>
      <vt:lpstr>INTRODUCTION</vt:lpstr>
      <vt:lpstr>Details of Data</vt:lpstr>
      <vt:lpstr>Main KPIs</vt:lpstr>
      <vt:lpstr>PowerPoint Presentation</vt:lpstr>
      <vt:lpstr>Percentage of People having Heart Disease</vt:lpstr>
      <vt:lpstr>Population based on their Age</vt:lpstr>
      <vt:lpstr>Age Category</vt:lpstr>
      <vt:lpstr>Which age category of people are affected by Heart Disease mostly ? </vt:lpstr>
      <vt:lpstr>Heart Disease based on Gender</vt:lpstr>
      <vt:lpstr>Chest Pain </vt:lpstr>
      <vt:lpstr>Chest Pain based on Age groups</vt:lpstr>
      <vt:lpstr>Blood Pressure</vt:lpstr>
      <vt:lpstr>Blood Pressure</vt:lpstr>
      <vt:lpstr>Cholesterol</vt:lpstr>
      <vt:lpstr>PowerPoint Presentation</vt:lpstr>
      <vt:lpstr>ST depression</vt:lpstr>
      <vt:lpstr>PowerPoint Presentation</vt:lpstr>
      <vt:lpstr>Fasting Blood Sugar</vt:lpstr>
      <vt:lpstr>Exercise Induced Angina</vt:lpstr>
      <vt:lpstr>THALASSEMIA</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Libi Nandhini</dc:creator>
  <cp:lastModifiedBy>mansi pawar</cp:lastModifiedBy>
  <cp:revision>147</cp:revision>
  <dcterms:created xsi:type="dcterms:W3CDTF">2024-03-12T18:08:28Z</dcterms:created>
  <dcterms:modified xsi:type="dcterms:W3CDTF">2024-07-24T07:37:07Z</dcterms:modified>
</cp:coreProperties>
</file>