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94648"/>
  </p:normalViewPr>
  <p:slideViewPr>
    <p:cSldViewPr>
      <p:cViewPr varScale="1">
        <p:scale>
          <a:sx n="117" d="100"/>
          <a:sy n="117" d="100"/>
        </p:scale>
        <p:origin x="1376"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07AD430-DAF7-4210-8705-F93EBA22FF3D}" type="datetimeFigureOut">
              <a:rPr lang="en-US" smtClean="0"/>
              <a:t>12/10/21</a:t>
            </a:fld>
            <a:endParaRPr lang="en-US"/>
          </a:p>
        </p:txBody>
      </p:sp>
      <p:sp>
        <p:nvSpPr>
          <p:cNvPr id="8" name="Slide Number Placeholder 7"/>
          <p:cNvSpPr>
            <a:spLocks noGrp="1"/>
          </p:cNvSpPr>
          <p:nvPr>
            <p:ph type="sldNum" sz="quarter" idx="11"/>
          </p:nvPr>
        </p:nvSpPr>
        <p:spPr/>
        <p:txBody>
          <a:bodyPr/>
          <a:lstStyle/>
          <a:p>
            <a:fld id="{D3894AA8-303F-465A-BFAE-987A60F55D3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7AD430-DAF7-4210-8705-F93EBA22FF3D}" type="datetimeFigureOut">
              <a:rPr lang="en-US" smtClean="0"/>
              <a:t>12/10/21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94AA8-303F-465A-BFAE-987A60F55D3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7AD430-DAF7-4210-8705-F93EBA22FF3D}" type="datetimeFigureOut">
              <a:rPr lang="en-US" smtClean="0"/>
              <a:t>12/10/21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94AA8-303F-465A-BFAE-987A60F55D3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AD430-DAF7-4210-8705-F93EBA22FF3D}" type="datetimeFigureOut">
              <a:rPr lang="en-US" smtClean="0"/>
              <a:t>12/10/21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94AA8-303F-465A-BFAE-987A60F55D3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AD430-DAF7-4210-8705-F93EBA22FF3D}" type="datetimeFigureOut">
              <a:rPr lang="en-US" smtClean="0"/>
              <a:t>12/10/21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94AA8-303F-465A-BFAE-987A60F55D3B}"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7AD430-DAF7-4210-8705-F93EBA22FF3D}" type="datetimeFigureOut">
              <a:rPr lang="en-US" smtClean="0"/>
              <a:t>12/10/21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94AA8-303F-465A-BFAE-987A60F55D3B}"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07AD430-DAF7-4210-8705-F93EBA22FF3D}" type="datetimeFigureOut">
              <a:rPr lang="en-US" smtClean="0"/>
              <a:t>12/10/21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894AA8-303F-465A-BFAE-987A60F55D3B}"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7AD430-DAF7-4210-8705-F93EBA22FF3D}" type="datetimeFigureOut">
              <a:rPr lang="en-US" smtClean="0"/>
              <a:t>12/10/21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894AA8-303F-465A-BFAE-987A60F55D3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AD430-DAF7-4210-8705-F93EBA22FF3D}" type="datetimeFigureOut">
              <a:rPr lang="en-US" smtClean="0"/>
              <a:t>12/10/21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894AA8-303F-465A-BFAE-987A60F55D3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7AD430-DAF7-4210-8705-F93EBA22FF3D}" type="datetimeFigureOut">
              <a:rPr lang="en-US" smtClean="0"/>
              <a:t>12/10/21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94AA8-303F-465A-BFAE-987A60F55D3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7AD430-DAF7-4210-8705-F93EBA22FF3D}" type="datetimeFigureOut">
              <a:rPr lang="en-US" smtClean="0"/>
              <a:t>12/10/21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94AA8-303F-465A-BFAE-987A60F55D3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07AD430-DAF7-4210-8705-F93EBA22FF3D}" type="datetimeFigureOut">
              <a:rPr lang="en-US" smtClean="0"/>
              <a:t>12/10/21</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D3894AA8-303F-465A-BFAE-987A60F55D3B}"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Special:BookSources/0-521-42950-1" TargetMode="External"/><Relationship Id="rId3" Type="http://schemas.openxmlformats.org/officeDocument/2006/relationships/hyperlink" Target="https://en.wikipedia.org/wiki/ISBN_(identifier)" TargetMode="External"/><Relationship Id="rId7" Type="http://schemas.openxmlformats.org/officeDocument/2006/relationships/hyperlink" Target="https://en.wikipedia.org/wiki/Special:BookSources/978-0-471-17082-2" TargetMode="External"/><Relationship Id="rId2" Type="http://schemas.openxmlformats.org/officeDocument/2006/relationships/hyperlink" Target="https://en.wikipedia.org/wiki/Yadolah_Dodge" TargetMode="External"/><Relationship Id="rId1" Type="http://schemas.openxmlformats.org/officeDocument/2006/relationships/slideLayout" Target="../slideLayouts/slideLayout2.xml"/><Relationship Id="rId6" Type="http://schemas.openxmlformats.org/officeDocument/2006/relationships/hyperlink" Target="https://en.wikipedia.org/wiki/Special:BookSources/978-1-139-47731-4" TargetMode="External"/><Relationship Id="rId5" Type="http://schemas.openxmlformats.org/officeDocument/2006/relationships/hyperlink" Target="https://books.google.com/books?id=fW_9BV5Wpf8C&amp;q=%22regression+analysis%22" TargetMode="External"/><Relationship Id="rId4" Type="http://schemas.openxmlformats.org/officeDocument/2006/relationships/hyperlink" Target="https://en.wikipedia.org/wiki/Special:BookSources/0-471-56881-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0"/>
            <a:ext cx="7772400" cy="3657600"/>
          </a:xfrm>
        </p:spPr>
        <p:txBody>
          <a:bodyPr>
            <a:normAutofit fontScale="90000"/>
          </a:bodyPr>
          <a:lstStyle/>
          <a:p>
            <a:r>
              <a:rPr lang="en-US" b="1" dirty="0"/>
              <a:t> </a:t>
            </a:r>
            <a:r>
              <a:rPr lang="en-US" sz="5300" b="1" dirty="0">
                <a:solidFill>
                  <a:srgbClr val="3333FF"/>
                </a:solidFill>
              </a:rPr>
              <a:t>THE ACTIVE PHASE OF NIDA COCAINE COLLABORATIVE TRIAL</a:t>
            </a:r>
            <a:endParaRPr lang="en-US" sz="5300" dirty="0">
              <a:solidFill>
                <a:srgbClr val="3333FF"/>
              </a:solidFill>
            </a:endParaRPr>
          </a:p>
        </p:txBody>
      </p:sp>
      <p:sp>
        <p:nvSpPr>
          <p:cNvPr id="3" name="Subtitle 2"/>
          <p:cNvSpPr>
            <a:spLocks noGrp="1"/>
          </p:cNvSpPr>
          <p:nvPr>
            <p:ph type="subTitle" idx="1"/>
          </p:nvPr>
        </p:nvSpPr>
        <p:spPr/>
        <p:txBody>
          <a:bodyPr/>
          <a:lstStyle/>
          <a:p>
            <a:r>
              <a:rPr lang="en-IN" dirty="0" err="1"/>
              <a:t>Agrima</a:t>
            </a:r>
            <a:r>
              <a:rPr lang="en-IN" dirty="0"/>
              <a:t> </a:t>
            </a:r>
            <a:r>
              <a:rPr lang="en-IN" dirty="0" err="1"/>
              <a:t>Mahlawat</a:t>
            </a:r>
            <a:endParaRPr lang="en-US" dirty="0"/>
          </a:p>
        </p:txBody>
      </p:sp>
    </p:spTree>
    <p:extLst>
      <p:ext uri="{BB962C8B-B14F-4D97-AF65-F5344CB8AC3E}">
        <p14:creationId xmlns:p14="http://schemas.microsoft.com/office/powerpoint/2010/main" val="4126169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rgbClr val="3333FF"/>
                </a:solidFill>
              </a:rPr>
              <a:t>GLM with base model at 6th Month</a:t>
            </a:r>
            <a:endParaRPr lang="en-US" dirty="0"/>
          </a:p>
        </p:txBody>
      </p:sp>
      <p:pic>
        <p:nvPicPr>
          <p:cNvPr id="4" name="Content Placeholder 3"/>
          <p:cNvPicPr>
            <a:picLocks noGrp="1"/>
          </p:cNvPicPr>
          <p:nvPr>
            <p:ph idx="1"/>
          </p:nvPr>
        </p:nvPicPr>
        <p:blipFill rotWithShape="1">
          <a:blip r:embed="rId2"/>
          <a:srcRect l="47111" t="27004" r="13810" b="54180"/>
          <a:stretch/>
        </p:blipFill>
        <p:spPr bwMode="auto">
          <a:xfrm>
            <a:off x="762000" y="1447800"/>
            <a:ext cx="7696200" cy="2514600"/>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685800" y="4114800"/>
            <a:ext cx="7848600" cy="1569660"/>
          </a:xfrm>
          <a:prstGeom prst="rect">
            <a:avLst/>
          </a:prstGeom>
        </p:spPr>
        <p:txBody>
          <a:bodyPr wrap="square">
            <a:spAutoFit/>
          </a:bodyPr>
          <a:lstStyle/>
          <a:p>
            <a:pPr algn="just"/>
            <a:r>
              <a:rPr lang="en-US" sz="2400" b="1" dirty="0"/>
              <a:t>From the above GLM results, it is seen that the considered base model is not statistically significant (F=0.4, p&gt;0.05) and that the mean </a:t>
            </a:r>
            <a:r>
              <a:rPr lang="en-US" sz="2400" b="1" dirty="0">
                <a:solidFill>
                  <a:srgbClr val="FF0066"/>
                </a:solidFill>
              </a:rPr>
              <a:t>Med_sub scores do not differ significantly at the 6</a:t>
            </a:r>
            <a:r>
              <a:rPr lang="en-US" sz="2400" b="1" baseline="30000" dirty="0">
                <a:solidFill>
                  <a:srgbClr val="FF0066"/>
                </a:solidFill>
              </a:rPr>
              <a:t>th</a:t>
            </a:r>
            <a:r>
              <a:rPr lang="en-US" sz="2400" b="1" dirty="0">
                <a:solidFill>
                  <a:srgbClr val="FF0066"/>
                </a:solidFill>
              </a:rPr>
              <a:t>  month </a:t>
            </a:r>
            <a:r>
              <a:rPr lang="en-US" sz="2400" b="1" dirty="0"/>
              <a:t>with respect to the intervention type. </a:t>
            </a:r>
          </a:p>
        </p:txBody>
      </p:sp>
    </p:spTree>
    <p:extLst>
      <p:ext uri="{BB962C8B-B14F-4D97-AF65-F5344CB8AC3E}">
        <p14:creationId xmlns:p14="http://schemas.microsoft.com/office/powerpoint/2010/main" val="1176692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001000" cy="1524000"/>
          </a:xfrm>
        </p:spPr>
        <p:txBody>
          <a:bodyPr>
            <a:normAutofit fontScale="90000"/>
          </a:bodyPr>
          <a:lstStyle/>
          <a:p>
            <a:r>
              <a:rPr lang="en-IN" b="1" dirty="0">
                <a:solidFill>
                  <a:srgbClr val="3333FF"/>
                </a:solidFill>
              </a:rPr>
              <a:t>GLM with complete model at 3</a:t>
            </a:r>
            <a:r>
              <a:rPr lang="en-IN" b="1" baseline="30000" dirty="0">
                <a:solidFill>
                  <a:srgbClr val="3333FF"/>
                </a:solidFill>
              </a:rPr>
              <a:t>rd</a:t>
            </a:r>
            <a:r>
              <a:rPr lang="en-IN" b="1" dirty="0">
                <a:solidFill>
                  <a:srgbClr val="3333FF"/>
                </a:solidFill>
              </a:rPr>
              <a:t> Month</a:t>
            </a:r>
            <a:endParaRPr lang="en-US" dirty="0"/>
          </a:p>
        </p:txBody>
      </p:sp>
      <p:pic>
        <p:nvPicPr>
          <p:cNvPr id="4" name="Content Placeholder 3"/>
          <p:cNvPicPr>
            <a:picLocks noGrp="1"/>
          </p:cNvPicPr>
          <p:nvPr>
            <p:ph idx="1"/>
          </p:nvPr>
        </p:nvPicPr>
        <p:blipFill rotWithShape="1">
          <a:blip r:embed="rId2"/>
          <a:srcRect l="53575" t="42509" r="13026" b="20730"/>
          <a:stretch/>
        </p:blipFill>
        <p:spPr bwMode="auto">
          <a:xfrm>
            <a:off x="914400" y="1524000"/>
            <a:ext cx="7467600" cy="2971800"/>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762000" y="4724400"/>
            <a:ext cx="7848600" cy="1631216"/>
          </a:xfrm>
          <a:prstGeom prst="rect">
            <a:avLst/>
          </a:prstGeom>
        </p:spPr>
        <p:txBody>
          <a:bodyPr wrap="square">
            <a:spAutoFit/>
          </a:bodyPr>
          <a:lstStyle/>
          <a:p>
            <a:pPr algn="just"/>
            <a:r>
              <a:rPr lang="en-US" sz="2000" b="1" dirty="0"/>
              <a:t>From the above table, it is seen that </a:t>
            </a:r>
            <a:r>
              <a:rPr lang="en-US" sz="2000" b="1" dirty="0">
                <a:solidFill>
                  <a:srgbClr val="FF0066"/>
                </a:solidFill>
              </a:rPr>
              <a:t>gender</a:t>
            </a:r>
            <a:r>
              <a:rPr lang="en-US" sz="2000" b="1" dirty="0"/>
              <a:t> </a:t>
            </a:r>
            <a:r>
              <a:rPr lang="en-US" sz="2000" b="1" dirty="0">
                <a:solidFill>
                  <a:srgbClr val="FF0066"/>
                </a:solidFill>
              </a:rPr>
              <a:t>significantly influences </a:t>
            </a:r>
            <a:r>
              <a:rPr lang="en-US" sz="2000" b="1" dirty="0"/>
              <a:t>(F=4.47, p &lt; 0.05) the Med_sub at 5% level of significance and </a:t>
            </a:r>
            <a:r>
              <a:rPr lang="en-US" sz="2000" b="1" dirty="0">
                <a:solidFill>
                  <a:srgbClr val="FF0066"/>
                </a:solidFill>
              </a:rPr>
              <a:t>Age significantly </a:t>
            </a:r>
            <a:r>
              <a:rPr lang="en-US" sz="2000" b="1" dirty="0"/>
              <a:t>(F=3.52, p &lt; 0.1) influences Med_sub at 10% level. The rest of the variables and the second and third order interaction effects are not statistically significant. </a:t>
            </a:r>
          </a:p>
        </p:txBody>
      </p:sp>
    </p:spTree>
    <p:extLst>
      <p:ext uri="{BB962C8B-B14F-4D97-AF65-F5344CB8AC3E}">
        <p14:creationId xmlns:p14="http://schemas.microsoft.com/office/powerpoint/2010/main" val="4243683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rgbClr val="3333FF"/>
                </a:solidFill>
              </a:rPr>
              <a:t>GLM with complete model at 6</a:t>
            </a:r>
            <a:r>
              <a:rPr lang="en-IN" b="1" baseline="30000" dirty="0">
                <a:solidFill>
                  <a:srgbClr val="3333FF"/>
                </a:solidFill>
              </a:rPr>
              <a:t>th</a:t>
            </a:r>
            <a:r>
              <a:rPr lang="en-IN" b="1" dirty="0">
                <a:solidFill>
                  <a:srgbClr val="3333FF"/>
                </a:solidFill>
              </a:rPr>
              <a:t> Month</a:t>
            </a:r>
            <a:endParaRPr lang="en-US" dirty="0"/>
          </a:p>
        </p:txBody>
      </p:sp>
      <p:pic>
        <p:nvPicPr>
          <p:cNvPr id="4" name="Content Placeholder 3"/>
          <p:cNvPicPr>
            <a:picLocks noGrp="1"/>
          </p:cNvPicPr>
          <p:nvPr>
            <p:ph idx="1"/>
          </p:nvPr>
        </p:nvPicPr>
        <p:blipFill rotWithShape="1">
          <a:blip r:embed="rId2"/>
          <a:srcRect l="53869" t="43040" r="12928" b="20729"/>
          <a:stretch/>
        </p:blipFill>
        <p:spPr bwMode="auto">
          <a:xfrm>
            <a:off x="1219200" y="1524000"/>
            <a:ext cx="7239000" cy="3048000"/>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1166247" y="4648200"/>
            <a:ext cx="7162800" cy="1200329"/>
          </a:xfrm>
          <a:prstGeom prst="rect">
            <a:avLst/>
          </a:prstGeom>
        </p:spPr>
        <p:txBody>
          <a:bodyPr wrap="square">
            <a:spAutoFit/>
          </a:bodyPr>
          <a:lstStyle/>
          <a:p>
            <a:pPr algn="just"/>
            <a:r>
              <a:rPr lang="en-US" sz="2400" b="1" dirty="0"/>
              <a:t>From the above table, it is seen that </a:t>
            </a:r>
            <a:r>
              <a:rPr lang="en-US" sz="2400" b="1" dirty="0">
                <a:solidFill>
                  <a:srgbClr val="FF0066"/>
                </a:solidFill>
              </a:rPr>
              <a:t>none of the variables significantly influences the Med_sub at the end of 6</a:t>
            </a:r>
            <a:r>
              <a:rPr lang="en-US" sz="2400" b="1" baseline="30000" dirty="0">
                <a:solidFill>
                  <a:srgbClr val="FF0066"/>
                </a:solidFill>
              </a:rPr>
              <a:t>th</a:t>
            </a:r>
            <a:r>
              <a:rPr lang="en-US" sz="2400" b="1" dirty="0">
                <a:solidFill>
                  <a:srgbClr val="FF0066"/>
                </a:solidFill>
              </a:rPr>
              <a:t> month. </a:t>
            </a:r>
            <a:endParaRPr lang="en-US" sz="2400" b="1" dirty="0"/>
          </a:p>
        </p:txBody>
      </p:sp>
    </p:spTree>
    <p:extLst>
      <p:ext uri="{BB962C8B-B14F-4D97-AF65-F5344CB8AC3E}">
        <p14:creationId xmlns:p14="http://schemas.microsoft.com/office/powerpoint/2010/main" val="810256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3333FF"/>
                </a:solidFill>
              </a:rPr>
              <a:t>Discussion</a:t>
            </a:r>
            <a:endParaRPr lang="en-US" b="1" dirty="0">
              <a:solidFill>
                <a:srgbClr val="3333FF"/>
              </a:solidFill>
            </a:endParaRPr>
          </a:p>
        </p:txBody>
      </p:sp>
      <p:sp>
        <p:nvSpPr>
          <p:cNvPr id="3" name="Content Placeholder 2"/>
          <p:cNvSpPr>
            <a:spLocks noGrp="1"/>
          </p:cNvSpPr>
          <p:nvPr>
            <p:ph idx="1"/>
          </p:nvPr>
        </p:nvSpPr>
        <p:spPr/>
        <p:txBody>
          <a:bodyPr>
            <a:normAutofit/>
          </a:bodyPr>
          <a:lstStyle/>
          <a:p>
            <a:pPr marL="0" indent="0" algn="just">
              <a:buNone/>
            </a:pPr>
            <a:r>
              <a:rPr lang="en-IN" dirty="0">
                <a:solidFill>
                  <a:srgbClr val="FF0066"/>
                </a:solidFill>
              </a:rPr>
              <a:t>The impact of different types of intervention programs or treatments are compared with respect the Med_sub measure. Comparison over the intervention types are done individually and after controlling for the socio demographic variables such as age, gender, education, marital status, job status and race. Also some of their second and third order interactions are considered in the model. The model is evaluated both at the 3</a:t>
            </a:r>
            <a:r>
              <a:rPr lang="en-IN" baseline="30000" dirty="0">
                <a:solidFill>
                  <a:srgbClr val="FF0066"/>
                </a:solidFill>
              </a:rPr>
              <a:t>rd</a:t>
            </a:r>
            <a:r>
              <a:rPr lang="en-IN" dirty="0">
                <a:solidFill>
                  <a:srgbClr val="FF0066"/>
                </a:solidFill>
              </a:rPr>
              <a:t> month and at the 6</a:t>
            </a:r>
            <a:r>
              <a:rPr lang="en-IN" baseline="30000" dirty="0">
                <a:solidFill>
                  <a:srgbClr val="FF0066"/>
                </a:solidFill>
              </a:rPr>
              <a:t>th</a:t>
            </a:r>
            <a:r>
              <a:rPr lang="en-IN" dirty="0">
                <a:solidFill>
                  <a:srgbClr val="FF0066"/>
                </a:solidFill>
              </a:rPr>
              <a:t> month.</a:t>
            </a:r>
            <a:endParaRPr lang="en-US" dirty="0">
              <a:solidFill>
                <a:srgbClr val="FF0066"/>
              </a:solidFill>
            </a:endParaRPr>
          </a:p>
        </p:txBody>
      </p:sp>
    </p:spTree>
    <p:extLst>
      <p:ext uri="{BB962C8B-B14F-4D97-AF65-F5344CB8AC3E}">
        <p14:creationId xmlns:p14="http://schemas.microsoft.com/office/powerpoint/2010/main" val="3173417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3333FF"/>
                </a:solidFill>
              </a:rPr>
              <a:t>Discussion</a:t>
            </a:r>
            <a:r>
              <a:rPr lang="en-IN" dirty="0"/>
              <a:t> </a:t>
            </a:r>
            <a:r>
              <a:rPr lang="en-IN" sz="2800" dirty="0"/>
              <a:t>(Cont…)</a:t>
            </a:r>
            <a:endParaRPr lang="en-US" sz="2800" dirty="0"/>
          </a:p>
        </p:txBody>
      </p:sp>
      <p:sp>
        <p:nvSpPr>
          <p:cNvPr id="3" name="Content Placeholder 2"/>
          <p:cNvSpPr>
            <a:spLocks noGrp="1"/>
          </p:cNvSpPr>
          <p:nvPr>
            <p:ph idx="1"/>
          </p:nvPr>
        </p:nvSpPr>
        <p:spPr/>
        <p:txBody>
          <a:bodyPr/>
          <a:lstStyle/>
          <a:p>
            <a:pPr marL="0" indent="0" algn="just">
              <a:buNone/>
            </a:pPr>
            <a:r>
              <a:rPr lang="en-IN" dirty="0"/>
              <a:t>The mean Sub_med scores are compared over selected demographic variables. Univariate and bivariate tabular representations indicate that </a:t>
            </a:r>
            <a:r>
              <a:rPr lang="en-IN" dirty="0">
                <a:solidFill>
                  <a:srgbClr val="FF0066"/>
                </a:solidFill>
              </a:rPr>
              <a:t>no big difference could be seen in these measures over the two-way </a:t>
            </a:r>
            <a:r>
              <a:rPr lang="en-IN" dirty="0"/>
              <a:t>classification considered. Also the graphical representation indicates the same fact. Thus, we proceed with the GLM regression technique to compare the scores after controlling for such variables. </a:t>
            </a:r>
            <a:endParaRPr lang="en-US" dirty="0"/>
          </a:p>
        </p:txBody>
      </p:sp>
    </p:spTree>
    <p:extLst>
      <p:ext uri="{BB962C8B-B14F-4D97-AF65-F5344CB8AC3E}">
        <p14:creationId xmlns:p14="http://schemas.microsoft.com/office/powerpoint/2010/main" val="3945469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3333FF"/>
                </a:solidFill>
              </a:rPr>
              <a:t>Discussion</a:t>
            </a:r>
            <a:r>
              <a:rPr lang="en-IN" dirty="0"/>
              <a:t> </a:t>
            </a:r>
            <a:r>
              <a:rPr lang="en-IN" sz="2800" dirty="0"/>
              <a:t>(Cont…)</a:t>
            </a:r>
            <a:endParaRPr lang="en-US" dirty="0"/>
          </a:p>
        </p:txBody>
      </p:sp>
      <p:sp>
        <p:nvSpPr>
          <p:cNvPr id="3" name="Content Placeholder 2"/>
          <p:cNvSpPr>
            <a:spLocks noGrp="1"/>
          </p:cNvSpPr>
          <p:nvPr>
            <p:ph idx="1"/>
          </p:nvPr>
        </p:nvSpPr>
        <p:spPr/>
        <p:txBody>
          <a:bodyPr/>
          <a:lstStyle/>
          <a:p>
            <a:pPr marL="0" indent="0" algn="just">
              <a:buNone/>
            </a:pPr>
            <a:r>
              <a:rPr lang="en-IN" dirty="0"/>
              <a:t>The base model includes on the variable of interest, namely, the intervention type and from the regression output, we see that </a:t>
            </a:r>
            <a:r>
              <a:rPr lang="en-IN" b="1" dirty="0">
                <a:solidFill>
                  <a:srgbClr val="FF0066"/>
                </a:solidFill>
              </a:rPr>
              <a:t>no significant difference could be seen in the mean Med_sub scores with respect to the intervention type</a:t>
            </a:r>
            <a:r>
              <a:rPr lang="en-IN" dirty="0"/>
              <a:t>. This is so in the 3</a:t>
            </a:r>
            <a:r>
              <a:rPr lang="en-IN" baseline="30000" dirty="0"/>
              <a:t>rd</a:t>
            </a:r>
            <a:r>
              <a:rPr lang="en-IN" dirty="0"/>
              <a:t> month and as well in the 6</a:t>
            </a:r>
            <a:r>
              <a:rPr lang="en-IN" baseline="30000" dirty="0"/>
              <a:t>th</a:t>
            </a:r>
            <a:r>
              <a:rPr lang="en-IN" dirty="0"/>
              <a:t> month. </a:t>
            </a:r>
            <a:endParaRPr lang="en-US" dirty="0"/>
          </a:p>
        </p:txBody>
      </p:sp>
    </p:spTree>
    <p:extLst>
      <p:ext uri="{BB962C8B-B14F-4D97-AF65-F5344CB8AC3E}">
        <p14:creationId xmlns:p14="http://schemas.microsoft.com/office/powerpoint/2010/main" val="3852447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3333FF"/>
                </a:solidFill>
              </a:rPr>
              <a:t>Discussion</a:t>
            </a:r>
            <a:r>
              <a:rPr lang="en-IN" dirty="0"/>
              <a:t> </a:t>
            </a:r>
            <a:r>
              <a:rPr lang="en-IN" sz="2800" dirty="0"/>
              <a:t>(Cont…)</a:t>
            </a:r>
            <a:endParaRPr lang="en-US" dirty="0"/>
          </a:p>
        </p:txBody>
      </p:sp>
      <p:sp>
        <p:nvSpPr>
          <p:cNvPr id="3" name="Content Placeholder 2"/>
          <p:cNvSpPr>
            <a:spLocks noGrp="1"/>
          </p:cNvSpPr>
          <p:nvPr>
            <p:ph idx="1"/>
          </p:nvPr>
        </p:nvSpPr>
        <p:spPr/>
        <p:txBody>
          <a:bodyPr>
            <a:normAutofit/>
          </a:bodyPr>
          <a:lstStyle/>
          <a:p>
            <a:pPr marL="0" indent="0">
              <a:buNone/>
            </a:pPr>
            <a:r>
              <a:rPr lang="en-IN" dirty="0"/>
              <a:t>The complete model includes on the variable of interest, namely, the intervention type and the other controlling variables such as age, gender, education, marital status and job status. After controlling for these variables and some of their second and third order interactions, we see that only </a:t>
            </a:r>
            <a:r>
              <a:rPr lang="en-IN" b="1" dirty="0">
                <a:solidFill>
                  <a:srgbClr val="FF0066"/>
                </a:solidFill>
              </a:rPr>
              <a:t>age and gender seems to significantly influence the Med_sub score at the 3</a:t>
            </a:r>
            <a:r>
              <a:rPr lang="en-IN" b="1" baseline="30000" dirty="0">
                <a:solidFill>
                  <a:srgbClr val="FF0066"/>
                </a:solidFill>
              </a:rPr>
              <a:t>rd</a:t>
            </a:r>
            <a:r>
              <a:rPr lang="en-IN" b="1" dirty="0">
                <a:solidFill>
                  <a:srgbClr val="FF0066"/>
                </a:solidFill>
              </a:rPr>
              <a:t> month. </a:t>
            </a:r>
            <a:r>
              <a:rPr lang="en-IN" dirty="0">
                <a:solidFill>
                  <a:srgbClr val="FF0066"/>
                </a:solidFill>
              </a:rPr>
              <a:t>None of the variables influence significantly in the 6</a:t>
            </a:r>
            <a:r>
              <a:rPr lang="en-IN" baseline="30000" dirty="0">
                <a:solidFill>
                  <a:srgbClr val="FF0066"/>
                </a:solidFill>
              </a:rPr>
              <a:t>th</a:t>
            </a:r>
            <a:r>
              <a:rPr lang="en-IN" dirty="0">
                <a:solidFill>
                  <a:srgbClr val="FF0066"/>
                </a:solidFill>
              </a:rPr>
              <a:t> month. </a:t>
            </a:r>
            <a:endParaRPr lang="en-US" dirty="0">
              <a:solidFill>
                <a:srgbClr val="FF0066"/>
              </a:solidFill>
            </a:endParaRPr>
          </a:p>
        </p:txBody>
      </p:sp>
    </p:spTree>
    <p:extLst>
      <p:ext uri="{BB962C8B-B14F-4D97-AF65-F5344CB8AC3E}">
        <p14:creationId xmlns:p14="http://schemas.microsoft.com/office/powerpoint/2010/main" val="3819620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3333FF"/>
                </a:solidFill>
              </a:rPr>
              <a:t>Conclusion</a:t>
            </a:r>
            <a:endParaRPr lang="en-US" b="1" dirty="0">
              <a:solidFill>
                <a:srgbClr val="3333FF"/>
              </a:solidFill>
            </a:endParaRPr>
          </a:p>
        </p:txBody>
      </p:sp>
      <p:sp>
        <p:nvSpPr>
          <p:cNvPr id="3" name="Content Placeholder 2"/>
          <p:cNvSpPr>
            <a:spLocks noGrp="1"/>
          </p:cNvSpPr>
          <p:nvPr>
            <p:ph idx="1"/>
          </p:nvPr>
        </p:nvSpPr>
        <p:spPr/>
        <p:txBody>
          <a:bodyPr>
            <a:normAutofit/>
          </a:bodyPr>
          <a:lstStyle/>
          <a:p>
            <a:pPr marL="0" indent="0" algn="just">
              <a:buNone/>
            </a:pPr>
            <a:r>
              <a:rPr lang="en-IN" dirty="0"/>
              <a:t>The study that considers 350 observations from the 3</a:t>
            </a:r>
            <a:r>
              <a:rPr lang="en-IN" baseline="30000" dirty="0"/>
              <a:t>rd</a:t>
            </a:r>
            <a:r>
              <a:rPr lang="en-IN" dirty="0"/>
              <a:t> month and  378 observations from the 6</a:t>
            </a:r>
            <a:r>
              <a:rPr lang="en-IN" baseline="30000" dirty="0"/>
              <a:t>th</a:t>
            </a:r>
            <a:r>
              <a:rPr lang="en-IN" dirty="0"/>
              <a:t> month concludes that the intervention type does not significantly alter the Sub_med score both at the 3</a:t>
            </a:r>
            <a:r>
              <a:rPr lang="en-IN" baseline="30000" dirty="0"/>
              <a:t>rd</a:t>
            </a:r>
            <a:r>
              <a:rPr lang="en-IN" dirty="0"/>
              <a:t> and 6</a:t>
            </a:r>
            <a:r>
              <a:rPr lang="en-IN" baseline="30000" dirty="0"/>
              <a:t>th</a:t>
            </a:r>
            <a:r>
              <a:rPr lang="en-IN" dirty="0"/>
              <a:t> month. The impact of intervention is also very minimal, when the model is being controlled with other related socio-demographic variables. On the whole we see that </a:t>
            </a:r>
            <a:r>
              <a:rPr lang="en-IN" b="1" dirty="0">
                <a:solidFill>
                  <a:srgbClr val="FF0066"/>
                </a:solidFill>
              </a:rPr>
              <a:t>all the intervention types have similar results</a:t>
            </a:r>
            <a:r>
              <a:rPr lang="en-IN" dirty="0"/>
              <a:t>, so far as the Med_sub score is concerned. </a:t>
            </a:r>
            <a:endParaRPr lang="en-US" dirty="0"/>
          </a:p>
        </p:txBody>
      </p:sp>
    </p:spTree>
    <p:extLst>
      <p:ext uri="{BB962C8B-B14F-4D97-AF65-F5344CB8AC3E}">
        <p14:creationId xmlns:p14="http://schemas.microsoft.com/office/powerpoint/2010/main" val="3988688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3333FF"/>
                </a:solidFill>
              </a:rPr>
              <a:t>References</a:t>
            </a:r>
            <a:endParaRPr lang="en-US" b="1" dirty="0">
              <a:solidFill>
                <a:srgbClr val="3333FF"/>
              </a:solidFill>
            </a:endParaRPr>
          </a:p>
        </p:txBody>
      </p:sp>
      <p:sp>
        <p:nvSpPr>
          <p:cNvPr id="3" name="Content Placeholder 2"/>
          <p:cNvSpPr>
            <a:spLocks noGrp="1"/>
          </p:cNvSpPr>
          <p:nvPr>
            <p:ph idx="1"/>
          </p:nvPr>
        </p:nvSpPr>
        <p:spPr/>
        <p:txBody>
          <a:bodyPr>
            <a:normAutofit lnSpcReduction="10000"/>
          </a:bodyPr>
          <a:lstStyle/>
          <a:p>
            <a:pPr lvl="0"/>
            <a:r>
              <a:rPr lang="en-US" dirty="0" err="1"/>
              <a:t>Birkes</a:t>
            </a:r>
            <a:r>
              <a:rPr lang="en-US" dirty="0"/>
              <a:t>, David and </a:t>
            </a:r>
            <a:r>
              <a:rPr lang="en-US" dirty="0">
                <a:hlinkClick r:id="rId2" tooltip="Yadolah Dodge"/>
              </a:rPr>
              <a:t>Dodge, Y.</a:t>
            </a:r>
            <a:r>
              <a:rPr lang="en-US" dirty="0"/>
              <a:t>, </a:t>
            </a:r>
            <a:r>
              <a:rPr lang="en-US" i="1" dirty="0"/>
              <a:t>Alternative Methods of Regression</a:t>
            </a:r>
            <a:r>
              <a:rPr lang="en-US" dirty="0"/>
              <a:t>. </a:t>
            </a:r>
            <a:r>
              <a:rPr lang="en-US" dirty="0">
                <a:hlinkClick r:id="rId3" tooltip="ISBN (identifier)"/>
              </a:rPr>
              <a:t>ISBN</a:t>
            </a:r>
            <a:r>
              <a:rPr lang="en-US" dirty="0"/>
              <a:t> </a:t>
            </a:r>
            <a:r>
              <a:rPr lang="en-US" dirty="0">
                <a:hlinkClick r:id="rId4" tooltip="Special:BookSources/0-471-56881-3"/>
              </a:rPr>
              <a:t>0-471-56881-3</a:t>
            </a:r>
            <a:endParaRPr lang="en-US" dirty="0"/>
          </a:p>
          <a:p>
            <a:pPr lvl="0"/>
            <a:r>
              <a:rPr lang="en-US" dirty="0"/>
              <a:t> </a:t>
            </a:r>
            <a:r>
              <a:rPr lang="en-US" i="1" dirty="0"/>
              <a:t>David A. Freedman (27 April 2009). </a:t>
            </a:r>
            <a:r>
              <a:rPr lang="en-US" i="1" u="sng" dirty="0">
                <a:hlinkClick r:id="rId5"/>
              </a:rPr>
              <a:t>Statistical Models: Theory and Practice</a:t>
            </a:r>
            <a:r>
              <a:rPr lang="en-US" i="1" dirty="0"/>
              <a:t>. Cambridge University Press. </a:t>
            </a:r>
            <a:r>
              <a:rPr lang="en-US" i="1" u="sng" dirty="0">
                <a:hlinkClick r:id="rId3" tooltip="ISBN (identifier)"/>
              </a:rPr>
              <a:t>ISBN</a:t>
            </a:r>
            <a:r>
              <a:rPr lang="en-US" i="1" dirty="0"/>
              <a:t> </a:t>
            </a:r>
            <a:r>
              <a:rPr lang="en-US" i="1" u="sng" dirty="0">
                <a:hlinkClick r:id="rId6" tooltip="Special:BookSources/978-1-139-47731-4"/>
              </a:rPr>
              <a:t>978-1-139-47731-4</a:t>
            </a:r>
            <a:r>
              <a:rPr lang="en-US" i="1" dirty="0"/>
              <a:t>.</a:t>
            </a:r>
            <a:endParaRPr lang="en-US" dirty="0"/>
          </a:p>
          <a:p>
            <a:pPr lvl="0"/>
            <a:r>
              <a:rPr lang="en-US" i="1" dirty="0"/>
              <a:t>Draper, N.R.; Smith, H. (1998). Applied Regression Analysis (3rd ed.). John Wiley. </a:t>
            </a:r>
            <a:r>
              <a:rPr lang="en-US" i="1" dirty="0">
                <a:hlinkClick r:id="rId3" tooltip="ISBN (identifier)"/>
              </a:rPr>
              <a:t>ISBN</a:t>
            </a:r>
            <a:r>
              <a:rPr lang="en-US" i="1" dirty="0"/>
              <a:t> </a:t>
            </a:r>
            <a:r>
              <a:rPr lang="en-US" i="1" dirty="0">
                <a:hlinkClick r:id="rId7" tooltip="Special:BookSources/978-0-471-17082-2"/>
              </a:rPr>
              <a:t>978-0-471-17082-2</a:t>
            </a:r>
            <a:r>
              <a:rPr lang="en-US" i="1" dirty="0"/>
              <a:t>.</a:t>
            </a:r>
            <a:endParaRPr lang="en-US" dirty="0"/>
          </a:p>
          <a:p>
            <a:pPr lvl="0"/>
            <a:r>
              <a:rPr lang="en-US" dirty="0"/>
              <a:t>Fox, J. (1997). </a:t>
            </a:r>
            <a:r>
              <a:rPr lang="en-US" i="1" dirty="0"/>
              <a:t>Applied Regression Analysis, Linear Models and Related Methods.</a:t>
            </a:r>
            <a:r>
              <a:rPr lang="en-US" dirty="0"/>
              <a:t> Sage</a:t>
            </a:r>
          </a:p>
          <a:p>
            <a:pPr lvl="0"/>
            <a:r>
              <a:rPr lang="en-US" dirty="0" err="1"/>
              <a:t>Hardle</a:t>
            </a:r>
            <a:r>
              <a:rPr lang="en-US" dirty="0"/>
              <a:t>, W., </a:t>
            </a:r>
            <a:r>
              <a:rPr lang="en-US" i="1" dirty="0"/>
              <a:t>Applied Nonparametric Regression</a:t>
            </a:r>
            <a:r>
              <a:rPr lang="en-US" dirty="0"/>
              <a:t> (1990), </a:t>
            </a:r>
            <a:r>
              <a:rPr lang="en-US" dirty="0">
                <a:hlinkClick r:id="rId3" tooltip="ISBN (identifier)"/>
              </a:rPr>
              <a:t>ISBN</a:t>
            </a:r>
            <a:r>
              <a:rPr lang="en-US" dirty="0"/>
              <a:t> </a:t>
            </a:r>
            <a:r>
              <a:rPr lang="en-US" dirty="0">
                <a:hlinkClick r:id="rId8" tooltip="Special:BookSources/0-521-42950-1"/>
              </a:rPr>
              <a:t>0-521-42950-1</a:t>
            </a:r>
            <a:endParaRPr lang="en-US" dirty="0"/>
          </a:p>
          <a:p>
            <a:pPr marL="0" indent="0">
              <a:buNone/>
            </a:pPr>
            <a:endParaRPr lang="en-US" dirty="0"/>
          </a:p>
        </p:txBody>
      </p:sp>
    </p:spTree>
    <p:extLst>
      <p:ext uri="{BB962C8B-B14F-4D97-AF65-F5344CB8AC3E}">
        <p14:creationId xmlns:p14="http://schemas.microsoft.com/office/powerpoint/2010/main" val="23315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3333FF"/>
                </a:solidFill>
              </a:rPr>
              <a:t>Introduction </a:t>
            </a:r>
            <a:endParaRPr lang="en-US" b="1" dirty="0">
              <a:solidFill>
                <a:srgbClr val="3333FF"/>
              </a:solidFill>
            </a:endParaRPr>
          </a:p>
        </p:txBody>
      </p:sp>
      <p:sp>
        <p:nvSpPr>
          <p:cNvPr id="3" name="Content Placeholder 2"/>
          <p:cNvSpPr>
            <a:spLocks noGrp="1"/>
          </p:cNvSpPr>
          <p:nvPr>
            <p:ph idx="1"/>
          </p:nvPr>
        </p:nvSpPr>
        <p:spPr/>
        <p:txBody>
          <a:bodyPr>
            <a:normAutofit/>
          </a:bodyPr>
          <a:lstStyle/>
          <a:p>
            <a:pPr marL="0" indent="0" algn="just">
              <a:buNone/>
            </a:pPr>
            <a:r>
              <a:rPr lang="en-US" dirty="0"/>
              <a:t>The National Institute on Drug Abuse (NIDA) Collaborative Cocaine Treatment Study was designed to examine the efficacy of four psychosocial treatments for cocaine dependence. This study, carried out  between 1991 and 1997, was the largest study ever done on the treatment of cocaine dependence. The focus in this presentation is to identify the factors that significantly influence the Med_sub. The major variables on focus include the socio-demographic variables such as Age, Gender, Education, Employment status and Marital status.</a:t>
            </a:r>
          </a:p>
        </p:txBody>
      </p:sp>
    </p:spTree>
    <p:extLst>
      <p:ext uri="{BB962C8B-B14F-4D97-AF65-F5344CB8AC3E}">
        <p14:creationId xmlns:p14="http://schemas.microsoft.com/office/powerpoint/2010/main" val="2617387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3333FF"/>
                </a:solidFill>
              </a:rPr>
              <a:t>Data Structure </a:t>
            </a:r>
            <a:endParaRPr lang="en-US" b="1" dirty="0">
              <a:solidFill>
                <a:srgbClr val="3333FF"/>
              </a:solidFill>
            </a:endParaRPr>
          </a:p>
        </p:txBody>
      </p:sp>
      <p:sp>
        <p:nvSpPr>
          <p:cNvPr id="3" name="Content Placeholder 2"/>
          <p:cNvSpPr>
            <a:spLocks noGrp="1"/>
          </p:cNvSpPr>
          <p:nvPr>
            <p:ph idx="1"/>
          </p:nvPr>
        </p:nvSpPr>
        <p:spPr/>
        <p:txBody>
          <a:bodyPr/>
          <a:lstStyle/>
          <a:p>
            <a:pPr marL="0" indent="0" algn="just">
              <a:buNone/>
            </a:pPr>
            <a:r>
              <a:rPr lang="en-IN" dirty="0"/>
              <a:t>The data set used consists of 2697 observations and 76 variables. Of the 2697 observations 350 pertains to </a:t>
            </a:r>
            <a:r>
              <a:rPr lang="en-IN" b="1" dirty="0">
                <a:solidFill>
                  <a:srgbClr val="FF0066"/>
                </a:solidFill>
              </a:rPr>
              <a:t>third month </a:t>
            </a:r>
            <a:r>
              <a:rPr lang="en-IN" dirty="0"/>
              <a:t>sample and 378 to </a:t>
            </a:r>
            <a:r>
              <a:rPr lang="en-IN" b="1" dirty="0">
                <a:solidFill>
                  <a:srgbClr val="FF0066"/>
                </a:solidFill>
              </a:rPr>
              <a:t>sixth month</a:t>
            </a:r>
            <a:r>
              <a:rPr lang="en-IN" dirty="0"/>
              <a:t> sample. The analysis were carried out separately for the two time periods. A comparison has been carried out to study the effects at two time points. </a:t>
            </a:r>
            <a:endParaRPr lang="en-US" dirty="0"/>
          </a:p>
        </p:txBody>
      </p:sp>
    </p:spTree>
    <p:extLst>
      <p:ext uri="{BB962C8B-B14F-4D97-AF65-F5344CB8AC3E}">
        <p14:creationId xmlns:p14="http://schemas.microsoft.com/office/powerpoint/2010/main" val="484698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3333FF"/>
                </a:solidFill>
              </a:rPr>
              <a:t>Methodology</a:t>
            </a:r>
            <a:endParaRPr lang="en-US" b="1" dirty="0">
              <a:solidFill>
                <a:srgbClr val="3333FF"/>
              </a:solidFill>
            </a:endParaRPr>
          </a:p>
        </p:txBody>
      </p:sp>
      <p:sp>
        <p:nvSpPr>
          <p:cNvPr id="3" name="Content Placeholder 2"/>
          <p:cNvSpPr>
            <a:spLocks noGrp="1"/>
          </p:cNvSpPr>
          <p:nvPr>
            <p:ph idx="1"/>
          </p:nvPr>
        </p:nvSpPr>
        <p:spPr/>
        <p:txBody>
          <a:bodyPr/>
          <a:lstStyle/>
          <a:p>
            <a:pPr marL="0" indent="0" algn="just">
              <a:buNone/>
            </a:pPr>
            <a:r>
              <a:rPr lang="en-IN" dirty="0"/>
              <a:t>This study uses </a:t>
            </a:r>
            <a:r>
              <a:rPr lang="en-IN" b="1" dirty="0">
                <a:solidFill>
                  <a:srgbClr val="FF0066"/>
                </a:solidFill>
              </a:rPr>
              <a:t>descriptive and inferential</a:t>
            </a:r>
            <a:r>
              <a:rPr lang="en-IN" dirty="0"/>
              <a:t> approaches to compare the results. Descriptive methods include tabulation and diagrammatic representations of measures on Med_sub over the categories of the considered socio-demographic variables. The inferential part includes development of </a:t>
            </a:r>
            <a:r>
              <a:rPr lang="en-IN" b="1" dirty="0">
                <a:solidFill>
                  <a:srgbClr val="FF0066"/>
                </a:solidFill>
              </a:rPr>
              <a:t>General Linear Model (GLM)</a:t>
            </a:r>
            <a:r>
              <a:rPr lang="en-IN" dirty="0"/>
              <a:t> using regression approach. </a:t>
            </a:r>
            <a:endParaRPr lang="en-US" dirty="0"/>
          </a:p>
        </p:txBody>
      </p:sp>
    </p:spTree>
    <p:extLst>
      <p:ext uri="{BB962C8B-B14F-4D97-AF65-F5344CB8AC3E}">
        <p14:creationId xmlns:p14="http://schemas.microsoft.com/office/powerpoint/2010/main" val="52173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3333FF"/>
                </a:solidFill>
              </a:rPr>
              <a:t>Methodology</a:t>
            </a:r>
            <a:r>
              <a:rPr lang="en-IN" dirty="0"/>
              <a:t> </a:t>
            </a:r>
            <a:r>
              <a:rPr lang="en-IN" sz="3200" dirty="0"/>
              <a:t> Cont…</a:t>
            </a:r>
            <a:endParaRPr lang="en-US" sz="3200" dirty="0"/>
          </a:p>
        </p:txBody>
      </p:sp>
      <p:sp>
        <p:nvSpPr>
          <p:cNvPr id="3" name="Content Placeholder 2"/>
          <p:cNvSpPr>
            <a:spLocks noGrp="1"/>
          </p:cNvSpPr>
          <p:nvPr>
            <p:ph idx="1"/>
          </p:nvPr>
        </p:nvSpPr>
        <p:spPr/>
        <p:txBody>
          <a:bodyPr/>
          <a:lstStyle/>
          <a:p>
            <a:pPr marL="0" indent="0" algn="just">
              <a:buNone/>
            </a:pPr>
            <a:endParaRPr lang="en-IN" dirty="0"/>
          </a:p>
          <a:p>
            <a:pPr marL="0" indent="0" algn="just">
              <a:buNone/>
            </a:pPr>
            <a:r>
              <a:rPr lang="en-IN" dirty="0"/>
              <a:t>In the </a:t>
            </a:r>
            <a:r>
              <a:rPr lang="en-IN" b="1" dirty="0">
                <a:solidFill>
                  <a:srgbClr val="FF0066"/>
                </a:solidFill>
              </a:rPr>
              <a:t>General Linear Model </a:t>
            </a:r>
            <a:r>
              <a:rPr lang="en-IN" dirty="0"/>
              <a:t>‘Med_sub’ is taken as dependent or response variable and the socio demographic variables as independent or explanatory variables. The independent variables include both categorical and continuous type variables. </a:t>
            </a:r>
            <a:endParaRPr lang="en-US" dirty="0"/>
          </a:p>
        </p:txBody>
      </p:sp>
    </p:spTree>
    <p:extLst>
      <p:ext uri="{BB962C8B-B14F-4D97-AF65-F5344CB8AC3E}">
        <p14:creationId xmlns:p14="http://schemas.microsoft.com/office/powerpoint/2010/main" val="4003854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3333FF"/>
                </a:solidFill>
              </a:rPr>
              <a:t>Comparison of Med_sub over intervention type at 3</a:t>
            </a:r>
            <a:r>
              <a:rPr lang="en-IN" sz="3600" b="1" baseline="30000" dirty="0">
                <a:solidFill>
                  <a:srgbClr val="3333FF"/>
                </a:solidFill>
              </a:rPr>
              <a:t>rd</a:t>
            </a:r>
            <a:r>
              <a:rPr lang="en-IN" sz="3600" b="1" dirty="0">
                <a:solidFill>
                  <a:srgbClr val="3333FF"/>
                </a:solidFill>
              </a:rPr>
              <a:t> month</a:t>
            </a:r>
            <a:endParaRPr lang="en-US" sz="3600" b="1" dirty="0">
              <a:solidFill>
                <a:srgbClr val="3333FF"/>
              </a:solidFill>
            </a:endParaRPr>
          </a:p>
        </p:txBody>
      </p:sp>
      <p:sp>
        <p:nvSpPr>
          <p:cNvPr id="3" name="Content Placeholder 2"/>
          <p:cNvSpPr>
            <a:spLocks noGrp="1"/>
          </p:cNvSpPr>
          <p:nvPr>
            <p:ph idx="1"/>
          </p:nvPr>
        </p:nvSpPr>
        <p:spPr/>
        <p:txBody>
          <a:bodyPr>
            <a:normAutofit/>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lgn="just">
              <a:buNone/>
            </a:pPr>
            <a:endParaRPr lang="en-IN" dirty="0"/>
          </a:p>
          <a:p>
            <a:pPr marL="0" indent="0" algn="just">
              <a:buNone/>
            </a:pPr>
            <a:r>
              <a:rPr lang="en-IN" dirty="0"/>
              <a:t>From the above table, it is seen that the mean for the intervention type ‘1’ has the highest value and that of the ‘2’ has the lowest value. </a:t>
            </a:r>
            <a:endParaRPr lang="en-US" dirty="0"/>
          </a:p>
        </p:txBody>
      </p:sp>
      <p:pic>
        <p:nvPicPr>
          <p:cNvPr id="4" name="Picture 3"/>
          <p:cNvPicPr/>
          <p:nvPr/>
        </p:nvPicPr>
        <p:blipFill rotWithShape="1">
          <a:blip r:embed="rId2"/>
          <a:srcRect l="43095" t="57144" r="25465" b="20556"/>
          <a:stretch/>
        </p:blipFill>
        <p:spPr bwMode="auto">
          <a:xfrm>
            <a:off x="1066800" y="1752600"/>
            <a:ext cx="6096000" cy="2514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92577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61712"/>
            <a:ext cx="8229600" cy="1935162"/>
          </a:xfrm>
        </p:spPr>
        <p:txBody>
          <a:bodyPr>
            <a:normAutofit fontScale="90000"/>
          </a:bodyPr>
          <a:lstStyle/>
          <a:p>
            <a:pPr>
              <a:lnSpc>
                <a:spcPct val="100000"/>
              </a:lnSpc>
            </a:pPr>
            <a:r>
              <a:rPr lang="en-IN" b="1" dirty="0">
                <a:solidFill>
                  <a:srgbClr val="3333FF"/>
                </a:solidFill>
              </a:rPr>
              <a:t>Comparison of Med_sub over intervention type at 6</a:t>
            </a:r>
            <a:r>
              <a:rPr lang="en-IN" b="1" baseline="30000" dirty="0">
                <a:solidFill>
                  <a:srgbClr val="3333FF"/>
                </a:solidFill>
              </a:rPr>
              <a:t>th</a:t>
            </a:r>
            <a:r>
              <a:rPr lang="en-IN" b="1" dirty="0">
                <a:solidFill>
                  <a:srgbClr val="3333FF"/>
                </a:solidFill>
              </a:rPr>
              <a:t> Month</a:t>
            </a:r>
            <a:br>
              <a:rPr lang="en-IN" b="1" dirty="0">
                <a:solidFill>
                  <a:srgbClr val="3333FF"/>
                </a:solidFill>
              </a:rPr>
            </a:br>
            <a:r>
              <a:rPr lang="en-IN" sz="2200" b="1" dirty="0"/>
              <a:t>From the below graph, it is seen that the intervention type 2 has the minimum mean for the Med_sub</a:t>
            </a:r>
            <a:endParaRPr lang="en-US" sz="2200" b="1" dirty="0">
              <a:solidFill>
                <a:srgbClr val="3333FF"/>
              </a:solidFill>
            </a:endParaRPr>
          </a:p>
        </p:txBody>
      </p:sp>
      <p:pic>
        <p:nvPicPr>
          <p:cNvPr id="4" name="Content Placeholder 3"/>
          <p:cNvPicPr>
            <a:picLocks noGrp="1"/>
          </p:cNvPicPr>
          <p:nvPr>
            <p:ph idx="1"/>
          </p:nvPr>
        </p:nvPicPr>
        <p:blipFill rotWithShape="1">
          <a:blip r:embed="rId2"/>
          <a:srcRect l="54474" t="13928" r="15924" b="18115"/>
          <a:stretch/>
        </p:blipFill>
        <p:spPr bwMode="auto">
          <a:xfrm>
            <a:off x="228600" y="3264217"/>
            <a:ext cx="5507182" cy="3075709"/>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5029200" y="3886200"/>
            <a:ext cx="3581400" cy="1200329"/>
          </a:xfrm>
          <a:prstGeom prst="rect">
            <a:avLst/>
          </a:prstGeom>
          <a:noFill/>
        </p:spPr>
        <p:txBody>
          <a:bodyPr wrap="square" rtlCol="0">
            <a:spAutoFit/>
          </a:bodyPr>
          <a:lstStyle/>
          <a:p>
            <a:r>
              <a:rPr lang="en-IN" dirty="0"/>
              <a:t>From the bar graph, it is seen that the Med_sub score does not differ significantly over the different intervention methods.</a:t>
            </a:r>
            <a:endParaRPr lang="en-US" dirty="0"/>
          </a:p>
        </p:txBody>
      </p:sp>
    </p:spTree>
    <p:extLst>
      <p:ext uri="{BB962C8B-B14F-4D97-AF65-F5344CB8AC3E}">
        <p14:creationId xmlns:p14="http://schemas.microsoft.com/office/powerpoint/2010/main" val="2347833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rgbClr val="3333FF"/>
                </a:solidFill>
              </a:rPr>
              <a:t>Comparison of Med_sub over gender and job</a:t>
            </a:r>
            <a:endParaRPr lang="en-US" b="1" dirty="0">
              <a:solidFill>
                <a:srgbClr val="3333FF"/>
              </a:solidFill>
            </a:endParaRPr>
          </a:p>
        </p:txBody>
      </p:sp>
      <p:pic>
        <p:nvPicPr>
          <p:cNvPr id="4" name="Content Placeholder 3"/>
          <p:cNvPicPr>
            <a:picLocks noGrp="1"/>
          </p:cNvPicPr>
          <p:nvPr>
            <p:ph idx="1"/>
          </p:nvPr>
        </p:nvPicPr>
        <p:blipFill rotWithShape="1">
          <a:blip r:embed="rId2"/>
          <a:srcRect l="54456" t="58886" r="13419" b="20730"/>
          <a:stretch/>
        </p:blipFill>
        <p:spPr bwMode="auto">
          <a:xfrm>
            <a:off x="1295400" y="1828800"/>
            <a:ext cx="6781800" cy="2895600"/>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1447800" y="4724400"/>
            <a:ext cx="6781800" cy="2215991"/>
          </a:xfrm>
          <a:prstGeom prst="rect">
            <a:avLst/>
          </a:prstGeom>
        </p:spPr>
        <p:txBody>
          <a:bodyPr wrap="square">
            <a:spAutoFit/>
          </a:bodyPr>
          <a:lstStyle/>
          <a:p>
            <a:r>
              <a:rPr lang="en-US" dirty="0"/>
              <a:t> </a:t>
            </a:r>
            <a:endParaRPr lang="en-US" sz="2400" dirty="0"/>
          </a:p>
          <a:p>
            <a:pPr algn="just"/>
            <a:r>
              <a:rPr lang="en-US" sz="2400" dirty="0">
                <a:solidFill>
                  <a:srgbClr val="FF0066"/>
                </a:solidFill>
              </a:rPr>
              <a:t>From the above table, it is seen that males with jobs have the highest Med_sub score and females with job has the lowest score. Thus, this interaction could be taken into the regression model.</a:t>
            </a:r>
          </a:p>
        </p:txBody>
      </p:sp>
    </p:spTree>
    <p:extLst>
      <p:ext uri="{BB962C8B-B14F-4D97-AF65-F5344CB8AC3E}">
        <p14:creationId xmlns:p14="http://schemas.microsoft.com/office/powerpoint/2010/main" val="3195076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rgbClr val="3333FF"/>
                </a:solidFill>
              </a:rPr>
              <a:t>GLM with base model at 3</a:t>
            </a:r>
            <a:r>
              <a:rPr lang="en-IN" b="1" baseline="30000" dirty="0">
                <a:solidFill>
                  <a:srgbClr val="3333FF"/>
                </a:solidFill>
              </a:rPr>
              <a:t>rd</a:t>
            </a:r>
            <a:r>
              <a:rPr lang="en-IN" b="1" dirty="0">
                <a:solidFill>
                  <a:srgbClr val="3333FF"/>
                </a:solidFill>
              </a:rPr>
              <a:t> Month</a:t>
            </a:r>
            <a:endParaRPr lang="en-US" b="1" dirty="0">
              <a:solidFill>
                <a:srgbClr val="3333FF"/>
              </a:solidFill>
            </a:endParaRPr>
          </a:p>
        </p:txBody>
      </p:sp>
      <p:pic>
        <p:nvPicPr>
          <p:cNvPr id="4" name="Content Placeholder 3"/>
          <p:cNvPicPr>
            <a:picLocks noGrp="1"/>
          </p:cNvPicPr>
          <p:nvPr>
            <p:ph idx="1"/>
          </p:nvPr>
        </p:nvPicPr>
        <p:blipFill rotWithShape="1">
          <a:blip r:embed="rId2"/>
          <a:srcRect l="47013" t="17422" r="13614" b="59929"/>
          <a:stretch/>
        </p:blipFill>
        <p:spPr bwMode="auto">
          <a:xfrm>
            <a:off x="762000" y="1524000"/>
            <a:ext cx="7696200" cy="2286000"/>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685800" y="4114800"/>
            <a:ext cx="7848600" cy="1938992"/>
          </a:xfrm>
          <a:prstGeom prst="rect">
            <a:avLst/>
          </a:prstGeom>
        </p:spPr>
        <p:txBody>
          <a:bodyPr wrap="square">
            <a:spAutoFit/>
          </a:bodyPr>
          <a:lstStyle/>
          <a:p>
            <a:pPr algn="just"/>
            <a:r>
              <a:rPr lang="en-US" sz="2400" dirty="0"/>
              <a:t>From the above GLM results, it is seen that the considered base model is not statistically significant (F=0.4, p&gt;0.05) and that the mean </a:t>
            </a:r>
            <a:r>
              <a:rPr lang="en-US" sz="2400" dirty="0" err="1"/>
              <a:t>med_sub</a:t>
            </a:r>
            <a:r>
              <a:rPr lang="en-US" sz="2400" dirty="0"/>
              <a:t> scores </a:t>
            </a:r>
            <a:r>
              <a:rPr lang="en-US" sz="2400" b="1" dirty="0">
                <a:solidFill>
                  <a:srgbClr val="FF0066"/>
                </a:solidFill>
              </a:rPr>
              <a:t>do not differ significantly at the 3</a:t>
            </a:r>
            <a:r>
              <a:rPr lang="en-US" sz="2400" b="1" baseline="30000" dirty="0">
                <a:solidFill>
                  <a:srgbClr val="FF0066"/>
                </a:solidFill>
              </a:rPr>
              <a:t>rd</a:t>
            </a:r>
            <a:r>
              <a:rPr lang="en-US" sz="2400" b="1" dirty="0">
                <a:solidFill>
                  <a:srgbClr val="FF0066"/>
                </a:solidFill>
              </a:rPr>
              <a:t> month with respect to the intervention type</a:t>
            </a:r>
            <a:r>
              <a:rPr lang="en-US" sz="2400" dirty="0"/>
              <a:t>. </a:t>
            </a:r>
          </a:p>
        </p:txBody>
      </p:sp>
    </p:spTree>
    <p:extLst>
      <p:ext uri="{BB962C8B-B14F-4D97-AF65-F5344CB8AC3E}">
        <p14:creationId xmlns:p14="http://schemas.microsoft.com/office/powerpoint/2010/main" val="1412074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5965</TotalTime>
  <Words>1111</Words>
  <Application>Microsoft Macintosh PowerPoint</Application>
  <PresentationFormat>On-screen Show (4:3)</PresentationFormat>
  <Paragraphs>49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Courier New</vt:lpstr>
      <vt:lpstr>Palatino Linotype</vt:lpstr>
      <vt:lpstr>Executive</vt:lpstr>
      <vt:lpstr> THE ACTIVE PHASE OF NIDA COCAINE COLLABORATIVE TRIAL</vt:lpstr>
      <vt:lpstr>Introduction </vt:lpstr>
      <vt:lpstr>Data Structure </vt:lpstr>
      <vt:lpstr>Methodology</vt:lpstr>
      <vt:lpstr>Methodology  Cont…</vt:lpstr>
      <vt:lpstr>Comparison of Med_sub over intervention type at 3rd month</vt:lpstr>
      <vt:lpstr>Comparison of Med_sub over intervention type at 6th Month From the below graph, it is seen that the intervention type 2 has the minimum mean for the Med_sub</vt:lpstr>
      <vt:lpstr>Comparison of Med_sub over gender and job</vt:lpstr>
      <vt:lpstr>GLM with base model at 3rd Month</vt:lpstr>
      <vt:lpstr>GLM with base model at 6th Month</vt:lpstr>
      <vt:lpstr>GLM with complete model at 3rd Month</vt:lpstr>
      <vt:lpstr>GLM with complete model at 6th Month</vt:lpstr>
      <vt:lpstr>Discussion</vt:lpstr>
      <vt:lpstr>Discussion (Cont…)</vt:lpstr>
      <vt:lpstr>Discussion (Cont…)</vt:lpstr>
      <vt:lpstr>Discussion (Cont…)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ACTIVE PHASE OF NIDA COCAINE COLLABORATIVE TRIAL</dc:title>
  <cp:lastModifiedBy>Mahlawat, Agrima</cp:lastModifiedBy>
  <cp:revision>2</cp:revision>
  <dcterms:created xsi:type="dcterms:W3CDTF">2021-12-10T09:26:57Z</dcterms:created>
  <dcterms:modified xsi:type="dcterms:W3CDTF">2021-12-14T17:53:44Z</dcterms:modified>
</cp:coreProperties>
</file>