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503" r:id="rId3"/>
    <p:sldId id="1898" r:id="rId5"/>
    <p:sldId id="1917" r:id="rId6"/>
    <p:sldId id="1903" r:id="rId7"/>
    <p:sldId id="1914" r:id="rId8"/>
    <p:sldId id="1931" r:id="rId9"/>
    <p:sldId id="1933" r:id="rId10"/>
    <p:sldId id="1934" r:id="rId11"/>
    <p:sldId id="1936" r:id="rId12"/>
    <p:sldId id="1937" r:id="rId13"/>
    <p:sldId id="1935" r:id="rId14"/>
    <p:sldId id="1915" r:id="rId15"/>
    <p:sldId id="1913" r:id="rId16"/>
  </p:sldIdLst>
  <p:sldSz cx="10167620" cy="571944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起始节" id="{1680D23E-2E69-5E4F-B383-6571773845B6}">
          <p14:sldIdLst>
            <p14:sldId id="503"/>
          </p14:sldIdLst>
        </p14:section>
        <p14:section name="内容节" id="{CC20E8B7-C7A4-F745-8799-5931364FEEEB}">
          <p14:sldIdLst>
            <p14:sldId id="1914"/>
            <p14:sldId id="1898"/>
            <p14:sldId id="1917"/>
            <p14:sldId id="1903"/>
            <p14:sldId id="1931"/>
            <p14:sldId id="1933"/>
            <p14:sldId id="1934"/>
            <p14:sldId id="1936"/>
            <p14:sldId id="1937"/>
            <p14:sldId id="1935"/>
            <p14:sldId id="1915"/>
          </p14:sldIdLst>
        </p14:section>
        <p14:section name="结束节" id="{AFDF9ECB-FBDF-944C-97A6-0376092CAD14}">
          <p14:sldIdLst>
            <p14:sldId id="191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81C5B8"/>
    <a:srgbClr val="BFBFBF"/>
    <a:srgbClr val="2663A7"/>
    <a:srgbClr val="40A693"/>
    <a:srgbClr val="F1F3F9"/>
    <a:srgbClr val="61B2C3"/>
    <a:srgbClr val="8C9BC3"/>
    <a:srgbClr val="F7F7F7"/>
    <a:srgbClr val="15A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8" autoAdjust="0"/>
    <p:restoredTop sz="82938" autoAdjust="0"/>
  </p:normalViewPr>
  <p:slideViewPr>
    <p:cSldViewPr snapToGrid="0">
      <p:cViewPr varScale="1">
        <p:scale>
          <a:sx n="105" d="100"/>
          <a:sy n="105" d="100"/>
        </p:scale>
        <p:origin x="630" y="60"/>
      </p:cViewPr>
      <p:guideLst>
        <p:guide orient="horz" pos="299"/>
        <p:guide pos="161"/>
        <p:guide orient="horz" pos="122"/>
        <p:guide orient="horz" pos="977"/>
        <p:guide pos="3152"/>
        <p:guide orient="horz" pos="24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8B3C4-4890-3948-9363-923FD9C756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3F0E-A656-0A4E-995A-CEABC8483FA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DA90-0165-49D6-9986-4CE6A86161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6B13-821D-4E8C-9271-B418E89BAC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召回：</a:t>
            </a:r>
            <a:endParaRPr lang="zh-CN" altLang="en-US"/>
          </a:p>
          <a:p>
            <a:r>
              <a:rPr lang="zh-CN" altLang="en-US"/>
              <a:t>- 用什么方式召回，关键词能不能解决问题？</a:t>
            </a:r>
            <a:endParaRPr lang="zh-CN" altLang="en-US"/>
          </a:p>
          <a:p>
            <a:r>
              <a:rPr lang="zh-CN" altLang="en-US"/>
              <a:t>- 是否需要训练模型？</a:t>
            </a:r>
            <a:endParaRPr lang="zh-CN" altLang="en-US"/>
          </a:p>
          <a:p>
            <a:r>
              <a:rPr lang="zh-CN" altLang="en-US"/>
              <a:t>- 当前最好的SOTA指标如何？</a:t>
            </a:r>
            <a:endParaRPr lang="zh-CN" altLang="en-US"/>
          </a:p>
          <a:p>
            <a:r>
              <a:rPr lang="zh-CN" altLang="en-US"/>
              <a:t>- 测试数据集要怎么构建？</a:t>
            </a:r>
            <a:endParaRPr lang="zh-CN" altLang="en-US"/>
          </a:p>
          <a:p>
            <a:r>
              <a:rPr lang="zh-CN" altLang="en-US"/>
              <a:t>- 如果要训练模型，怎么设计损失函数？</a:t>
            </a:r>
            <a:endParaRPr lang="zh-CN" altLang="en-US"/>
          </a:p>
          <a:p>
            <a:r>
              <a:rPr lang="zh-CN" altLang="en-US"/>
              <a:t>- 怎么搞数据，搞多少数据？</a:t>
            </a:r>
            <a:endParaRPr lang="zh-CN" altLang="en-US"/>
          </a:p>
          <a:p>
            <a:r>
              <a:rPr lang="zh-CN" altLang="en-US"/>
              <a:t>- 谁来标注数据，怎么培训标注，有没有标注平台？</a:t>
            </a:r>
            <a:endParaRPr lang="zh-CN" altLang="en-US"/>
          </a:p>
          <a:p>
            <a:r>
              <a:rPr lang="zh-CN" altLang="en-US"/>
              <a:t>- 怎么采样，要不要加各种策略？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回答：</a:t>
            </a:r>
            <a:endParaRPr lang="zh-CN" altLang="en-US"/>
          </a:p>
          <a:p>
            <a:r>
              <a:rPr lang="zh-CN" altLang="en-US"/>
              <a:t>- 当前SOTA指标如何？</a:t>
            </a:r>
            <a:endParaRPr lang="zh-CN" altLang="en-US"/>
          </a:p>
          <a:p>
            <a:r>
              <a:rPr lang="zh-CN" altLang="en-US"/>
              <a:t>- 数据集构建、评测。</a:t>
            </a:r>
            <a:endParaRPr lang="zh-CN" altLang="en-US"/>
          </a:p>
          <a:p>
            <a:r>
              <a:rPr lang="zh-CN" altLang="en-US"/>
              <a:t>- LLM能否使用API？是否有数据安全问题？</a:t>
            </a:r>
            <a:endParaRPr lang="zh-CN" altLang="en-US"/>
          </a:p>
          <a:p>
            <a:r>
              <a:rPr lang="zh-CN" altLang="en-US"/>
              <a:t>- 开源LLM能否商用？</a:t>
            </a:r>
            <a:endParaRPr lang="zh-CN" altLang="en-US"/>
          </a:p>
          <a:p>
            <a:r>
              <a:rPr lang="zh-CN" altLang="en-US"/>
              <a:t>- 能商用的LLM哪个效果好？而且是在类似任务上效果好？</a:t>
            </a:r>
            <a:endParaRPr lang="zh-CN" altLang="en-US"/>
          </a:p>
          <a:p>
            <a:r>
              <a:rPr lang="zh-CN" altLang="en-US"/>
              <a:t>- LLM的微调能否做？微调有没有效果？</a:t>
            </a:r>
            <a:endParaRPr lang="zh-CN" altLang="en-US"/>
          </a:p>
          <a:p>
            <a:r>
              <a:rPr lang="zh-CN" altLang="en-US"/>
              <a:t>- LLM性能咋样，最大并发多少？响应时长怎样？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579572" cy="480453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79573" y="617765"/>
            <a:ext cx="958836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414336" y="62150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2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3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3"/>
            <a:ext cx="1000328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720533" y="74587"/>
            <a:ext cx="63206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352594" y="617765"/>
            <a:ext cx="88153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8460042" y="146422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352593" y="99731"/>
            <a:ext cx="2897287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请输入您的标题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20533" y="130164"/>
            <a:ext cx="63206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4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8672" y="360359"/>
            <a:ext cx="9050597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58672" y="1081076"/>
            <a:ext cx="9050597" cy="420531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304800"/>
            <a:ext cx="8770938" cy="11049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7.xml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5.xml"/><Relationship Id="rId2" Type="http://schemas.openxmlformats.org/officeDocument/2006/relationships/image" Target="../media/image2.emf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8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9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6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文本 文本框 3"/>
          <p:cNvSpPr txBox="1"/>
          <p:nvPr>
            <p:custDataLst>
              <p:tags r:id="rId1"/>
            </p:custDataLst>
          </p:nvPr>
        </p:nvSpPr>
        <p:spPr>
          <a:xfrm>
            <a:off x="3527425" y="2921000"/>
            <a:ext cx="5350510" cy="805815"/>
          </a:xfrm>
          <a:prstGeom prst="rect">
            <a:avLst/>
          </a:prstGeom>
          <a:noFill/>
        </p:spPr>
        <p:txBody>
          <a:bodyPr wrap="square" lIns="68578" tIns="34289" rIns="68578" bIns="34289" rtlCol="0">
            <a:spAutoFit/>
          </a:bodyPr>
          <a:lstStyle/>
          <a:p>
            <a:pPr marL="179705" algn="ctr"/>
            <a:r>
              <a:rPr lang="en-US" altLang="zh-CN" sz="48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Hugging LLM</a:t>
            </a:r>
            <a:endParaRPr lang="en-US" altLang="zh-CN" sz="4800" b="1" spc="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71" y="2005009"/>
            <a:ext cx="5025309" cy="74594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0195" y="0"/>
            <a:ext cx="3884399" cy="571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rcRect l="5241" t="4897" r="5241" b="4897"/>
          <a:stretch>
            <a:fillRect/>
          </a:stretch>
        </p:blipFill>
        <p:spPr>
          <a:xfrm>
            <a:off x="1620456" y="1928267"/>
            <a:ext cx="1864815" cy="1864815"/>
          </a:xfrm>
          <a:custGeom>
            <a:avLst/>
            <a:gdLst>
              <a:gd name="connsiteX0" fmla="*/ 853751 w 1707502"/>
              <a:gd name="connsiteY0" fmla="*/ 0 h 1707502"/>
              <a:gd name="connsiteX1" fmla="*/ 1707502 w 1707502"/>
              <a:gd name="connsiteY1" fmla="*/ 853751 h 1707502"/>
              <a:gd name="connsiteX2" fmla="*/ 853751 w 1707502"/>
              <a:gd name="connsiteY2" fmla="*/ 1707502 h 1707502"/>
              <a:gd name="connsiteX3" fmla="*/ 0 w 1707502"/>
              <a:gd name="connsiteY3" fmla="*/ 853751 h 1707502"/>
              <a:gd name="connsiteX4" fmla="*/ 853751 w 1707502"/>
              <a:gd name="connsiteY4" fmla="*/ 0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502" h="1707502">
                <a:moveTo>
                  <a:pt x="853751" y="0"/>
                </a:moveTo>
                <a:cubicBezTo>
                  <a:pt x="1325265" y="0"/>
                  <a:pt x="1707502" y="382237"/>
                  <a:pt x="1707502" y="853751"/>
                </a:cubicBezTo>
                <a:cubicBezTo>
                  <a:pt x="1707502" y="1325265"/>
                  <a:pt x="1325265" y="1707502"/>
                  <a:pt x="853751" y="1707502"/>
                </a:cubicBezTo>
                <a:cubicBezTo>
                  <a:pt x="382237" y="1707502"/>
                  <a:pt x="0" y="1325265"/>
                  <a:pt x="0" y="853751"/>
                </a:cubicBezTo>
                <a:cubicBezTo>
                  <a:pt x="0" y="382237"/>
                  <a:pt x="382237" y="0"/>
                  <a:pt x="853751" y="0"/>
                </a:cubicBezTo>
                <a:close/>
              </a:path>
            </a:pathLst>
          </a:cu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94793" y="183198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47107" name="Rounded Rectangle 4"/>
          <p:cNvSpPr>
            <a:spLocks noChangeArrowheads="1"/>
          </p:cNvSpPr>
          <p:nvPr/>
        </p:nvSpPr>
        <p:spPr bwMode="auto">
          <a:xfrm>
            <a:off x="674370" y="996950"/>
            <a:ext cx="2404745" cy="1035685"/>
          </a:xfrm>
          <a:prstGeom prst="roundRect">
            <a:avLst>
              <a:gd name="adj" fmla="val 10134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1372870" eaLnBrk="1" hangingPunct="1"/>
            <a:endParaRPr lang="en-US" altLang="zh-CN" sz="21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08" name="Rounded Rectangle 91"/>
          <p:cNvSpPr>
            <a:spLocks noChangeArrowheads="1"/>
          </p:cNvSpPr>
          <p:nvPr/>
        </p:nvSpPr>
        <p:spPr bwMode="auto">
          <a:xfrm>
            <a:off x="674370" y="2273300"/>
            <a:ext cx="2404745" cy="1035685"/>
          </a:xfrm>
          <a:prstGeom prst="roundRect">
            <a:avLst>
              <a:gd name="adj" fmla="val 10134"/>
            </a:avLst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1372870" eaLnBrk="1" hangingPunct="1"/>
            <a:endParaRPr lang="en-US" altLang="zh-CN" sz="21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09" name="Rounded Rectangle 94"/>
          <p:cNvSpPr>
            <a:spLocks noChangeArrowheads="1"/>
          </p:cNvSpPr>
          <p:nvPr/>
        </p:nvSpPr>
        <p:spPr bwMode="auto">
          <a:xfrm>
            <a:off x="674370" y="3549015"/>
            <a:ext cx="2404745" cy="1035685"/>
          </a:xfrm>
          <a:prstGeom prst="roundRect">
            <a:avLst>
              <a:gd name="adj" fmla="val 10134"/>
            </a:avLst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1372870" eaLnBrk="1" hangingPunct="1"/>
            <a:endParaRPr lang="en-US" altLang="zh-CN" sz="21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47110" name="Elbow Connector 106"/>
          <p:cNvCxnSpPr>
            <a:cxnSpLocks noChangeShapeType="1"/>
          </p:cNvCxnSpPr>
          <p:nvPr/>
        </p:nvCxnSpPr>
        <p:spPr bwMode="auto">
          <a:xfrm>
            <a:off x="3187700" y="1515745"/>
            <a:ext cx="1029970" cy="82486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1" name="Elbow Connector 107"/>
          <p:cNvCxnSpPr>
            <a:cxnSpLocks noChangeShapeType="1"/>
          </p:cNvCxnSpPr>
          <p:nvPr/>
        </p:nvCxnSpPr>
        <p:spPr bwMode="auto">
          <a:xfrm flipV="1">
            <a:off x="3187700" y="3308985"/>
            <a:ext cx="1029970" cy="825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2" name="Straight Connector 109"/>
          <p:cNvCxnSpPr>
            <a:cxnSpLocks noChangeShapeType="1"/>
          </p:cNvCxnSpPr>
          <p:nvPr/>
        </p:nvCxnSpPr>
        <p:spPr bwMode="auto">
          <a:xfrm>
            <a:off x="3187700" y="2832735"/>
            <a:ext cx="1029970" cy="254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Freeform 228"/>
          <p:cNvSpPr/>
          <p:nvPr/>
        </p:nvSpPr>
        <p:spPr bwMode="auto">
          <a:xfrm>
            <a:off x="822325" y="1270000"/>
            <a:ext cx="466725" cy="490220"/>
          </a:xfrm>
          <a:custGeom>
            <a:avLst/>
            <a:gdLst>
              <a:gd name="T0" fmla="*/ 2147483647 w 68"/>
              <a:gd name="T1" fmla="*/ 196876459 h 68"/>
              <a:gd name="T2" fmla="*/ 2147483647 w 68"/>
              <a:gd name="T3" fmla="*/ 2147483647 h 68"/>
              <a:gd name="T4" fmla="*/ 2147483647 w 68"/>
              <a:gd name="T5" fmla="*/ 2147483647 h 68"/>
              <a:gd name="T6" fmla="*/ 2147483647 w 68"/>
              <a:gd name="T7" fmla="*/ 2147483647 h 68"/>
              <a:gd name="T8" fmla="*/ 2147483647 w 68"/>
              <a:gd name="T9" fmla="*/ 2147483647 h 68"/>
              <a:gd name="T10" fmla="*/ 2147483647 w 68"/>
              <a:gd name="T11" fmla="*/ 2147483647 h 68"/>
              <a:gd name="T12" fmla="*/ 1805864360 w 68"/>
              <a:gd name="T13" fmla="*/ 2147483647 h 68"/>
              <a:gd name="T14" fmla="*/ 1676872328 w 68"/>
              <a:gd name="T15" fmla="*/ 2147483647 h 68"/>
              <a:gd name="T16" fmla="*/ 1676872328 w 68"/>
              <a:gd name="T17" fmla="*/ 2147483647 h 68"/>
              <a:gd name="T18" fmla="*/ 1547880296 w 68"/>
              <a:gd name="T19" fmla="*/ 2147483647 h 68"/>
              <a:gd name="T20" fmla="*/ 1547880296 w 68"/>
              <a:gd name="T21" fmla="*/ 2147483647 h 68"/>
              <a:gd name="T22" fmla="*/ 2147483647 w 68"/>
              <a:gd name="T23" fmla="*/ 787497734 h 68"/>
              <a:gd name="T24" fmla="*/ 1031920197 w 68"/>
              <a:gd name="T25" fmla="*/ 2147483647 h 68"/>
              <a:gd name="T26" fmla="*/ 64496016 w 68"/>
              <a:gd name="T27" fmla="*/ 2147483647 h 68"/>
              <a:gd name="T28" fmla="*/ 0 w 68"/>
              <a:gd name="T29" fmla="*/ 2147483647 h 68"/>
              <a:gd name="T30" fmla="*/ 64496016 w 68"/>
              <a:gd name="T31" fmla="*/ 2147483647 h 68"/>
              <a:gd name="T32" fmla="*/ 2147483647 w 68"/>
              <a:gd name="T33" fmla="*/ 0 h 68"/>
              <a:gd name="T34" fmla="*/ 2147483647 w 68"/>
              <a:gd name="T35" fmla="*/ 0 h 68"/>
              <a:gd name="T36" fmla="*/ 2147483647 w 68"/>
              <a:gd name="T37" fmla="*/ 0 h 68"/>
              <a:gd name="T38" fmla="*/ 2147483647 w 68"/>
              <a:gd name="T39" fmla="*/ 196876459 h 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7114" name="Freeform 135"/>
          <p:cNvSpPr>
            <a:spLocks noEditPoints="1"/>
          </p:cNvSpPr>
          <p:nvPr/>
        </p:nvSpPr>
        <p:spPr bwMode="auto">
          <a:xfrm>
            <a:off x="822325" y="2609215"/>
            <a:ext cx="458470" cy="448310"/>
          </a:xfrm>
          <a:custGeom>
            <a:avLst/>
            <a:gdLst>
              <a:gd name="T0" fmla="*/ 702354624 w 73"/>
              <a:gd name="T1" fmla="*/ 2135952444 h 68"/>
              <a:gd name="T2" fmla="*/ 432222188 w 73"/>
              <a:gd name="T3" fmla="*/ 2135952444 h 68"/>
              <a:gd name="T4" fmla="*/ 0 w 73"/>
              <a:gd name="T5" fmla="*/ 1807346083 h 68"/>
              <a:gd name="T6" fmla="*/ 270139786 w 73"/>
              <a:gd name="T7" fmla="*/ 1040590508 h 68"/>
              <a:gd name="T8" fmla="*/ 810412009 w 73"/>
              <a:gd name="T9" fmla="*/ 1204897389 h 68"/>
              <a:gd name="T10" fmla="*/ 1080551795 w 73"/>
              <a:gd name="T11" fmla="*/ 1150125962 h 68"/>
              <a:gd name="T12" fmla="*/ 1080551795 w 73"/>
              <a:gd name="T13" fmla="*/ 1314432842 h 68"/>
              <a:gd name="T14" fmla="*/ 1242634197 w 73"/>
              <a:gd name="T15" fmla="*/ 1862117510 h 68"/>
              <a:gd name="T16" fmla="*/ 702354624 w 73"/>
              <a:gd name="T17" fmla="*/ 2135952444 h 68"/>
              <a:gd name="T18" fmla="*/ 810412009 w 73"/>
              <a:gd name="T19" fmla="*/ 1040590508 h 68"/>
              <a:gd name="T20" fmla="*/ 270139786 w 73"/>
              <a:gd name="T21" fmla="*/ 492913241 h 68"/>
              <a:gd name="T22" fmla="*/ 810412009 w 73"/>
              <a:gd name="T23" fmla="*/ 0 h 68"/>
              <a:gd name="T24" fmla="*/ 1350691581 w 73"/>
              <a:gd name="T25" fmla="*/ 492913241 h 68"/>
              <a:gd name="T26" fmla="*/ 810412009 w 73"/>
              <a:gd name="T27" fmla="*/ 1040590508 h 68"/>
              <a:gd name="T28" fmla="*/ 2147483647 w 73"/>
              <a:gd name="T29" fmla="*/ 2147483647 h 68"/>
              <a:gd name="T30" fmla="*/ 1080551795 w 73"/>
              <a:gd name="T31" fmla="*/ 2147483647 h 68"/>
              <a:gd name="T32" fmla="*/ 540272222 w 73"/>
              <a:gd name="T33" fmla="*/ 2147483647 h 68"/>
              <a:gd name="T34" fmla="*/ 1242634197 w 73"/>
              <a:gd name="T35" fmla="*/ 1971652964 h 68"/>
              <a:gd name="T36" fmla="*/ 1999021188 w 73"/>
              <a:gd name="T37" fmla="*/ 2147483647 h 68"/>
              <a:gd name="T38" fmla="*/ 2147483647 w 73"/>
              <a:gd name="T39" fmla="*/ 1971652964 h 68"/>
              <a:gd name="T40" fmla="*/ 2147483647 w 73"/>
              <a:gd name="T41" fmla="*/ 2147483647 h 68"/>
              <a:gd name="T42" fmla="*/ 2147483647 w 73"/>
              <a:gd name="T43" fmla="*/ 2147483647 h 68"/>
              <a:gd name="T44" fmla="*/ 1999021188 w 73"/>
              <a:gd name="T45" fmla="*/ 2135952444 h 68"/>
              <a:gd name="T46" fmla="*/ 1188609179 w 73"/>
              <a:gd name="T47" fmla="*/ 1314432842 h 68"/>
              <a:gd name="T48" fmla="*/ 1999021188 w 73"/>
              <a:gd name="T49" fmla="*/ 492913241 h 68"/>
              <a:gd name="T50" fmla="*/ 2147483647 w 73"/>
              <a:gd name="T51" fmla="*/ 1314432842 h 68"/>
              <a:gd name="T52" fmla="*/ 1999021188 w 73"/>
              <a:gd name="T53" fmla="*/ 2135952444 h 68"/>
              <a:gd name="T54" fmla="*/ 2147483647 w 73"/>
              <a:gd name="T55" fmla="*/ 1040590508 h 68"/>
              <a:gd name="T56" fmla="*/ 2147483647 w 73"/>
              <a:gd name="T57" fmla="*/ 492913241 h 68"/>
              <a:gd name="T58" fmla="*/ 2147483647 w 73"/>
              <a:gd name="T59" fmla="*/ 0 h 68"/>
              <a:gd name="T60" fmla="*/ 2147483647 w 73"/>
              <a:gd name="T61" fmla="*/ 492913241 h 68"/>
              <a:gd name="T62" fmla="*/ 2147483647 w 73"/>
              <a:gd name="T63" fmla="*/ 1040590508 h 68"/>
              <a:gd name="T64" fmla="*/ 2147483647 w 73"/>
              <a:gd name="T65" fmla="*/ 2135952444 h 68"/>
              <a:gd name="T66" fmla="*/ 2147483647 w 73"/>
              <a:gd name="T67" fmla="*/ 2135952444 h 68"/>
              <a:gd name="T68" fmla="*/ 2147483647 w 73"/>
              <a:gd name="T69" fmla="*/ 1862117510 h 68"/>
              <a:gd name="T70" fmla="*/ 2147483647 w 73"/>
              <a:gd name="T71" fmla="*/ 1314432842 h 68"/>
              <a:gd name="T72" fmla="*/ 2147483647 w 73"/>
              <a:gd name="T73" fmla="*/ 1150125962 h 68"/>
              <a:gd name="T74" fmla="*/ 2147483647 w 73"/>
              <a:gd name="T75" fmla="*/ 1204897389 h 68"/>
              <a:gd name="T76" fmla="*/ 2147483647 w 73"/>
              <a:gd name="T77" fmla="*/ 1040590508 h 68"/>
              <a:gd name="T78" fmla="*/ 2147483647 w 73"/>
              <a:gd name="T79" fmla="*/ 1807346083 h 68"/>
              <a:gd name="T80" fmla="*/ 2147483647 w 73"/>
              <a:gd name="T81" fmla="*/ 2135952444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7115" name="Freeform 103"/>
          <p:cNvSpPr>
            <a:spLocks noEditPoints="1"/>
          </p:cNvSpPr>
          <p:nvPr/>
        </p:nvSpPr>
        <p:spPr bwMode="auto">
          <a:xfrm>
            <a:off x="882015" y="3792220"/>
            <a:ext cx="349885" cy="535305"/>
          </a:xfrm>
          <a:custGeom>
            <a:avLst/>
            <a:gdLst>
              <a:gd name="T0" fmla="*/ 2147483647 w 42"/>
              <a:gd name="T1" fmla="*/ 2147483647 h 62"/>
              <a:gd name="T2" fmla="*/ 2147483647 w 42"/>
              <a:gd name="T3" fmla="*/ 2147483647 h 62"/>
              <a:gd name="T4" fmla="*/ 2147483647 w 42"/>
              <a:gd name="T5" fmla="*/ 2147483647 h 62"/>
              <a:gd name="T6" fmla="*/ 2147483647 w 42"/>
              <a:gd name="T7" fmla="*/ 2147483647 h 62"/>
              <a:gd name="T8" fmla="*/ 2147483647 w 42"/>
              <a:gd name="T9" fmla="*/ 2147483647 h 62"/>
              <a:gd name="T10" fmla="*/ 2147483647 w 42"/>
              <a:gd name="T11" fmla="*/ 2147483647 h 62"/>
              <a:gd name="T12" fmla="*/ 2147483647 w 42"/>
              <a:gd name="T13" fmla="*/ 2147483647 h 62"/>
              <a:gd name="T14" fmla="*/ 2147483647 w 42"/>
              <a:gd name="T15" fmla="*/ 2147483647 h 62"/>
              <a:gd name="T16" fmla="*/ 1997048693 w 42"/>
              <a:gd name="T17" fmla="*/ 2147483647 h 62"/>
              <a:gd name="T18" fmla="*/ 1426461959 w 42"/>
              <a:gd name="T19" fmla="*/ 2147483647 h 62"/>
              <a:gd name="T20" fmla="*/ 1046074054 w 42"/>
              <a:gd name="T21" fmla="*/ 2147483647 h 62"/>
              <a:gd name="T22" fmla="*/ 1046074054 w 42"/>
              <a:gd name="T23" fmla="*/ 2147483647 h 62"/>
              <a:gd name="T24" fmla="*/ 855875225 w 42"/>
              <a:gd name="T25" fmla="*/ 2147483647 h 62"/>
              <a:gd name="T26" fmla="*/ 950974639 w 42"/>
              <a:gd name="T27" fmla="*/ 2147483647 h 62"/>
              <a:gd name="T28" fmla="*/ 855875225 w 42"/>
              <a:gd name="T29" fmla="*/ 2147483647 h 62"/>
              <a:gd name="T30" fmla="*/ 1046074054 w 42"/>
              <a:gd name="T31" fmla="*/ 2147483647 h 62"/>
              <a:gd name="T32" fmla="*/ 475487320 w 42"/>
              <a:gd name="T33" fmla="*/ 2147483647 h 62"/>
              <a:gd name="T34" fmla="*/ 0 w 42"/>
              <a:gd name="T35" fmla="*/ 1695098164 h 62"/>
              <a:gd name="T36" fmla="*/ 1997048693 w 42"/>
              <a:gd name="T37" fmla="*/ 0 h 62"/>
              <a:gd name="T38" fmla="*/ 2147483647 w 42"/>
              <a:gd name="T39" fmla="*/ 1695098164 h 62"/>
              <a:gd name="T40" fmla="*/ 2147483647 w 42"/>
              <a:gd name="T41" fmla="*/ 2147483647 h 62"/>
              <a:gd name="T42" fmla="*/ 1997048693 w 42"/>
              <a:gd name="T43" fmla="*/ 565029487 h 62"/>
              <a:gd name="T44" fmla="*/ 570586734 w 42"/>
              <a:gd name="T45" fmla="*/ 1695098164 h 62"/>
              <a:gd name="T46" fmla="*/ 760775811 w 42"/>
              <a:gd name="T47" fmla="*/ 2147483647 h 62"/>
              <a:gd name="T48" fmla="*/ 1046074054 w 42"/>
              <a:gd name="T49" fmla="*/ 2147483647 h 62"/>
              <a:gd name="T50" fmla="*/ 1521561373 w 42"/>
              <a:gd name="T51" fmla="*/ 2147483647 h 62"/>
              <a:gd name="T52" fmla="*/ 2147483647 w 42"/>
              <a:gd name="T53" fmla="*/ 2147483647 h 62"/>
              <a:gd name="T54" fmla="*/ 2147483647 w 42"/>
              <a:gd name="T55" fmla="*/ 2147483647 h 62"/>
              <a:gd name="T56" fmla="*/ 2147483647 w 42"/>
              <a:gd name="T57" fmla="*/ 2147483647 h 62"/>
              <a:gd name="T58" fmla="*/ 2147483647 w 42"/>
              <a:gd name="T59" fmla="*/ 1695098164 h 62"/>
              <a:gd name="T60" fmla="*/ 1997048693 w 42"/>
              <a:gd name="T61" fmla="*/ 565029487 h 62"/>
              <a:gd name="T62" fmla="*/ 2147483647 w 42"/>
              <a:gd name="T63" fmla="*/ 1883447796 h 62"/>
              <a:gd name="T64" fmla="*/ 2147483647 w 42"/>
              <a:gd name="T65" fmla="*/ 1695098164 h 62"/>
              <a:gd name="T66" fmla="*/ 1997048693 w 42"/>
              <a:gd name="T67" fmla="*/ 1412588273 h 62"/>
              <a:gd name="T68" fmla="*/ 1901949279 w 42"/>
              <a:gd name="T69" fmla="*/ 1224238641 h 62"/>
              <a:gd name="T70" fmla="*/ 1997048693 w 42"/>
              <a:gd name="T71" fmla="*/ 1130068678 h 62"/>
              <a:gd name="T72" fmla="*/ 2147483647 w 42"/>
              <a:gd name="T73" fmla="*/ 1695098164 h 62"/>
              <a:gd name="T74" fmla="*/ 2147483647 w 42"/>
              <a:gd name="T75" fmla="*/ 1883447796 h 6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7116" name="Rounded Rectangle 29"/>
          <p:cNvSpPr>
            <a:spLocks noChangeArrowheads="1"/>
          </p:cNvSpPr>
          <p:nvPr/>
        </p:nvSpPr>
        <p:spPr bwMode="auto">
          <a:xfrm>
            <a:off x="7089140" y="996950"/>
            <a:ext cx="2404745" cy="1035685"/>
          </a:xfrm>
          <a:prstGeom prst="roundRect">
            <a:avLst>
              <a:gd name="adj" fmla="val 10134"/>
            </a:avLst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1372870" eaLnBrk="1" hangingPunct="1"/>
            <a:endParaRPr lang="en-US" altLang="zh-CN" sz="21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17" name="Rounded Rectangle 32"/>
          <p:cNvSpPr>
            <a:spLocks noChangeArrowheads="1"/>
          </p:cNvSpPr>
          <p:nvPr/>
        </p:nvSpPr>
        <p:spPr bwMode="auto">
          <a:xfrm>
            <a:off x="7089140" y="2273300"/>
            <a:ext cx="2404745" cy="1035685"/>
          </a:xfrm>
          <a:prstGeom prst="roundRect">
            <a:avLst>
              <a:gd name="adj" fmla="val 10134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1372870" eaLnBrk="1" hangingPunct="1"/>
            <a:endParaRPr lang="en-US" altLang="zh-CN" sz="21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18" name="Rounded Rectangle 35"/>
          <p:cNvSpPr>
            <a:spLocks noChangeArrowheads="1"/>
          </p:cNvSpPr>
          <p:nvPr/>
        </p:nvSpPr>
        <p:spPr bwMode="auto">
          <a:xfrm>
            <a:off x="7089140" y="3549015"/>
            <a:ext cx="2404745" cy="1035685"/>
          </a:xfrm>
          <a:prstGeom prst="roundRect">
            <a:avLst>
              <a:gd name="adj" fmla="val 10134"/>
            </a:avLst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1372870" eaLnBrk="1" hangingPunct="1"/>
            <a:endParaRPr lang="en-US" altLang="zh-CN" sz="21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47119" name="Elbow Connector 45"/>
          <p:cNvCxnSpPr>
            <a:cxnSpLocks noChangeShapeType="1"/>
          </p:cNvCxnSpPr>
          <p:nvPr/>
        </p:nvCxnSpPr>
        <p:spPr bwMode="auto">
          <a:xfrm flipH="1">
            <a:off x="5939790" y="1515745"/>
            <a:ext cx="1051560" cy="82486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Elbow Connector 46"/>
          <p:cNvCxnSpPr>
            <a:cxnSpLocks noChangeShapeType="1"/>
          </p:cNvCxnSpPr>
          <p:nvPr/>
        </p:nvCxnSpPr>
        <p:spPr bwMode="auto">
          <a:xfrm flipH="1" flipV="1">
            <a:off x="5939790" y="3308985"/>
            <a:ext cx="1051560" cy="825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Straight Connector 47"/>
          <p:cNvCxnSpPr>
            <a:cxnSpLocks noChangeShapeType="1"/>
          </p:cNvCxnSpPr>
          <p:nvPr/>
        </p:nvCxnSpPr>
        <p:spPr bwMode="auto">
          <a:xfrm flipH="1">
            <a:off x="5939790" y="2832735"/>
            <a:ext cx="1051560" cy="254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2" name="Freeform 105"/>
          <p:cNvSpPr>
            <a:spLocks noEditPoints="1"/>
          </p:cNvSpPr>
          <p:nvPr/>
        </p:nvSpPr>
        <p:spPr bwMode="auto">
          <a:xfrm>
            <a:off x="8879205" y="1300480"/>
            <a:ext cx="424815" cy="445135"/>
          </a:xfrm>
          <a:custGeom>
            <a:avLst/>
            <a:gdLst>
              <a:gd name="T0" fmla="*/ 0 w 71"/>
              <a:gd name="T1" fmla="*/ 2147483647 h 71"/>
              <a:gd name="T2" fmla="*/ 440801755 w 71"/>
              <a:gd name="T3" fmla="*/ 1537775168 h 71"/>
              <a:gd name="T4" fmla="*/ 195913446 w 71"/>
              <a:gd name="T5" fmla="*/ 1587379909 h 71"/>
              <a:gd name="T6" fmla="*/ 342845032 w 71"/>
              <a:gd name="T7" fmla="*/ 1240139674 h 71"/>
              <a:gd name="T8" fmla="*/ 293863171 w 71"/>
              <a:gd name="T9" fmla="*/ 2083434370 h 71"/>
              <a:gd name="T10" fmla="*/ 538751479 w 71"/>
              <a:gd name="T11" fmla="*/ 1934620145 h 71"/>
              <a:gd name="T12" fmla="*/ 734664926 w 71"/>
              <a:gd name="T13" fmla="*/ 2147483647 h 71"/>
              <a:gd name="T14" fmla="*/ 0 w 71"/>
              <a:gd name="T15" fmla="*/ 2147483647 h 71"/>
              <a:gd name="T16" fmla="*/ 342845032 w 71"/>
              <a:gd name="T17" fmla="*/ 2147483647 h 71"/>
              <a:gd name="T18" fmla="*/ 244888309 w 71"/>
              <a:gd name="T19" fmla="*/ 2147483647 h 71"/>
              <a:gd name="T20" fmla="*/ 440801755 w 71"/>
              <a:gd name="T21" fmla="*/ 2147483647 h 71"/>
              <a:gd name="T22" fmla="*/ 244888309 w 71"/>
              <a:gd name="T23" fmla="*/ 2147483647 h 71"/>
              <a:gd name="T24" fmla="*/ 48974862 w 71"/>
              <a:gd name="T25" fmla="*/ 2147483647 h 71"/>
              <a:gd name="T26" fmla="*/ 685690063 w 71"/>
              <a:gd name="T27" fmla="*/ 2147483647 h 71"/>
              <a:gd name="T28" fmla="*/ 489776617 w 71"/>
              <a:gd name="T29" fmla="*/ 2147483647 h 71"/>
              <a:gd name="T30" fmla="*/ 342845032 w 71"/>
              <a:gd name="T31" fmla="*/ 2147483647 h 71"/>
              <a:gd name="T32" fmla="*/ 48974862 w 71"/>
              <a:gd name="T33" fmla="*/ 992115965 h 71"/>
              <a:gd name="T34" fmla="*/ 293863171 w 71"/>
              <a:gd name="T35" fmla="*/ 793689955 h 71"/>
              <a:gd name="T36" fmla="*/ 293863171 w 71"/>
              <a:gd name="T37" fmla="*/ 297635494 h 71"/>
              <a:gd name="T38" fmla="*/ 195913446 w 71"/>
              <a:gd name="T39" fmla="*/ 396844977 h 71"/>
              <a:gd name="T40" fmla="*/ 293863171 w 71"/>
              <a:gd name="T41" fmla="*/ 0 h 71"/>
              <a:gd name="T42" fmla="*/ 538751479 w 71"/>
              <a:gd name="T43" fmla="*/ 793689955 h 71"/>
              <a:gd name="T44" fmla="*/ 734664926 w 71"/>
              <a:gd name="T45" fmla="*/ 992115965 h 71"/>
              <a:gd name="T46" fmla="*/ 2147483647 w 71"/>
              <a:gd name="T47" fmla="*/ 992115965 h 71"/>
              <a:gd name="T48" fmla="*/ 979553234 w 71"/>
              <a:gd name="T49" fmla="*/ 942504180 h 71"/>
              <a:gd name="T50" fmla="*/ 1028535095 w 71"/>
              <a:gd name="T51" fmla="*/ 496054461 h 71"/>
              <a:gd name="T52" fmla="*/ 2147483647 w 71"/>
              <a:gd name="T53" fmla="*/ 545659203 h 71"/>
              <a:gd name="T54" fmla="*/ 2147483647 w 71"/>
              <a:gd name="T55" fmla="*/ 1934620145 h 71"/>
              <a:gd name="T56" fmla="*/ 1028535095 w 71"/>
              <a:gd name="T57" fmla="*/ 1984224887 h 71"/>
              <a:gd name="T58" fmla="*/ 979553234 w 71"/>
              <a:gd name="T59" fmla="*/ 1537775168 h 71"/>
              <a:gd name="T60" fmla="*/ 2147483647 w 71"/>
              <a:gd name="T61" fmla="*/ 1488170426 h 71"/>
              <a:gd name="T62" fmla="*/ 2147483647 w 71"/>
              <a:gd name="T63" fmla="*/ 1934620145 h 71"/>
              <a:gd name="T64" fmla="*/ 2147483647 w 71"/>
              <a:gd name="T65" fmla="*/ 2147483647 h 71"/>
              <a:gd name="T66" fmla="*/ 979553234 w 71"/>
              <a:gd name="T67" fmla="*/ 2147483647 h 71"/>
              <a:gd name="T68" fmla="*/ 1028535095 w 71"/>
              <a:gd name="T69" fmla="*/ 2147483647 h 71"/>
              <a:gd name="T70" fmla="*/ 2147483647 w 71"/>
              <a:gd name="T71" fmla="*/ 2147483647 h 7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1" h="71">
                <a:moveTo>
                  <a:pt x="15" y="46"/>
                </a:move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4"/>
                  <a:pt x="0" y="43"/>
                </a:cubicBezTo>
                <a:cubicBezTo>
                  <a:pt x="0" y="36"/>
                  <a:pt x="9" y="35"/>
                  <a:pt x="9" y="31"/>
                </a:cubicBezTo>
                <a:cubicBezTo>
                  <a:pt x="9" y="30"/>
                  <a:pt x="8" y="29"/>
                  <a:pt x="7" y="29"/>
                </a:cubicBezTo>
                <a:cubicBezTo>
                  <a:pt x="6" y="29"/>
                  <a:pt x="4" y="31"/>
                  <a:pt x="4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27"/>
                  <a:pt x="4" y="25"/>
                  <a:pt x="7" y="25"/>
                </a:cubicBezTo>
                <a:cubicBezTo>
                  <a:pt x="11" y="25"/>
                  <a:pt x="14" y="27"/>
                  <a:pt x="14" y="31"/>
                </a:cubicBezTo>
                <a:cubicBezTo>
                  <a:pt x="14" y="37"/>
                  <a:pt x="6" y="38"/>
                  <a:pt x="6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39"/>
                  <a:pt x="11" y="39"/>
                  <a:pt x="11" y="39"/>
                </a:cubicBezTo>
                <a:cubicBezTo>
                  <a:pt x="15" y="39"/>
                  <a:pt x="15" y="39"/>
                  <a:pt x="15" y="39"/>
                </a:cubicBezTo>
                <a:lnTo>
                  <a:pt x="15" y="46"/>
                </a:lnTo>
                <a:close/>
                <a:moveTo>
                  <a:pt x="7" y="71"/>
                </a:moveTo>
                <a:cubicBezTo>
                  <a:pt x="5" y="71"/>
                  <a:pt x="2" y="70"/>
                  <a:pt x="0" y="69"/>
                </a:cubicBezTo>
                <a:cubicBezTo>
                  <a:pt x="3" y="65"/>
                  <a:pt x="3" y="65"/>
                  <a:pt x="3" y="65"/>
                </a:cubicBezTo>
                <a:cubicBezTo>
                  <a:pt x="4" y="66"/>
                  <a:pt x="5" y="67"/>
                  <a:pt x="7" y="67"/>
                </a:cubicBezTo>
                <a:cubicBezTo>
                  <a:pt x="8" y="67"/>
                  <a:pt x="10" y="66"/>
                  <a:pt x="10" y="65"/>
                </a:cubicBezTo>
                <a:cubicBezTo>
                  <a:pt x="10" y="62"/>
                  <a:pt x="7" y="62"/>
                  <a:pt x="5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6" y="58"/>
                  <a:pt x="7" y="56"/>
                  <a:pt x="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5"/>
                  <a:pt x="6" y="55"/>
                  <a:pt x="5" y="55"/>
                </a:cubicBezTo>
                <a:cubicBezTo>
                  <a:pt x="5" y="57"/>
                  <a:pt x="5" y="57"/>
                  <a:pt x="5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4" y="54"/>
                  <a:pt x="14" y="54"/>
                </a:cubicBezTo>
                <a:cubicBezTo>
                  <a:pt x="10" y="59"/>
                  <a:pt x="10" y="59"/>
                  <a:pt x="10" y="59"/>
                </a:cubicBezTo>
                <a:cubicBezTo>
                  <a:pt x="13" y="60"/>
                  <a:pt x="15" y="62"/>
                  <a:pt x="15" y="64"/>
                </a:cubicBezTo>
                <a:cubicBezTo>
                  <a:pt x="15" y="69"/>
                  <a:pt x="11" y="71"/>
                  <a:pt x="7" y="71"/>
                </a:cubicBezTo>
                <a:close/>
                <a:moveTo>
                  <a:pt x="15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16"/>
                  <a:pt x="1" y="16"/>
                  <a:pt x="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3"/>
                  <a:pt x="6" y="9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4" y="7"/>
                  <a:pt x="4" y="8"/>
                </a:cubicBezTo>
                <a:cubicBezTo>
                  <a:pt x="1" y="5"/>
                  <a:pt x="1" y="5"/>
                  <a:pt x="1" y="5"/>
                </a:cubicBezTo>
                <a:cubicBezTo>
                  <a:pt x="6" y="0"/>
                  <a:pt x="6" y="0"/>
                  <a:pt x="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6"/>
                  <a:pt x="11" y="16"/>
                  <a:pt x="11" y="16"/>
                </a:cubicBezTo>
                <a:cubicBezTo>
                  <a:pt x="15" y="16"/>
                  <a:pt x="15" y="16"/>
                  <a:pt x="15" y="16"/>
                </a:cubicBezTo>
                <a:lnTo>
                  <a:pt x="15" y="20"/>
                </a:lnTo>
                <a:close/>
                <a:moveTo>
                  <a:pt x="71" y="19"/>
                </a:moveTo>
                <a:cubicBezTo>
                  <a:pt x="71" y="19"/>
                  <a:pt x="71" y="20"/>
                  <a:pt x="7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19"/>
                  <a:pt x="20" y="19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0"/>
                  <a:pt x="21" y="10"/>
                  <a:pt x="21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1" y="10"/>
                  <a:pt x="71" y="10"/>
                  <a:pt x="71" y="11"/>
                </a:cubicBezTo>
                <a:lnTo>
                  <a:pt x="71" y="19"/>
                </a:lnTo>
                <a:close/>
                <a:moveTo>
                  <a:pt x="71" y="39"/>
                </a:moveTo>
                <a:cubicBezTo>
                  <a:pt x="71" y="40"/>
                  <a:pt x="71" y="40"/>
                  <a:pt x="7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0" y="40"/>
                  <a:pt x="20" y="3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1" y="30"/>
                  <a:pt x="21" y="30"/>
                </a:cubicBez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1"/>
                  <a:pt x="71" y="31"/>
                </a:cubicBezTo>
                <a:lnTo>
                  <a:pt x="71" y="39"/>
                </a:lnTo>
                <a:close/>
                <a:moveTo>
                  <a:pt x="71" y="60"/>
                </a:moveTo>
                <a:cubicBezTo>
                  <a:pt x="71" y="60"/>
                  <a:pt x="71" y="61"/>
                  <a:pt x="7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1"/>
                  <a:pt x="20" y="60"/>
                  <a:pt x="20" y="60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1"/>
                  <a:pt x="21" y="51"/>
                  <a:pt x="21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1" y="51"/>
                  <a:pt x="71" y="51"/>
                  <a:pt x="71" y="52"/>
                </a:cubicBezTo>
                <a:lnTo>
                  <a:pt x="71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7123" name="Freeform 66"/>
          <p:cNvSpPr>
            <a:spLocks noEditPoints="1"/>
          </p:cNvSpPr>
          <p:nvPr/>
        </p:nvSpPr>
        <p:spPr bwMode="auto">
          <a:xfrm>
            <a:off x="8879205" y="2609215"/>
            <a:ext cx="446405" cy="360680"/>
          </a:xfrm>
          <a:custGeom>
            <a:avLst/>
            <a:gdLst>
              <a:gd name="T0" fmla="*/ 1525992042 w 72"/>
              <a:gd name="T1" fmla="*/ 2142467510 h 56"/>
              <a:gd name="T2" fmla="*/ 1157649136 w 72"/>
              <a:gd name="T3" fmla="*/ 2090210618 h 56"/>
              <a:gd name="T4" fmla="*/ 578824568 w 72"/>
              <a:gd name="T5" fmla="*/ 2147483647 h 56"/>
              <a:gd name="T6" fmla="*/ 368342907 w 72"/>
              <a:gd name="T7" fmla="*/ 2147483647 h 56"/>
              <a:gd name="T8" fmla="*/ 368342907 w 72"/>
              <a:gd name="T9" fmla="*/ 2147483647 h 56"/>
              <a:gd name="T10" fmla="*/ 315722492 w 72"/>
              <a:gd name="T11" fmla="*/ 2147483647 h 56"/>
              <a:gd name="T12" fmla="*/ 315722492 w 72"/>
              <a:gd name="T13" fmla="*/ 2147483647 h 56"/>
              <a:gd name="T14" fmla="*/ 578824568 w 72"/>
              <a:gd name="T15" fmla="*/ 1881190279 h 56"/>
              <a:gd name="T16" fmla="*/ 0 w 72"/>
              <a:gd name="T17" fmla="*/ 1045108923 h 56"/>
              <a:gd name="T18" fmla="*/ 1525992042 w 72"/>
              <a:gd name="T19" fmla="*/ 0 h 56"/>
              <a:gd name="T20" fmla="*/ 2147483647 w 72"/>
              <a:gd name="T21" fmla="*/ 1045108923 h 56"/>
              <a:gd name="T22" fmla="*/ 1525992042 w 72"/>
              <a:gd name="T23" fmla="*/ 2142467510 h 56"/>
              <a:gd name="T24" fmla="*/ 2147483647 w 72"/>
              <a:gd name="T25" fmla="*/ 2147483647 h 56"/>
              <a:gd name="T26" fmla="*/ 2147483647 w 72"/>
              <a:gd name="T27" fmla="*/ 2147483647 h 56"/>
              <a:gd name="T28" fmla="*/ 2147483647 w 72"/>
              <a:gd name="T29" fmla="*/ 2147483647 h 56"/>
              <a:gd name="T30" fmla="*/ 2147483647 w 72"/>
              <a:gd name="T31" fmla="*/ 2147483647 h 56"/>
              <a:gd name="T32" fmla="*/ 2147483647 w 72"/>
              <a:gd name="T33" fmla="*/ 2147483647 h 56"/>
              <a:gd name="T34" fmla="*/ 2147483647 w 72"/>
              <a:gd name="T35" fmla="*/ 2147483647 h 56"/>
              <a:gd name="T36" fmla="*/ 2147483647 w 72"/>
              <a:gd name="T37" fmla="*/ 2147483647 h 56"/>
              <a:gd name="T38" fmla="*/ 1315510381 w 72"/>
              <a:gd name="T39" fmla="*/ 2147483647 h 56"/>
              <a:gd name="T40" fmla="*/ 1525992042 w 72"/>
              <a:gd name="T41" fmla="*/ 2147483647 h 56"/>
              <a:gd name="T42" fmla="*/ 2147483647 w 72"/>
              <a:gd name="T43" fmla="*/ 2037960955 h 56"/>
              <a:gd name="T44" fmla="*/ 2147483647 w 72"/>
              <a:gd name="T45" fmla="*/ 1045108923 h 56"/>
              <a:gd name="T46" fmla="*/ 2147483647 w 72"/>
              <a:gd name="T47" fmla="*/ 731574801 h 56"/>
              <a:gd name="T48" fmla="*/ 2147483647 w 72"/>
              <a:gd name="T49" fmla="*/ 1567663385 h 56"/>
              <a:gd name="T50" fmla="*/ 2147483647 w 72"/>
              <a:gd name="T51" fmla="*/ 2147483647 h 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7124" name="Freeform 15"/>
          <p:cNvSpPr>
            <a:spLocks noEditPoints="1"/>
          </p:cNvSpPr>
          <p:nvPr/>
        </p:nvSpPr>
        <p:spPr bwMode="auto">
          <a:xfrm>
            <a:off x="8856345" y="3892550"/>
            <a:ext cx="558800" cy="434975"/>
          </a:xfrm>
          <a:custGeom>
            <a:avLst/>
            <a:gdLst>
              <a:gd name="T0" fmla="*/ 2147483647 w 168"/>
              <a:gd name="T1" fmla="*/ 1897397639 h 126"/>
              <a:gd name="T2" fmla="*/ 0 w 168"/>
              <a:gd name="T3" fmla="*/ 1897397639 h 126"/>
              <a:gd name="T4" fmla="*/ 0 w 168"/>
              <a:gd name="T5" fmla="*/ 0 h 126"/>
              <a:gd name="T6" fmla="*/ 151568301 w 168"/>
              <a:gd name="T7" fmla="*/ 0 h 126"/>
              <a:gd name="T8" fmla="*/ 151568301 w 168"/>
              <a:gd name="T9" fmla="*/ 1731752244 h 126"/>
              <a:gd name="T10" fmla="*/ 2147483647 w 168"/>
              <a:gd name="T11" fmla="*/ 1731752244 h 126"/>
              <a:gd name="T12" fmla="*/ 2147483647 w 168"/>
              <a:gd name="T13" fmla="*/ 1897397639 h 126"/>
              <a:gd name="T14" fmla="*/ 818457926 w 168"/>
              <a:gd name="T15" fmla="*/ 1566106850 h 126"/>
              <a:gd name="T16" fmla="*/ 485013113 w 168"/>
              <a:gd name="T17" fmla="*/ 1566106850 h 126"/>
              <a:gd name="T18" fmla="*/ 485013113 w 168"/>
              <a:gd name="T19" fmla="*/ 948698819 h 126"/>
              <a:gd name="T20" fmla="*/ 818457926 w 168"/>
              <a:gd name="T21" fmla="*/ 948698819 h 126"/>
              <a:gd name="T22" fmla="*/ 818457926 w 168"/>
              <a:gd name="T23" fmla="*/ 1566106850 h 126"/>
              <a:gd name="T24" fmla="*/ 1273158936 w 168"/>
              <a:gd name="T25" fmla="*/ 1566106850 h 126"/>
              <a:gd name="T26" fmla="*/ 970026227 w 168"/>
              <a:gd name="T27" fmla="*/ 1566106850 h 126"/>
              <a:gd name="T28" fmla="*/ 970026227 w 168"/>
              <a:gd name="T29" fmla="*/ 286117242 h 126"/>
              <a:gd name="T30" fmla="*/ 1273158936 w 168"/>
              <a:gd name="T31" fmla="*/ 286117242 h 126"/>
              <a:gd name="T32" fmla="*/ 1273158936 w 168"/>
              <a:gd name="T33" fmla="*/ 1566106850 h 126"/>
              <a:gd name="T34" fmla="*/ 1758172049 w 168"/>
              <a:gd name="T35" fmla="*/ 1566106850 h 126"/>
              <a:gd name="T36" fmla="*/ 1439883289 w 168"/>
              <a:gd name="T37" fmla="*/ 1566106850 h 126"/>
              <a:gd name="T38" fmla="*/ 1439883289 w 168"/>
              <a:gd name="T39" fmla="*/ 617408031 h 126"/>
              <a:gd name="T40" fmla="*/ 1758172049 w 168"/>
              <a:gd name="T41" fmla="*/ 617408031 h 126"/>
              <a:gd name="T42" fmla="*/ 1758172049 w 168"/>
              <a:gd name="T43" fmla="*/ 1566106850 h 126"/>
              <a:gd name="T44" fmla="*/ 2147483647 w 168"/>
              <a:gd name="T45" fmla="*/ 1566106850 h 126"/>
              <a:gd name="T46" fmla="*/ 1924896402 w 168"/>
              <a:gd name="T47" fmla="*/ 1566106850 h 126"/>
              <a:gd name="T48" fmla="*/ 1924896402 w 168"/>
              <a:gd name="T49" fmla="*/ 135528403 h 126"/>
              <a:gd name="T50" fmla="*/ 2147483647 w 168"/>
              <a:gd name="T51" fmla="*/ 135528403 h 126"/>
              <a:gd name="T52" fmla="*/ 2147483647 w 168"/>
              <a:gd name="T53" fmla="*/ 1566106850 h 1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7125" name="Freeform 54@|5FFC:14657585|FBC:16777215|LFC:11765543|LBC:16777215"/>
          <p:cNvSpPr/>
          <p:nvPr/>
        </p:nvSpPr>
        <p:spPr bwMode="auto">
          <a:xfrm>
            <a:off x="4338320" y="2083435"/>
            <a:ext cx="1491615" cy="1553210"/>
          </a:xfrm>
          <a:custGeom>
            <a:avLst/>
            <a:gdLst>
              <a:gd name="T0" fmla="*/ 0 w 661361"/>
              <a:gd name="T1" fmla="*/ 2301201 h 661361"/>
              <a:gd name="T2" fmla="*/ 674011 w 661361"/>
              <a:gd name="T3" fmla="*/ 674006 h 661361"/>
              <a:gd name="T4" fmla="*/ 2301209 w 661361"/>
              <a:gd name="T5" fmla="*/ 0 h 661361"/>
              <a:gd name="T6" fmla="*/ 3928406 w 661361"/>
              <a:gd name="T7" fmla="*/ 674011 h 661361"/>
              <a:gd name="T8" fmla="*/ 4602410 w 661361"/>
              <a:gd name="T9" fmla="*/ 2301209 h 661361"/>
              <a:gd name="T10" fmla="*/ 3928406 w 661361"/>
              <a:gd name="T11" fmla="*/ 3928406 h 661361"/>
              <a:gd name="T12" fmla="*/ 2301209 w 661361"/>
              <a:gd name="T13" fmla="*/ 4602410 h 661361"/>
              <a:gd name="T14" fmla="*/ 674011 w 661361"/>
              <a:gd name="T15" fmla="*/ 3928406 h 661361"/>
              <a:gd name="T16" fmla="*/ 8 w 661361"/>
              <a:gd name="T17" fmla="*/ 2301209 h 661361"/>
              <a:gd name="T18" fmla="*/ 0 w 661361"/>
              <a:gd name="T19" fmla="*/ 2301201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3B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41562" tIns="141562" rIns="141562" bIns="141562" anchor="ctr"/>
          <a:lstStyle/>
          <a:p>
            <a:endParaRPr lang="zh-CN" altLang="en-US"/>
          </a:p>
        </p:txBody>
      </p:sp>
      <p:sp>
        <p:nvSpPr>
          <p:cNvPr id="47126" name="Freeform 78@|5FFC:0|FBC:0|LFC:16777215|LBC:16777215"/>
          <p:cNvSpPr>
            <a:spLocks noEditPoints="1"/>
          </p:cNvSpPr>
          <p:nvPr/>
        </p:nvSpPr>
        <p:spPr bwMode="auto">
          <a:xfrm>
            <a:off x="4773930" y="2390140"/>
            <a:ext cx="620395" cy="939800"/>
          </a:xfrm>
          <a:custGeom>
            <a:avLst/>
            <a:gdLst>
              <a:gd name="T0" fmla="*/ 2147483647 w 85"/>
              <a:gd name="T1" fmla="*/ 0 h 123"/>
              <a:gd name="T2" fmla="*/ 0 w 85"/>
              <a:gd name="T3" fmla="*/ 2147483647 h 123"/>
              <a:gd name="T4" fmla="*/ 1384128682 w 85"/>
              <a:gd name="T5" fmla="*/ 2147483647 h 123"/>
              <a:gd name="T6" fmla="*/ 2147483647 w 85"/>
              <a:gd name="T7" fmla="*/ 2147483647 h 123"/>
              <a:gd name="T8" fmla="*/ 2147483647 w 85"/>
              <a:gd name="T9" fmla="*/ 2147483647 h 123"/>
              <a:gd name="T10" fmla="*/ 2147483647 w 85"/>
              <a:gd name="T11" fmla="*/ 2147483647 h 123"/>
              <a:gd name="T12" fmla="*/ 2147483647 w 85"/>
              <a:gd name="T13" fmla="*/ 0 h 123"/>
              <a:gd name="T14" fmla="*/ 2147483647 w 85"/>
              <a:gd name="T15" fmla="*/ 2147483647 h 123"/>
              <a:gd name="T16" fmla="*/ 2147483647 w 85"/>
              <a:gd name="T17" fmla="*/ 2147483647 h 123"/>
              <a:gd name="T18" fmla="*/ 2147483647 w 85"/>
              <a:gd name="T19" fmla="*/ 2147483647 h 123"/>
              <a:gd name="T20" fmla="*/ 2147483647 w 85"/>
              <a:gd name="T21" fmla="*/ 2147483647 h 123"/>
              <a:gd name="T22" fmla="*/ 2147483647 w 85"/>
              <a:gd name="T23" fmla="*/ 2147483647 h 123"/>
              <a:gd name="T24" fmla="*/ 2147483647 w 85"/>
              <a:gd name="T25" fmla="*/ 2147483647 h 123"/>
              <a:gd name="T26" fmla="*/ 2147483647 w 85"/>
              <a:gd name="T27" fmla="*/ 2147483647 h 123"/>
              <a:gd name="T28" fmla="*/ 2147483647 w 85"/>
              <a:gd name="T29" fmla="*/ 2147483647 h 123"/>
              <a:gd name="T30" fmla="*/ 1966917460 w 85"/>
              <a:gd name="T31" fmla="*/ 2147483647 h 123"/>
              <a:gd name="T32" fmla="*/ 2147483647 w 85"/>
              <a:gd name="T33" fmla="*/ 2147483647 h 123"/>
              <a:gd name="T34" fmla="*/ 2147483647 w 85"/>
              <a:gd name="T35" fmla="*/ 2147483647 h 123"/>
              <a:gd name="T36" fmla="*/ 2147483647 w 85"/>
              <a:gd name="T37" fmla="*/ 2147483647 h 123"/>
              <a:gd name="T38" fmla="*/ 2147483647 w 85"/>
              <a:gd name="T39" fmla="*/ 2147483647 h 123"/>
              <a:gd name="T40" fmla="*/ 2147483647 w 85"/>
              <a:gd name="T41" fmla="*/ 2147483647 h 123"/>
              <a:gd name="T42" fmla="*/ 2147483647 w 85"/>
              <a:gd name="T43" fmla="*/ 2147483647 h 123"/>
              <a:gd name="T44" fmla="*/ 2147483647 w 85"/>
              <a:gd name="T45" fmla="*/ 2147483647 h 123"/>
              <a:gd name="T46" fmla="*/ 2147483647 w 85"/>
              <a:gd name="T47" fmla="*/ 2147483647 h 123"/>
              <a:gd name="T48" fmla="*/ 1748374869 w 85"/>
              <a:gd name="T49" fmla="*/ 2147483647 h 123"/>
              <a:gd name="T50" fmla="*/ 1311281152 w 85"/>
              <a:gd name="T51" fmla="*/ 2147483647 h 123"/>
              <a:gd name="T52" fmla="*/ 582788778 w 85"/>
              <a:gd name="T53" fmla="*/ 2147483647 h 123"/>
              <a:gd name="T54" fmla="*/ 2147483647 w 85"/>
              <a:gd name="T55" fmla="*/ 589322806 h 123"/>
              <a:gd name="T56" fmla="*/ 2147483647 w 85"/>
              <a:gd name="T57" fmla="*/ 2147483647 h 123"/>
              <a:gd name="T58" fmla="*/ 2147483647 w 85"/>
              <a:gd name="T59" fmla="*/ 2147483647 h 123"/>
              <a:gd name="T60" fmla="*/ 2147483647 w 85"/>
              <a:gd name="T61" fmla="*/ 2147483647 h 123"/>
              <a:gd name="T62" fmla="*/ 2147483647 w 85"/>
              <a:gd name="T63" fmla="*/ 2147483647 h 123"/>
              <a:gd name="T64" fmla="*/ 2147483647 w 85"/>
              <a:gd name="T65" fmla="*/ 2147483647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7127" name="Freeform 79@|5FFC:0|FBC:0|LFC:16777215|LBC:16777215"/>
          <p:cNvSpPr>
            <a:spLocks noEditPoints="1"/>
          </p:cNvSpPr>
          <p:nvPr/>
        </p:nvSpPr>
        <p:spPr bwMode="auto">
          <a:xfrm>
            <a:off x="4913630" y="2534285"/>
            <a:ext cx="181610" cy="191135"/>
          </a:xfrm>
          <a:custGeom>
            <a:avLst/>
            <a:gdLst>
              <a:gd name="T0" fmla="*/ 1665270863 w 25"/>
              <a:gd name="T1" fmla="*/ 0 h 25"/>
              <a:gd name="T2" fmla="*/ 0 w 25"/>
              <a:gd name="T3" fmla="*/ 1690226623 h 25"/>
              <a:gd name="T4" fmla="*/ 144806162 w 25"/>
              <a:gd name="T5" fmla="*/ 1837202479 h 25"/>
              <a:gd name="T6" fmla="*/ 289612324 w 25"/>
              <a:gd name="T7" fmla="*/ 1690226623 h 25"/>
              <a:gd name="T8" fmla="*/ 1665270863 w 25"/>
              <a:gd name="T9" fmla="*/ 293951711 h 25"/>
              <a:gd name="T10" fmla="*/ 1810077025 w 25"/>
              <a:gd name="T11" fmla="*/ 146975855 h 25"/>
              <a:gd name="T12" fmla="*/ 1665270863 w 25"/>
              <a:gd name="T13" fmla="*/ 0 h 25"/>
              <a:gd name="T14" fmla="*/ 1665270863 w 25"/>
              <a:gd name="T15" fmla="*/ 0 h 25"/>
              <a:gd name="T16" fmla="*/ 1665270863 w 25"/>
              <a:gd name="T17" fmla="*/ 0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25">
                <a:moveTo>
                  <a:pt x="23" y="0"/>
                </a:moveTo>
                <a:cubicBezTo>
                  <a:pt x="11" y="0"/>
                  <a:pt x="0" y="10"/>
                  <a:pt x="0" y="23"/>
                </a:cubicBezTo>
                <a:cubicBezTo>
                  <a:pt x="0" y="24"/>
                  <a:pt x="1" y="25"/>
                  <a:pt x="2" y="25"/>
                </a:cubicBezTo>
                <a:cubicBezTo>
                  <a:pt x="3" y="25"/>
                  <a:pt x="4" y="24"/>
                  <a:pt x="4" y="23"/>
                </a:cubicBezTo>
                <a:cubicBezTo>
                  <a:pt x="4" y="12"/>
                  <a:pt x="13" y="4"/>
                  <a:pt x="23" y="4"/>
                </a:cubicBezTo>
                <a:cubicBezTo>
                  <a:pt x="24" y="4"/>
                  <a:pt x="25" y="3"/>
                  <a:pt x="25" y="2"/>
                </a:cubicBezTo>
                <a:cubicBezTo>
                  <a:pt x="25" y="1"/>
                  <a:pt x="24" y="0"/>
                  <a:pt x="23" y="0"/>
                </a:cubicBezTo>
                <a:close/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7128" name="TextBox 13"/>
          <p:cNvSpPr txBox="1">
            <a:spLocks noChangeArrowheads="1"/>
          </p:cNvSpPr>
          <p:nvPr/>
        </p:nvSpPr>
        <p:spPr bwMode="auto">
          <a:xfrm>
            <a:off x="1487170" y="1296670"/>
            <a:ext cx="133540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数据收集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29" name="TextBox 13"/>
          <p:cNvSpPr txBox="1">
            <a:spLocks noChangeArrowheads="1"/>
          </p:cNvSpPr>
          <p:nvPr/>
        </p:nvSpPr>
        <p:spPr bwMode="auto">
          <a:xfrm>
            <a:off x="1491615" y="1550670"/>
            <a:ext cx="133223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用户</a:t>
            </a:r>
            <a:r>
              <a:rPr lang="en-US" altLang="zh-CN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query</a:t>
            </a: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、相关文件等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30" name="TextBox 13"/>
          <p:cNvSpPr txBox="1">
            <a:spLocks noChangeArrowheads="1"/>
          </p:cNvSpPr>
          <p:nvPr/>
        </p:nvSpPr>
        <p:spPr bwMode="auto">
          <a:xfrm>
            <a:off x="1487170" y="2581275"/>
            <a:ext cx="133540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数据处理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31" name="TextBox 13"/>
          <p:cNvSpPr txBox="1">
            <a:spLocks noChangeArrowheads="1"/>
          </p:cNvSpPr>
          <p:nvPr/>
        </p:nvSpPr>
        <p:spPr bwMode="auto">
          <a:xfrm>
            <a:off x="1491615" y="2835910"/>
            <a:ext cx="133223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切块、去重、组合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32" name="TextBox 13"/>
          <p:cNvSpPr txBox="1">
            <a:spLocks noChangeArrowheads="1"/>
          </p:cNvSpPr>
          <p:nvPr/>
        </p:nvSpPr>
        <p:spPr bwMode="auto">
          <a:xfrm>
            <a:off x="1487170" y="3834765"/>
            <a:ext cx="133540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索引入库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33" name="TextBox 13"/>
          <p:cNvSpPr txBox="1">
            <a:spLocks noChangeArrowheads="1"/>
          </p:cNvSpPr>
          <p:nvPr/>
        </p:nvSpPr>
        <p:spPr bwMode="auto">
          <a:xfrm>
            <a:off x="1491615" y="4088765"/>
            <a:ext cx="133223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关键词、语义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34" name="TextBox 13"/>
          <p:cNvSpPr txBox="1">
            <a:spLocks noChangeArrowheads="1"/>
          </p:cNvSpPr>
          <p:nvPr/>
        </p:nvSpPr>
        <p:spPr bwMode="auto">
          <a:xfrm>
            <a:off x="7292975" y="1296670"/>
            <a:ext cx="133477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召回排序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35" name="TextBox 13"/>
          <p:cNvSpPr txBox="1">
            <a:spLocks noChangeArrowheads="1"/>
          </p:cNvSpPr>
          <p:nvPr/>
        </p:nvSpPr>
        <p:spPr bwMode="auto">
          <a:xfrm>
            <a:off x="7296785" y="1550670"/>
            <a:ext cx="133286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多路、多选</a:t>
            </a:r>
            <a:r>
              <a:rPr lang="en-US" altLang="zh-CN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endParaRPr lang="en-US" altLang="zh-CN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36" name="TextBox 13"/>
          <p:cNvSpPr txBox="1">
            <a:spLocks noChangeArrowheads="1"/>
          </p:cNvSpPr>
          <p:nvPr/>
        </p:nvSpPr>
        <p:spPr bwMode="auto">
          <a:xfrm>
            <a:off x="7292975" y="2590165"/>
            <a:ext cx="133477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模型微调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37" name="TextBox 13"/>
          <p:cNvSpPr txBox="1">
            <a:spLocks noChangeArrowheads="1"/>
          </p:cNvSpPr>
          <p:nvPr/>
        </p:nvSpPr>
        <p:spPr bwMode="auto">
          <a:xfrm>
            <a:off x="7296785" y="2844165"/>
            <a:ext cx="133286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全量、高效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38" name="TextBox 13"/>
          <p:cNvSpPr txBox="1">
            <a:spLocks noChangeArrowheads="1"/>
          </p:cNvSpPr>
          <p:nvPr/>
        </p:nvSpPr>
        <p:spPr bwMode="auto">
          <a:xfrm>
            <a:off x="7292975" y="3843020"/>
            <a:ext cx="133477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文档问答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139" name="TextBox 13"/>
          <p:cNvSpPr txBox="1">
            <a:spLocks noChangeArrowheads="1"/>
          </p:cNvSpPr>
          <p:nvPr/>
        </p:nvSpPr>
        <p:spPr bwMode="auto">
          <a:xfrm>
            <a:off x="7296785" y="4098925"/>
            <a:ext cx="133286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LLM</a:t>
            </a: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、阅读理解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15352" y="2419149"/>
            <a:ext cx="877372" cy="76284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2000" spc="100" dirty="0">
                <a:solidFill>
                  <a:srgbClr val="2663A7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z="2000" spc="100" dirty="0">
              <a:solidFill>
                <a:srgbClr val="2663A7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41807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008416" y="2315873"/>
            <a:ext cx="221742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0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内容概览</a:t>
            </a:r>
            <a:endParaRPr kumimoji="1" lang="zh-CN" altLang="en-US" sz="40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5008245" y="3205480"/>
            <a:ext cx="1383030" cy="14198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向量表示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模型训练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开发部署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5892" y="13574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内容设计安排：主要内容</a:t>
            </a:r>
            <a:endParaRPr lang="zh-CN" altLang="en-US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19272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25604" name="Pentagon 49"/>
          <p:cNvSpPr>
            <a:spLocks noChangeArrowheads="1"/>
          </p:cNvSpPr>
          <p:nvPr/>
        </p:nvSpPr>
        <p:spPr bwMode="auto">
          <a:xfrm>
            <a:off x="2918143" y="1104265"/>
            <a:ext cx="1749425" cy="836613"/>
          </a:xfrm>
          <a:prstGeom prst="homePlate">
            <a:avLst>
              <a:gd name="adj" fmla="val 50002"/>
            </a:avLst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05" name="Pentagon 51"/>
          <p:cNvSpPr>
            <a:spLocks noChangeArrowheads="1"/>
          </p:cNvSpPr>
          <p:nvPr/>
        </p:nvSpPr>
        <p:spPr bwMode="auto">
          <a:xfrm>
            <a:off x="2918143" y="2615565"/>
            <a:ext cx="1749425" cy="836613"/>
          </a:xfrm>
          <a:prstGeom prst="homePlate">
            <a:avLst>
              <a:gd name="adj" fmla="val 50002"/>
            </a:avLst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06" name="Pentagon 52"/>
          <p:cNvSpPr>
            <a:spLocks noChangeArrowheads="1"/>
          </p:cNvSpPr>
          <p:nvPr/>
        </p:nvSpPr>
        <p:spPr bwMode="auto">
          <a:xfrm flipH="1">
            <a:off x="4894580" y="2058353"/>
            <a:ext cx="1749425" cy="836612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07" name="Pentagon 53"/>
          <p:cNvSpPr>
            <a:spLocks noChangeArrowheads="1"/>
          </p:cNvSpPr>
          <p:nvPr/>
        </p:nvSpPr>
        <p:spPr bwMode="auto">
          <a:xfrm flipH="1">
            <a:off x="4894580" y="3398203"/>
            <a:ext cx="1749425" cy="836612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08" name="Freeform 69"/>
          <p:cNvSpPr/>
          <p:nvPr/>
        </p:nvSpPr>
        <p:spPr bwMode="auto">
          <a:xfrm>
            <a:off x="3545205" y="1331278"/>
            <a:ext cx="203200" cy="381000"/>
          </a:xfrm>
          <a:custGeom>
            <a:avLst/>
            <a:gdLst>
              <a:gd name="T0" fmla="*/ 125506 w 34"/>
              <a:gd name="T1" fmla="*/ 339328 h 64"/>
              <a:gd name="T2" fmla="*/ 125506 w 34"/>
              <a:gd name="T3" fmla="*/ 375047 h 64"/>
              <a:gd name="T4" fmla="*/ 119529 w 34"/>
              <a:gd name="T5" fmla="*/ 381000 h 64"/>
              <a:gd name="T6" fmla="*/ 89647 w 34"/>
              <a:gd name="T7" fmla="*/ 381000 h 64"/>
              <a:gd name="T8" fmla="*/ 83671 w 34"/>
              <a:gd name="T9" fmla="*/ 375047 h 64"/>
              <a:gd name="T10" fmla="*/ 83671 w 34"/>
              <a:gd name="T11" fmla="*/ 339328 h 64"/>
              <a:gd name="T12" fmla="*/ 5976 w 34"/>
              <a:gd name="T13" fmla="*/ 297656 h 64"/>
              <a:gd name="T14" fmla="*/ 5976 w 34"/>
              <a:gd name="T15" fmla="*/ 291703 h 64"/>
              <a:gd name="T16" fmla="*/ 23906 w 34"/>
              <a:gd name="T17" fmla="*/ 261938 h 64"/>
              <a:gd name="T18" fmla="*/ 29882 w 34"/>
              <a:gd name="T19" fmla="*/ 255984 h 64"/>
              <a:gd name="T20" fmla="*/ 35859 w 34"/>
              <a:gd name="T21" fmla="*/ 261938 h 64"/>
              <a:gd name="T22" fmla="*/ 101600 w 34"/>
              <a:gd name="T23" fmla="*/ 291703 h 64"/>
              <a:gd name="T24" fmla="*/ 149412 w 34"/>
              <a:gd name="T25" fmla="*/ 255984 h 64"/>
              <a:gd name="T26" fmla="*/ 95624 w 34"/>
              <a:gd name="T27" fmla="*/ 214313 h 64"/>
              <a:gd name="T28" fmla="*/ 5976 w 34"/>
              <a:gd name="T29" fmla="*/ 125016 h 64"/>
              <a:gd name="T30" fmla="*/ 83671 w 34"/>
              <a:gd name="T31" fmla="*/ 47625 h 64"/>
              <a:gd name="T32" fmla="*/ 83671 w 34"/>
              <a:gd name="T33" fmla="*/ 5953 h 64"/>
              <a:gd name="T34" fmla="*/ 89647 w 34"/>
              <a:gd name="T35" fmla="*/ 0 h 64"/>
              <a:gd name="T36" fmla="*/ 119529 w 34"/>
              <a:gd name="T37" fmla="*/ 0 h 64"/>
              <a:gd name="T38" fmla="*/ 125506 w 34"/>
              <a:gd name="T39" fmla="*/ 5953 h 64"/>
              <a:gd name="T40" fmla="*/ 125506 w 34"/>
              <a:gd name="T41" fmla="*/ 41672 h 64"/>
              <a:gd name="T42" fmla="*/ 191247 w 34"/>
              <a:gd name="T43" fmla="*/ 71438 h 64"/>
              <a:gd name="T44" fmla="*/ 191247 w 34"/>
              <a:gd name="T45" fmla="*/ 83344 h 64"/>
              <a:gd name="T46" fmla="*/ 173318 w 34"/>
              <a:gd name="T47" fmla="*/ 113109 h 64"/>
              <a:gd name="T48" fmla="*/ 173318 w 34"/>
              <a:gd name="T49" fmla="*/ 113109 h 64"/>
              <a:gd name="T50" fmla="*/ 167341 w 34"/>
              <a:gd name="T51" fmla="*/ 113109 h 64"/>
              <a:gd name="T52" fmla="*/ 107576 w 34"/>
              <a:gd name="T53" fmla="*/ 89297 h 64"/>
              <a:gd name="T54" fmla="*/ 59765 w 34"/>
              <a:gd name="T55" fmla="*/ 125016 h 64"/>
              <a:gd name="T56" fmla="*/ 119529 w 34"/>
              <a:gd name="T57" fmla="*/ 166688 h 64"/>
              <a:gd name="T58" fmla="*/ 203200 w 34"/>
              <a:gd name="T59" fmla="*/ 250031 h 64"/>
              <a:gd name="T60" fmla="*/ 125506 w 34"/>
              <a:gd name="T61" fmla="*/ 339328 h 6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25609" name="Freeform 23"/>
          <p:cNvSpPr>
            <a:spLocks noEditPoints="1"/>
          </p:cNvSpPr>
          <p:nvPr/>
        </p:nvSpPr>
        <p:spPr bwMode="auto">
          <a:xfrm>
            <a:off x="3500755" y="2894965"/>
            <a:ext cx="292100" cy="276225"/>
          </a:xfrm>
          <a:custGeom>
            <a:avLst/>
            <a:gdLst>
              <a:gd name="T0" fmla="*/ 292100 w 68"/>
              <a:gd name="T1" fmla="*/ 60424 h 64"/>
              <a:gd name="T2" fmla="*/ 292100 w 68"/>
              <a:gd name="T3" fmla="*/ 77688 h 64"/>
              <a:gd name="T4" fmla="*/ 274918 w 68"/>
              <a:gd name="T5" fmla="*/ 77688 h 64"/>
              <a:gd name="T6" fmla="*/ 262031 w 68"/>
              <a:gd name="T7" fmla="*/ 90636 h 64"/>
              <a:gd name="T8" fmla="*/ 30069 w 68"/>
              <a:gd name="T9" fmla="*/ 90636 h 64"/>
              <a:gd name="T10" fmla="*/ 17182 w 68"/>
              <a:gd name="T11" fmla="*/ 77688 h 64"/>
              <a:gd name="T12" fmla="*/ 0 w 68"/>
              <a:gd name="T13" fmla="*/ 77688 h 64"/>
              <a:gd name="T14" fmla="*/ 0 w 68"/>
              <a:gd name="T15" fmla="*/ 60424 h 64"/>
              <a:gd name="T16" fmla="*/ 146050 w 68"/>
              <a:gd name="T17" fmla="*/ 0 h 64"/>
              <a:gd name="T18" fmla="*/ 292100 w 68"/>
              <a:gd name="T19" fmla="*/ 60424 h 64"/>
              <a:gd name="T20" fmla="*/ 292100 w 68"/>
              <a:gd name="T21" fmla="*/ 258961 h 64"/>
              <a:gd name="T22" fmla="*/ 292100 w 68"/>
              <a:gd name="T23" fmla="*/ 276225 h 64"/>
              <a:gd name="T24" fmla="*/ 0 w 68"/>
              <a:gd name="T25" fmla="*/ 276225 h 64"/>
              <a:gd name="T26" fmla="*/ 0 w 68"/>
              <a:gd name="T27" fmla="*/ 258961 h 64"/>
              <a:gd name="T28" fmla="*/ 8591 w 68"/>
              <a:gd name="T29" fmla="*/ 246013 h 64"/>
              <a:gd name="T30" fmla="*/ 283509 w 68"/>
              <a:gd name="T31" fmla="*/ 246013 h 64"/>
              <a:gd name="T32" fmla="*/ 292100 w 68"/>
              <a:gd name="T33" fmla="*/ 258961 h 64"/>
              <a:gd name="T34" fmla="*/ 77321 w 68"/>
              <a:gd name="T35" fmla="*/ 99268 h 64"/>
              <a:gd name="T36" fmla="*/ 77321 w 68"/>
              <a:gd name="T37" fmla="*/ 215801 h 64"/>
              <a:gd name="T38" fmla="*/ 98799 w 68"/>
              <a:gd name="T39" fmla="*/ 215801 h 64"/>
              <a:gd name="T40" fmla="*/ 98799 w 68"/>
              <a:gd name="T41" fmla="*/ 99268 h 64"/>
              <a:gd name="T42" fmla="*/ 137459 w 68"/>
              <a:gd name="T43" fmla="*/ 99268 h 64"/>
              <a:gd name="T44" fmla="*/ 137459 w 68"/>
              <a:gd name="T45" fmla="*/ 215801 h 64"/>
              <a:gd name="T46" fmla="*/ 154641 w 68"/>
              <a:gd name="T47" fmla="*/ 215801 h 64"/>
              <a:gd name="T48" fmla="*/ 154641 w 68"/>
              <a:gd name="T49" fmla="*/ 99268 h 64"/>
              <a:gd name="T50" fmla="*/ 193301 w 68"/>
              <a:gd name="T51" fmla="*/ 99268 h 64"/>
              <a:gd name="T52" fmla="*/ 193301 w 68"/>
              <a:gd name="T53" fmla="*/ 215801 h 64"/>
              <a:gd name="T54" fmla="*/ 214779 w 68"/>
              <a:gd name="T55" fmla="*/ 215801 h 64"/>
              <a:gd name="T56" fmla="*/ 214779 w 68"/>
              <a:gd name="T57" fmla="*/ 99268 h 64"/>
              <a:gd name="T58" fmla="*/ 253440 w 68"/>
              <a:gd name="T59" fmla="*/ 99268 h 64"/>
              <a:gd name="T60" fmla="*/ 253440 w 68"/>
              <a:gd name="T61" fmla="*/ 215801 h 64"/>
              <a:gd name="T62" fmla="*/ 262031 w 68"/>
              <a:gd name="T63" fmla="*/ 215801 h 64"/>
              <a:gd name="T64" fmla="*/ 274918 w 68"/>
              <a:gd name="T65" fmla="*/ 228749 h 64"/>
              <a:gd name="T66" fmla="*/ 274918 w 68"/>
              <a:gd name="T67" fmla="*/ 237381 h 64"/>
              <a:gd name="T68" fmla="*/ 17182 w 68"/>
              <a:gd name="T69" fmla="*/ 237381 h 64"/>
              <a:gd name="T70" fmla="*/ 17182 w 68"/>
              <a:gd name="T71" fmla="*/ 228749 h 64"/>
              <a:gd name="T72" fmla="*/ 30069 w 68"/>
              <a:gd name="T73" fmla="*/ 215801 h 64"/>
              <a:gd name="T74" fmla="*/ 38660 w 68"/>
              <a:gd name="T75" fmla="*/ 215801 h 64"/>
              <a:gd name="T76" fmla="*/ 38660 w 68"/>
              <a:gd name="T77" fmla="*/ 99268 h 64"/>
              <a:gd name="T78" fmla="*/ 77321 w 68"/>
              <a:gd name="T79" fmla="*/ 99268 h 6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25610" name="Freeform 57"/>
          <p:cNvSpPr>
            <a:spLocks noEditPoints="1"/>
          </p:cNvSpPr>
          <p:nvPr/>
        </p:nvSpPr>
        <p:spPr bwMode="auto">
          <a:xfrm>
            <a:off x="5710555" y="3661728"/>
            <a:ext cx="347663" cy="307975"/>
          </a:xfrm>
          <a:custGeom>
            <a:avLst/>
            <a:gdLst>
              <a:gd name="T0" fmla="*/ 37441 w 65"/>
              <a:gd name="T1" fmla="*/ 47789 h 58"/>
              <a:gd name="T2" fmla="*/ 37441 w 65"/>
              <a:gd name="T3" fmla="*/ 302665 h 58"/>
              <a:gd name="T4" fmla="*/ 32092 w 65"/>
              <a:gd name="T5" fmla="*/ 307975 h 58"/>
              <a:gd name="T6" fmla="*/ 21395 w 65"/>
              <a:gd name="T7" fmla="*/ 307975 h 58"/>
              <a:gd name="T8" fmla="*/ 10697 w 65"/>
              <a:gd name="T9" fmla="*/ 302665 h 58"/>
              <a:gd name="T10" fmla="*/ 10697 w 65"/>
              <a:gd name="T11" fmla="*/ 47789 h 58"/>
              <a:gd name="T12" fmla="*/ 0 w 65"/>
              <a:gd name="T13" fmla="*/ 21240 h 58"/>
              <a:gd name="T14" fmla="*/ 26743 w 65"/>
              <a:gd name="T15" fmla="*/ 0 h 58"/>
              <a:gd name="T16" fmla="*/ 53487 w 65"/>
              <a:gd name="T17" fmla="*/ 21240 h 58"/>
              <a:gd name="T18" fmla="*/ 37441 w 65"/>
              <a:gd name="T19" fmla="*/ 47789 h 58"/>
              <a:gd name="T20" fmla="*/ 347663 w 65"/>
              <a:gd name="T21" fmla="*/ 191157 h 58"/>
              <a:gd name="T22" fmla="*/ 336966 w 65"/>
              <a:gd name="T23" fmla="*/ 201777 h 58"/>
              <a:gd name="T24" fmla="*/ 262084 w 65"/>
              <a:gd name="T25" fmla="*/ 228326 h 58"/>
              <a:gd name="T26" fmla="*/ 165809 w 65"/>
              <a:gd name="T27" fmla="*/ 196467 h 58"/>
              <a:gd name="T28" fmla="*/ 69533 w 65"/>
              <a:gd name="T29" fmla="*/ 228326 h 58"/>
              <a:gd name="T30" fmla="*/ 64184 w 65"/>
              <a:gd name="T31" fmla="*/ 228326 h 58"/>
              <a:gd name="T32" fmla="*/ 53487 w 65"/>
              <a:gd name="T33" fmla="*/ 217706 h 58"/>
              <a:gd name="T34" fmla="*/ 53487 w 65"/>
              <a:gd name="T35" fmla="*/ 69029 h 58"/>
              <a:gd name="T36" fmla="*/ 58835 w 65"/>
              <a:gd name="T37" fmla="*/ 58409 h 58"/>
              <a:gd name="T38" fmla="*/ 74881 w 65"/>
              <a:gd name="T39" fmla="*/ 47789 h 58"/>
              <a:gd name="T40" fmla="*/ 160460 w 65"/>
              <a:gd name="T41" fmla="*/ 21240 h 58"/>
              <a:gd name="T42" fmla="*/ 246038 w 65"/>
              <a:gd name="T43" fmla="*/ 47789 h 58"/>
              <a:gd name="T44" fmla="*/ 262084 w 65"/>
              <a:gd name="T45" fmla="*/ 53099 h 58"/>
              <a:gd name="T46" fmla="*/ 336966 w 65"/>
              <a:gd name="T47" fmla="*/ 21240 h 58"/>
              <a:gd name="T48" fmla="*/ 347663 w 65"/>
              <a:gd name="T49" fmla="*/ 37169 h 58"/>
              <a:gd name="T50" fmla="*/ 347663 w 65"/>
              <a:gd name="T51" fmla="*/ 191157 h 5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25611" name="Freeform 66"/>
          <p:cNvSpPr>
            <a:spLocks noEditPoints="1"/>
          </p:cNvSpPr>
          <p:nvPr/>
        </p:nvSpPr>
        <p:spPr bwMode="auto">
          <a:xfrm>
            <a:off x="5761355" y="2326640"/>
            <a:ext cx="257175" cy="300038"/>
          </a:xfrm>
          <a:custGeom>
            <a:avLst/>
            <a:gdLst>
              <a:gd name="T0" fmla="*/ 257175 w 55"/>
              <a:gd name="T1" fmla="*/ 42193 h 64"/>
              <a:gd name="T2" fmla="*/ 257175 w 55"/>
              <a:gd name="T3" fmla="*/ 65633 h 64"/>
              <a:gd name="T4" fmla="*/ 126250 w 55"/>
              <a:gd name="T5" fmla="*/ 107826 h 64"/>
              <a:gd name="T6" fmla="*/ 0 w 55"/>
              <a:gd name="T7" fmla="*/ 65633 h 64"/>
              <a:gd name="T8" fmla="*/ 0 w 55"/>
              <a:gd name="T9" fmla="*/ 42193 h 64"/>
              <a:gd name="T10" fmla="*/ 126250 w 55"/>
              <a:gd name="T11" fmla="*/ 0 h 64"/>
              <a:gd name="T12" fmla="*/ 257175 w 55"/>
              <a:gd name="T13" fmla="*/ 42193 h 64"/>
              <a:gd name="T14" fmla="*/ 257175 w 55"/>
              <a:gd name="T15" fmla="*/ 98450 h 64"/>
              <a:gd name="T16" fmla="*/ 257175 w 55"/>
              <a:gd name="T17" fmla="*/ 126579 h 64"/>
              <a:gd name="T18" fmla="*/ 126250 w 55"/>
              <a:gd name="T19" fmla="*/ 173459 h 64"/>
              <a:gd name="T20" fmla="*/ 0 w 55"/>
              <a:gd name="T21" fmla="*/ 126579 h 64"/>
              <a:gd name="T22" fmla="*/ 0 w 55"/>
              <a:gd name="T23" fmla="*/ 98450 h 64"/>
              <a:gd name="T24" fmla="*/ 126250 w 55"/>
              <a:gd name="T25" fmla="*/ 126579 h 64"/>
              <a:gd name="T26" fmla="*/ 257175 w 55"/>
              <a:gd name="T27" fmla="*/ 98450 h 64"/>
              <a:gd name="T28" fmla="*/ 257175 w 55"/>
              <a:gd name="T29" fmla="*/ 164083 h 64"/>
              <a:gd name="T30" fmla="*/ 257175 w 55"/>
              <a:gd name="T31" fmla="*/ 192212 h 64"/>
              <a:gd name="T32" fmla="*/ 126250 w 55"/>
              <a:gd name="T33" fmla="*/ 234405 h 64"/>
              <a:gd name="T34" fmla="*/ 0 w 55"/>
              <a:gd name="T35" fmla="*/ 192212 h 64"/>
              <a:gd name="T36" fmla="*/ 0 w 55"/>
              <a:gd name="T37" fmla="*/ 164083 h 64"/>
              <a:gd name="T38" fmla="*/ 126250 w 55"/>
              <a:gd name="T39" fmla="*/ 192212 h 64"/>
              <a:gd name="T40" fmla="*/ 257175 w 55"/>
              <a:gd name="T41" fmla="*/ 164083 h 64"/>
              <a:gd name="T42" fmla="*/ 257175 w 55"/>
              <a:gd name="T43" fmla="*/ 229717 h 64"/>
              <a:gd name="T44" fmla="*/ 257175 w 55"/>
              <a:gd name="T45" fmla="*/ 257845 h 64"/>
              <a:gd name="T46" fmla="*/ 126250 w 55"/>
              <a:gd name="T47" fmla="*/ 300038 h 64"/>
              <a:gd name="T48" fmla="*/ 0 w 55"/>
              <a:gd name="T49" fmla="*/ 257845 h 64"/>
              <a:gd name="T50" fmla="*/ 0 w 55"/>
              <a:gd name="T51" fmla="*/ 229717 h 64"/>
              <a:gd name="T52" fmla="*/ 126250 w 55"/>
              <a:gd name="T53" fmla="*/ 257845 h 64"/>
              <a:gd name="T54" fmla="*/ 257175 w 55"/>
              <a:gd name="T55" fmla="*/ 229717 h 6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25612" name="Rectangle 34"/>
          <p:cNvSpPr>
            <a:spLocks noChangeArrowheads="1"/>
          </p:cNvSpPr>
          <p:nvPr/>
        </p:nvSpPr>
        <p:spPr bwMode="auto">
          <a:xfrm>
            <a:off x="4694555" y="1196975"/>
            <a:ext cx="200025" cy="904240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13" name="Rectangle 35"/>
          <p:cNvSpPr>
            <a:spLocks noChangeArrowheads="1"/>
          </p:cNvSpPr>
          <p:nvPr/>
        </p:nvSpPr>
        <p:spPr bwMode="auto">
          <a:xfrm>
            <a:off x="4694555" y="2098040"/>
            <a:ext cx="200025" cy="752475"/>
          </a:xfrm>
          <a:prstGeom prst="rect">
            <a:avLst/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14" name="Rectangle 36"/>
          <p:cNvSpPr>
            <a:spLocks noChangeArrowheads="1"/>
          </p:cNvSpPr>
          <p:nvPr/>
        </p:nvSpPr>
        <p:spPr bwMode="auto">
          <a:xfrm>
            <a:off x="4694555" y="2660015"/>
            <a:ext cx="200025" cy="750888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15" name="Rectangle 37"/>
          <p:cNvSpPr>
            <a:spLocks noChangeArrowheads="1"/>
          </p:cNvSpPr>
          <p:nvPr/>
        </p:nvSpPr>
        <p:spPr bwMode="auto">
          <a:xfrm>
            <a:off x="4694555" y="3410903"/>
            <a:ext cx="200025" cy="752475"/>
          </a:xfrm>
          <a:prstGeom prst="rect">
            <a:avLst/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16" name="Rectangle 30"/>
          <p:cNvSpPr>
            <a:spLocks noChangeArrowheads="1"/>
          </p:cNvSpPr>
          <p:nvPr/>
        </p:nvSpPr>
        <p:spPr bwMode="auto">
          <a:xfrm>
            <a:off x="4694555" y="4153853"/>
            <a:ext cx="200025" cy="752475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17" name="Pentagon 31"/>
          <p:cNvSpPr>
            <a:spLocks noChangeArrowheads="1"/>
          </p:cNvSpPr>
          <p:nvPr/>
        </p:nvSpPr>
        <p:spPr bwMode="auto">
          <a:xfrm>
            <a:off x="2918143" y="4079240"/>
            <a:ext cx="1749425" cy="836613"/>
          </a:xfrm>
          <a:prstGeom prst="homePlate">
            <a:avLst>
              <a:gd name="adj" fmla="val 50002"/>
            </a:avLst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18" name="Freeform 152"/>
          <p:cNvSpPr>
            <a:spLocks noEditPoints="1"/>
          </p:cNvSpPr>
          <p:nvPr/>
        </p:nvSpPr>
        <p:spPr bwMode="auto">
          <a:xfrm>
            <a:off x="3443605" y="4320540"/>
            <a:ext cx="385763" cy="355600"/>
          </a:xfrm>
          <a:custGeom>
            <a:avLst/>
            <a:gdLst>
              <a:gd name="T0" fmla="*/ 385763 w 67"/>
              <a:gd name="T1" fmla="*/ 114710 h 62"/>
              <a:gd name="T2" fmla="*/ 264852 w 67"/>
              <a:gd name="T3" fmla="*/ 206477 h 62"/>
              <a:gd name="T4" fmla="*/ 241822 w 67"/>
              <a:gd name="T5" fmla="*/ 229419 h 62"/>
              <a:gd name="T6" fmla="*/ 224549 w 67"/>
              <a:gd name="T7" fmla="*/ 269568 h 62"/>
              <a:gd name="T8" fmla="*/ 253337 w 67"/>
              <a:gd name="T9" fmla="*/ 298245 h 62"/>
              <a:gd name="T10" fmla="*/ 299398 w 67"/>
              <a:gd name="T11" fmla="*/ 332658 h 62"/>
              <a:gd name="T12" fmla="*/ 299398 w 67"/>
              <a:gd name="T13" fmla="*/ 349865 h 62"/>
              <a:gd name="T14" fmla="*/ 293640 w 67"/>
              <a:gd name="T15" fmla="*/ 355600 h 62"/>
              <a:gd name="T16" fmla="*/ 97880 w 67"/>
              <a:gd name="T17" fmla="*/ 355600 h 62"/>
              <a:gd name="T18" fmla="*/ 92123 w 67"/>
              <a:gd name="T19" fmla="*/ 349865 h 62"/>
              <a:gd name="T20" fmla="*/ 92123 w 67"/>
              <a:gd name="T21" fmla="*/ 332658 h 62"/>
              <a:gd name="T22" fmla="*/ 138184 w 67"/>
              <a:gd name="T23" fmla="*/ 298245 h 62"/>
              <a:gd name="T24" fmla="*/ 166972 w 67"/>
              <a:gd name="T25" fmla="*/ 269568 h 62"/>
              <a:gd name="T26" fmla="*/ 149699 w 67"/>
              <a:gd name="T27" fmla="*/ 229419 h 62"/>
              <a:gd name="T28" fmla="*/ 126668 w 67"/>
              <a:gd name="T29" fmla="*/ 206477 h 62"/>
              <a:gd name="T30" fmla="*/ 0 w 67"/>
              <a:gd name="T31" fmla="*/ 114710 h 62"/>
              <a:gd name="T32" fmla="*/ 0 w 67"/>
              <a:gd name="T33" fmla="*/ 86032 h 62"/>
              <a:gd name="T34" fmla="*/ 23031 w 67"/>
              <a:gd name="T35" fmla="*/ 63090 h 62"/>
              <a:gd name="T36" fmla="*/ 92123 w 67"/>
              <a:gd name="T37" fmla="*/ 63090 h 62"/>
              <a:gd name="T38" fmla="*/ 92123 w 67"/>
              <a:gd name="T39" fmla="*/ 40148 h 62"/>
              <a:gd name="T40" fmla="*/ 126668 w 67"/>
              <a:gd name="T41" fmla="*/ 0 h 62"/>
              <a:gd name="T42" fmla="*/ 259095 w 67"/>
              <a:gd name="T43" fmla="*/ 0 h 62"/>
              <a:gd name="T44" fmla="*/ 299398 w 67"/>
              <a:gd name="T45" fmla="*/ 40148 h 62"/>
              <a:gd name="T46" fmla="*/ 299398 w 67"/>
              <a:gd name="T47" fmla="*/ 63090 h 62"/>
              <a:gd name="T48" fmla="*/ 362732 w 67"/>
              <a:gd name="T49" fmla="*/ 63090 h 62"/>
              <a:gd name="T50" fmla="*/ 385763 w 67"/>
              <a:gd name="T51" fmla="*/ 86032 h 62"/>
              <a:gd name="T52" fmla="*/ 385763 w 67"/>
              <a:gd name="T53" fmla="*/ 114710 h 62"/>
              <a:gd name="T54" fmla="*/ 92123 w 67"/>
              <a:gd name="T55" fmla="*/ 91768 h 62"/>
              <a:gd name="T56" fmla="*/ 34546 w 67"/>
              <a:gd name="T57" fmla="*/ 91768 h 62"/>
              <a:gd name="T58" fmla="*/ 34546 w 67"/>
              <a:gd name="T59" fmla="*/ 114710 h 62"/>
              <a:gd name="T60" fmla="*/ 109395 w 67"/>
              <a:gd name="T61" fmla="*/ 177800 h 62"/>
              <a:gd name="T62" fmla="*/ 92123 w 67"/>
              <a:gd name="T63" fmla="*/ 91768 h 62"/>
              <a:gd name="T64" fmla="*/ 356975 w 67"/>
              <a:gd name="T65" fmla="*/ 91768 h 62"/>
              <a:gd name="T66" fmla="*/ 299398 w 67"/>
              <a:gd name="T67" fmla="*/ 91768 h 62"/>
              <a:gd name="T68" fmla="*/ 282125 w 67"/>
              <a:gd name="T69" fmla="*/ 177800 h 62"/>
              <a:gd name="T70" fmla="*/ 356975 w 67"/>
              <a:gd name="T71" fmla="*/ 114710 h 62"/>
              <a:gd name="T72" fmla="*/ 356975 w 67"/>
              <a:gd name="T73" fmla="*/ 91768 h 6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25619" name="TextBox 13"/>
          <p:cNvSpPr txBox="1">
            <a:spLocks noChangeArrowheads="1"/>
          </p:cNvSpPr>
          <p:nvPr/>
        </p:nvSpPr>
        <p:spPr bwMode="auto">
          <a:xfrm>
            <a:off x="998855" y="1233488"/>
            <a:ext cx="1754188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文档表示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0" name="TextBox 13"/>
          <p:cNvSpPr txBox="1">
            <a:spLocks noChangeArrowheads="1"/>
          </p:cNvSpPr>
          <p:nvPr/>
        </p:nvSpPr>
        <p:spPr bwMode="auto">
          <a:xfrm>
            <a:off x="995680" y="1459865"/>
            <a:ext cx="1751013" cy="7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不同表示方法及效果</a:t>
            </a:r>
            <a:endParaRPr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损失函数</a:t>
            </a:r>
            <a:endParaRPr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训练流程</a:t>
            </a:r>
            <a:endParaRPr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1" name="TextBox 13"/>
          <p:cNvSpPr txBox="1">
            <a:spLocks noChangeArrowheads="1"/>
          </p:cNvSpPr>
          <p:nvPr/>
        </p:nvSpPr>
        <p:spPr bwMode="auto">
          <a:xfrm>
            <a:off x="998855" y="2736850"/>
            <a:ext cx="1754188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GPT</a:t>
            </a: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算法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2" name="TextBox 13"/>
          <p:cNvSpPr txBox="1">
            <a:spLocks noChangeArrowheads="1"/>
          </p:cNvSpPr>
          <p:nvPr/>
        </p:nvSpPr>
        <p:spPr bwMode="auto">
          <a:xfrm>
            <a:off x="938530" y="3001328"/>
            <a:ext cx="1751013" cy="94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Attention相关原理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统一Mask视角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In-Context和Instruct Tuning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3" name="TextBox 13"/>
          <p:cNvSpPr txBox="1">
            <a:spLocks noChangeArrowheads="1"/>
          </p:cNvSpPr>
          <p:nvPr/>
        </p:nvSpPr>
        <p:spPr bwMode="auto">
          <a:xfrm>
            <a:off x="995680" y="4163378"/>
            <a:ext cx="1754188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LLM</a:t>
            </a: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架构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4" name="TextBox 13"/>
          <p:cNvSpPr txBox="1">
            <a:spLocks noChangeArrowheads="1"/>
          </p:cNvSpPr>
          <p:nvPr/>
        </p:nvSpPr>
        <p:spPr bwMode="auto">
          <a:xfrm>
            <a:off x="998855" y="4466590"/>
            <a:ext cx="1751013" cy="7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ChatGLM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LLaMA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RWKV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5" name="TextBox 13"/>
          <p:cNvSpPr txBox="1">
            <a:spLocks noChangeArrowheads="1"/>
          </p:cNvSpPr>
          <p:nvPr/>
        </p:nvSpPr>
        <p:spPr bwMode="auto">
          <a:xfrm>
            <a:off x="6844030" y="2178050"/>
            <a:ext cx="17526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高效微调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6" name="TextBox 13"/>
          <p:cNvSpPr txBox="1">
            <a:spLocks noChangeArrowheads="1"/>
          </p:cNvSpPr>
          <p:nvPr/>
        </p:nvSpPr>
        <p:spPr bwMode="auto">
          <a:xfrm>
            <a:off x="6847205" y="2423478"/>
            <a:ext cx="1749425" cy="7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常见方法原理</a:t>
            </a:r>
            <a:endParaRPr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微调实战</a:t>
            </a:r>
            <a:endParaRPr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参数合并</a:t>
            </a:r>
            <a:endParaRPr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7" name="TextBox 13"/>
          <p:cNvSpPr txBox="1">
            <a:spLocks noChangeArrowheads="1"/>
          </p:cNvSpPr>
          <p:nvPr/>
        </p:nvSpPr>
        <p:spPr bwMode="auto">
          <a:xfrm>
            <a:off x="6790055" y="3530600"/>
            <a:ext cx="17526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LLM</a:t>
            </a: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生成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628" name="TextBox 13"/>
          <p:cNvSpPr txBox="1">
            <a:spLocks noChangeArrowheads="1"/>
          </p:cNvSpPr>
          <p:nvPr/>
        </p:nvSpPr>
        <p:spPr bwMode="auto">
          <a:xfrm>
            <a:off x="6790055" y="3776028"/>
            <a:ext cx="1749425" cy="7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贪心、集束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采样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惩罚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2" name="Pentagon 52"/>
          <p:cNvSpPr>
            <a:spLocks noChangeArrowheads="1"/>
          </p:cNvSpPr>
          <p:nvPr/>
        </p:nvSpPr>
        <p:spPr bwMode="auto">
          <a:xfrm flipH="1">
            <a:off x="4894580" y="665163"/>
            <a:ext cx="1749425" cy="836612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3" name="Freeform 66"/>
          <p:cNvSpPr>
            <a:spLocks noEditPoints="1"/>
          </p:cNvSpPr>
          <p:nvPr/>
        </p:nvSpPr>
        <p:spPr bwMode="auto">
          <a:xfrm>
            <a:off x="5761355" y="933450"/>
            <a:ext cx="257175" cy="300038"/>
          </a:xfrm>
          <a:custGeom>
            <a:avLst/>
            <a:gdLst>
              <a:gd name="T0" fmla="*/ 257175 w 55"/>
              <a:gd name="T1" fmla="*/ 42193 h 64"/>
              <a:gd name="T2" fmla="*/ 257175 w 55"/>
              <a:gd name="T3" fmla="*/ 65633 h 64"/>
              <a:gd name="T4" fmla="*/ 126250 w 55"/>
              <a:gd name="T5" fmla="*/ 107826 h 64"/>
              <a:gd name="T6" fmla="*/ 0 w 55"/>
              <a:gd name="T7" fmla="*/ 65633 h 64"/>
              <a:gd name="T8" fmla="*/ 0 w 55"/>
              <a:gd name="T9" fmla="*/ 42193 h 64"/>
              <a:gd name="T10" fmla="*/ 126250 w 55"/>
              <a:gd name="T11" fmla="*/ 0 h 64"/>
              <a:gd name="T12" fmla="*/ 257175 w 55"/>
              <a:gd name="T13" fmla="*/ 42193 h 64"/>
              <a:gd name="T14" fmla="*/ 257175 w 55"/>
              <a:gd name="T15" fmla="*/ 98450 h 64"/>
              <a:gd name="T16" fmla="*/ 257175 w 55"/>
              <a:gd name="T17" fmla="*/ 126579 h 64"/>
              <a:gd name="T18" fmla="*/ 126250 w 55"/>
              <a:gd name="T19" fmla="*/ 173459 h 64"/>
              <a:gd name="T20" fmla="*/ 0 w 55"/>
              <a:gd name="T21" fmla="*/ 126579 h 64"/>
              <a:gd name="T22" fmla="*/ 0 w 55"/>
              <a:gd name="T23" fmla="*/ 98450 h 64"/>
              <a:gd name="T24" fmla="*/ 126250 w 55"/>
              <a:gd name="T25" fmla="*/ 126579 h 64"/>
              <a:gd name="T26" fmla="*/ 257175 w 55"/>
              <a:gd name="T27" fmla="*/ 98450 h 64"/>
              <a:gd name="T28" fmla="*/ 257175 w 55"/>
              <a:gd name="T29" fmla="*/ 164083 h 64"/>
              <a:gd name="T30" fmla="*/ 257175 w 55"/>
              <a:gd name="T31" fmla="*/ 192212 h 64"/>
              <a:gd name="T32" fmla="*/ 126250 w 55"/>
              <a:gd name="T33" fmla="*/ 234405 h 64"/>
              <a:gd name="T34" fmla="*/ 0 w 55"/>
              <a:gd name="T35" fmla="*/ 192212 h 64"/>
              <a:gd name="T36" fmla="*/ 0 w 55"/>
              <a:gd name="T37" fmla="*/ 164083 h 64"/>
              <a:gd name="T38" fmla="*/ 126250 w 55"/>
              <a:gd name="T39" fmla="*/ 192212 h 64"/>
              <a:gd name="T40" fmla="*/ 257175 w 55"/>
              <a:gd name="T41" fmla="*/ 164083 h 64"/>
              <a:gd name="T42" fmla="*/ 257175 w 55"/>
              <a:gd name="T43" fmla="*/ 229717 h 64"/>
              <a:gd name="T44" fmla="*/ 257175 w 55"/>
              <a:gd name="T45" fmla="*/ 257845 h 64"/>
              <a:gd name="T46" fmla="*/ 126250 w 55"/>
              <a:gd name="T47" fmla="*/ 300038 h 64"/>
              <a:gd name="T48" fmla="*/ 0 w 55"/>
              <a:gd name="T49" fmla="*/ 257845 h 64"/>
              <a:gd name="T50" fmla="*/ 0 w 55"/>
              <a:gd name="T51" fmla="*/ 229717 h 64"/>
              <a:gd name="T52" fmla="*/ 126250 w 55"/>
              <a:gd name="T53" fmla="*/ 257845 h 64"/>
              <a:gd name="T54" fmla="*/ 257175 w 55"/>
              <a:gd name="T55" fmla="*/ 229717 h 6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104" name="Rectangle 35"/>
          <p:cNvSpPr>
            <a:spLocks noChangeArrowheads="1"/>
          </p:cNvSpPr>
          <p:nvPr/>
        </p:nvSpPr>
        <p:spPr bwMode="auto">
          <a:xfrm>
            <a:off x="4694555" y="704850"/>
            <a:ext cx="200025" cy="752475"/>
          </a:xfrm>
          <a:prstGeom prst="rect">
            <a:avLst/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5" name="TextBox 13"/>
          <p:cNvSpPr txBox="1">
            <a:spLocks noChangeArrowheads="1"/>
          </p:cNvSpPr>
          <p:nvPr/>
        </p:nvSpPr>
        <p:spPr bwMode="auto">
          <a:xfrm>
            <a:off x="6844030" y="784860"/>
            <a:ext cx="17526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全量微调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6" name="TextBox 13"/>
          <p:cNvSpPr txBox="1">
            <a:spLocks noChangeArrowheads="1"/>
          </p:cNvSpPr>
          <p:nvPr/>
        </p:nvSpPr>
        <p:spPr bwMode="auto">
          <a:xfrm>
            <a:off x="6847205" y="1030288"/>
            <a:ext cx="1749425" cy="7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全量微调原理</a:t>
            </a:r>
            <a:endParaRPr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训练策略</a:t>
            </a:r>
            <a:endParaRPr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词表扩充</a:t>
            </a:r>
            <a:endParaRPr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7" name="Pentagon 53"/>
          <p:cNvSpPr>
            <a:spLocks noChangeArrowheads="1"/>
          </p:cNvSpPr>
          <p:nvPr/>
        </p:nvSpPr>
        <p:spPr bwMode="auto">
          <a:xfrm flipH="1">
            <a:off x="4894580" y="4675823"/>
            <a:ext cx="1749425" cy="836612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8" name="Freeform 57"/>
          <p:cNvSpPr>
            <a:spLocks noEditPoints="1"/>
          </p:cNvSpPr>
          <p:nvPr/>
        </p:nvSpPr>
        <p:spPr bwMode="auto">
          <a:xfrm>
            <a:off x="5710555" y="4939348"/>
            <a:ext cx="347663" cy="307975"/>
          </a:xfrm>
          <a:custGeom>
            <a:avLst/>
            <a:gdLst>
              <a:gd name="T0" fmla="*/ 37441 w 65"/>
              <a:gd name="T1" fmla="*/ 47789 h 58"/>
              <a:gd name="T2" fmla="*/ 37441 w 65"/>
              <a:gd name="T3" fmla="*/ 302665 h 58"/>
              <a:gd name="T4" fmla="*/ 32092 w 65"/>
              <a:gd name="T5" fmla="*/ 307975 h 58"/>
              <a:gd name="T6" fmla="*/ 21395 w 65"/>
              <a:gd name="T7" fmla="*/ 307975 h 58"/>
              <a:gd name="T8" fmla="*/ 10697 w 65"/>
              <a:gd name="T9" fmla="*/ 302665 h 58"/>
              <a:gd name="T10" fmla="*/ 10697 w 65"/>
              <a:gd name="T11" fmla="*/ 47789 h 58"/>
              <a:gd name="T12" fmla="*/ 0 w 65"/>
              <a:gd name="T13" fmla="*/ 21240 h 58"/>
              <a:gd name="T14" fmla="*/ 26743 w 65"/>
              <a:gd name="T15" fmla="*/ 0 h 58"/>
              <a:gd name="T16" fmla="*/ 53487 w 65"/>
              <a:gd name="T17" fmla="*/ 21240 h 58"/>
              <a:gd name="T18" fmla="*/ 37441 w 65"/>
              <a:gd name="T19" fmla="*/ 47789 h 58"/>
              <a:gd name="T20" fmla="*/ 347663 w 65"/>
              <a:gd name="T21" fmla="*/ 191157 h 58"/>
              <a:gd name="T22" fmla="*/ 336966 w 65"/>
              <a:gd name="T23" fmla="*/ 201777 h 58"/>
              <a:gd name="T24" fmla="*/ 262084 w 65"/>
              <a:gd name="T25" fmla="*/ 228326 h 58"/>
              <a:gd name="T26" fmla="*/ 165809 w 65"/>
              <a:gd name="T27" fmla="*/ 196467 h 58"/>
              <a:gd name="T28" fmla="*/ 69533 w 65"/>
              <a:gd name="T29" fmla="*/ 228326 h 58"/>
              <a:gd name="T30" fmla="*/ 64184 w 65"/>
              <a:gd name="T31" fmla="*/ 228326 h 58"/>
              <a:gd name="T32" fmla="*/ 53487 w 65"/>
              <a:gd name="T33" fmla="*/ 217706 h 58"/>
              <a:gd name="T34" fmla="*/ 53487 w 65"/>
              <a:gd name="T35" fmla="*/ 69029 h 58"/>
              <a:gd name="T36" fmla="*/ 58835 w 65"/>
              <a:gd name="T37" fmla="*/ 58409 h 58"/>
              <a:gd name="T38" fmla="*/ 74881 w 65"/>
              <a:gd name="T39" fmla="*/ 47789 h 58"/>
              <a:gd name="T40" fmla="*/ 160460 w 65"/>
              <a:gd name="T41" fmla="*/ 21240 h 58"/>
              <a:gd name="T42" fmla="*/ 246038 w 65"/>
              <a:gd name="T43" fmla="*/ 47789 h 58"/>
              <a:gd name="T44" fmla="*/ 262084 w 65"/>
              <a:gd name="T45" fmla="*/ 53099 h 58"/>
              <a:gd name="T46" fmla="*/ 336966 w 65"/>
              <a:gd name="T47" fmla="*/ 21240 h 58"/>
              <a:gd name="T48" fmla="*/ 347663 w 65"/>
              <a:gd name="T49" fmla="*/ 37169 h 58"/>
              <a:gd name="T50" fmla="*/ 347663 w 65"/>
              <a:gd name="T51" fmla="*/ 191157 h 5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109" name="Rectangle 37"/>
          <p:cNvSpPr>
            <a:spLocks noChangeArrowheads="1"/>
          </p:cNvSpPr>
          <p:nvPr/>
        </p:nvSpPr>
        <p:spPr bwMode="auto">
          <a:xfrm>
            <a:off x="4694555" y="4688523"/>
            <a:ext cx="200025" cy="752475"/>
          </a:xfrm>
          <a:prstGeom prst="rect">
            <a:avLst/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pPr algn="ctr" defTabSz="1028700" eaLnBrk="1" hangingPunct="1"/>
            <a:endParaRPr lang="en-US" altLang="zh-CN" sz="2600">
              <a:solidFill>
                <a:srgbClr val="262626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1" name="TextBox 13"/>
          <p:cNvSpPr txBox="1">
            <a:spLocks noChangeArrowheads="1"/>
          </p:cNvSpPr>
          <p:nvPr/>
        </p:nvSpPr>
        <p:spPr bwMode="auto">
          <a:xfrm>
            <a:off x="6786880" y="4808220"/>
            <a:ext cx="17526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开发部署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2" name="TextBox 13"/>
          <p:cNvSpPr txBox="1">
            <a:spLocks noChangeArrowheads="1"/>
          </p:cNvSpPr>
          <p:nvPr/>
        </p:nvSpPr>
        <p:spPr bwMode="auto">
          <a:xfrm>
            <a:off x="6790055" y="5053648"/>
            <a:ext cx="1749425" cy="47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向量检索</a:t>
            </a: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qdrant</a:t>
            </a:r>
            <a:endParaRPr lang="zh-CN" altLang="en-US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4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Triton</a:t>
            </a:r>
            <a:endParaRPr lang="en-US" altLang="zh-CN" sz="1400">
              <a:solidFill>
                <a:srgbClr val="445469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文本 文本框 3"/>
          <p:cNvSpPr txBox="1"/>
          <p:nvPr>
            <p:custDataLst>
              <p:tags r:id="rId1"/>
            </p:custDataLst>
          </p:nvPr>
        </p:nvSpPr>
        <p:spPr>
          <a:xfrm>
            <a:off x="3621609" y="1759817"/>
            <a:ext cx="4209466" cy="2100573"/>
          </a:xfrm>
          <a:prstGeom prst="rect">
            <a:avLst/>
          </a:prstGeom>
          <a:noFill/>
        </p:spPr>
        <p:txBody>
          <a:bodyPr wrap="square" lIns="68578" tIns="34289" rIns="68578" bIns="34289" rtlCol="0">
            <a:spAutoFit/>
          </a:bodyPr>
          <a:lstStyle/>
          <a:p>
            <a:pPr marL="179705"/>
            <a:r>
              <a:rPr lang="en-US" altLang="zh-CN" sz="66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66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en-US" altLang="zh-CN" sz="6600" b="1" spc="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" y="-635"/>
            <a:ext cx="3884399" cy="571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rcRect l="5241" t="4897" r="5241" b="4897"/>
          <a:stretch>
            <a:fillRect/>
          </a:stretch>
        </p:blipFill>
        <p:spPr>
          <a:xfrm>
            <a:off x="1620456" y="1928267"/>
            <a:ext cx="1864815" cy="1864815"/>
          </a:xfrm>
          <a:custGeom>
            <a:avLst/>
            <a:gdLst>
              <a:gd name="connsiteX0" fmla="*/ 853751 w 1707502"/>
              <a:gd name="connsiteY0" fmla="*/ 0 h 1707502"/>
              <a:gd name="connsiteX1" fmla="*/ 1707502 w 1707502"/>
              <a:gd name="connsiteY1" fmla="*/ 853751 h 1707502"/>
              <a:gd name="connsiteX2" fmla="*/ 853751 w 1707502"/>
              <a:gd name="connsiteY2" fmla="*/ 1707502 h 1707502"/>
              <a:gd name="connsiteX3" fmla="*/ 0 w 1707502"/>
              <a:gd name="connsiteY3" fmla="*/ 853751 h 1707502"/>
              <a:gd name="connsiteX4" fmla="*/ 853751 w 1707502"/>
              <a:gd name="connsiteY4" fmla="*/ 0 h 17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502" h="1707502">
                <a:moveTo>
                  <a:pt x="853751" y="0"/>
                </a:moveTo>
                <a:cubicBezTo>
                  <a:pt x="1325265" y="0"/>
                  <a:pt x="1707502" y="382237"/>
                  <a:pt x="1707502" y="853751"/>
                </a:cubicBezTo>
                <a:cubicBezTo>
                  <a:pt x="1707502" y="1325265"/>
                  <a:pt x="1325265" y="1707502"/>
                  <a:pt x="853751" y="1707502"/>
                </a:cubicBezTo>
                <a:cubicBezTo>
                  <a:pt x="382237" y="1707502"/>
                  <a:pt x="0" y="1325265"/>
                  <a:pt x="0" y="853751"/>
                </a:cubicBezTo>
                <a:cubicBezTo>
                  <a:pt x="0" y="382237"/>
                  <a:pt x="382237" y="0"/>
                  <a:pt x="853751" y="0"/>
                </a:cubicBezTo>
                <a:close/>
              </a:path>
            </a:pathLst>
          </a:cu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8890" y="2408554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4296410" y="1350010"/>
            <a:ext cx="690880" cy="645160"/>
          </a:xfrm>
          <a:prstGeom prst="rect">
            <a:avLst/>
          </a:prstGeom>
          <a:solidFill>
            <a:srgbClr val="2BA8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02</a:t>
            </a:r>
            <a:endParaRPr lang="zh-CN" altLang="en-US" sz="36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0" name="文本框 6"/>
          <p:cNvSpPr txBox="1">
            <a:spLocks noChangeArrowheads="1"/>
          </p:cNvSpPr>
          <p:nvPr/>
        </p:nvSpPr>
        <p:spPr bwMode="auto">
          <a:xfrm>
            <a:off x="4296410" y="2458085"/>
            <a:ext cx="690880" cy="645160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03</a:t>
            </a:r>
            <a:endParaRPr lang="zh-CN" altLang="en-US" sz="36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1" name="文本框 7"/>
          <p:cNvSpPr txBox="1">
            <a:spLocks noChangeArrowheads="1"/>
          </p:cNvSpPr>
          <p:nvPr/>
        </p:nvSpPr>
        <p:spPr bwMode="auto">
          <a:xfrm>
            <a:off x="4296410" y="3566160"/>
            <a:ext cx="690880" cy="645160"/>
          </a:xfrm>
          <a:prstGeom prst="rect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04</a:t>
            </a:r>
            <a:endParaRPr lang="zh-CN" altLang="en-US" sz="36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3" name="文本框 9"/>
          <p:cNvSpPr txBox="1">
            <a:spLocks noChangeArrowheads="1"/>
          </p:cNvSpPr>
          <p:nvPr/>
        </p:nvSpPr>
        <p:spPr bwMode="auto">
          <a:xfrm>
            <a:off x="5294948" y="1443673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2BA854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项目介绍</a:t>
            </a:r>
            <a:endParaRPr lang="zh-CN" altLang="en-US" sz="3200" b="1">
              <a:solidFill>
                <a:srgbClr val="2BA854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4" name="文本框 10"/>
          <p:cNvSpPr txBox="1">
            <a:spLocks noChangeArrowheads="1"/>
          </p:cNvSpPr>
          <p:nvPr/>
        </p:nvSpPr>
        <p:spPr bwMode="auto">
          <a:xfrm>
            <a:off x="5294948" y="2551748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513087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技术调研</a:t>
            </a:r>
            <a:endParaRPr lang="zh-CN" altLang="en-US" sz="3200" b="1">
              <a:solidFill>
                <a:srgbClr val="513087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5" name="文本框 11"/>
          <p:cNvSpPr txBox="1">
            <a:spLocks noChangeArrowheads="1"/>
          </p:cNvSpPr>
          <p:nvPr/>
        </p:nvSpPr>
        <p:spPr bwMode="auto">
          <a:xfrm>
            <a:off x="5294948" y="3658235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DE4477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流程方案</a:t>
            </a:r>
            <a:endParaRPr lang="zh-CN" altLang="en-US" sz="3200" b="1">
              <a:solidFill>
                <a:srgbClr val="DE4477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4347" name="直接连接符 14"/>
          <p:cNvCxnSpPr>
            <a:cxnSpLocks noChangeShapeType="1"/>
          </p:cNvCxnSpPr>
          <p:nvPr/>
        </p:nvCxnSpPr>
        <p:spPr bwMode="auto">
          <a:xfrm>
            <a:off x="5183823" y="1445260"/>
            <a:ext cx="0" cy="457200"/>
          </a:xfrm>
          <a:prstGeom prst="line">
            <a:avLst/>
          </a:prstGeom>
          <a:noFill/>
          <a:ln w="6350">
            <a:solidFill>
              <a:srgbClr val="2BA85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直接连接符 15"/>
          <p:cNvCxnSpPr>
            <a:cxnSpLocks noChangeShapeType="1"/>
          </p:cNvCxnSpPr>
          <p:nvPr/>
        </p:nvCxnSpPr>
        <p:spPr bwMode="auto">
          <a:xfrm>
            <a:off x="5202873" y="2550160"/>
            <a:ext cx="0" cy="457200"/>
          </a:xfrm>
          <a:prstGeom prst="line">
            <a:avLst/>
          </a:prstGeom>
          <a:noFill/>
          <a:ln w="6350">
            <a:solidFill>
              <a:srgbClr val="51308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直接连接符 16"/>
          <p:cNvCxnSpPr>
            <a:cxnSpLocks noChangeShapeType="1"/>
          </p:cNvCxnSpPr>
          <p:nvPr/>
        </p:nvCxnSpPr>
        <p:spPr bwMode="auto">
          <a:xfrm>
            <a:off x="5202873" y="3662998"/>
            <a:ext cx="0" cy="457200"/>
          </a:xfrm>
          <a:prstGeom prst="line">
            <a:avLst/>
          </a:prstGeom>
          <a:noFill/>
          <a:ln w="6350">
            <a:solidFill>
              <a:srgbClr val="DE447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直接连接符 23"/>
          <p:cNvCxnSpPr>
            <a:cxnSpLocks noChangeShapeType="1"/>
          </p:cNvCxnSpPr>
          <p:nvPr/>
        </p:nvCxnSpPr>
        <p:spPr bwMode="auto">
          <a:xfrm>
            <a:off x="5126673" y="1445260"/>
            <a:ext cx="0" cy="457200"/>
          </a:xfrm>
          <a:prstGeom prst="line">
            <a:avLst/>
          </a:prstGeom>
          <a:noFill/>
          <a:ln w="28575">
            <a:solidFill>
              <a:srgbClr val="2BA85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直接连接符 24"/>
          <p:cNvCxnSpPr>
            <a:cxnSpLocks noChangeShapeType="1"/>
          </p:cNvCxnSpPr>
          <p:nvPr/>
        </p:nvCxnSpPr>
        <p:spPr bwMode="auto">
          <a:xfrm>
            <a:off x="5145723" y="2550160"/>
            <a:ext cx="0" cy="457200"/>
          </a:xfrm>
          <a:prstGeom prst="line">
            <a:avLst/>
          </a:prstGeom>
          <a:noFill/>
          <a:ln w="28575">
            <a:solidFill>
              <a:srgbClr val="51308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直接连接符 25"/>
          <p:cNvCxnSpPr>
            <a:cxnSpLocks noChangeShapeType="1"/>
          </p:cNvCxnSpPr>
          <p:nvPr/>
        </p:nvCxnSpPr>
        <p:spPr bwMode="auto">
          <a:xfrm>
            <a:off x="5145723" y="3662998"/>
            <a:ext cx="0" cy="457200"/>
          </a:xfrm>
          <a:prstGeom prst="line">
            <a:avLst/>
          </a:prstGeom>
          <a:noFill/>
          <a:ln w="28575">
            <a:solidFill>
              <a:srgbClr val="DE447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296410" y="4589780"/>
            <a:ext cx="690880" cy="645160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05</a:t>
            </a:r>
            <a:endParaRPr lang="zh-CN" altLang="en-US" sz="36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5294948" y="4683443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513087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内容预览</a:t>
            </a:r>
            <a:endParaRPr lang="zh-CN" altLang="en-US" sz="3200" b="1">
              <a:solidFill>
                <a:srgbClr val="513087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0" name="直接连接符 15"/>
          <p:cNvCxnSpPr>
            <a:cxnSpLocks noChangeShapeType="1"/>
          </p:cNvCxnSpPr>
          <p:nvPr/>
        </p:nvCxnSpPr>
        <p:spPr bwMode="auto">
          <a:xfrm>
            <a:off x="5202873" y="4681855"/>
            <a:ext cx="0" cy="457200"/>
          </a:xfrm>
          <a:prstGeom prst="line">
            <a:avLst/>
          </a:prstGeom>
          <a:noFill/>
          <a:ln w="6350">
            <a:solidFill>
              <a:srgbClr val="51308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24"/>
          <p:cNvCxnSpPr>
            <a:cxnSpLocks noChangeShapeType="1"/>
          </p:cNvCxnSpPr>
          <p:nvPr/>
        </p:nvCxnSpPr>
        <p:spPr bwMode="auto">
          <a:xfrm>
            <a:off x="5145723" y="4681855"/>
            <a:ext cx="0" cy="457200"/>
          </a:xfrm>
          <a:prstGeom prst="line">
            <a:avLst/>
          </a:prstGeom>
          <a:noFill/>
          <a:ln w="28575">
            <a:solidFill>
              <a:srgbClr val="51308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文本框 6"/>
          <p:cNvSpPr txBox="1">
            <a:spLocks noChangeArrowheads="1"/>
          </p:cNvSpPr>
          <p:nvPr/>
        </p:nvSpPr>
        <p:spPr bwMode="auto">
          <a:xfrm>
            <a:off x="4296410" y="384810"/>
            <a:ext cx="690880" cy="645160"/>
          </a:xfrm>
          <a:prstGeom prst="rect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01</a:t>
            </a:r>
            <a:endParaRPr lang="zh-CN" altLang="en-US" sz="36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0" name="文本框 10"/>
          <p:cNvSpPr txBox="1">
            <a:spLocks noChangeArrowheads="1"/>
          </p:cNvSpPr>
          <p:nvPr/>
        </p:nvSpPr>
        <p:spPr bwMode="auto">
          <a:xfrm>
            <a:off x="5294948" y="478473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513087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目的背景</a:t>
            </a:r>
            <a:endParaRPr lang="zh-CN" altLang="en-US" sz="3200" b="1">
              <a:solidFill>
                <a:srgbClr val="513087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31" name="直接连接符 15"/>
          <p:cNvCxnSpPr>
            <a:cxnSpLocks noChangeShapeType="1"/>
          </p:cNvCxnSpPr>
          <p:nvPr/>
        </p:nvCxnSpPr>
        <p:spPr bwMode="auto">
          <a:xfrm>
            <a:off x="5202873" y="476885"/>
            <a:ext cx="0" cy="457200"/>
          </a:xfrm>
          <a:prstGeom prst="line">
            <a:avLst/>
          </a:prstGeom>
          <a:noFill/>
          <a:ln w="6350">
            <a:solidFill>
              <a:srgbClr val="51308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24"/>
          <p:cNvCxnSpPr>
            <a:cxnSpLocks noChangeShapeType="1"/>
          </p:cNvCxnSpPr>
          <p:nvPr/>
        </p:nvCxnSpPr>
        <p:spPr bwMode="auto">
          <a:xfrm>
            <a:off x="5145723" y="476885"/>
            <a:ext cx="0" cy="457200"/>
          </a:xfrm>
          <a:prstGeom prst="line">
            <a:avLst/>
          </a:prstGeom>
          <a:noFill/>
          <a:ln w="28575">
            <a:solidFill>
              <a:srgbClr val="51308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15352" y="2419149"/>
            <a:ext cx="877372" cy="76284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00" spc="100" dirty="0">
                <a:solidFill>
                  <a:srgbClr val="2663A7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/01</a:t>
            </a:r>
            <a:endParaRPr lang="en-US" altLang="zh-CN" sz="1600" spc="100" dirty="0">
              <a:solidFill>
                <a:srgbClr val="2663A7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41807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008416" y="2315872"/>
            <a:ext cx="221742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0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目的背景</a:t>
            </a:r>
            <a:endParaRPr kumimoji="1" lang="zh-CN" altLang="en-US" sz="40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08245" y="3205480"/>
            <a:ext cx="2068830" cy="14198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LLM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的时代加持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招人难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就业难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加速毕业生成长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麻雀虽小五脏全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3"/>
          <p:cNvSpPr txBox="1"/>
          <p:nvPr/>
        </p:nvSpPr>
        <p:spPr>
          <a:xfrm>
            <a:off x="250812" y="163680"/>
            <a:ext cx="7074092" cy="386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项目初衷背景</a:t>
            </a:r>
            <a:endParaRPr lang="zh-CN" altLang="en-US" sz="21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94793" y="220663"/>
            <a:ext cx="2167989" cy="281987"/>
            <a:chOff x="2895762" y="53069"/>
            <a:chExt cx="6563861" cy="85375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34819" name="Rounded Rectangle 29"/>
          <p:cNvSpPr>
            <a:spLocks noChangeArrowheads="1"/>
          </p:cNvSpPr>
          <p:nvPr/>
        </p:nvSpPr>
        <p:spPr bwMode="auto">
          <a:xfrm>
            <a:off x="695325" y="1335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0" name="Rounded Rectangle 30"/>
          <p:cNvSpPr>
            <a:spLocks noChangeArrowheads="1"/>
          </p:cNvSpPr>
          <p:nvPr/>
        </p:nvSpPr>
        <p:spPr bwMode="auto">
          <a:xfrm>
            <a:off x="2862263" y="1335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1" name="Rounded Rectangle 31"/>
          <p:cNvSpPr>
            <a:spLocks noChangeArrowheads="1"/>
          </p:cNvSpPr>
          <p:nvPr/>
        </p:nvSpPr>
        <p:spPr bwMode="auto">
          <a:xfrm>
            <a:off x="5030788" y="1335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2" name="Rounded Rectangle 32"/>
          <p:cNvSpPr>
            <a:spLocks noChangeArrowheads="1"/>
          </p:cNvSpPr>
          <p:nvPr/>
        </p:nvSpPr>
        <p:spPr bwMode="auto">
          <a:xfrm>
            <a:off x="7197725" y="1335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3" name="Rounded Rectangle 9"/>
          <p:cNvSpPr>
            <a:spLocks noChangeArrowheads="1"/>
          </p:cNvSpPr>
          <p:nvPr/>
        </p:nvSpPr>
        <p:spPr bwMode="auto">
          <a:xfrm>
            <a:off x="822325" y="1462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4" name="Rounded Rectangle 10"/>
          <p:cNvSpPr>
            <a:spLocks noChangeArrowheads="1"/>
          </p:cNvSpPr>
          <p:nvPr/>
        </p:nvSpPr>
        <p:spPr bwMode="auto">
          <a:xfrm>
            <a:off x="2989263" y="1462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5" name="Rounded Rectangle 11"/>
          <p:cNvSpPr>
            <a:spLocks noChangeArrowheads="1"/>
          </p:cNvSpPr>
          <p:nvPr/>
        </p:nvSpPr>
        <p:spPr bwMode="auto">
          <a:xfrm>
            <a:off x="5157788" y="1462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6" name="Rounded Rectangle 12"/>
          <p:cNvSpPr>
            <a:spLocks noChangeArrowheads="1"/>
          </p:cNvSpPr>
          <p:nvPr/>
        </p:nvSpPr>
        <p:spPr bwMode="auto">
          <a:xfrm>
            <a:off x="7324725" y="1462723"/>
            <a:ext cx="2032000" cy="3048000"/>
          </a:xfrm>
          <a:prstGeom prst="roundRect">
            <a:avLst>
              <a:gd name="adj" fmla="val 16667"/>
            </a:avLst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34827" name="Freeform 6"/>
          <p:cNvSpPr>
            <a:spLocks noEditPoints="1"/>
          </p:cNvSpPr>
          <p:nvPr/>
        </p:nvSpPr>
        <p:spPr bwMode="auto">
          <a:xfrm>
            <a:off x="3667125" y="1692910"/>
            <a:ext cx="423863" cy="517525"/>
          </a:xfrm>
          <a:custGeom>
            <a:avLst/>
            <a:gdLst>
              <a:gd name="T0" fmla="*/ 34166831 w 781"/>
              <a:gd name="T1" fmla="*/ 231497676 h 953"/>
              <a:gd name="T2" fmla="*/ 108097548 w 781"/>
              <a:gd name="T3" fmla="*/ 231497676 h 953"/>
              <a:gd name="T4" fmla="*/ 108097548 w 781"/>
              <a:gd name="T5" fmla="*/ 247422023 h 953"/>
              <a:gd name="T6" fmla="*/ 34166831 w 781"/>
              <a:gd name="T7" fmla="*/ 247422023 h 953"/>
              <a:gd name="T8" fmla="*/ 34166831 w 781"/>
              <a:gd name="T9" fmla="*/ 231497676 h 953"/>
              <a:gd name="T10" fmla="*/ 34166831 w 781"/>
              <a:gd name="T11" fmla="*/ 205841360 h 953"/>
              <a:gd name="T12" fmla="*/ 108097548 w 781"/>
              <a:gd name="T13" fmla="*/ 205841360 h 953"/>
              <a:gd name="T14" fmla="*/ 108097548 w 781"/>
              <a:gd name="T15" fmla="*/ 221765708 h 953"/>
              <a:gd name="T16" fmla="*/ 34166831 w 781"/>
              <a:gd name="T17" fmla="*/ 221765708 h 953"/>
              <a:gd name="T18" fmla="*/ 34166831 w 781"/>
              <a:gd name="T19" fmla="*/ 205841360 h 953"/>
              <a:gd name="T20" fmla="*/ 34166831 w 781"/>
              <a:gd name="T21" fmla="*/ 178415250 h 953"/>
              <a:gd name="T22" fmla="*/ 108097548 w 781"/>
              <a:gd name="T23" fmla="*/ 178415250 h 953"/>
              <a:gd name="T24" fmla="*/ 108097548 w 781"/>
              <a:gd name="T25" fmla="*/ 194340141 h 953"/>
              <a:gd name="T26" fmla="*/ 34166831 w 781"/>
              <a:gd name="T27" fmla="*/ 194340141 h 953"/>
              <a:gd name="T28" fmla="*/ 34166831 w 781"/>
              <a:gd name="T29" fmla="*/ 178415250 h 953"/>
              <a:gd name="T30" fmla="*/ 34166831 w 781"/>
              <a:gd name="T31" fmla="*/ 154233311 h 953"/>
              <a:gd name="T32" fmla="*/ 108097548 w 781"/>
              <a:gd name="T33" fmla="*/ 154233311 h 953"/>
              <a:gd name="T34" fmla="*/ 108097548 w 781"/>
              <a:gd name="T35" fmla="*/ 169863326 h 953"/>
              <a:gd name="T36" fmla="*/ 34166831 w 781"/>
              <a:gd name="T37" fmla="*/ 169863326 h 953"/>
              <a:gd name="T38" fmla="*/ 34166831 w 781"/>
              <a:gd name="T39" fmla="*/ 154233311 h 953"/>
              <a:gd name="T40" fmla="*/ 34166831 w 781"/>
              <a:gd name="T41" fmla="*/ 127987245 h 953"/>
              <a:gd name="T42" fmla="*/ 108097548 w 781"/>
              <a:gd name="T43" fmla="*/ 127987245 h 953"/>
              <a:gd name="T44" fmla="*/ 108097548 w 781"/>
              <a:gd name="T45" fmla="*/ 143912136 h 953"/>
              <a:gd name="T46" fmla="*/ 34166831 w 781"/>
              <a:gd name="T47" fmla="*/ 143912136 h 953"/>
              <a:gd name="T48" fmla="*/ 34166831 w 781"/>
              <a:gd name="T49" fmla="*/ 127987245 h 953"/>
              <a:gd name="T50" fmla="*/ 156991583 w 781"/>
              <a:gd name="T51" fmla="*/ 49838255 h 953"/>
              <a:gd name="T52" fmla="*/ 188801931 w 781"/>
              <a:gd name="T53" fmla="*/ 49838255 h 953"/>
              <a:gd name="T54" fmla="*/ 188801931 w 781"/>
              <a:gd name="T55" fmla="*/ 241819394 h 953"/>
              <a:gd name="T56" fmla="*/ 156991583 w 781"/>
              <a:gd name="T57" fmla="*/ 241819394 h 953"/>
              <a:gd name="T58" fmla="*/ 156991583 w 781"/>
              <a:gd name="T59" fmla="*/ 49838255 h 953"/>
              <a:gd name="T60" fmla="*/ 79821381 w 781"/>
              <a:gd name="T61" fmla="*/ 19758268 h 953"/>
              <a:gd name="T62" fmla="*/ 82766713 w 781"/>
              <a:gd name="T63" fmla="*/ 31259487 h 953"/>
              <a:gd name="T64" fmla="*/ 83355562 w 781"/>
              <a:gd name="T65" fmla="*/ 43350457 h 953"/>
              <a:gd name="T66" fmla="*/ 81883168 w 781"/>
              <a:gd name="T67" fmla="*/ 56031177 h 953"/>
              <a:gd name="T68" fmla="*/ 78053747 w 781"/>
              <a:gd name="T69" fmla="*/ 68122147 h 953"/>
              <a:gd name="T70" fmla="*/ 71574233 w 781"/>
              <a:gd name="T71" fmla="*/ 80213117 h 953"/>
              <a:gd name="T72" fmla="*/ 63032390 w 781"/>
              <a:gd name="T73" fmla="*/ 91419461 h 953"/>
              <a:gd name="T74" fmla="*/ 52428760 w 781"/>
              <a:gd name="T75" fmla="*/ 101741179 h 953"/>
              <a:gd name="T76" fmla="*/ 50661669 w 781"/>
              <a:gd name="T77" fmla="*/ 96138007 h 953"/>
              <a:gd name="T78" fmla="*/ 47715794 w 781"/>
              <a:gd name="T79" fmla="*/ 90239960 h 953"/>
              <a:gd name="T80" fmla="*/ 44475765 w 781"/>
              <a:gd name="T81" fmla="*/ 84931663 h 953"/>
              <a:gd name="T82" fmla="*/ 39763342 w 781"/>
              <a:gd name="T83" fmla="*/ 79918242 h 953"/>
              <a:gd name="T84" fmla="*/ 36523314 w 781"/>
              <a:gd name="T85" fmla="*/ 77559240 h 953"/>
              <a:gd name="T86" fmla="*/ 31810891 w 781"/>
              <a:gd name="T87" fmla="*/ 74609945 h 953"/>
              <a:gd name="T88" fmla="*/ 25624988 w 781"/>
              <a:gd name="T89" fmla="*/ 71956068 h 953"/>
              <a:gd name="T90" fmla="*/ 16788991 w 781"/>
              <a:gd name="T91" fmla="*/ 80802867 h 953"/>
              <a:gd name="T92" fmla="*/ 15905446 w 781"/>
              <a:gd name="T93" fmla="*/ 260987912 h 953"/>
              <a:gd name="T94" fmla="*/ 212954524 w 781"/>
              <a:gd name="T95" fmla="*/ 260987912 h 953"/>
              <a:gd name="T96" fmla="*/ 213543916 w 781"/>
              <a:gd name="T97" fmla="*/ 19758268 h 953"/>
              <a:gd name="T98" fmla="*/ 79821381 w 781"/>
              <a:gd name="T99" fmla="*/ 19758268 h 953"/>
              <a:gd name="T100" fmla="*/ 73046628 w 781"/>
              <a:gd name="T101" fmla="*/ 0 h 953"/>
              <a:gd name="T102" fmla="*/ 230038211 w 781"/>
              <a:gd name="T103" fmla="*/ 0 h 953"/>
              <a:gd name="T104" fmla="*/ 228859970 w 781"/>
              <a:gd name="T105" fmla="*/ 281041055 h 953"/>
              <a:gd name="T106" fmla="*/ 0 w 781"/>
              <a:gd name="T107" fmla="*/ 281041055 h 953"/>
              <a:gd name="T108" fmla="*/ 883545 w 781"/>
              <a:gd name="T109" fmla="*/ 71071442 h 953"/>
              <a:gd name="T110" fmla="*/ 73046628 w 781"/>
              <a:gd name="T111" fmla="*/ 0 h 95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781" h="953">
                <a:moveTo>
                  <a:pt x="116" y="785"/>
                </a:moveTo>
                <a:lnTo>
                  <a:pt x="367" y="785"/>
                </a:lnTo>
                <a:lnTo>
                  <a:pt x="367" y="839"/>
                </a:lnTo>
                <a:lnTo>
                  <a:pt x="116" y="839"/>
                </a:lnTo>
                <a:lnTo>
                  <a:pt x="116" y="785"/>
                </a:lnTo>
                <a:close/>
                <a:moveTo>
                  <a:pt x="116" y="698"/>
                </a:moveTo>
                <a:lnTo>
                  <a:pt x="367" y="698"/>
                </a:lnTo>
                <a:lnTo>
                  <a:pt x="367" y="752"/>
                </a:lnTo>
                <a:lnTo>
                  <a:pt x="116" y="752"/>
                </a:lnTo>
                <a:lnTo>
                  <a:pt x="116" y="698"/>
                </a:lnTo>
                <a:close/>
                <a:moveTo>
                  <a:pt x="116" y="605"/>
                </a:moveTo>
                <a:lnTo>
                  <a:pt x="367" y="605"/>
                </a:lnTo>
                <a:lnTo>
                  <a:pt x="367" y="659"/>
                </a:lnTo>
                <a:lnTo>
                  <a:pt x="116" y="659"/>
                </a:lnTo>
                <a:lnTo>
                  <a:pt x="116" y="605"/>
                </a:lnTo>
                <a:close/>
                <a:moveTo>
                  <a:pt x="116" y="523"/>
                </a:moveTo>
                <a:lnTo>
                  <a:pt x="367" y="523"/>
                </a:lnTo>
                <a:lnTo>
                  <a:pt x="367" y="576"/>
                </a:lnTo>
                <a:lnTo>
                  <a:pt x="116" y="576"/>
                </a:lnTo>
                <a:lnTo>
                  <a:pt x="116" y="523"/>
                </a:lnTo>
                <a:close/>
                <a:moveTo>
                  <a:pt x="116" y="434"/>
                </a:moveTo>
                <a:lnTo>
                  <a:pt x="367" y="434"/>
                </a:lnTo>
                <a:lnTo>
                  <a:pt x="367" y="488"/>
                </a:lnTo>
                <a:lnTo>
                  <a:pt x="116" y="488"/>
                </a:lnTo>
                <a:lnTo>
                  <a:pt x="116" y="434"/>
                </a:lnTo>
                <a:close/>
                <a:moveTo>
                  <a:pt x="533" y="169"/>
                </a:moveTo>
                <a:lnTo>
                  <a:pt x="641" y="169"/>
                </a:lnTo>
                <a:lnTo>
                  <a:pt x="641" y="820"/>
                </a:lnTo>
                <a:lnTo>
                  <a:pt x="533" y="820"/>
                </a:lnTo>
                <a:lnTo>
                  <a:pt x="533" y="169"/>
                </a:lnTo>
                <a:close/>
                <a:moveTo>
                  <a:pt x="271" y="67"/>
                </a:moveTo>
                <a:lnTo>
                  <a:pt x="281" y="106"/>
                </a:lnTo>
                <a:lnTo>
                  <a:pt x="283" y="147"/>
                </a:lnTo>
                <a:lnTo>
                  <a:pt x="278" y="190"/>
                </a:lnTo>
                <a:lnTo>
                  <a:pt x="265" y="231"/>
                </a:lnTo>
                <a:lnTo>
                  <a:pt x="243" y="272"/>
                </a:lnTo>
                <a:lnTo>
                  <a:pt x="214" y="310"/>
                </a:lnTo>
                <a:lnTo>
                  <a:pt x="178" y="345"/>
                </a:lnTo>
                <a:lnTo>
                  <a:pt x="172" y="326"/>
                </a:lnTo>
                <a:lnTo>
                  <a:pt x="162" y="306"/>
                </a:lnTo>
                <a:lnTo>
                  <a:pt x="151" y="288"/>
                </a:lnTo>
                <a:lnTo>
                  <a:pt x="135" y="271"/>
                </a:lnTo>
                <a:lnTo>
                  <a:pt x="124" y="263"/>
                </a:lnTo>
                <a:lnTo>
                  <a:pt x="108" y="253"/>
                </a:lnTo>
                <a:lnTo>
                  <a:pt x="87" y="244"/>
                </a:lnTo>
                <a:lnTo>
                  <a:pt x="57" y="274"/>
                </a:lnTo>
                <a:lnTo>
                  <a:pt x="54" y="885"/>
                </a:lnTo>
                <a:lnTo>
                  <a:pt x="723" y="885"/>
                </a:lnTo>
                <a:lnTo>
                  <a:pt x="725" y="67"/>
                </a:lnTo>
                <a:lnTo>
                  <a:pt x="271" y="67"/>
                </a:lnTo>
                <a:close/>
                <a:moveTo>
                  <a:pt x="248" y="0"/>
                </a:moveTo>
                <a:lnTo>
                  <a:pt x="781" y="0"/>
                </a:lnTo>
                <a:lnTo>
                  <a:pt x="777" y="953"/>
                </a:lnTo>
                <a:lnTo>
                  <a:pt x="0" y="953"/>
                </a:lnTo>
                <a:lnTo>
                  <a:pt x="3" y="241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4828" name="Freeform 7"/>
          <p:cNvSpPr>
            <a:spLocks noEditPoints="1"/>
          </p:cNvSpPr>
          <p:nvPr/>
        </p:nvSpPr>
        <p:spPr bwMode="auto">
          <a:xfrm>
            <a:off x="5886133" y="1601470"/>
            <a:ext cx="574675" cy="701675"/>
          </a:xfrm>
          <a:custGeom>
            <a:avLst/>
            <a:gdLst>
              <a:gd name="T0" fmla="*/ 101505696 w 1061"/>
              <a:gd name="T1" fmla="*/ 311117934 h 1297"/>
              <a:gd name="T2" fmla="*/ 104146167 w 1061"/>
              <a:gd name="T3" fmla="*/ 328678744 h 1297"/>
              <a:gd name="T4" fmla="*/ 99451815 w 1061"/>
              <a:gd name="T5" fmla="*/ 333654307 h 1297"/>
              <a:gd name="T6" fmla="*/ 93877846 w 1061"/>
              <a:gd name="T7" fmla="*/ 338922550 h 1297"/>
              <a:gd name="T8" fmla="*/ 74809036 w 1061"/>
              <a:gd name="T9" fmla="*/ 339800590 h 1297"/>
              <a:gd name="T10" fmla="*/ 72168564 w 1061"/>
              <a:gd name="T11" fmla="*/ 337751829 h 1297"/>
              <a:gd name="T12" fmla="*/ 64541256 w 1061"/>
              <a:gd name="T13" fmla="*/ 332776266 h 1297"/>
              <a:gd name="T14" fmla="*/ 61900785 w 1061"/>
              <a:gd name="T15" fmla="*/ 314630096 h 1297"/>
              <a:gd name="T16" fmla="*/ 66594596 w 1061"/>
              <a:gd name="T17" fmla="*/ 309947214 h 1297"/>
              <a:gd name="T18" fmla="*/ 27576817 w 1061"/>
              <a:gd name="T19" fmla="*/ 286532800 h 1297"/>
              <a:gd name="T20" fmla="*/ 146977600 w 1061"/>
              <a:gd name="T21" fmla="*/ 280094378 h 1297"/>
              <a:gd name="T22" fmla="*/ 27576817 w 1061"/>
              <a:gd name="T23" fmla="*/ 213655980 h 1297"/>
              <a:gd name="T24" fmla="*/ 0 w 1061"/>
              <a:gd name="T25" fmla="*/ 213655980 h 1297"/>
              <a:gd name="T26" fmla="*/ 141403631 w 1061"/>
              <a:gd name="T27" fmla="*/ 222143705 h 1297"/>
              <a:gd name="T28" fmla="*/ 75982759 w 1061"/>
              <a:gd name="T29" fmla="*/ 177656320 h 1297"/>
              <a:gd name="T30" fmla="*/ 49872691 w 1061"/>
              <a:gd name="T31" fmla="*/ 194631769 h 1297"/>
              <a:gd name="T32" fmla="*/ 43712131 w 1061"/>
              <a:gd name="T33" fmla="*/ 225655867 h 1297"/>
              <a:gd name="T34" fmla="*/ 61900785 w 1061"/>
              <a:gd name="T35" fmla="*/ 252289762 h 1297"/>
              <a:gd name="T36" fmla="*/ 68354910 w 1061"/>
              <a:gd name="T37" fmla="*/ 262240888 h 1297"/>
              <a:gd name="T38" fmla="*/ 98278633 w 1061"/>
              <a:gd name="T39" fmla="*/ 259021406 h 1297"/>
              <a:gd name="T40" fmla="*/ 111186884 w 1061"/>
              <a:gd name="T41" fmla="*/ 247606879 h 1297"/>
              <a:gd name="T42" fmla="*/ 124095135 w 1061"/>
              <a:gd name="T43" fmla="*/ 217460822 h 1297"/>
              <a:gd name="T44" fmla="*/ 112067041 w 1061"/>
              <a:gd name="T45" fmla="*/ 188778166 h 1297"/>
              <a:gd name="T46" fmla="*/ 83610067 w 1061"/>
              <a:gd name="T47" fmla="*/ 176485599 h 1297"/>
              <a:gd name="T48" fmla="*/ 112653632 w 1061"/>
              <a:gd name="T49" fmla="*/ 173851477 h 1297"/>
              <a:gd name="T50" fmla="*/ 134362915 w 1061"/>
              <a:gd name="T51" fmla="*/ 207217016 h 1297"/>
              <a:gd name="T52" fmla="*/ 126148475 w 1061"/>
              <a:gd name="T53" fmla="*/ 247899559 h 1297"/>
              <a:gd name="T54" fmla="*/ 109720136 w 1061"/>
              <a:gd name="T55" fmla="*/ 262826248 h 1297"/>
              <a:gd name="T56" fmla="*/ 104732758 w 1061"/>
              <a:gd name="T57" fmla="*/ 306435052 h 1297"/>
              <a:gd name="T58" fmla="*/ 58087131 w 1061"/>
              <a:gd name="T59" fmla="*/ 303215570 h 1297"/>
              <a:gd name="T60" fmla="*/ 55740225 w 1061"/>
              <a:gd name="T61" fmla="*/ 261948207 h 1297"/>
              <a:gd name="T62" fmla="*/ 35791257 w 1061"/>
              <a:gd name="T63" fmla="*/ 238241114 h 1297"/>
              <a:gd name="T64" fmla="*/ 36670873 w 1061"/>
              <a:gd name="T65" fmla="*/ 194339089 h 1297"/>
              <a:gd name="T66" fmla="*/ 71581973 w 1061"/>
              <a:gd name="T67" fmla="*/ 166534473 h 1297"/>
              <a:gd name="T68" fmla="*/ 41365226 w 1061"/>
              <a:gd name="T69" fmla="*/ 177070959 h 1297"/>
              <a:gd name="T70" fmla="*/ 146977600 w 1061"/>
              <a:gd name="T71" fmla="*/ 155412627 h 1297"/>
              <a:gd name="T72" fmla="*/ 88303878 w 1061"/>
              <a:gd name="T73" fmla="*/ 125266570 h 1297"/>
              <a:gd name="T74" fmla="*/ 88303878 w 1061"/>
              <a:gd name="T75" fmla="*/ 125266570 h 1297"/>
              <a:gd name="T76" fmla="*/ 234108296 w 1061"/>
              <a:gd name="T77" fmla="*/ 96876594 h 1297"/>
              <a:gd name="T78" fmla="*/ 269312421 w 1061"/>
              <a:gd name="T79" fmla="*/ 75218803 h 1297"/>
              <a:gd name="T80" fmla="*/ 285741301 w 1061"/>
              <a:gd name="T81" fmla="*/ 86340649 h 1297"/>
              <a:gd name="T82" fmla="*/ 305103678 w 1061"/>
              <a:gd name="T83" fmla="*/ 231216790 h 1297"/>
              <a:gd name="T84" fmla="*/ 285741301 w 1061"/>
              <a:gd name="T85" fmla="*/ 227704628 h 1297"/>
              <a:gd name="T86" fmla="*/ 241442579 w 1061"/>
              <a:gd name="T87" fmla="*/ 257850685 h 1297"/>
              <a:gd name="T88" fmla="*/ 78622690 w 1061"/>
              <a:gd name="T89" fmla="*/ 103900918 h 1297"/>
              <a:gd name="T90" fmla="*/ 64247690 w 1061"/>
              <a:gd name="T91" fmla="*/ 89852811 h 1297"/>
              <a:gd name="T92" fmla="*/ 78622690 w 1061"/>
              <a:gd name="T93" fmla="*/ 76096843 h 1297"/>
              <a:gd name="T94" fmla="*/ 223253384 w 1061"/>
              <a:gd name="T95" fmla="*/ 122047088 h 1297"/>
              <a:gd name="T96" fmla="*/ 248776862 w 1061"/>
              <a:gd name="T97" fmla="*/ 75511483 h 1297"/>
              <a:gd name="T98" fmla="*/ 233521705 w 1061"/>
              <a:gd name="T99" fmla="*/ 1463401 h 1297"/>
              <a:gd name="T100" fmla="*/ 257284327 w 1061"/>
              <a:gd name="T101" fmla="*/ 28389976 h 1297"/>
              <a:gd name="T102" fmla="*/ 248776862 w 1061"/>
              <a:gd name="T103" fmla="*/ 65853037 h 1297"/>
              <a:gd name="T104" fmla="*/ 215332510 w 1061"/>
              <a:gd name="T105" fmla="*/ 76096843 h 1297"/>
              <a:gd name="T106" fmla="*/ 191569888 w 1061"/>
              <a:gd name="T107" fmla="*/ 49170268 h 1297"/>
              <a:gd name="T108" fmla="*/ 200664486 w 1061"/>
              <a:gd name="T109" fmla="*/ 11121846 h 12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061" h="1297">
                <a:moveTo>
                  <a:pt x="235" y="1059"/>
                </a:moveTo>
                <a:lnTo>
                  <a:pt x="331" y="1059"/>
                </a:lnTo>
                <a:lnTo>
                  <a:pt x="339" y="1059"/>
                </a:lnTo>
                <a:lnTo>
                  <a:pt x="346" y="1063"/>
                </a:lnTo>
                <a:lnTo>
                  <a:pt x="350" y="1066"/>
                </a:lnTo>
                <a:lnTo>
                  <a:pt x="354" y="1071"/>
                </a:lnTo>
                <a:lnTo>
                  <a:pt x="355" y="1075"/>
                </a:lnTo>
                <a:lnTo>
                  <a:pt x="355" y="1123"/>
                </a:lnTo>
                <a:lnTo>
                  <a:pt x="354" y="1129"/>
                </a:lnTo>
                <a:lnTo>
                  <a:pt x="350" y="1134"/>
                </a:lnTo>
                <a:lnTo>
                  <a:pt x="346" y="1137"/>
                </a:lnTo>
                <a:lnTo>
                  <a:pt x="339" y="1140"/>
                </a:lnTo>
                <a:lnTo>
                  <a:pt x="331" y="1140"/>
                </a:lnTo>
                <a:lnTo>
                  <a:pt x="320" y="1140"/>
                </a:lnTo>
                <a:lnTo>
                  <a:pt x="320" y="1154"/>
                </a:lnTo>
                <a:lnTo>
                  <a:pt x="320" y="1158"/>
                </a:lnTo>
                <a:lnTo>
                  <a:pt x="317" y="1159"/>
                </a:lnTo>
                <a:lnTo>
                  <a:pt x="314" y="1161"/>
                </a:lnTo>
                <a:lnTo>
                  <a:pt x="311" y="1161"/>
                </a:lnTo>
                <a:lnTo>
                  <a:pt x="255" y="1161"/>
                </a:lnTo>
                <a:lnTo>
                  <a:pt x="252" y="1161"/>
                </a:lnTo>
                <a:lnTo>
                  <a:pt x="247" y="1159"/>
                </a:lnTo>
                <a:lnTo>
                  <a:pt x="246" y="1158"/>
                </a:lnTo>
                <a:lnTo>
                  <a:pt x="246" y="1154"/>
                </a:lnTo>
                <a:lnTo>
                  <a:pt x="246" y="1140"/>
                </a:lnTo>
                <a:lnTo>
                  <a:pt x="235" y="1140"/>
                </a:lnTo>
                <a:lnTo>
                  <a:pt x="227" y="1140"/>
                </a:lnTo>
                <a:lnTo>
                  <a:pt x="220" y="1137"/>
                </a:lnTo>
                <a:lnTo>
                  <a:pt x="216" y="1134"/>
                </a:lnTo>
                <a:lnTo>
                  <a:pt x="211" y="1129"/>
                </a:lnTo>
                <a:lnTo>
                  <a:pt x="211" y="1123"/>
                </a:lnTo>
                <a:lnTo>
                  <a:pt x="211" y="1075"/>
                </a:lnTo>
                <a:lnTo>
                  <a:pt x="211" y="1071"/>
                </a:lnTo>
                <a:lnTo>
                  <a:pt x="216" y="1066"/>
                </a:lnTo>
                <a:lnTo>
                  <a:pt x="220" y="1063"/>
                </a:lnTo>
                <a:lnTo>
                  <a:pt x="227" y="1059"/>
                </a:lnTo>
                <a:lnTo>
                  <a:pt x="235" y="1059"/>
                </a:lnTo>
                <a:close/>
                <a:moveTo>
                  <a:pt x="141" y="885"/>
                </a:moveTo>
                <a:lnTo>
                  <a:pt x="160" y="906"/>
                </a:lnTo>
                <a:lnTo>
                  <a:pt x="94" y="979"/>
                </a:lnTo>
                <a:lnTo>
                  <a:pt x="76" y="958"/>
                </a:lnTo>
                <a:lnTo>
                  <a:pt x="141" y="885"/>
                </a:lnTo>
                <a:close/>
                <a:moveTo>
                  <a:pt x="435" y="884"/>
                </a:moveTo>
                <a:lnTo>
                  <a:pt x="501" y="957"/>
                </a:lnTo>
                <a:lnTo>
                  <a:pt x="482" y="977"/>
                </a:lnTo>
                <a:lnTo>
                  <a:pt x="416" y="904"/>
                </a:lnTo>
                <a:lnTo>
                  <a:pt x="435" y="884"/>
                </a:lnTo>
                <a:close/>
                <a:moveTo>
                  <a:pt x="94" y="730"/>
                </a:moveTo>
                <a:lnTo>
                  <a:pt x="94" y="760"/>
                </a:lnTo>
                <a:lnTo>
                  <a:pt x="0" y="760"/>
                </a:lnTo>
                <a:lnTo>
                  <a:pt x="0" y="733"/>
                </a:lnTo>
                <a:lnTo>
                  <a:pt x="0" y="730"/>
                </a:lnTo>
                <a:lnTo>
                  <a:pt x="94" y="730"/>
                </a:lnTo>
                <a:close/>
                <a:moveTo>
                  <a:pt x="576" y="729"/>
                </a:moveTo>
                <a:lnTo>
                  <a:pt x="576" y="759"/>
                </a:lnTo>
                <a:lnTo>
                  <a:pt x="482" y="759"/>
                </a:lnTo>
                <a:lnTo>
                  <a:pt x="482" y="729"/>
                </a:lnTo>
                <a:lnTo>
                  <a:pt x="576" y="729"/>
                </a:lnTo>
                <a:close/>
                <a:moveTo>
                  <a:pt x="285" y="603"/>
                </a:moveTo>
                <a:lnTo>
                  <a:pt x="259" y="607"/>
                </a:lnTo>
                <a:lnTo>
                  <a:pt x="232" y="615"/>
                </a:lnTo>
                <a:lnTo>
                  <a:pt x="208" y="627"/>
                </a:lnTo>
                <a:lnTo>
                  <a:pt x="187" y="645"/>
                </a:lnTo>
                <a:lnTo>
                  <a:pt x="170" y="665"/>
                </a:lnTo>
                <a:lnTo>
                  <a:pt x="157" y="691"/>
                </a:lnTo>
                <a:lnTo>
                  <a:pt x="149" y="716"/>
                </a:lnTo>
                <a:lnTo>
                  <a:pt x="146" y="743"/>
                </a:lnTo>
                <a:lnTo>
                  <a:pt x="149" y="771"/>
                </a:lnTo>
                <a:lnTo>
                  <a:pt x="157" y="798"/>
                </a:lnTo>
                <a:lnTo>
                  <a:pt x="171" y="822"/>
                </a:lnTo>
                <a:lnTo>
                  <a:pt x="189" y="844"/>
                </a:lnTo>
                <a:lnTo>
                  <a:pt x="211" y="862"/>
                </a:lnTo>
                <a:lnTo>
                  <a:pt x="216" y="865"/>
                </a:lnTo>
                <a:lnTo>
                  <a:pt x="225" y="873"/>
                </a:lnTo>
                <a:lnTo>
                  <a:pt x="232" y="884"/>
                </a:lnTo>
                <a:lnTo>
                  <a:pt x="233" y="896"/>
                </a:lnTo>
                <a:lnTo>
                  <a:pt x="233" y="1012"/>
                </a:lnTo>
                <a:lnTo>
                  <a:pt x="333" y="1012"/>
                </a:lnTo>
                <a:lnTo>
                  <a:pt x="333" y="898"/>
                </a:lnTo>
                <a:lnTo>
                  <a:pt x="335" y="885"/>
                </a:lnTo>
                <a:lnTo>
                  <a:pt x="341" y="874"/>
                </a:lnTo>
                <a:lnTo>
                  <a:pt x="350" y="866"/>
                </a:lnTo>
                <a:lnTo>
                  <a:pt x="355" y="863"/>
                </a:lnTo>
                <a:lnTo>
                  <a:pt x="379" y="846"/>
                </a:lnTo>
                <a:lnTo>
                  <a:pt x="398" y="824"/>
                </a:lnTo>
                <a:lnTo>
                  <a:pt x="412" y="800"/>
                </a:lnTo>
                <a:lnTo>
                  <a:pt x="420" y="773"/>
                </a:lnTo>
                <a:lnTo>
                  <a:pt x="423" y="743"/>
                </a:lnTo>
                <a:lnTo>
                  <a:pt x="420" y="716"/>
                </a:lnTo>
                <a:lnTo>
                  <a:pt x="412" y="691"/>
                </a:lnTo>
                <a:lnTo>
                  <a:pt x="400" y="665"/>
                </a:lnTo>
                <a:lnTo>
                  <a:pt x="382" y="645"/>
                </a:lnTo>
                <a:lnTo>
                  <a:pt x="362" y="627"/>
                </a:lnTo>
                <a:lnTo>
                  <a:pt x="338" y="615"/>
                </a:lnTo>
                <a:lnTo>
                  <a:pt x="312" y="607"/>
                </a:lnTo>
                <a:lnTo>
                  <a:pt x="285" y="603"/>
                </a:lnTo>
                <a:close/>
                <a:moveTo>
                  <a:pt x="285" y="564"/>
                </a:moveTo>
                <a:lnTo>
                  <a:pt x="320" y="567"/>
                </a:lnTo>
                <a:lnTo>
                  <a:pt x="352" y="578"/>
                </a:lnTo>
                <a:lnTo>
                  <a:pt x="384" y="594"/>
                </a:lnTo>
                <a:lnTo>
                  <a:pt x="411" y="616"/>
                </a:lnTo>
                <a:lnTo>
                  <a:pt x="433" y="643"/>
                </a:lnTo>
                <a:lnTo>
                  <a:pt x="449" y="675"/>
                </a:lnTo>
                <a:lnTo>
                  <a:pt x="458" y="708"/>
                </a:lnTo>
                <a:lnTo>
                  <a:pt x="463" y="743"/>
                </a:lnTo>
                <a:lnTo>
                  <a:pt x="458" y="781"/>
                </a:lnTo>
                <a:lnTo>
                  <a:pt x="447" y="816"/>
                </a:lnTo>
                <a:lnTo>
                  <a:pt x="430" y="847"/>
                </a:lnTo>
                <a:lnTo>
                  <a:pt x="406" y="874"/>
                </a:lnTo>
                <a:lnTo>
                  <a:pt x="376" y="898"/>
                </a:lnTo>
                <a:lnTo>
                  <a:pt x="374" y="898"/>
                </a:lnTo>
                <a:lnTo>
                  <a:pt x="373" y="900"/>
                </a:lnTo>
                <a:lnTo>
                  <a:pt x="373" y="1018"/>
                </a:lnTo>
                <a:lnTo>
                  <a:pt x="368" y="1036"/>
                </a:lnTo>
                <a:lnTo>
                  <a:pt x="357" y="1047"/>
                </a:lnTo>
                <a:lnTo>
                  <a:pt x="341" y="1052"/>
                </a:lnTo>
                <a:lnTo>
                  <a:pt x="225" y="1052"/>
                </a:lnTo>
                <a:lnTo>
                  <a:pt x="209" y="1047"/>
                </a:lnTo>
                <a:lnTo>
                  <a:pt x="198" y="1036"/>
                </a:lnTo>
                <a:lnTo>
                  <a:pt x="193" y="1018"/>
                </a:lnTo>
                <a:lnTo>
                  <a:pt x="193" y="898"/>
                </a:lnTo>
                <a:lnTo>
                  <a:pt x="192" y="896"/>
                </a:lnTo>
                <a:lnTo>
                  <a:pt x="190" y="895"/>
                </a:lnTo>
                <a:lnTo>
                  <a:pt x="162" y="873"/>
                </a:lnTo>
                <a:lnTo>
                  <a:pt x="138" y="846"/>
                </a:lnTo>
                <a:lnTo>
                  <a:pt x="122" y="814"/>
                </a:lnTo>
                <a:lnTo>
                  <a:pt x="111" y="779"/>
                </a:lnTo>
                <a:lnTo>
                  <a:pt x="108" y="743"/>
                </a:lnTo>
                <a:lnTo>
                  <a:pt x="113" y="702"/>
                </a:lnTo>
                <a:lnTo>
                  <a:pt x="125" y="664"/>
                </a:lnTo>
                <a:lnTo>
                  <a:pt x="146" y="630"/>
                </a:lnTo>
                <a:lnTo>
                  <a:pt x="174" y="603"/>
                </a:lnTo>
                <a:lnTo>
                  <a:pt x="206" y="581"/>
                </a:lnTo>
                <a:lnTo>
                  <a:pt x="244" y="569"/>
                </a:lnTo>
                <a:lnTo>
                  <a:pt x="285" y="564"/>
                </a:lnTo>
                <a:close/>
                <a:moveTo>
                  <a:pt x="94" y="512"/>
                </a:moveTo>
                <a:lnTo>
                  <a:pt x="160" y="584"/>
                </a:lnTo>
                <a:lnTo>
                  <a:pt x="141" y="605"/>
                </a:lnTo>
                <a:lnTo>
                  <a:pt x="75" y="532"/>
                </a:lnTo>
                <a:lnTo>
                  <a:pt x="94" y="512"/>
                </a:lnTo>
                <a:close/>
                <a:moveTo>
                  <a:pt x="482" y="510"/>
                </a:moveTo>
                <a:lnTo>
                  <a:pt x="501" y="531"/>
                </a:lnTo>
                <a:lnTo>
                  <a:pt x="435" y="603"/>
                </a:lnTo>
                <a:lnTo>
                  <a:pt x="416" y="583"/>
                </a:lnTo>
                <a:lnTo>
                  <a:pt x="482" y="510"/>
                </a:lnTo>
                <a:close/>
                <a:moveTo>
                  <a:pt x="301" y="428"/>
                </a:moveTo>
                <a:lnTo>
                  <a:pt x="301" y="532"/>
                </a:lnTo>
                <a:lnTo>
                  <a:pt x="274" y="532"/>
                </a:lnTo>
                <a:lnTo>
                  <a:pt x="274" y="429"/>
                </a:lnTo>
                <a:lnTo>
                  <a:pt x="301" y="428"/>
                </a:lnTo>
                <a:close/>
                <a:moveTo>
                  <a:pt x="764" y="273"/>
                </a:moveTo>
                <a:lnTo>
                  <a:pt x="798" y="273"/>
                </a:lnTo>
                <a:lnTo>
                  <a:pt x="815" y="301"/>
                </a:lnTo>
                <a:lnTo>
                  <a:pt x="798" y="331"/>
                </a:lnTo>
                <a:lnTo>
                  <a:pt x="764" y="331"/>
                </a:lnTo>
                <a:lnTo>
                  <a:pt x="747" y="301"/>
                </a:lnTo>
                <a:lnTo>
                  <a:pt x="764" y="273"/>
                </a:lnTo>
                <a:close/>
                <a:moveTo>
                  <a:pt x="918" y="257"/>
                </a:moveTo>
                <a:lnTo>
                  <a:pt x="937" y="257"/>
                </a:lnTo>
                <a:lnTo>
                  <a:pt x="955" y="265"/>
                </a:lnTo>
                <a:lnTo>
                  <a:pt x="967" y="277"/>
                </a:lnTo>
                <a:lnTo>
                  <a:pt x="974" y="295"/>
                </a:lnTo>
                <a:lnTo>
                  <a:pt x="1061" y="743"/>
                </a:lnTo>
                <a:lnTo>
                  <a:pt x="1061" y="762"/>
                </a:lnTo>
                <a:lnTo>
                  <a:pt x="1053" y="778"/>
                </a:lnTo>
                <a:lnTo>
                  <a:pt x="1040" y="790"/>
                </a:lnTo>
                <a:lnTo>
                  <a:pt x="1023" y="798"/>
                </a:lnTo>
                <a:lnTo>
                  <a:pt x="1004" y="798"/>
                </a:lnTo>
                <a:lnTo>
                  <a:pt x="986" y="790"/>
                </a:lnTo>
                <a:lnTo>
                  <a:pt x="974" y="778"/>
                </a:lnTo>
                <a:lnTo>
                  <a:pt x="967" y="760"/>
                </a:lnTo>
                <a:lnTo>
                  <a:pt x="936" y="602"/>
                </a:lnTo>
                <a:lnTo>
                  <a:pt x="936" y="1297"/>
                </a:lnTo>
                <a:lnTo>
                  <a:pt x="823" y="881"/>
                </a:lnTo>
                <a:lnTo>
                  <a:pt x="763" y="881"/>
                </a:lnTo>
                <a:lnTo>
                  <a:pt x="630" y="1297"/>
                </a:lnTo>
                <a:lnTo>
                  <a:pt x="630" y="355"/>
                </a:lnTo>
                <a:lnTo>
                  <a:pt x="268" y="355"/>
                </a:lnTo>
                <a:lnTo>
                  <a:pt x="249" y="352"/>
                </a:lnTo>
                <a:lnTo>
                  <a:pt x="233" y="341"/>
                </a:lnTo>
                <a:lnTo>
                  <a:pt x="224" y="326"/>
                </a:lnTo>
                <a:lnTo>
                  <a:pt x="219" y="307"/>
                </a:lnTo>
                <a:lnTo>
                  <a:pt x="224" y="288"/>
                </a:lnTo>
                <a:lnTo>
                  <a:pt x="233" y="274"/>
                </a:lnTo>
                <a:lnTo>
                  <a:pt x="249" y="263"/>
                </a:lnTo>
                <a:lnTo>
                  <a:pt x="268" y="260"/>
                </a:lnTo>
                <a:lnTo>
                  <a:pt x="630" y="260"/>
                </a:lnTo>
                <a:lnTo>
                  <a:pt x="630" y="258"/>
                </a:lnTo>
                <a:lnTo>
                  <a:pt x="706" y="258"/>
                </a:lnTo>
                <a:lnTo>
                  <a:pt x="761" y="417"/>
                </a:lnTo>
                <a:lnTo>
                  <a:pt x="768" y="337"/>
                </a:lnTo>
                <a:lnTo>
                  <a:pt x="799" y="337"/>
                </a:lnTo>
                <a:lnTo>
                  <a:pt x="806" y="406"/>
                </a:lnTo>
                <a:lnTo>
                  <a:pt x="848" y="258"/>
                </a:lnTo>
                <a:lnTo>
                  <a:pt x="912" y="258"/>
                </a:lnTo>
                <a:lnTo>
                  <a:pt x="918" y="257"/>
                </a:lnTo>
                <a:close/>
                <a:moveTo>
                  <a:pt x="766" y="0"/>
                </a:moveTo>
                <a:lnTo>
                  <a:pt x="796" y="5"/>
                </a:lnTo>
                <a:lnTo>
                  <a:pt x="825" y="18"/>
                </a:lnTo>
                <a:lnTo>
                  <a:pt x="848" y="38"/>
                </a:lnTo>
                <a:lnTo>
                  <a:pt x="866" y="65"/>
                </a:lnTo>
                <a:lnTo>
                  <a:pt x="877" y="97"/>
                </a:lnTo>
                <a:lnTo>
                  <a:pt x="882" y="132"/>
                </a:lnTo>
                <a:lnTo>
                  <a:pt x="877" y="168"/>
                </a:lnTo>
                <a:lnTo>
                  <a:pt x="866" y="198"/>
                </a:lnTo>
                <a:lnTo>
                  <a:pt x="848" y="225"/>
                </a:lnTo>
                <a:lnTo>
                  <a:pt x="825" y="246"/>
                </a:lnTo>
                <a:lnTo>
                  <a:pt x="796" y="260"/>
                </a:lnTo>
                <a:lnTo>
                  <a:pt x="766" y="265"/>
                </a:lnTo>
                <a:lnTo>
                  <a:pt x="734" y="260"/>
                </a:lnTo>
                <a:lnTo>
                  <a:pt x="707" y="246"/>
                </a:lnTo>
                <a:lnTo>
                  <a:pt x="684" y="225"/>
                </a:lnTo>
                <a:lnTo>
                  <a:pt x="666" y="198"/>
                </a:lnTo>
                <a:lnTo>
                  <a:pt x="653" y="168"/>
                </a:lnTo>
                <a:lnTo>
                  <a:pt x="650" y="132"/>
                </a:lnTo>
                <a:lnTo>
                  <a:pt x="653" y="97"/>
                </a:lnTo>
                <a:lnTo>
                  <a:pt x="666" y="65"/>
                </a:lnTo>
                <a:lnTo>
                  <a:pt x="684" y="38"/>
                </a:lnTo>
                <a:lnTo>
                  <a:pt x="707" y="18"/>
                </a:lnTo>
                <a:lnTo>
                  <a:pt x="734" y="5"/>
                </a:lnTo>
                <a:lnTo>
                  <a:pt x="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4829" name="Freeform 8"/>
          <p:cNvSpPr>
            <a:spLocks noEditPoints="1"/>
          </p:cNvSpPr>
          <p:nvPr/>
        </p:nvSpPr>
        <p:spPr bwMode="auto">
          <a:xfrm>
            <a:off x="1322070" y="1692910"/>
            <a:ext cx="668338" cy="511175"/>
          </a:xfrm>
          <a:custGeom>
            <a:avLst/>
            <a:gdLst>
              <a:gd name="T0" fmla="*/ 80634546 w 1232"/>
              <a:gd name="T1" fmla="*/ 236336130 h 944"/>
              <a:gd name="T2" fmla="*/ 104766321 w 1232"/>
              <a:gd name="T3" fmla="*/ 237802509 h 944"/>
              <a:gd name="T4" fmla="*/ 135666104 w 1232"/>
              <a:gd name="T5" fmla="*/ 232231026 h 944"/>
              <a:gd name="T6" fmla="*/ 135372079 w 1232"/>
              <a:gd name="T7" fmla="*/ 194992144 h 944"/>
              <a:gd name="T8" fmla="*/ 168332209 w 1232"/>
              <a:gd name="T9" fmla="*/ 166549371 h 944"/>
              <a:gd name="T10" fmla="*/ 111828896 w 1232"/>
              <a:gd name="T11" fmla="*/ 198803755 h 944"/>
              <a:gd name="T12" fmla="*/ 135372079 w 1232"/>
              <a:gd name="T13" fmla="*/ 166549371 h 944"/>
              <a:gd name="T14" fmla="*/ 72688810 w 1232"/>
              <a:gd name="T15" fmla="*/ 186488445 h 944"/>
              <a:gd name="T16" fmla="*/ 92405866 w 1232"/>
              <a:gd name="T17" fmla="*/ 166549371 h 944"/>
              <a:gd name="T18" fmla="*/ 49734220 w 1232"/>
              <a:gd name="T19" fmla="*/ 187661331 h 944"/>
              <a:gd name="T20" fmla="*/ 48557577 w 1232"/>
              <a:gd name="T21" fmla="*/ 166549371 h 944"/>
              <a:gd name="T22" fmla="*/ 158620694 w 1232"/>
              <a:gd name="T23" fmla="*/ 276800721 h 944"/>
              <a:gd name="T24" fmla="*/ 192758010 w 1232"/>
              <a:gd name="T25" fmla="*/ 192646371 h 944"/>
              <a:gd name="T26" fmla="*/ 205706516 w 1232"/>
              <a:gd name="T27" fmla="*/ 173000248 h 944"/>
              <a:gd name="T28" fmla="*/ 213652252 w 1232"/>
              <a:gd name="T29" fmla="*/ 153647617 h 944"/>
              <a:gd name="T30" fmla="*/ 176277945 w 1232"/>
              <a:gd name="T31" fmla="*/ 154234060 h 944"/>
              <a:gd name="T32" fmla="*/ 156266321 w 1232"/>
              <a:gd name="T33" fmla="*/ 124325991 h 944"/>
              <a:gd name="T34" fmla="*/ 141846061 w 1232"/>
              <a:gd name="T35" fmla="*/ 139572976 h 944"/>
              <a:gd name="T36" fmla="*/ 55914719 w 1232"/>
              <a:gd name="T37" fmla="*/ 139572976 h 944"/>
              <a:gd name="T38" fmla="*/ 54442965 w 1232"/>
              <a:gd name="T39" fmla="*/ 124325991 h 944"/>
              <a:gd name="T40" fmla="*/ 44731450 w 1232"/>
              <a:gd name="T41" fmla="*/ 154234060 h 944"/>
              <a:gd name="T42" fmla="*/ 152440737 w 1232"/>
              <a:gd name="T43" fmla="*/ 82102069 h 944"/>
              <a:gd name="T44" fmla="*/ 182751927 w 1232"/>
              <a:gd name="T45" fmla="*/ 101747651 h 944"/>
              <a:gd name="T46" fmla="*/ 104766321 w 1232"/>
              <a:gd name="T47" fmla="*/ 82102069 h 944"/>
              <a:gd name="T48" fmla="*/ 138903638 w 1232"/>
              <a:gd name="T49" fmla="*/ 82102069 h 944"/>
              <a:gd name="T50" fmla="*/ 54442965 w 1232"/>
              <a:gd name="T51" fmla="*/ 111717188 h 944"/>
              <a:gd name="T52" fmla="*/ 20894242 w 1232"/>
              <a:gd name="T53" fmla="*/ 82102069 h 944"/>
              <a:gd name="T54" fmla="*/ 40905866 w 1232"/>
              <a:gd name="T55" fmla="*/ 111717188 h 944"/>
              <a:gd name="T56" fmla="*/ 229543724 w 1232"/>
              <a:gd name="T57" fmla="*/ 70666153 h 944"/>
              <a:gd name="T58" fmla="*/ 229543724 w 1232"/>
              <a:gd name="T59" fmla="*/ 70666153 h 944"/>
              <a:gd name="T60" fmla="*/ 148909178 w 1232"/>
              <a:gd name="T61" fmla="*/ 69493267 h 944"/>
              <a:gd name="T62" fmla="*/ 144495001 w 1232"/>
              <a:gd name="T63" fmla="*/ 46915468 h 944"/>
              <a:gd name="T64" fmla="*/ 43848832 w 1232"/>
              <a:gd name="T65" fmla="*/ 53366345 h 944"/>
              <a:gd name="T66" fmla="*/ 52677186 w 1232"/>
              <a:gd name="T67" fmla="*/ 58937286 h 944"/>
              <a:gd name="T68" fmla="*/ 104766321 w 1232"/>
              <a:gd name="T69" fmla="*/ 69493267 h 944"/>
              <a:gd name="T70" fmla="*/ 118892014 w 1232"/>
              <a:gd name="T71" fmla="*/ 42810365 h 944"/>
              <a:gd name="T72" fmla="*/ 85343291 w 1232"/>
              <a:gd name="T73" fmla="*/ 37532375 h 944"/>
              <a:gd name="T74" fmla="*/ 62388701 w 1232"/>
              <a:gd name="T75" fmla="*/ 69493267 h 944"/>
              <a:gd name="T76" fmla="*/ 104766321 w 1232"/>
              <a:gd name="T77" fmla="*/ 19939074 h 944"/>
              <a:gd name="T78" fmla="*/ 145083594 w 1232"/>
              <a:gd name="T79" fmla="*/ 31667941 h 944"/>
              <a:gd name="T80" fmla="*/ 184223681 w 1232"/>
              <a:gd name="T81" fmla="*/ 69493267 h 944"/>
              <a:gd name="T82" fmla="*/ 190697663 w 1232"/>
              <a:gd name="T83" fmla="*/ 82102069 h 944"/>
              <a:gd name="T84" fmla="*/ 197760780 w 1232"/>
              <a:gd name="T85" fmla="*/ 124325991 h 944"/>
              <a:gd name="T86" fmla="*/ 191286256 w 1232"/>
              <a:gd name="T87" fmla="*/ 154234060 h 944"/>
              <a:gd name="T88" fmla="*/ 176277945 w 1232"/>
              <a:gd name="T89" fmla="*/ 178571730 h 944"/>
              <a:gd name="T90" fmla="*/ 132429113 w 1232"/>
              <a:gd name="T91" fmla="*/ 210239671 h 944"/>
              <a:gd name="T92" fmla="*/ 92405866 w 1232"/>
              <a:gd name="T93" fmla="*/ 216397056 h 944"/>
              <a:gd name="T94" fmla="*/ 52677186 w 1232"/>
              <a:gd name="T95" fmla="*/ 204668189 h 944"/>
              <a:gd name="T96" fmla="*/ 12948506 w 1232"/>
              <a:gd name="T97" fmla="*/ 166549371 h 944"/>
              <a:gd name="T98" fmla="*/ 6768550 w 1232"/>
              <a:gd name="T99" fmla="*/ 154234060 h 944"/>
              <a:gd name="T100" fmla="*/ 0 w 1232"/>
              <a:gd name="T101" fmla="*/ 111717188 h 944"/>
              <a:gd name="T102" fmla="*/ 5885931 w 1232"/>
              <a:gd name="T103" fmla="*/ 82102069 h 944"/>
              <a:gd name="T104" fmla="*/ 20894242 w 1232"/>
              <a:gd name="T105" fmla="*/ 58057892 h 944"/>
              <a:gd name="T106" fmla="*/ 65331667 w 1232"/>
              <a:gd name="T107" fmla="*/ 26096458 h 944"/>
              <a:gd name="T108" fmla="*/ 307529872 w 1232"/>
              <a:gd name="T109" fmla="*/ 0 h 944"/>
              <a:gd name="T110" fmla="*/ 307529872 w 1232"/>
              <a:gd name="T111" fmla="*/ 0 h 94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32" h="944">
                <a:moveTo>
                  <a:pt x="461" y="792"/>
                </a:moveTo>
                <a:lnTo>
                  <a:pt x="461" y="944"/>
                </a:lnTo>
                <a:lnTo>
                  <a:pt x="274" y="944"/>
                </a:lnTo>
                <a:lnTo>
                  <a:pt x="274" y="806"/>
                </a:lnTo>
                <a:lnTo>
                  <a:pt x="295" y="809"/>
                </a:lnTo>
                <a:lnTo>
                  <a:pt x="304" y="811"/>
                </a:lnTo>
                <a:lnTo>
                  <a:pt x="314" y="811"/>
                </a:lnTo>
                <a:lnTo>
                  <a:pt x="356" y="811"/>
                </a:lnTo>
                <a:lnTo>
                  <a:pt x="368" y="811"/>
                </a:lnTo>
                <a:lnTo>
                  <a:pt x="377" y="809"/>
                </a:lnTo>
                <a:lnTo>
                  <a:pt x="420" y="803"/>
                </a:lnTo>
                <a:lnTo>
                  <a:pt x="461" y="792"/>
                </a:lnTo>
                <a:close/>
                <a:moveTo>
                  <a:pt x="506" y="568"/>
                </a:moveTo>
                <a:lnTo>
                  <a:pt x="493" y="605"/>
                </a:lnTo>
                <a:lnTo>
                  <a:pt x="477" y="636"/>
                </a:lnTo>
                <a:lnTo>
                  <a:pt x="460" y="665"/>
                </a:lnTo>
                <a:lnTo>
                  <a:pt x="491" y="646"/>
                </a:lnTo>
                <a:lnTo>
                  <a:pt x="521" y="624"/>
                </a:lnTo>
                <a:lnTo>
                  <a:pt x="548" y="598"/>
                </a:lnTo>
                <a:lnTo>
                  <a:pt x="572" y="568"/>
                </a:lnTo>
                <a:lnTo>
                  <a:pt x="506" y="568"/>
                </a:lnTo>
                <a:close/>
                <a:moveTo>
                  <a:pt x="356" y="568"/>
                </a:moveTo>
                <a:lnTo>
                  <a:pt x="356" y="689"/>
                </a:lnTo>
                <a:lnTo>
                  <a:pt x="380" y="678"/>
                </a:lnTo>
                <a:lnTo>
                  <a:pt x="404" y="660"/>
                </a:lnTo>
                <a:lnTo>
                  <a:pt x="425" y="636"/>
                </a:lnTo>
                <a:lnTo>
                  <a:pt x="444" y="605"/>
                </a:lnTo>
                <a:lnTo>
                  <a:pt x="460" y="568"/>
                </a:lnTo>
                <a:lnTo>
                  <a:pt x="356" y="568"/>
                </a:lnTo>
                <a:close/>
                <a:moveTo>
                  <a:pt x="212" y="568"/>
                </a:moveTo>
                <a:lnTo>
                  <a:pt x="228" y="605"/>
                </a:lnTo>
                <a:lnTo>
                  <a:pt x="247" y="636"/>
                </a:lnTo>
                <a:lnTo>
                  <a:pt x="268" y="660"/>
                </a:lnTo>
                <a:lnTo>
                  <a:pt x="290" y="678"/>
                </a:lnTo>
                <a:lnTo>
                  <a:pt x="314" y="689"/>
                </a:lnTo>
                <a:lnTo>
                  <a:pt x="314" y="568"/>
                </a:lnTo>
                <a:lnTo>
                  <a:pt x="212" y="568"/>
                </a:lnTo>
                <a:close/>
                <a:moveTo>
                  <a:pt x="98" y="568"/>
                </a:moveTo>
                <a:lnTo>
                  <a:pt x="131" y="608"/>
                </a:lnTo>
                <a:lnTo>
                  <a:pt x="169" y="640"/>
                </a:lnTo>
                <a:lnTo>
                  <a:pt x="212" y="665"/>
                </a:lnTo>
                <a:lnTo>
                  <a:pt x="195" y="636"/>
                </a:lnTo>
                <a:lnTo>
                  <a:pt x="179" y="605"/>
                </a:lnTo>
                <a:lnTo>
                  <a:pt x="165" y="568"/>
                </a:lnTo>
                <a:lnTo>
                  <a:pt x="98" y="568"/>
                </a:lnTo>
                <a:close/>
                <a:moveTo>
                  <a:pt x="726" y="524"/>
                </a:moveTo>
                <a:lnTo>
                  <a:pt x="726" y="944"/>
                </a:lnTo>
                <a:lnTo>
                  <a:pt x="539" y="944"/>
                </a:lnTo>
                <a:lnTo>
                  <a:pt x="539" y="757"/>
                </a:lnTo>
                <a:lnTo>
                  <a:pt x="582" y="728"/>
                </a:lnTo>
                <a:lnTo>
                  <a:pt x="620" y="695"/>
                </a:lnTo>
                <a:lnTo>
                  <a:pt x="655" y="657"/>
                </a:lnTo>
                <a:lnTo>
                  <a:pt x="685" y="616"/>
                </a:lnTo>
                <a:lnTo>
                  <a:pt x="688" y="609"/>
                </a:lnTo>
                <a:lnTo>
                  <a:pt x="693" y="603"/>
                </a:lnTo>
                <a:lnTo>
                  <a:pt x="699" y="590"/>
                </a:lnTo>
                <a:lnTo>
                  <a:pt x="715" y="559"/>
                </a:lnTo>
                <a:lnTo>
                  <a:pt x="720" y="546"/>
                </a:lnTo>
                <a:lnTo>
                  <a:pt x="723" y="533"/>
                </a:lnTo>
                <a:lnTo>
                  <a:pt x="726" y="524"/>
                </a:lnTo>
                <a:close/>
                <a:moveTo>
                  <a:pt x="531" y="424"/>
                </a:moveTo>
                <a:lnTo>
                  <a:pt x="528" y="476"/>
                </a:lnTo>
                <a:lnTo>
                  <a:pt x="518" y="526"/>
                </a:lnTo>
                <a:lnTo>
                  <a:pt x="599" y="526"/>
                </a:lnTo>
                <a:lnTo>
                  <a:pt x="612" y="492"/>
                </a:lnTo>
                <a:lnTo>
                  <a:pt x="621" y="459"/>
                </a:lnTo>
                <a:lnTo>
                  <a:pt x="626" y="424"/>
                </a:lnTo>
                <a:lnTo>
                  <a:pt x="531" y="424"/>
                </a:lnTo>
                <a:close/>
                <a:moveTo>
                  <a:pt x="356" y="424"/>
                </a:moveTo>
                <a:lnTo>
                  <a:pt x="356" y="526"/>
                </a:lnTo>
                <a:lnTo>
                  <a:pt x="472" y="526"/>
                </a:lnTo>
                <a:lnTo>
                  <a:pt x="482" y="476"/>
                </a:lnTo>
                <a:lnTo>
                  <a:pt x="485" y="424"/>
                </a:lnTo>
                <a:lnTo>
                  <a:pt x="356" y="424"/>
                </a:lnTo>
                <a:close/>
                <a:moveTo>
                  <a:pt x="185" y="424"/>
                </a:moveTo>
                <a:lnTo>
                  <a:pt x="190" y="476"/>
                </a:lnTo>
                <a:lnTo>
                  <a:pt x="199" y="526"/>
                </a:lnTo>
                <a:lnTo>
                  <a:pt x="314" y="526"/>
                </a:lnTo>
                <a:lnTo>
                  <a:pt x="314" y="424"/>
                </a:lnTo>
                <a:lnTo>
                  <a:pt x="185" y="424"/>
                </a:lnTo>
                <a:close/>
                <a:moveTo>
                  <a:pt x="46" y="424"/>
                </a:moveTo>
                <a:lnTo>
                  <a:pt x="54" y="476"/>
                </a:lnTo>
                <a:lnTo>
                  <a:pt x="71" y="526"/>
                </a:lnTo>
                <a:lnTo>
                  <a:pt x="152" y="526"/>
                </a:lnTo>
                <a:lnTo>
                  <a:pt x="144" y="476"/>
                </a:lnTo>
                <a:lnTo>
                  <a:pt x="139" y="424"/>
                </a:lnTo>
                <a:lnTo>
                  <a:pt x="46" y="424"/>
                </a:lnTo>
                <a:close/>
                <a:moveTo>
                  <a:pt x="518" y="280"/>
                </a:moveTo>
                <a:lnTo>
                  <a:pt x="528" y="329"/>
                </a:lnTo>
                <a:lnTo>
                  <a:pt x="531" y="381"/>
                </a:lnTo>
                <a:lnTo>
                  <a:pt x="626" y="381"/>
                </a:lnTo>
                <a:lnTo>
                  <a:pt x="621" y="347"/>
                </a:lnTo>
                <a:lnTo>
                  <a:pt x="612" y="313"/>
                </a:lnTo>
                <a:lnTo>
                  <a:pt x="599" y="280"/>
                </a:lnTo>
                <a:lnTo>
                  <a:pt x="518" y="280"/>
                </a:lnTo>
                <a:close/>
                <a:moveTo>
                  <a:pt x="356" y="280"/>
                </a:moveTo>
                <a:lnTo>
                  <a:pt x="356" y="381"/>
                </a:lnTo>
                <a:lnTo>
                  <a:pt x="485" y="381"/>
                </a:lnTo>
                <a:lnTo>
                  <a:pt x="482" y="329"/>
                </a:lnTo>
                <a:lnTo>
                  <a:pt x="472" y="280"/>
                </a:lnTo>
                <a:lnTo>
                  <a:pt x="356" y="280"/>
                </a:lnTo>
                <a:close/>
                <a:moveTo>
                  <a:pt x="199" y="280"/>
                </a:moveTo>
                <a:lnTo>
                  <a:pt x="190" y="329"/>
                </a:lnTo>
                <a:lnTo>
                  <a:pt x="185" y="381"/>
                </a:lnTo>
                <a:lnTo>
                  <a:pt x="314" y="381"/>
                </a:lnTo>
                <a:lnTo>
                  <a:pt x="314" y="280"/>
                </a:lnTo>
                <a:lnTo>
                  <a:pt x="199" y="280"/>
                </a:lnTo>
                <a:close/>
                <a:moveTo>
                  <a:pt x="71" y="280"/>
                </a:moveTo>
                <a:lnTo>
                  <a:pt x="58" y="313"/>
                </a:lnTo>
                <a:lnTo>
                  <a:pt x="50" y="347"/>
                </a:lnTo>
                <a:lnTo>
                  <a:pt x="46" y="381"/>
                </a:lnTo>
                <a:lnTo>
                  <a:pt x="139" y="381"/>
                </a:lnTo>
                <a:lnTo>
                  <a:pt x="144" y="329"/>
                </a:lnTo>
                <a:lnTo>
                  <a:pt x="152" y="280"/>
                </a:lnTo>
                <a:lnTo>
                  <a:pt x="71" y="280"/>
                </a:lnTo>
                <a:close/>
                <a:moveTo>
                  <a:pt x="780" y="241"/>
                </a:moveTo>
                <a:lnTo>
                  <a:pt x="967" y="241"/>
                </a:lnTo>
                <a:lnTo>
                  <a:pt x="967" y="944"/>
                </a:lnTo>
                <a:lnTo>
                  <a:pt x="780" y="944"/>
                </a:lnTo>
                <a:lnTo>
                  <a:pt x="780" y="241"/>
                </a:lnTo>
                <a:close/>
                <a:moveTo>
                  <a:pt x="460" y="141"/>
                </a:moveTo>
                <a:lnTo>
                  <a:pt x="477" y="169"/>
                </a:lnTo>
                <a:lnTo>
                  <a:pt x="493" y="201"/>
                </a:lnTo>
                <a:lnTo>
                  <a:pt x="506" y="237"/>
                </a:lnTo>
                <a:lnTo>
                  <a:pt x="572" y="237"/>
                </a:lnTo>
                <a:lnTo>
                  <a:pt x="548" y="207"/>
                </a:lnTo>
                <a:lnTo>
                  <a:pt x="521" y="182"/>
                </a:lnTo>
                <a:lnTo>
                  <a:pt x="491" y="160"/>
                </a:lnTo>
                <a:lnTo>
                  <a:pt x="460" y="141"/>
                </a:lnTo>
                <a:close/>
                <a:moveTo>
                  <a:pt x="212" y="141"/>
                </a:moveTo>
                <a:lnTo>
                  <a:pt x="179" y="160"/>
                </a:lnTo>
                <a:lnTo>
                  <a:pt x="149" y="182"/>
                </a:lnTo>
                <a:lnTo>
                  <a:pt x="122" y="207"/>
                </a:lnTo>
                <a:lnTo>
                  <a:pt x="98" y="237"/>
                </a:lnTo>
                <a:lnTo>
                  <a:pt x="165" y="237"/>
                </a:lnTo>
                <a:lnTo>
                  <a:pt x="179" y="201"/>
                </a:lnTo>
                <a:lnTo>
                  <a:pt x="195" y="169"/>
                </a:lnTo>
                <a:lnTo>
                  <a:pt x="212" y="141"/>
                </a:lnTo>
                <a:close/>
                <a:moveTo>
                  <a:pt x="356" y="117"/>
                </a:moveTo>
                <a:lnTo>
                  <a:pt x="356" y="237"/>
                </a:lnTo>
                <a:lnTo>
                  <a:pt x="460" y="237"/>
                </a:lnTo>
                <a:lnTo>
                  <a:pt x="444" y="201"/>
                </a:lnTo>
                <a:lnTo>
                  <a:pt x="425" y="169"/>
                </a:lnTo>
                <a:lnTo>
                  <a:pt x="404" y="146"/>
                </a:lnTo>
                <a:lnTo>
                  <a:pt x="380" y="128"/>
                </a:lnTo>
                <a:lnTo>
                  <a:pt x="356" y="117"/>
                </a:lnTo>
                <a:close/>
                <a:moveTo>
                  <a:pt x="314" y="117"/>
                </a:moveTo>
                <a:lnTo>
                  <a:pt x="290" y="128"/>
                </a:lnTo>
                <a:lnTo>
                  <a:pt x="268" y="146"/>
                </a:lnTo>
                <a:lnTo>
                  <a:pt x="247" y="169"/>
                </a:lnTo>
                <a:lnTo>
                  <a:pt x="228" y="201"/>
                </a:lnTo>
                <a:lnTo>
                  <a:pt x="212" y="237"/>
                </a:lnTo>
                <a:lnTo>
                  <a:pt x="314" y="237"/>
                </a:lnTo>
                <a:lnTo>
                  <a:pt x="314" y="117"/>
                </a:lnTo>
                <a:close/>
                <a:moveTo>
                  <a:pt x="314" y="68"/>
                </a:moveTo>
                <a:lnTo>
                  <a:pt x="356" y="68"/>
                </a:lnTo>
                <a:lnTo>
                  <a:pt x="356" y="70"/>
                </a:lnTo>
                <a:lnTo>
                  <a:pt x="404" y="76"/>
                </a:lnTo>
                <a:lnTo>
                  <a:pt x="450" y="89"/>
                </a:lnTo>
                <a:lnTo>
                  <a:pt x="493" y="108"/>
                </a:lnTo>
                <a:lnTo>
                  <a:pt x="533" y="131"/>
                </a:lnTo>
                <a:lnTo>
                  <a:pt x="569" y="161"/>
                </a:lnTo>
                <a:lnTo>
                  <a:pt x="599" y="198"/>
                </a:lnTo>
                <a:lnTo>
                  <a:pt x="626" y="237"/>
                </a:lnTo>
                <a:lnTo>
                  <a:pt x="628" y="237"/>
                </a:lnTo>
                <a:lnTo>
                  <a:pt x="634" y="248"/>
                </a:lnTo>
                <a:lnTo>
                  <a:pt x="650" y="280"/>
                </a:lnTo>
                <a:lnTo>
                  <a:pt x="648" y="280"/>
                </a:lnTo>
                <a:lnTo>
                  <a:pt x="663" y="329"/>
                </a:lnTo>
                <a:lnTo>
                  <a:pt x="671" y="381"/>
                </a:lnTo>
                <a:lnTo>
                  <a:pt x="672" y="381"/>
                </a:lnTo>
                <a:lnTo>
                  <a:pt x="672" y="424"/>
                </a:lnTo>
                <a:lnTo>
                  <a:pt x="671" y="424"/>
                </a:lnTo>
                <a:lnTo>
                  <a:pt x="663" y="476"/>
                </a:lnTo>
                <a:lnTo>
                  <a:pt x="648" y="526"/>
                </a:lnTo>
                <a:lnTo>
                  <a:pt x="650" y="526"/>
                </a:lnTo>
                <a:lnTo>
                  <a:pt x="634" y="557"/>
                </a:lnTo>
                <a:lnTo>
                  <a:pt x="628" y="568"/>
                </a:lnTo>
                <a:lnTo>
                  <a:pt x="626" y="568"/>
                </a:lnTo>
                <a:lnTo>
                  <a:pt x="599" y="609"/>
                </a:lnTo>
                <a:lnTo>
                  <a:pt x="569" y="644"/>
                </a:lnTo>
                <a:lnTo>
                  <a:pt x="533" y="674"/>
                </a:lnTo>
                <a:lnTo>
                  <a:pt x="493" y="698"/>
                </a:lnTo>
                <a:lnTo>
                  <a:pt x="450" y="717"/>
                </a:lnTo>
                <a:lnTo>
                  <a:pt x="404" y="730"/>
                </a:lnTo>
                <a:lnTo>
                  <a:pt x="356" y="736"/>
                </a:lnTo>
                <a:lnTo>
                  <a:pt x="356" y="738"/>
                </a:lnTo>
                <a:lnTo>
                  <a:pt x="314" y="738"/>
                </a:lnTo>
                <a:lnTo>
                  <a:pt x="314" y="736"/>
                </a:lnTo>
                <a:lnTo>
                  <a:pt x="266" y="730"/>
                </a:lnTo>
                <a:lnTo>
                  <a:pt x="222" y="717"/>
                </a:lnTo>
                <a:lnTo>
                  <a:pt x="179" y="698"/>
                </a:lnTo>
                <a:lnTo>
                  <a:pt x="139" y="674"/>
                </a:lnTo>
                <a:lnTo>
                  <a:pt x="103" y="644"/>
                </a:lnTo>
                <a:lnTo>
                  <a:pt x="71" y="609"/>
                </a:lnTo>
                <a:lnTo>
                  <a:pt x="44" y="568"/>
                </a:lnTo>
                <a:lnTo>
                  <a:pt x="38" y="557"/>
                </a:lnTo>
                <a:lnTo>
                  <a:pt x="20" y="526"/>
                </a:lnTo>
                <a:lnTo>
                  <a:pt x="23" y="526"/>
                </a:lnTo>
                <a:lnTo>
                  <a:pt x="8" y="476"/>
                </a:lnTo>
                <a:lnTo>
                  <a:pt x="1" y="424"/>
                </a:lnTo>
                <a:lnTo>
                  <a:pt x="0" y="424"/>
                </a:lnTo>
                <a:lnTo>
                  <a:pt x="0" y="381"/>
                </a:lnTo>
                <a:lnTo>
                  <a:pt x="1" y="381"/>
                </a:lnTo>
                <a:lnTo>
                  <a:pt x="8" y="329"/>
                </a:lnTo>
                <a:lnTo>
                  <a:pt x="23" y="280"/>
                </a:lnTo>
                <a:lnTo>
                  <a:pt x="20" y="280"/>
                </a:lnTo>
                <a:lnTo>
                  <a:pt x="38" y="248"/>
                </a:lnTo>
                <a:lnTo>
                  <a:pt x="44" y="237"/>
                </a:lnTo>
                <a:lnTo>
                  <a:pt x="71" y="198"/>
                </a:lnTo>
                <a:lnTo>
                  <a:pt x="103" y="161"/>
                </a:lnTo>
                <a:lnTo>
                  <a:pt x="139" y="131"/>
                </a:lnTo>
                <a:lnTo>
                  <a:pt x="179" y="108"/>
                </a:lnTo>
                <a:lnTo>
                  <a:pt x="222" y="89"/>
                </a:lnTo>
                <a:lnTo>
                  <a:pt x="266" y="76"/>
                </a:lnTo>
                <a:lnTo>
                  <a:pt x="314" y="70"/>
                </a:lnTo>
                <a:lnTo>
                  <a:pt x="314" y="68"/>
                </a:lnTo>
                <a:close/>
                <a:moveTo>
                  <a:pt x="1045" y="0"/>
                </a:moveTo>
                <a:lnTo>
                  <a:pt x="1232" y="0"/>
                </a:lnTo>
                <a:lnTo>
                  <a:pt x="1232" y="944"/>
                </a:lnTo>
                <a:lnTo>
                  <a:pt x="1045" y="944"/>
                </a:lnTo>
                <a:lnTo>
                  <a:pt x="10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4830" name="Freeform 9"/>
          <p:cNvSpPr>
            <a:spLocks noEditPoints="1"/>
          </p:cNvSpPr>
          <p:nvPr/>
        </p:nvSpPr>
        <p:spPr bwMode="auto">
          <a:xfrm>
            <a:off x="7935913" y="1675448"/>
            <a:ext cx="555625" cy="552450"/>
          </a:xfrm>
          <a:custGeom>
            <a:avLst/>
            <a:gdLst>
              <a:gd name="T0" fmla="*/ 174136467 w 1021"/>
              <a:gd name="T1" fmla="*/ 194666991 h 1018"/>
              <a:gd name="T2" fmla="*/ 173840424 w 1021"/>
              <a:gd name="T3" fmla="*/ 276833346 h 1018"/>
              <a:gd name="T4" fmla="*/ 174728553 w 1021"/>
              <a:gd name="T5" fmla="*/ 277716832 h 1018"/>
              <a:gd name="T6" fmla="*/ 243139541 w 1021"/>
              <a:gd name="T7" fmla="*/ 277422156 h 1018"/>
              <a:gd name="T8" fmla="*/ 243731627 w 1021"/>
              <a:gd name="T9" fmla="*/ 195255801 h 1018"/>
              <a:gd name="T10" fmla="*/ 242842954 w 1021"/>
              <a:gd name="T11" fmla="*/ 194666991 h 1018"/>
              <a:gd name="T12" fmla="*/ 80849152 w 1021"/>
              <a:gd name="T13" fmla="*/ 194666991 h 1018"/>
              <a:gd name="T14" fmla="*/ 79368392 w 1021"/>
              <a:gd name="T15" fmla="*/ 195255801 h 1018"/>
              <a:gd name="T16" fmla="*/ 71371963 w 1021"/>
              <a:gd name="T17" fmla="*/ 203501850 h 1018"/>
              <a:gd name="T18" fmla="*/ 71371963 w 1021"/>
              <a:gd name="T19" fmla="*/ 229418158 h 1018"/>
              <a:gd name="T20" fmla="*/ 71371963 w 1021"/>
              <a:gd name="T21" fmla="*/ 230301644 h 1018"/>
              <a:gd name="T22" fmla="*/ 79960478 w 1021"/>
              <a:gd name="T23" fmla="*/ 238253559 h 1018"/>
              <a:gd name="T24" fmla="*/ 124086681 w 1021"/>
              <a:gd name="T25" fmla="*/ 238253559 h 1018"/>
              <a:gd name="T26" fmla="*/ 124975354 w 1021"/>
              <a:gd name="T27" fmla="*/ 238253559 h 1018"/>
              <a:gd name="T28" fmla="*/ 133267826 w 1021"/>
              <a:gd name="T29" fmla="*/ 229712834 h 1018"/>
              <a:gd name="T30" fmla="*/ 133267826 w 1021"/>
              <a:gd name="T31" fmla="*/ 204090659 h 1018"/>
              <a:gd name="T32" fmla="*/ 132971239 w 1021"/>
              <a:gd name="T33" fmla="*/ 202618364 h 1018"/>
              <a:gd name="T34" fmla="*/ 124383268 w 1021"/>
              <a:gd name="T35" fmla="*/ 194666991 h 1018"/>
              <a:gd name="T36" fmla="*/ 80849152 w 1021"/>
              <a:gd name="T37" fmla="*/ 194666991 h 1018"/>
              <a:gd name="T38" fmla="*/ 263869632 w 1021"/>
              <a:gd name="T39" fmla="*/ 146368317 h 1018"/>
              <a:gd name="T40" fmla="*/ 264462262 w 1021"/>
              <a:gd name="T41" fmla="*/ 146662993 h 1018"/>
              <a:gd name="T42" fmla="*/ 264462262 w 1021"/>
              <a:gd name="T43" fmla="*/ 299804521 h 1018"/>
              <a:gd name="T44" fmla="*/ 37907121 w 1021"/>
              <a:gd name="T45" fmla="*/ 299804521 h 1018"/>
              <a:gd name="T46" fmla="*/ 37611078 w 1021"/>
              <a:gd name="T47" fmla="*/ 299215711 h 1018"/>
              <a:gd name="T48" fmla="*/ 37611078 w 1021"/>
              <a:gd name="T49" fmla="*/ 146368317 h 1018"/>
              <a:gd name="T50" fmla="*/ 231885550 w 1021"/>
              <a:gd name="T51" fmla="*/ 0 h 1018"/>
              <a:gd name="T52" fmla="*/ 231885550 w 1021"/>
              <a:gd name="T53" fmla="*/ 66557743 h 1018"/>
              <a:gd name="T54" fmla="*/ 233366309 w 1021"/>
              <a:gd name="T55" fmla="*/ 68914067 h 1018"/>
              <a:gd name="T56" fmla="*/ 302369384 w 1021"/>
              <a:gd name="T57" fmla="*/ 124869438 h 1018"/>
              <a:gd name="T58" fmla="*/ 302073340 w 1021"/>
              <a:gd name="T59" fmla="*/ 125164114 h 1018"/>
              <a:gd name="T60" fmla="*/ 888673 w 1021"/>
              <a:gd name="T61" fmla="*/ 125164114 h 1018"/>
              <a:gd name="T62" fmla="*/ 0 w 1021"/>
              <a:gd name="T63" fmla="*/ 125164114 h 1018"/>
              <a:gd name="T64" fmla="*/ 296043 w 1021"/>
              <a:gd name="T65" fmla="*/ 124280628 h 1018"/>
              <a:gd name="T66" fmla="*/ 142151840 w 1021"/>
              <a:gd name="T67" fmla="*/ 9129535 h 1018"/>
              <a:gd name="T68" fmla="*/ 145113359 w 1021"/>
              <a:gd name="T69" fmla="*/ 8246049 h 1018"/>
              <a:gd name="T70" fmla="*/ 158144153 w 1021"/>
              <a:gd name="T71" fmla="*/ 8834859 h 1018"/>
              <a:gd name="T72" fmla="*/ 160513587 w 1021"/>
              <a:gd name="T73" fmla="*/ 9718344 h 1018"/>
              <a:gd name="T74" fmla="*/ 200493554 w 1021"/>
              <a:gd name="T75" fmla="*/ 41819597 h 1018"/>
              <a:gd name="T76" fmla="*/ 201974313 w 1021"/>
              <a:gd name="T77" fmla="*/ 40936111 h 1018"/>
              <a:gd name="T78" fmla="*/ 231885550 w 1021"/>
              <a:gd name="T79" fmla="*/ 0 h 101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021" h="1018">
                <a:moveTo>
                  <a:pt x="590" y="661"/>
                </a:moveTo>
                <a:lnTo>
                  <a:pt x="588" y="661"/>
                </a:lnTo>
                <a:lnTo>
                  <a:pt x="587" y="663"/>
                </a:lnTo>
                <a:lnTo>
                  <a:pt x="587" y="940"/>
                </a:lnTo>
                <a:lnTo>
                  <a:pt x="588" y="942"/>
                </a:lnTo>
                <a:lnTo>
                  <a:pt x="590" y="943"/>
                </a:lnTo>
                <a:lnTo>
                  <a:pt x="820" y="943"/>
                </a:lnTo>
                <a:lnTo>
                  <a:pt x="821" y="942"/>
                </a:lnTo>
                <a:lnTo>
                  <a:pt x="823" y="940"/>
                </a:lnTo>
                <a:lnTo>
                  <a:pt x="823" y="663"/>
                </a:lnTo>
                <a:lnTo>
                  <a:pt x="821" y="661"/>
                </a:lnTo>
                <a:lnTo>
                  <a:pt x="820" y="661"/>
                </a:lnTo>
                <a:lnTo>
                  <a:pt x="590" y="661"/>
                </a:lnTo>
                <a:close/>
                <a:moveTo>
                  <a:pt x="273" y="661"/>
                </a:moveTo>
                <a:lnTo>
                  <a:pt x="270" y="661"/>
                </a:lnTo>
                <a:lnTo>
                  <a:pt x="268" y="663"/>
                </a:lnTo>
                <a:lnTo>
                  <a:pt x="241" y="688"/>
                </a:lnTo>
                <a:lnTo>
                  <a:pt x="241" y="691"/>
                </a:lnTo>
                <a:lnTo>
                  <a:pt x="241" y="693"/>
                </a:lnTo>
                <a:lnTo>
                  <a:pt x="241" y="779"/>
                </a:lnTo>
                <a:lnTo>
                  <a:pt x="241" y="780"/>
                </a:lnTo>
                <a:lnTo>
                  <a:pt x="241" y="782"/>
                </a:lnTo>
                <a:lnTo>
                  <a:pt x="268" y="809"/>
                </a:lnTo>
                <a:lnTo>
                  <a:pt x="270" y="809"/>
                </a:lnTo>
                <a:lnTo>
                  <a:pt x="273" y="809"/>
                </a:lnTo>
                <a:lnTo>
                  <a:pt x="419" y="809"/>
                </a:lnTo>
                <a:lnTo>
                  <a:pt x="420" y="809"/>
                </a:lnTo>
                <a:lnTo>
                  <a:pt x="422" y="809"/>
                </a:lnTo>
                <a:lnTo>
                  <a:pt x="449" y="782"/>
                </a:lnTo>
                <a:lnTo>
                  <a:pt x="450" y="780"/>
                </a:lnTo>
                <a:lnTo>
                  <a:pt x="450" y="779"/>
                </a:lnTo>
                <a:lnTo>
                  <a:pt x="450" y="693"/>
                </a:lnTo>
                <a:lnTo>
                  <a:pt x="450" y="691"/>
                </a:lnTo>
                <a:lnTo>
                  <a:pt x="449" y="688"/>
                </a:lnTo>
                <a:lnTo>
                  <a:pt x="422" y="663"/>
                </a:lnTo>
                <a:lnTo>
                  <a:pt x="420" y="661"/>
                </a:lnTo>
                <a:lnTo>
                  <a:pt x="419" y="661"/>
                </a:lnTo>
                <a:lnTo>
                  <a:pt x="273" y="661"/>
                </a:lnTo>
                <a:close/>
                <a:moveTo>
                  <a:pt x="128" y="497"/>
                </a:moveTo>
                <a:lnTo>
                  <a:pt x="891" y="497"/>
                </a:lnTo>
                <a:lnTo>
                  <a:pt x="893" y="497"/>
                </a:lnTo>
                <a:lnTo>
                  <a:pt x="893" y="498"/>
                </a:lnTo>
                <a:lnTo>
                  <a:pt x="893" y="1016"/>
                </a:lnTo>
                <a:lnTo>
                  <a:pt x="893" y="1018"/>
                </a:lnTo>
                <a:lnTo>
                  <a:pt x="891" y="1018"/>
                </a:lnTo>
                <a:lnTo>
                  <a:pt x="128" y="1018"/>
                </a:lnTo>
                <a:lnTo>
                  <a:pt x="127" y="1018"/>
                </a:lnTo>
                <a:lnTo>
                  <a:pt x="127" y="1016"/>
                </a:lnTo>
                <a:lnTo>
                  <a:pt x="127" y="498"/>
                </a:lnTo>
                <a:lnTo>
                  <a:pt x="127" y="497"/>
                </a:lnTo>
                <a:lnTo>
                  <a:pt x="128" y="497"/>
                </a:lnTo>
                <a:close/>
                <a:moveTo>
                  <a:pt x="783" y="0"/>
                </a:moveTo>
                <a:lnTo>
                  <a:pt x="783" y="223"/>
                </a:lnTo>
                <a:lnTo>
                  <a:pt x="783" y="226"/>
                </a:lnTo>
                <a:lnTo>
                  <a:pt x="787" y="231"/>
                </a:lnTo>
                <a:lnTo>
                  <a:pt x="788" y="234"/>
                </a:lnTo>
                <a:lnTo>
                  <a:pt x="1020" y="422"/>
                </a:lnTo>
                <a:lnTo>
                  <a:pt x="1021" y="424"/>
                </a:lnTo>
                <a:lnTo>
                  <a:pt x="1021" y="425"/>
                </a:lnTo>
                <a:lnTo>
                  <a:pt x="1020" y="425"/>
                </a:lnTo>
                <a:lnTo>
                  <a:pt x="1018" y="425"/>
                </a:lnTo>
                <a:lnTo>
                  <a:pt x="3" y="425"/>
                </a:lnTo>
                <a:lnTo>
                  <a:pt x="0" y="425"/>
                </a:lnTo>
                <a:lnTo>
                  <a:pt x="0" y="424"/>
                </a:lnTo>
                <a:lnTo>
                  <a:pt x="1" y="422"/>
                </a:lnTo>
                <a:lnTo>
                  <a:pt x="477" y="33"/>
                </a:lnTo>
                <a:lnTo>
                  <a:pt x="480" y="31"/>
                </a:lnTo>
                <a:lnTo>
                  <a:pt x="485" y="30"/>
                </a:lnTo>
                <a:lnTo>
                  <a:pt x="490" y="28"/>
                </a:lnTo>
                <a:lnTo>
                  <a:pt x="531" y="28"/>
                </a:lnTo>
                <a:lnTo>
                  <a:pt x="534" y="30"/>
                </a:lnTo>
                <a:lnTo>
                  <a:pt x="539" y="31"/>
                </a:lnTo>
                <a:lnTo>
                  <a:pt x="542" y="33"/>
                </a:lnTo>
                <a:lnTo>
                  <a:pt x="674" y="140"/>
                </a:lnTo>
                <a:lnTo>
                  <a:pt x="677" y="142"/>
                </a:lnTo>
                <a:lnTo>
                  <a:pt x="680" y="140"/>
                </a:lnTo>
                <a:lnTo>
                  <a:pt x="682" y="139"/>
                </a:lnTo>
                <a:lnTo>
                  <a:pt x="715" y="3"/>
                </a:lnTo>
                <a:lnTo>
                  <a:pt x="7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34831" name="矩形 15"/>
          <p:cNvSpPr>
            <a:spLocks noChangeArrowheads="1"/>
          </p:cNvSpPr>
          <p:nvPr/>
        </p:nvSpPr>
        <p:spPr bwMode="auto">
          <a:xfrm>
            <a:off x="849313" y="4831398"/>
            <a:ext cx="8342312" cy="29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总而言之，我们想利用一个完整的大模型项目加速提升学生实际项目经验。</a:t>
            </a:r>
            <a:endParaRPr lang="zh-CN" altLang="en-US" sz="160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2" name="TextBox 13"/>
          <p:cNvSpPr txBox="1">
            <a:spLocks noChangeArrowheads="1"/>
          </p:cNvSpPr>
          <p:nvPr/>
        </p:nvSpPr>
        <p:spPr bwMode="auto">
          <a:xfrm>
            <a:off x="849313" y="2720023"/>
            <a:ext cx="16144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LLM</a:t>
            </a: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的时代加持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3" name="TextBox 13"/>
          <p:cNvSpPr txBox="1">
            <a:spLocks noChangeArrowheads="1"/>
          </p:cNvSpPr>
          <p:nvPr/>
        </p:nvSpPr>
        <p:spPr bwMode="auto">
          <a:xfrm>
            <a:off x="1002030" y="3039110"/>
            <a:ext cx="1673225" cy="116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ChatGPT</a:t>
            </a: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以后就成了</a:t>
            </a:r>
            <a:r>
              <a:rPr lang="en-US" altLang="zh-CN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LLM</a:t>
            </a: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的时代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问题不是要不要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而是什么时候要怎么要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4" name="TextBox 13"/>
          <p:cNvSpPr txBox="1">
            <a:spLocks noChangeArrowheads="1"/>
          </p:cNvSpPr>
          <p:nvPr/>
        </p:nvSpPr>
        <p:spPr bwMode="auto">
          <a:xfrm>
            <a:off x="3021013" y="2720023"/>
            <a:ext cx="16144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招人难</a:t>
            </a:r>
            <a:r>
              <a:rPr lang="en-US" altLang="zh-CN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vs</a:t>
            </a: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就业难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5" name="TextBox 13"/>
          <p:cNvSpPr txBox="1">
            <a:spLocks noChangeArrowheads="1"/>
          </p:cNvSpPr>
          <p:nvPr/>
        </p:nvSpPr>
        <p:spPr bwMode="auto">
          <a:xfrm>
            <a:off x="3168650" y="3039110"/>
            <a:ext cx="1673225" cy="94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结构性失衡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大部分企业需要熟手且只要熟手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市场上新手太多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6" name="TextBox 13"/>
          <p:cNvSpPr txBox="1">
            <a:spLocks noChangeArrowheads="1"/>
          </p:cNvSpPr>
          <p:nvPr/>
        </p:nvSpPr>
        <p:spPr bwMode="auto">
          <a:xfrm>
            <a:off x="5221288" y="2720023"/>
            <a:ext cx="16144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加速毕业生成长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7" name="TextBox 13"/>
          <p:cNvSpPr txBox="1">
            <a:spLocks noChangeArrowheads="1"/>
          </p:cNvSpPr>
          <p:nvPr/>
        </p:nvSpPr>
        <p:spPr bwMode="auto">
          <a:xfrm>
            <a:off x="5337810" y="3039110"/>
            <a:ext cx="1673225" cy="47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一线项目直接上手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一线工程师直接带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8" name="TextBox 13"/>
          <p:cNvSpPr txBox="1">
            <a:spLocks noChangeArrowheads="1"/>
          </p:cNvSpPr>
          <p:nvPr/>
        </p:nvSpPr>
        <p:spPr bwMode="auto">
          <a:xfrm>
            <a:off x="7383463" y="2720023"/>
            <a:ext cx="1614487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麻雀虽小五脏全</a:t>
            </a:r>
            <a:endParaRPr lang="zh-CN" altLang="en-US" sz="1600" b="1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839" name="TextBox 13"/>
          <p:cNvSpPr txBox="1">
            <a:spLocks noChangeArrowheads="1"/>
          </p:cNvSpPr>
          <p:nvPr/>
        </p:nvSpPr>
        <p:spPr bwMode="auto">
          <a:xfrm>
            <a:off x="7503795" y="3039110"/>
            <a:ext cx="1673225" cy="94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itchFamily="34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从头到尾实现端到端系统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涵盖算法</a:t>
            </a:r>
            <a:r>
              <a:rPr lang="en-US" altLang="zh-CN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+</a:t>
            </a: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工程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140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各种最佳实践</a:t>
            </a:r>
            <a:endParaRPr lang="zh-CN" altLang="en-US" sz="140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15352" y="2419149"/>
            <a:ext cx="877372" cy="76284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2000" spc="100" dirty="0">
                <a:solidFill>
                  <a:srgbClr val="2663A7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z="2000" spc="100" dirty="0">
              <a:solidFill>
                <a:srgbClr val="2663A7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41807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008416" y="2315873"/>
            <a:ext cx="221742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0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1" lang="zh-CN" altLang="en-US" sz="40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5008245" y="3205480"/>
            <a:ext cx="1383030" cy="14198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要做什么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面向对象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项目优势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整体安排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稻壳儿小白白(http://dwz.cn/Wu2UP)"/>
          <p:cNvSpPr>
            <a:spLocks noChangeShapeType="1"/>
          </p:cNvSpPr>
          <p:nvPr/>
        </p:nvSpPr>
        <p:spPr bwMode="auto">
          <a:xfrm flipV="1">
            <a:off x="514350" y="2720975"/>
            <a:ext cx="9166225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195" name="稻壳儿小白白(http://dwz.cn/Wu2UP)"/>
          <p:cNvSpPr>
            <a:spLocks noChangeShapeType="1"/>
          </p:cNvSpPr>
          <p:nvPr/>
        </p:nvSpPr>
        <p:spPr bwMode="auto">
          <a:xfrm flipV="1">
            <a:off x="4853305" y="849630"/>
            <a:ext cx="0" cy="402082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196" name="稻壳儿小白白(http://dwz.cn/Wu2UP)"/>
          <p:cNvSpPr>
            <a:spLocks noChangeArrowheads="1"/>
          </p:cNvSpPr>
          <p:nvPr/>
        </p:nvSpPr>
        <p:spPr bwMode="auto">
          <a:xfrm>
            <a:off x="487680" y="11906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8197" name="稻壳儿小白白(http://dwz.cn/Wu2UP)"/>
          <p:cNvSpPr>
            <a:spLocks noChangeArrowheads="1"/>
          </p:cNvSpPr>
          <p:nvPr/>
        </p:nvSpPr>
        <p:spPr bwMode="auto">
          <a:xfrm>
            <a:off x="5251450" y="1151255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8198" name="稻壳儿小白白(http://dwz.cn/Wu2UP)"/>
          <p:cNvSpPr>
            <a:spLocks noChangeArrowheads="1"/>
          </p:cNvSpPr>
          <p:nvPr/>
        </p:nvSpPr>
        <p:spPr bwMode="auto">
          <a:xfrm>
            <a:off x="487680" y="3465830"/>
            <a:ext cx="914400" cy="914400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8199" name="稻壳儿小白白(http://dwz.cn/Wu2UP)"/>
          <p:cNvSpPr>
            <a:spLocks noChangeArrowheads="1"/>
          </p:cNvSpPr>
          <p:nvPr/>
        </p:nvSpPr>
        <p:spPr bwMode="auto">
          <a:xfrm>
            <a:off x="5251450" y="3425825"/>
            <a:ext cx="914400" cy="91440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8200" name="稻壳儿小白白(http://dwz.cn/Wu2UP)"/>
          <p:cNvSpPr/>
          <p:nvPr/>
        </p:nvSpPr>
        <p:spPr bwMode="auto">
          <a:xfrm>
            <a:off x="758825" y="3776980"/>
            <a:ext cx="347980" cy="349250"/>
          </a:xfrm>
          <a:custGeom>
            <a:avLst/>
            <a:gdLst>
              <a:gd name="T0" fmla="*/ 139895728 w 288"/>
              <a:gd name="T1" fmla="*/ 0 h 288"/>
              <a:gd name="T2" fmla="*/ 209843592 w 288"/>
              <a:gd name="T3" fmla="*/ 58823159 h 288"/>
              <a:gd name="T4" fmla="*/ 279790249 w 288"/>
              <a:gd name="T5" fmla="*/ 0 h 288"/>
              <a:gd name="T6" fmla="*/ 419685978 w 288"/>
              <a:gd name="T7" fmla="*/ 52940479 h 288"/>
              <a:gd name="T8" fmla="*/ 419685978 w 288"/>
              <a:gd name="T9" fmla="*/ 158822650 h 288"/>
              <a:gd name="T10" fmla="*/ 326422964 w 288"/>
              <a:gd name="T11" fmla="*/ 132352411 h 288"/>
              <a:gd name="T12" fmla="*/ 326422964 w 288"/>
              <a:gd name="T13" fmla="*/ 423526259 h 288"/>
              <a:gd name="T14" fmla="*/ 93263014 w 288"/>
              <a:gd name="T15" fmla="*/ 423526259 h 288"/>
              <a:gd name="T16" fmla="*/ 93263014 w 288"/>
              <a:gd name="T17" fmla="*/ 132352411 h 288"/>
              <a:gd name="T18" fmla="*/ 0 w 288"/>
              <a:gd name="T19" fmla="*/ 158822650 h 288"/>
              <a:gd name="T20" fmla="*/ 0 w 288"/>
              <a:gd name="T21" fmla="*/ 52940479 h 288"/>
              <a:gd name="T22" fmla="*/ 139895728 w 2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8" h="288">
                <a:moveTo>
                  <a:pt x="96" y="0"/>
                </a:moveTo>
                <a:cubicBezTo>
                  <a:pt x="96" y="0"/>
                  <a:pt x="109" y="40"/>
                  <a:pt x="144" y="40"/>
                </a:cubicBezTo>
                <a:cubicBezTo>
                  <a:pt x="179" y="40"/>
                  <a:pt x="192" y="0"/>
                  <a:pt x="192" y="0"/>
                </a:cubicBezTo>
                <a:cubicBezTo>
                  <a:pt x="288" y="36"/>
                  <a:pt x="288" y="36"/>
                  <a:pt x="288" y="36"/>
                </a:cubicBezTo>
                <a:cubicBezTo>
                  <a:pt x="288" y="108"/>
                  <a:pt x="288" y="108"/>
                  <a:pt x="288" y="108"/>
                </a:cubicBezTo>
                <a:cubicBezTo>
                  <a:pt x="224" y="90"/>
                  <a:pt x="224" y="90"/>
                  <a:pt x="224" y="90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64" y="288"/>
                  <a:pt x="64" y="288"/>
                  <a:pt x="64" y="288"/>
                </a:cubicBezTo>
                <a:cubicBezTo>
                  <a:pt x="64" y="90"/>
                  <a:pt x="64" y="90"/>
                  <a:pt x="64" y="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36"/>
                  <a:pt x="0" y="36"/>
                  <a:pt x="0" y="36"/>
                </a:cubicBezTo>
                <a:lnTo>
                  <a:pt x="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稻壳儿小白白(http://dwz.cn/Wu2UP)"/>
          <p:cNvSpPr>
            <a:spLocks noEditPoints="1"/>
          </p:cNvSpPr>
          <p:nvPr/>
        </p:nvSpPr>
        <p:spPr bwMode="auto">
          <a:xfrm>
            <a:off x="5526405" y="1435100"/>
            <a:ext cx="365125" cy="341630"/>
          </a:xfrm>
          <a:custGeom>
            <a:avLst/>
            <a:gdLst>
              <a:gd name="T0" fmla="*/ 391410361 w 301"/>
              <a:gd name="T1" fmla="*/ 281260067 h 282"/>
              <a:gd name="T2" fmla="*/ 344322579 w 301"/>
              <a:gd name="T3" fmla="*/ 101078272 h 282"/>
              <a:gd name="T4" fmla="*/ 119188445 w 301"/>
              <a:gd name="T5" fmla="*/ 52736489 h 282"/>
              <a:gd name="T6" fmla="*/ 47086569 w 301"/>
              <a:gd name="T7" fmla="*/ 4394707 h 282"/>
              <a:gd name="T8" fmla="*/ 17657008 w 301"/>
              <a:gd name="T9" fmla="*/ 19043329 h 282"/>
              <a:gd name="T10" fmla="*/ 89758885 w 301"/>
              <a:gd name="T11" fmla="*/ 83499442 h 282"/>
              <a:gd name="T12" fmla="*/ 194233157 w 301"/>
              <a:gd name="T13" fmla="*/ 364759509 h 282"/>
              <a:gd name="T14" fmla="*/ 442911181 w 301"/>
              <a:gd name="T15" fmla="*/ 380873839 h 282"/>
              <a:gd name="T16" fmla="*/ 391410361 w 301"/>
              <a:gd name="T17" fmla="*/ 281260067 h 282"/>
              <a:gd name="T18" fmla="*/ 356095131 w 301"/>
              <a:gd name="T19" fmla="*/ 339856973 h 282"/>
              <a:gd name="T20" fmla="*/ 353152297 w 301"/>
              <a:gd name="T21" fmla="*/ 341321472 h 282"/>
              <a:gd name="T22" fmla="*/ 350208249 w 301"/>
              <a:gd name="T23" fmla="*/ 339856973 h 282"/>
              <a:gd name="T24" fmla="*/ 233962638 w 301"/>
              <a:gd name="T25" fmla="*/ 202156543 h 282"/>
              <a:gd name="T26" fmla="*/ 155975092 w 301"/>
              <a:gd name="T27" fmla="*/ 109867686 h 282"/>
              <a:gd name="T28" fmla="*/ 155975092 w 301"/>
              <a:gd name="T29" fmla="*/ 104007270 h 282"/>
              <a:gd name="T30" fmla="*/ 160389344 w 301"/>
              <a:gd name="T31" fmla="*/ 104007270 h 282"/>
              <a:gd name="T32" fmla="*/ 261920781 w 301"/>
              <a:gd name="T33" fmla="*/ 178717296 h 282"/>
              <a:gd name="T34" fmla="*/ 357566549 w 301"/>
              <a:gd name="T35" fmla="*/ 335462266 h 282"/>
              <a:gd name="T36" fmla="*/ 356095131 w 301"/>
              <a:gd name="T37" fmla="*/ 339856973 h 2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稻壳儿小白白(http://dwz.cn/Wu2UP)"/>
          <p:cNvSpPr>
            <a:spLocks noEditPoints="1"/>
          </p:cNvSpPr>
          <p:nvPr/>
        </p:nvSpPr>
        <p:spPr bwMode="auto">
          <a:xfrm>
            <a:off x="5577205" y="3691255"/>
            <a:ext cx="327025" cy="349250"/>
          </a:xfrm>
          <a:custGeom>
            <a:avLst/>
            <a:gdLst>
              <a:gd name="T0" fmla="*/ 370963058 w 269"/>
              <a:gd name="T1" fmla="*/ 282350435 h 288"/>
              <a:gd name="T2" fmla="*/ 345838055 w 269"/>
              <a:gd name="T3" fmla="*/ 307350914 h 288"/>
              <a:gd name="T4" fmla="*/ 345838055 w 269"/>
              <a:gd name="T5" fmla="*/ 310291648 h 288"/>
              <a:gd name="T6" fmla="*/ 297066349 w 269"/>
              <a:gd name="T7" fmla="*/ 342644567 h 288"/>
              <a:gd name="T8" fmla="*/ 236470683 w 269"/>
              <a:gd name="T9" fmla="*/ 352938953 h 288"/>
              <a:gd name="T10" fmla="*/ 218735960 w 269"/>
              <a:gd name="T11" fmla="*/ 274997995 h 288"/>
              <a:gd name="T12" fmla="*/ 215779362 w 269"/>
              <a:gd name="T13" fmla="*/ 177940450 h 288"/>
              <a:gd name="T14" fmla="*/ 285242389 w 269"/>
              <a:gd name="T15" fmla="*/ 177940450 h 288"/>
              <a:gd name="T16" fmla="*/ 311845691 w 269"/>
              <a:gd name="T17" fmla="*/ 172057770 h 288"/>
              <a:gd name="T18" fmla="*/ 328103332 w 269"/>
              <a:gd name="T19" fmla="*/ 180881183 h 288"/>
              <a:gd name="T20" fmla="*/ 348794653 w 269"/>
              <a:gd name="T21" fmla="*/ 160292411 h 288"/>
              <a:gd name="T22" fmla="*/ 328103332 w 269"/>
              <a:gd name="T23" fmla="*/ 139704851 h 288"/>
              <a:gd name="T24" fmla="*/ 310367392 w 269"/>
              <a:gd name="T25" fmla="*/ 148528264 h 288"/>
              <a:gd name="T26" fmla="*/ 214301063 w 269"/>
              <a:gd name="T27" fmla="*/ 148528264 h 288"/>
              <a:gd name="T28" fmla="*/ 212823980 w 269"/>
              <a:gd name="T29" fmla="*/ 99999491 h 288"/>
              <a:gd name="T30" fmla="*/ 249771726 w 269"/>
              <a:gd name="T31" fmla="*/ 51470719 h 288"/>
              <a:gd name="T32" fmla="*/ 198044638 w 269"/>
              <a:gd name="T33" fmla="*/ 0 h 288"/>
              <a:gd name="T34" fmla="*/ 146316334 w 269"/>
              <a:gd name="T35" fmla="*/ 51470719 h 288"/>
              <a:gd name="T36" fmla="*/ 183265296 w 269"/>
              <a:gd name="T37" fmla="*/ 99999491 h 288"/>
              <a:gd name="T38" fmla="*/ 181786997 w 269"/>
              <a:gd name="T39" fmla="*/ 148528264 h 288"/>
              <a:gd name="T40" fmla="*/ 85720668 w 269"/>
              <a:gd name="T41" fmla="*/ 148528264 h 288"/>
              <a:gd name="T42" fmla="*/ 67984729 w 269"/>
              <a:gd name="T43" fmla="*/ 139704851 h 288"/>
              <a:gd name="T44" fmla="*/ 47294623 w 269"/>
              <a:gd name="T45" fmla="*/ 160292411 h 288"/>
              <a:gd name="T46" fmla="*/ 67984729 w 269"/>
              <a:gd name="T47" fmla="*/ 180881183 h 288"/>
              <a:gd name="T48" fmla="*/ 84242369 w 269"/>
              <a:gd name="T49" fmla="*/ 172057770 h 288"/>
              <a:gd name="T50" fmla="*/ 112323970 w 269"/>
              <a:gd name="T51" fmla="*/ 177940450 h 288"/>
              <a:gd name="T52" fmla="*/ 180308699 w 269"/>
              <a:gd name="T53" fmla="*/ 177940450 h 288"/>
              <a:gd name="T54" fmla="*/ 177353316 w 269"/>
              <a:gd name="T55" fmla="*/ 274997995 h 288"/>
              <a:gd name="T56" fmla="*/ 161095676 w 269"/>
              <a:gd name="T57" fmla="*/ 351467980 h 288"/>
              <a:gd name="T58" fmla="*/ 87198967 w 269"/>
              <a:gd name="T59" fmla="*/ 333821154 h 288"/>
              <a:gd name="T60" fmla="*/ 50250005 w 269"/>
              <a:gd name="T61" fmla="*/ 311762621 h 288"/>
              <a:gd name="T62" fmla="*/ 51728304 w 269"/>
              <a:gd name="T63" fmla="*/ 307350914 h 288"/>
              <a:gd name="T64" fmla="*/ 25125003 w 269"/>
              <a:gd name="T65" fmla="*/ 282350435 h 288"/>
              <a:gd name="T66" fmla="*/ 0 w 269"/>
              <a:gd name="T67" fmla="*/ 307350914 h 288"/>
              <a:gd name="T68" fmla="*/ 25125003 w 269"/>
              <a:gd name="T69" fmla="*/ 333821154 h 288"/>
              <a:gd name="T70" fmla="*/ 31036982 w 269"/>
              <a:gd name="T71" fmla="*/ 332350181 h 288"/>
              <a:gd name="T72" fmla="*/ 70941327 w 269"/>
              <a:gd name="T73" fmla="*/ 363232127 h 288"/>
              <a:gd name="T74" fmla="*/ 150750015 w 269"/>
              <a:gd name="T75" fmla="*/ 401467726 h 288"/>
              <a:gd name="T76" fmla="*/ 199521721 w 269"/>
              <a:gd name="T77" fmla="*/ 423526259 h 288"/>
              <a:gd name="T78" fmla="*/ 245338045 w 269"/>
              <a:gd name="T79" fmla="*/ 401467726 h 288"/>
              <a:gd name="T80" fmla="*/ 325146734 w 269"/>
              <a:gd name="T81" fmla="*/ 363232127 h 288"/>
              <a:gd name="T82" fmla="*/ 365051078 w 269"/>
              <a:gd name="T83" fmla="*/ 332350181 h 288"/>
              <a:gd name="T84" fmla="*/ 370963058 w 269"/>
              <a:gd name="T85" fmla="*/ 333821154 h 288"/>
              <a:gd name="T86" fmla="*/ 397566359 w 269"/>
              <a:gd name="T87" fmla="*/ 307350914 h 288"/>
              <a:gd name="T88" fmla="*/ 370963058 w 269"/>
              <a:gd name="T89" fmla="*/ 282350435 h 288"/>
              <a:gd name="T90" fmla="*/ 169963038 w 269"/>
              <a:gd name="T91" fmla="*/ 51470719 h 288"/>
              <a:gd name="T92" fmla="*/ 198044638 w 269"/>
              <a:gd name="T93" fmla="*/ 23529506 h 288"/>
              <a:gd name="T94" fmla="*/ 224646724 w 269"/>
              <a:gd name="T95" fmla="*/ 51470719 h 288"/>
              <a:gd name="T96" fmla="*/ 198044638 w 269"/>
              <a:gd name="T97" fmla="*/ 77940958 h 288"/>
              <a:gd name="T98" fmla="*/ 169963038 w 269"/>
              <a:gd name="T99" fmla="*/ 51470719 h 28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69" h="288">
                <a:moveTo>
                  <a:pt x="251" y="192"/>
                </a:moveTo>
                <a:cubicBezTo>
                  <a:pt x="241" y="192"/>
                  <a:pt x="234" y="200"/>
                  <a:pt x="234" y="209"/>
                </a:cubicBezTo>
                <a:cubicBezTo>
                  <a:pt x="234" y="210"/>
                  <a:pt x="234" y="211"/>
                  <a:pt x="234" y="211"/>
                </a:cubicBezTo>
                <a:cubicBezTo>
                  <a:pt x="226" y="217"/>
                  <a:pt x="215" y="224"/>
                  <a:pt x="201" y="233"/>
                </a:cubicBezTo>
                <a:cubicBezTo>
                  <a:pt x="189" y="240"/>
                  <a:pt x="174" y="241"/>
                  <a:pt x="160" y="240"/>
                </a:cubicBezTo>
                <a:cubicBezTo>
                  <a:pt x="148" y="187"/>
                  <a:pt x="148" y="187"/>
                  <a:pt x="148" y="187"/>
                </a:cubicBezTo>
                <a:cubicBezTo>
                  <a:pt x="148" y="187"/>
                  <a:pt x="147" y="153"/>
                  <a:pt x="146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211" y="117"/>
                  <a:pt x="211" y="117"/>
                  <a:pt x="211" y="117"/>
                </a:cubicBezTo>
                <a:cubicBezTo>
                  <a:pt x="213" y="120"/>
                  <a:pt x="217" y="123"/>
                  <a:pt x="222" y="123"/>
                </a:cubicBezTo>
                <a:cubicBezTo>
                  <a:pt x="230" y="123"/>
                  <a:pt x="236" y="116"/>
                  <a:pt x="236" y="109"/>
                </a:cubicBezTo>
                <a:cubicBezTo>
                  <a:pt x="236" y="101"/>
                  <a:pt x="230" y="95"/>
                  <a:pt x="222" y="95"/>
                </a:cubicBezTo>
                <a:cubicBezTo>
                  <a:pt x="217" y="95"/>
                  <a:pt x="213" y="97"/>
                  <a:pt x="210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87"/>
                  <a:pt x="144" y="75"/>
                  <a:pt x="144" y="68"/>
                </a:cubicBezTo>
                <a:cubicBezTo>
                  <a:pt x="158" y="63"/>
                  <a:pt x="169" y="50"/>
                  <a:pt x="169" y="35"/>
                </a:cubicBezTo>
                <a:cubicBezTo>
                  <a:pt x="169" y="16"/>
                  <a:pt x="153" y="0"/>
                  <a:pt x="134" y="0"/>
                </a:cubicBezTo>
                <a:cubicBezTo>
                  <a:pt x="115" y="0"/>
                  <a:pt x="99" y="16"/>
                  <a:pt x="99" y="35"/>
                </a:cubicBezTo>
                <a:cubicBezTo>
                  <a:pt x="99" y="50"/>
                  <a:pt x="110" y="64"/>
                  <a:pt x="124" y="68"/>
                </a:cubicBezTo>
                <a:cubicBezTo>
                  <a:pt x="124" y="75"/>
                  <a:pt x="124" y="87"/>
                  <a:pt x="123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55" y="97"/>
                  <a:pt x="51" y="95"/>
                  <a:pt x="46" y="95"/>
                </a:cubicBezTo>
                <a:cubicBezTo>
                  <a:pt x="38" y="95"/>
                  <a:pt x="32" y="101"/>
                  <a:pt x="32" y="109"/>
                </a:cubicBezTo>
                <a:cubicBezTo>
                  <a:pt x="32" y="116"/>
                  <a:pt x="38" y="123"/>
                  <a:pt x="46" y="123"/>
                </a:cubicBezTo>
                <a:cubicBezTo>
                  <a:pt x="51" y="123"/>
                  <a:pt x="55" y="120"/>
                  <a:pt x="57" y="117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122" y="121"/>
                  <a:pt x="122" y="121"/>
                  <a:pt x="122" y="121"/>
                </a:cubicBezTo>
                <a:cubicBezTo>
                  <a:pt x="121" y="153"/>
                  <a:pt x="120" y="187"/>
                  <a:pt x="120" y="187"/>
                </a:cubicBezTo>
                <a:cubicBezTo>
                  <a:pt x="109" y="239"/>
                  <a:pt x="109" y="239"/>
                  <a:pt x="109" y="239"/>
                </a:cubicBezTo>
                <a:cubicBezTo>
                  <a:pt x="91" y="239"/>
                  <a:pt x="73" y="237"/>
                  <a:pt x="59" y="227"/>
                </a:cubicBezTo>
                <a:cubicBezTo>
                  <a:pt x="49" y="221"/>
                  <a:pt x="41" y="217"/>
                  <a:pt x="34" y="212"/>
                </a:cubicBezTo>
                <a:cubicBezTo>
                  <a:pt x="35" y="211"/>
                  <a:pt x="35" y="210"/>
                  <a:pt x="35" y="209"/>
                </a:cubicBezTo>
                <a:cubicBezTo>
                  <a:pt x="35" y="200"/>
                  <a:pt x="27" y="192"/>
                  <a:pt x="17" y="192"/>
                </a:cubicBezTo>
                <a:cubicBezTo>
                  <a:pt x="8" y="192"/>
                  <a:pt x="0" y="200"/>
                  <a:pt x="0" y="209"/>
                </a:cubicBezTo>
                <a:cubicBezTo>
                  <a:pt x="0" y="219"/>
                  <a:pt x="8" y="227"/>
                  <a:pt x="17" y="227"/>
                </a:cubicBezTo>
                <a:cubicBezTo>
                  <a:pt x="19" y="227"/>
                  <a:pt x="20" y="227"/>
                  <a:pt x="21" y="226"/>
                </a:cubicBezTo>
                <a:cubicBezTo>
                  <a:pt x="28" y="232"/>
                  <a:pt x="37" y="239"/>
                  <a:pt x="48" y="247"/>
                </a:cubicBezTo>
                <a:cubicBezTo>
                  <a:pt x="64" y="257"/>
                  <a:pt x="82" y="267"/>
                  <a:pt x="102" y="273"/>
                </a:cubicBezTo>
                <a:cubicBezTo>
                  <a:pt x="105" y="274"/>
                  <a:pt x="128" y="288"/>
                  <a:pt x="135" y="288"/>
                </a:cubicBezTo>
                <a:cubicBezTo>
                  <a:pt x="141" y="288"/>
                  <a:pt x="161" y="276"/>
                  <a:pt x="166" y="273"/>
                </a:cubicBezTo>
                <a:cubicBezTo>
                  <a:pt x="186" y="267"/>
                  <a:pt x="205" y="257"/>
                  <a:pt x="220" y="247"/>
                </a:cubicBezTo>
                <a:cubicBezTo>
                  <a:pt x="231" y="239"/>
                  <a:pt x="241" y="232"/>
                  <a:pt x="247" y="226"/>
                </a:cubicBezTo>
                <a:cubicBezTo>
                  <a:pt x="248" y="227"/>
                  <a:pt x="250" y="227"/>
                  <a:pt x="251" y="227"/>
                </a:cubicBezTo>
                <a:cubicBezTo>
                  <a:pt x="261" y="227"/>
                  <a:pt x="269" y="219"/>
                  <a:pt x="269" y="209"/>
                </a:cubicBezTo>
                <a:cubicBezTo>
                  <a:pt x="269" y="200"/>
                  <a:pt x="261" y="192"/>
                  <a:pt x="251" y="192"/>
                </a:cubicBezTo>
                <a:close/>
                <a:moveTo>
                  <a:pt x="115" y="35"/>
                </a:moveTo>
                <a:cubicBezTo>
                  <a:pt x="115" y="25"/>
                  <a:pt x="124" y="16"/>
                  <a:pt x="134" y="16"/>
                </a:cubicBezTo>
                <a:cubicBezTo>
                  <a:pt x="144" y="16"/>
                  <a:pt x="152" y="25"/>
                  <a:pt x="152" y="35"/>
                </a:cubicBezTo>
                <a:cubicBezTo>
                  <a:pt x="152" y="45"/>
                  <a:pt x="144" y="53"/>
                  <a:pt x="134" y="53"/>
                </a:cubicBezTo>
                <a:cubicBezTo>
                  <a:pt x="124" y="53"/>
                  <a:pt x="115" y="45"/>
                  <a:pt x="115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203" name="稻壳儿小白白(http://dwz.cn/Wu2UP)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" y="1471930"/>
            <a:ext cx="347345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" name="稻壳儿小白白(http://dwz.cn/Wu2UP)"/>
          <p:cNvSpPr>
            <a:spLocks noChangeArrowheads="1"/>
          </p:cNvSpPr>
          <p:nvPr/>
        </p:nvSpPr>
        <p:spPr bwMode="auto">
          <a:xfrm>
            <a:off x="1611630" y="1408430"/>
            <a:ext cx="2842895" cy="81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一个基于文档的问答系统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基本步骤：召回上下文、根据大模型回答用户问题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8205" name="稻壳儿小白白(http://dwz.cn/Wu2UP)"/>
          <p:cNvSpPr txBox="1">
            <a:spLocks noChangeArrowheads="1"/>
          </p:cNvSpPr>
          <p:nvPr/>
        </p:nvSpPr>
        <p:spPr bwMode="auto">
          <a:xfrm>
            <a:off x="1611630" y="1027430"/>
            <a:ext cx="129349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90204" pitchFamily="34" charset="0"/>
              </a:rPr>
              <a:t>要做什么</a:t>
            </a:r>
            <a:endParaRPr lang="zh-CN" altLang="en-US" sz="16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8206" name="稻壳儿小白白(http://dwz.cn/Wu2UP)"/>
          <p:cNvSpPr>
            <a:spLocks noChangeArrowheads="1"/>
          </p:cNvSpPr>
          <p:nvPr/>
        </p:nvSpPr>
        <p:spPr bwMode="auto">
          <a:xfrm>
            <a:off x="6402705" y="1408430"/>
            <a:ext cx="2842895" cy="8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准（研一研二）毕业生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缺乏项目经历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有</a:t>
            </a:r>
            <a:r>
              <a:rPr lang="en-US" altLang="zh-CN" sz="1400">
                <a:solidFill>
                  <a:srgbClr val="445469"/>
                </a:solidFill>
                <a:sym typeface="Arial" panose="020B0604020202090204" pitchFamily="34" charset="0"/>
              </a:rPr>
              <a:t>NLP</a:t>
            </a: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算法基础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8207" name="稻壳儿小白白(http://dwz.cn/Wu2UP)"/>
          <p:cNvSpPr txBox="1">
            <a:spLocks noChangeArrowheads="1"/>
          </p:cNvSpPr>
          <p:nvPr/>
        </p:nvSpPr>
        <p:spPr bwMode="auto">
          <a:xfrm>
            <a:off x="6402705" y="1027430"/>
            <a:ext cx="129349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90204" pitchFamily="34" charset="0"/>
              </a:rPr>
              <a:t>面向对象</a:t>
            </a:r>
            <a:endParaRPr lang="zh-CN" altLang="en-US" sz="16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8208" name="稻壳儿小白白(http://dwz.cn/Wu2UP)"/>
          <p:cNvSpPr>
            <a:spLocks noChangeArrowheads="1"/>
          </p:cNvSpPr>
          <p:nvPr/>
        </p:nvSpPr>
        <p:spPr bwMode="auto">
          <a:xfrm>
            <a:off x="1611630" y="3540125"/>
            <a:ext cx="284289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覆盖全面的</a:t>
            </a:r>
            <a:r>
              <a:rPr lang="en-US" altLang="zh-CN" sz="1400">
                <a:solidFill>
                  <a:srgbClr val="445469"/>
                </a:solidFill>
                <a:sym typeface="Arial" panose="020B0604020202090204" pitchFamily="34" charset="0"/>
              </a:rPr>
              <a:t>LLM</a:t>
            </a: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相关知识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可用于生产的工程实践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多位一线</a:t>
            </a:r>
            <a:r>
              <a:rPr lang="en-US" altLang="zh-CN" sz="1400">
                <a:solidFill>
                  <a:srgbClr val="445469"/>
                </a:solidFill>
                <a:sym typeface="Arial" panose="020B0604020202090204" pitchFamily="34" charset="0"/>
              </a:rPr>
              <a:t>LLM</a:t>
            </a: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相关研发的算法工程师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内推机会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8209" name="稻壳儿小白白(http://dwz.cn/Wu2UP)"/>
          <p:cNvSpPr txBox="1">
            <a:spLocks noChangeArrowheads="1"/>
          </p:cNvSpPr>
          <p:nvPr/>
        </p:nvSpPr>
        <p:spPr bwMode="auto">
          <a:xfrm>
            <a:off x="1611630" y="3159125"/>
            <a:ext cx="129349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90204" pitchFamily="34" charset="0"/>
              </a:rPr>
              <a:t>项目优势</a:t>
            </a:r>
            <a:endParaRPr lang="zh-CN" altLang="en-US" sz="16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8210" name="稻壳儿小白白(http://dwz.cn/Wu2UP)"/>
          <p:cNvSpPr>
            <a:spLocks noChangeArrowheads="1"/>
          </p:cNvSpPr>
          <p:nvPr/>
        </p:nvSpPr>
        <p:spPr bwMode="auto">
          <a:xfrm>
            <a:off x="6402705" y="3540125"/>
            <a:ext cx="2842895" cy="81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理论：向量、</a:t>
            </a:r>
            <a:r>
              <a:rPr lang="en-US" altLang="zh-CN" sz="1400">
                <a:solidFill>
                  <a:srgbClr val="445469"/>
                </a:solidFill>
                <a:sym typeface="Arial" panose="020B0604020202090204" pitchFamily="34" charset="0"/>
              </a:rPr>
              <a:t>GPT</a:t>
            </a: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、</a:t>
            </a:r>
            <a:r>
              <a:rPr lang="en-US" altLang="zh-CN" sz="1400">
                <a:solidFill>
                  <a:srgbClr val="445469"/>
                </a:solidFill>
                <a:sym typeface="Arial" panose="020B0604020202090204" pitchFamily="34" charset="0"/>
              </a:rPr>
              <a:t>LLM</a:t>
            </a: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架构、生成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solidFill>
                  <a:srgbClr val="445469"/>
                </a:solidFill>
                <a:sym typeface="Arial" panose="020B0604020202090204" pitchFamily="34" charset="0"/>
              </a:rPr>
              <a:t>实践：微调、开发、部署</a:t>
            </a:r>
            <a:endParaRPr lang="zh-CN" altLang="en-US" sz="1400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  <p:sp>
        <p:nvSpPr>
          <p:cNvPr id="8211" name="稻壳儿小白白(http://dwz.cn/Wu2UP)"/>
          <p:cNvSpPr txBox="1">
            <a:spLocks noChangeArrowheads="1"/>
          </p:cNvSpPr>
          <p:nvPr/>
        </p:nvSpPr>
        <p:spPr bwMode="auto">
          <a:xfrm>
            <a:off x="6402705" y="3159125"/>
            <a:ext cx="129349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90204" pitchFamily="34" charset="0"/>
              </a:rPr>
              <a:t>整体安排</a:t>
            </a:r>
            <a:endParaRPr lang="zh-CN" altLang="en-US" sz="1600" b="1">
              <a:solidFill>
                <a:srgbClr val="445469"/>
              </a:solidFill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/>
    </mc:Choice>
    <mc:Fallback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15352" y="2419149"/>
            <a:ext cx="877372" cy="76284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2000" spc="100" dirty="0">
                <a:solidFill>
                  <a:srgbClr val="2663A7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z="2000" spc="100" dirty="0">
              <a:solidFill>
                <a:srgbClr val="2663A7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41807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008416" y="2315873"/>
            <a:ext cx="221742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0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技术调研</a:t>
            </a:r>
            <a:endParaRPr kumimoji="1" lang="zh-CN" altLang="en-US" sz="40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5008245" y="3205480"/>
            <a:ext cx="1383030" cy="14198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需求梳理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基本方案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模块梳理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合理权衡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2" name="矩形 11"/>
          <p:cNvSpPr>
            <a:spLocks noChangeArrowheads="1"/>
          </p:cNvSpPr>
          <p:nvPr/>
        </p:nvSpPr>
        <p:spPr bwMode="auto">
          <a:xfrm>
            <a:off x="511810" y="1186180"/>
            <a:ext cx="1834515" cy="314325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/>
            <a:endParaRPr lang="zh-CN" altLang="zh-CN" sz="10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6393" name="矩形 14"/>
          <p:cNvSpPr>
            <a:spLocks noChangeArrowheads="1"/>
          </p:cNvSpPr>
          <p:nvPr/>
        </p:nvSpPr>
        <p:spPr bwMode="auto">
          <a:xfrm>
            <a:off x="2947670" y="1186180"/>
            <a:ext cx="1834515" cy="3143250"/>
          </a:xfrm>
          <a:prstGeom prst="rect">
            <a:avLst/>
          </a:prstGeom>
          <a:solidFill>
            <a:srgbClr val="D0EAEB"/>
          </a:solidFill>
          <a:ln w="6350">
            <a:solidFill>
              <a:srgbClr val="2F2637">
                <a:alpha val="38823"/>
              </a:srgbClr>
            </a:solidFill>
            <a:miter lim="800000"/>
          </a:ln>
        </p:spPr>
        <p:txBody>
          <a:bodyPr anchor="ctr"/>
          <a:p>
            <a:pPr algn="ctr"/>
            <a:endParaRPr lang="zh-CN" altLang="zh-CN" sz="10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6394" name="矩形 18"/>
          <p:cNvSpPr>
            <a:spLocks noChangeArrowheads="1"/>
          </p:cNvSpPr>
          <p:nvPr/>
        </p:nvSpPr>
        <p:spPr bwMode="auto">
          <a:xfrm>
            <a:off x="5384800" y="1191895"/>
            <a:ext cx="1834515" cy="314325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/>
            <a:endParaRPr lang="zh-CN" altLang="zh-CN" sz="10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6395" name="矩形 19"/>
          <p:cNvSpPr>
            <a:spLocks noChangeArrowheads="1"/>
          </p:cNvSpPr>
          <p:nvPr/>
        </p:nvSpPr>
        <p:spPr bwMode="auto">
          <a:xfrm>
            <a:off x="7810500" y="1186180"/>
            <a:ext cx="1834515" cy="314325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/>
            <a:endParaRPr lang="zh-CN" altLang="zh-CN" sz="10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6396" name="文本框 20"/>
          <p:cNvSpPr>
            <a:spLocks noChangeArrowheads="1"/>
          </p:cNvSpPr>
          <p:nvPr/>
        </p:nvSpPr>
        <p:spPr bwMode="auto">
          <a:xfrm>
            <a:off x="3083560" y="2038985"/>
            <a:ext cx="157289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1600" b="1">
                <a:solidFill>
                  <a:schemeClr val="tx1"/>
                </a:solidFill>
                <a:latin typeface="+mn-ea"/>
                <a:cs typeface="+mn-ea"/>
                <a:sym typeface="Calibri" pitchFamily="34" charset="0"/>
              </a:rPr>
              <a:t>基本方案</a:t>
            </a:r>
            <a:endParaRPr lang="zh-CN" altLang="en-US" sz="1400" b="1">
              <a:solidFill>
                <a:schemeClr val="tx1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b="1">
              <a:solidFill>
                <a:schemeClr val="tx1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sym typeface="华文宋体" panose="02010600040101010101" pitchFamily="2" charset="-122"/>
              </a:rPr>
              <a:t>召回</a:t>
            </a:r>
            <a:r>
              <a:rPr lang="en-US" altLang="zh-CN" sz="1400">
                <a:solidFill>
                  <a:schemeClr val="tx1"/>
                </a:solidFill>
                <a:latin typeface="+mn-ea"/>
                <a:sym typeface="华文宋体" panose="02010600040101010101" pitchFamily="2" charset="-122"/>
              </a:rPr>
              <a:t>+</a:t>
            </a:r>
            <a:r>
              <a:rPr lang="zh-CN" altLang="en-US" sz="1400">
                <a:solidFill>
                  <a:schemeClr val="tx1"/>
                </a:solidFill>
                <a:latin typeface="+mn-ea"/>
                <a:sym typeface="华文宋体" panose="02010600040101010101" pitchFamily="2" charset="-122"/>
              </a:rPr>
              <a:t>？</a:t>
            </a:r>
            <a:endParaRPr lang="zh-CN" altLang="en-US" sz="1400">
              <a:solidFill>
                <a:schemeClr val="tx1"/>
              </a:solidFill>
              <a:latin typeface="+mn-ea"/>
              <a:sym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latin typeface="+mn-ea"/>
                <a:sym typeface="华文宋体" panose="02010600040101010101" pitchFamily="2" charset="-122"/>
              </a:rPr>
              <a:t>排序？</a:t>
            </a:r>
            <a:endParaRPr lang="zh-CN" altLang="en-US" sz="1400">
              <a:solidFill>
                <a:schemeClr val="tx1"/>
              </a:solidFill>
              <a:latin typeface="+mn-ea"/>
              <a:sym typeface="华文宋体" panose="02010600040101010101" pitchFamily="2" charset="-122"/>
            </a:endParaRPr>
          </a:p>
        </p:txBody>
      </p:sp>
      <p:sp>
        <p:nvSpPr>
          <p:cNvPr id="16397" name="矩形 21"/>
          <p:cNvSpPr>
            <a:spLocks noChangeArrowheads="1"/>
          </p:cNvSpPr>
          <p:nvPr/>
        </p:nvSpPr>
        <p:spPr bwMode="auto">
          <a:xfrm>
            <a:off x="3079115" y="1292860"/>
            <a:ext cx="1570990" cy="45085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/>
            <a:endParaRPr lang="zh-CN" altLang="zh-CN" sz="10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6398" name="矩形 22"/>
          <p:cNvSpPr>
            <a:spLocks noChangeArrowheads="1"/>
          </p:cNvSpPr>
          <p:nvPr/>
        </p:nvSpPr>
        <p:spPr bwMode="auto">
          <a:xfrm>
            <a:off x="620395" y="1295400"/>
            <a:ext cx="1570355" cy="450215"/>
          </a:xfrm>
          <a:prstGeom prst="rect">
            <a:avLst/>
          </a:pr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/>
            <a:endParaRPr lang="zh-CN" altLang="zh-CN" sz="10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6399" name="文本框 23"/>
          <p:cNvSpPr>
            <a:spLocks noChangeArrowheads="1"/>
          </p:cNvSpPr>
          <p:nvPr/>
        </p:nvSpPr>
        <p:spPr bwMode="auto">
          <a:xfrm>
            <a:off x="639445" y="1200150"/>
            <a:ext cx="15703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en-US" altLang="zh-CN" sz="32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01</a:t>
            </a:r>
            <a:endParaRPr lang="en-US" altLang="zh-CN" sz="320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16400" name="文本框 24"/>
          <p:cNvSpPr>
            <a:spLocks noChangeArrowheads="1"/>
          </p:cNvSpPr>
          <p:nvPr/>
        </p:nvSpPr>
        <p:spPr bwMode="auto">
          <a:xfrm>
            <a:off x="601345" y="2038985"/>
            <a:ext cx="1608455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+mn-ea"/>
                <a:cs typeface="+mn-ea"/>
                <a:sym typeface="Calibri" pitchFamily="34" charset="0"/>
              </a:rPr>
              <a:t>需求梳理</a:t>
            </a:r>
            <a:endParaRPr lang="zh-CN" altLang="en-US" sz="1400" b="1">
              <a:solidFill>
                <a:schemeClr val="bg1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200" b="1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+mn-ea"/>
                <a:sym typeface="华文宋体" panose="02010600040101010101" pitchFamily="2" charset="-122"/>
              </a:rPr>
              <a:t>明确要什么</a:t>
            </a:r>
            <a:endParaRPr lang="zh-CN" altLang="en-US" sz="1400">
              <a:solidFill>
                <a:schemeClr val="bg1"/>
              </a:solidFill>
              <a:latin typeface="+mn-ea"/>
              <a:sym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+mn-ea"/>
                <a:sym typeface="华文宋体" panose="02010600040101010101" pitchFamily="2" charset="-122"/>
              </a:rPr>
              <a:t>明确要做什么</a:t>
            </a:r>
            <a:endParaRPr lang="zh-CN" altLang="en-US" sz="900">
              <a:solidFill>
                <a:srgbClr val="3F3F3F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endParaRPr lang="zh-CN" altLang="en-US" sz="900">
              <a:solidFill>
                <a:srgbClr val="3F3F3F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16401" name="矩形 25"/>
          <p:cNvSpPr>
            <a:spLocks noChangeArrowheads="1"/>
          </p:cNvSpPr>
          <p:nvPr/>
        </p:nvSpPr>
        <p:spPr bwMode="auto">
          <a:xfrm>
            <a:off x="5516880" y="1292860"/>
            <a:ext cx="1570355" cy="450850"/>
          </a:xfrm>
          <a:prstGeom prst="rect">
            <a:avLst/>
          </a:pr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/>
            <a:endParaRPr lang="zh-CN" altLang="zh-CN" sz="10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6402" name="文本框 26"/>
          <p:cNvSpPr>
            <a:spLocks noChangeArrowheads="1"/>
          </p:cNvSpPr>
          <p:nvPr/>
        </p:nvSpPr>
        <p:spPr bwMode="auto">
          <a:xfrm>
            <a:off x="5478145" y="2038350"/>
            <a:ext cx="1608455" cy="152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1600" b="1">
                <a:solidFill>
                  <a:schemeClr val="bg1"/>
                </a:solidFill>
                <a:latin typeface="+mn-ea"/>
                <a:cs typeface="+mn-ea"/>
                <a:sym typeface="Calibri" pitchFamily="34" charset="0"/>
              </a:rPr>
              <a:t>模块梳理</a:t>
            </a:r>
            <a:endParaRPr lang="zh-CN" altLang="en-US" sz="1400" b="1">
              <a:solidFill>
                <a:schemeClr val="bg1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b="1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+mn-ea"/>
                <a:sym typeface="华文宋体" panose="02010600040101010101" pitchFamily="2" charset="-122"/>
              </a:rPr>
              <a:t>召回</a:t>
            </a:r>
            <a:endParaRPr lang="zh-CN" altLang="en-US" sz="1400">
              <a:solidFill>
                <a:schemeClr val="bg1"/>
              </a:solidFill>
              <a:latin typeface="+mn-ea"/>
              <a:sym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+mn-ea"/>
                <a:sym typeface="华文宋体" panose="02010600040101010101" pitchFamily="2" charset="-122"/>
              </a:rPr>
              <a:t>回答</a:t>
            </a:r>
            <a:endParaRPr lang="zh-CN" altLang="en-US" sz="1400">
              <a:solidFill>
                <a:schemeClr val="bg1"/>
              </a:solidFill>
              <a:latin typeface="+mn-ea"/>
              <a:sym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+mn-ea"/>
                <a:sym typeface="华文宋体" panose="02010600040101010101" pitchFamily="2" charset="-122"/>
              </a:rPr>
              <a:t>风控</a:t>
            </a:r>
            <a:endParaRPr lang="zh-CN" altLang="en-US" sz="1400">
              <a:solidFill>
                <a:schemeClr val="bg1"/>
              </a:solidFill>
              <a:latin typeface="+mn-ea"/>
              <a:sym typeface="华文宋体" panose="02010600040101010101" pitchFamily="2" charset="-122"/>
            </a:endParaRPr>
          </a:p>
        </p:txBody>
      </p:sp>
      <p:sp>
        <p:nvSpPr>
          <p:cNvPr id="16403" name="矩形 27"/>
          <p:cNvSpPr>
            <a:spLocks noChangeArrowheads="1"/>
          </p:cNvSpPr>
          <p:nvPr/>
        </p:nvSpPr>
        <p:spPr bwMode="auto">
          <a:xfrm>
            <a:off x="7962265" y="1267460"/>
            <a:ext cx="1570355" cy="450850"/>
          </a:xfrm>
          <a:prstGeom prst="rect">
            <a:avLst/>
          </a:pr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/>
            <a:endParaRPr lang="zh-CN" altLang="zh-CN" sz="1000">
              <a:solidFill>
                <a:srgbClr val="FFFFFF"/>
              </a:solidFill>
              <a:latin typeface="SimSun" pitchFamily="2" charset="-122"/>
              <a:sym typeface="SimSun" pitchFamily="2" charset="-122"/>
            </a:endParaRPr>
          </a:p>
        </p:txBody>
      </p:sp>
      <p:sp>
        <p:nvSpPr>
          <p:cNvPr id="16404" name="文本框 28"/>
          <p:cNvSpPr>
            <a:spLocks noChangeArrowheads="1"/>
          </p:cNvSpPr>
          <p:nvPr/>
        </p:nvSpPr>
        <p:spPr bwMode="auto">
          <a:xfrm>
            <a:off x="7923530" y="2038350"/>
            <a:ext cx="160845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1600" b="1">
                <a:solidFill>
                  <a:schemeClr val="bg1"/>
                </a:solidFill>
                <a:latin typeface="+mn-ea"/>
                <a:cs typeface="+mn-ea"/>
                <a:sym typeface="Calibri" pitchFamily="34" charset="0"/>
              </a:rPr>
              <a:t>合理权衡</a:t>
            </a:r>
            <a:endParaRPr lang="zh-CN" altLang="en-US" sz="1400" b="1">
              <a:solidFill>
                <a:schemeClr val="bg1"/>
              </a:solidFill>
              <a:latin typeface="Calibri" pitchFamily="34" charset="0"/>
              <a:cs typeface="Calibri" pitchFamily="34" charset="0"/>
              <a:sym typeface="Calibri" pitchFamily="34" charset="0"/>
            </a:endParaRPr>
          </a:p>
          <a:p>
            <a:endParaRPr lang="zh-CN" altLang="en-US" sz="1400" b="1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+mn-ea"/>
                <a:sym typeface="华文宋体" panose="02010600040101010101" pitchFamily="2" charset="-122"/>
              </a:rPr>
              <a:t>时间</a:t>
            </a:r>
            <a:endParaRPr lang="zh-CN" altLang="en-US" sz="1400">
              <a:solidFill>
                <a:schemeClr val="bg1"/>
              </a:solidFill>
              <a:latin typeface="+mn-ea"/>
              <a:sym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+mn-ea"/>
                <a:sym typeface="华文宋体" panose="02010600040101010101" pitchFamily="2" charset="-122"/>
              </a:rPr>
              <a:t>成本</a:t>
            </a:r>
            <a:endParaRPr lang="zh-CN" altLang="en-US" sz="1400">
              <a:solidFill>
                <a:schemeClr val="bg1"/>
              </a:solidFill>
              <a:latin typeface="+mn-ea"/>
              <a:sym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+mn-ea"/>
                <a:sym typeface="华文宋体" panose="02010600040101010101" pitchFamily="2" charset="-122"/>
              </a:rPr>
              <a:t>功能</a:t>
            </a:r>
            <a:endParaRPr lang="zh-CN" altLang="en-US" sz="1400">
              <a:solidFill>
                <a:srgbClr val="3F3F3F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endParaRPr lang="zh-CN" altLang="en-US" sz="900">
              <a:solidFill>
                <a:srgbClr val="3F3F3F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16405" name="文本框 31"/>
          <p:cNvSpPr>
            <a:spLocks noChangeArrowheads="1"/>
          </p:cNvSpPr>
          <p:nvPr/>
        </p:nvSpPr>
        <p:spPr bwMode="auto">
          <a:xfrm>
            <a:off x="3084195" y="1200150"/>
            <a:ext cx="15659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02</a:t>
            </a:r>
            <a:endParaRPr lang="en-US" altLang="zh-CN" sz="320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16406" name="文本框 32"/>
          <p:cNvSpPr>
            <a:spLocks noChangeArrowheads="1"/>
          </p:cNvSpPr>
          <p:nvPr/>
        </p:nvSpPr>
        <p:spPr bwMode="auto">
          <a:xfrm>
            <a:off x="5516245" y="1208405"/>
            <a:ext cx="15709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en-US" altLang="zh-CN" sz="32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03</a:t>
            </a:r>
            <a:endParaRPr lang="en-US" altLang="zh-CN" sz="320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  <p:sp>
        <p:nvSpPr>
          <p:cNvPr id="16407" name="文本框 33"/>
          <p:cNvSpPr>
            <a:spLocks noChangeArrowheads="1"/>
          </p:cNvSpPr>
          <p:nvPr/>
        </p:nvSpPr>
        <p:spPr bwMode="auto">
          <a:xfrm>
            <a:off x="7961630" y="1157605"/>
            <a:ext cx="15703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en-US" altLang="zh-CN" sz="3200">
                <a:solidFill>
                  <a:srgbClr val="2F2637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04</a:t>
            </a:r>
            <a:endParaRPr lang="en-US" altLang="zh-CN" sz="3200">
              <a:solidFill>
                <a:srgbClr val="2F2637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/>
    </mc:Choice>
    <mc:Fallback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15352" y="2419149"/>
            <a:ext cx="877372" cy="76284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2000" spc="100" dirty="0">
                <a:solidFill>
                  <a:srgbClr val="2663A7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z="2000" spc="100" dirty="0">
              <a:solidFill>
                <a:srgbClr val="2663A7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2418079"/>
            <a:ext cx="3809599" cy="787345"/>
            <a:chOff x="0" y="2418079"/>
            <a:chExt cx="4491610" cy="928299"/>
          </a:xfrm>
        </p:grpSpPr>
        <p:sp>
          <p:nvSpPr>
            <p:cNvPr id="23" name="矩形 22"/>
            <p:cNvSpPr/>
            <p:nvPr/>
          </p:nvSpPr>
          <p:spPr>
            <a:xfrm>
              <a:off x="0" y="2418079"/>
              <a:ext cx="4491610" cy="9003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7F7F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692959"/>
              <a:ext cx="4401977" cy="653419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5008416" y="2315873"/>
            <a:ext cx="2217420" cy="8299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000" b="1" dirty="0">
                <a:solidFill>
                  <a:srgbClr val="266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流程方案</a:t>
            </a:r>
            <a:endParaRPr kumimoji="1" lang="zh-CN" altLang="en-US" sz="4000" b="1" dirty="0">
              <a:solidFill>
                <a:srgbClr val="266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5008245" y="3205480"/>
            <a:ext cx="1383030" cy="14198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学习条件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学习任务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如何学习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其他说明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1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2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3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14.xml><?xml version="1.0" encoding="utf-8"?>
<p:tagLst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15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SMARTLAYOUT_SHAPETYPE" val="Text"/>
  <p:tag name="SMARTLAYOUT_SHAPETEXT" val="0|KeepOriginal|True|Title|None|"/>
  <p:tag name="PA" val="v5.2.6"/>
  <p:tag name="RESOURCELIBID_SMARTLAYOUT" val="556076"/>
</p:tagLst>
</file>

<file path=ppt/tags/tag7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8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ags/tag9.xml><?xml version="1.0" encoding="utf-8"?>
<p:tagLst xmlns:p="http://schemas.openxmlformats.org/presentationml/2006/main">
  <p:tag name="SMARTLAYOUT_SLIDE" val="1|4|NoFill|#FFFFFF|False|True|"/>
  <p:tag name="RESOURCELIBID_SMARTLAYOUT" val="556076"/>
</p:tagLst>
</file>

<file path=ppt/theme/theme1.xml><?xml version="1.0" encoding="utf-8"?>
<a:theme xmlns:a="http://schemas.openxmlformats.org/drawingml/2006/main" name="www.99ppt.com">
  <a:themeElements>
    <a:clrScheme name="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636989099528524091</Template>
  <TotalTime>0</TotalTime>
  <Words>794</Words>
  <Application>WPS Presentation</Application>
  <PresentationFormat>自定义</PresentationFormat>
  <Paragraphs>218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微软雅黑</vt:lpstr>
      <vt:lpstr>Calibri</vt:lpstr>
      <vt:lpstr>Helvetica Neue</vt:lpstr>
      <vt:lpstr>宋体-简</vt:lpstr>
      <vt:lpstr>Impact</vt:lpstr>
      <vt:lpstr>华文宋体</vt:lpstr>
      <vt:lpstr>Arial Unicode MS</vt:lpstr>
      <vt:lpstr>等线</vt:lpstr>
      <vt:lpstr>苹方-简</vt:lpstr>
      <vt:lpstr>Hiragino Sans GB W3</vt:lpstr>
      <vt:lpstr>STSong</vt:lpstr>
      <vt:lpstr>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文化运营团队-无多</dc:creator>
  <cp:lastModifiedBy>Yam</cp:lastModifiedBy>
  <cp:revision>933</cp:revision>
  <cp:lastPrinted>2023-07-06T13:56:40Z</cp:lastPrinted>
  <dcterms:created xsi:type="dcterms:W3CDTF">2023-07-06T13:56:40Z</dcterms:created>
  <dcterms:modified xsi:type="dcterms:W3CDTF">2023-07-06T13:56:40Z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  <property fmtid="{D5CDD505-2E9C-101B-9397-08002B2CF9AE}" pid="3" name="ICV">
    <vt:lpwstr>11BD6C44FCCE4CFD8D3CA8E4E7564896</vt:lpwstr>
  </property>
</Properties>
</file>