
<file path=[Content_Types].xml><?xml version="1.0" encoding="utf-8"?>
<Types xmlns="http://schemas.openxmlformats.org/package/2006/content-types">
  <Default Extension="emf" ContentType="image/x-em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503" r:id="rId3"/>
    <p:sldId id="1898" r:id="rId5"/>
    <p:sldId id="1917" r:id="rId6"/>
    <p:sldId id="1903" r:id="rId7"/>
    <p:sldId id="1942" r:id="rId8"/>
    <p:sldId id="1943" r:id="rId9"/>
    <p:sldId id="1944" r:id="rId10"/>
    <p:sldId id="1945" r:id="rId11"/>
    <p:sldId id="1914" r:id="rId12"/>
    <p:sldId id="1946" r:id="rId13"/>
    <p:sldId id="1933" r:id="rId14"/>
    <p:sldId id="1947" r:id="rId15"/>
    <p:sldId id="1948" r:id="rId16"/>
    <p:sldId id="1913" r:id="rId17"/>
  </p:sldIdLst>
  <p:sldSz cx="10167620" cy="571944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起始节" id="{1680D23E-2E69-5E4F-B383-6571773845B6}">
          <p14:sldIdLst>
            <p14:sldId id="503"/>
          </p14:sldIdLst>
        </p14:section>
        <p14:section name="内容节" id="{CC20E8B7-C7A4-F745-8799-5931364FEEEB}">
          <p14:sldIdLst>
            <p14:sldId id="1917"/>
            <p14:sldId id="1898"/>
            <p14:sldId id="1903"/>
            <p14:sldId id="1914"/>
            <p14:sldId id="1942"/>
            <p14:sldId id="1943"/>
            <p14:sldId id="1948"/>
            <p14:sldId id="1947"/>
            <p14:sldId id="1946"/>
            <p14:sldId id="1933"/>
            <p14:sldId id="1944"/>
            <p14:sldId id="1945"/>
          </p14:sldIdLst>
        </p14:section>
        <p14:section name="结束节" id="{AFDF9ECB-FBDF-944C-97A6-0376092CAD14}">
          <p14:sldIdLst>
            <p14:sldId id="191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81C5B8"/>
    <a:srgbClr val="BFBFBF"/>
    <a:srgbClr val="2663A7"/>
    <a:srgbClr val="40A693"/>
    <a:srgbClr val="F1F3F9"/>
    <a:srgbClr val="61B2C3"/>
    <a:srgbClr val="8C9BC3"/>
    <a:srgbClr val="F7F7F7"/>
    <a:srgbClr val="15A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8" autoAdjust="0"/>
    <p:restoredTop sz="82938" autoAdjust="0"/>
  </p:normalViewPr>
  <p:slideViewPr>
    <p:cSldViewPr snapToGrid="0">
      <p:cViewPr varScale="1">
        <p:scale>
          <a:sx n="105" d="100"/>
          <a:sy n="105" d="100"/>
        </p:scale>
        <p:origin x="630" y="60"/>
      </p:cViewPr>
      <p:guideLst>
        <p:guide orient="horz" pos="317"/>
        <p:guide pos="154"/>
        <p:guide orient="horz" pos="139"/>
        <p:guide orient="horz" pos="977"/>
        <p:guide pos="3152"/>
        <p:guide orient="horz" pos="24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8B3C4-4890-3948-9363-923FD9C7568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E3F0E-A656-0A4E-995A-CEABC8483FA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BDA90-0165-49D6-9986-4CE6A86161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3"/>
            <a:ext cx="579572" cy="480453"/>
          </a:xfrm>
          <a:prstGeom prst="rect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79573" y="617765"/>
            <a:ext cx="958836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1414336" y="62150"/>
            <a:ext cx="2897287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3"/>
            <a:ext cx="1000328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720533" y="74587"/>
            <a:ext cx="63206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352594" y="617765"/>
            <a:ext cx="88153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8460042" y="146422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352593" y="99731"/>
            <a:ext cx="2897287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请输入您的标题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20533" y="130164"/>
            <a:ext cx="63206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2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3"/>
            <a:ext cx="1000328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720533" y="74587"/>
            <a:ext cx="63206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352594" y="617765"/>
            <a:ext cx="88153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8460042" y="146422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352593" y="99731"/>
            <a:ext cx="2897287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请输入您的标题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20533" y="130164"/>
            <a:ext cx="63206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3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3"/>
            <a:ext cx="1000328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720533" y="74587"/>
            <a:ext cx="63206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352594" y="617765"/>
            <a:ext cx="88153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8460042" y="146422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352593" y="99731"/>
            <a:ext cx="2897287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请输入您的标题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20533" y="130164"/>
            <a:ext cx="63206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4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8672" y="360359"/>
            <a:ext cx="9050597" cy="54053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58672" y="1081076"/>
            <a:ext cx="9050597" cy="4205316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304800"/>
            <a:ext cx="8770938" cy="11049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7.xml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.xml"/><Relationship Id="rId1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3.xml"/><Relationship Id="rId2" Type="http://schemas.openxmlformats.org/officeDocument/2006/relationships/image" Target="../media/image2.emf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8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9.xml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.xml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6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文本 文本框 3"/>
          <p:cNvSpPr txBox="1"/>
          <p:nvPr>
            <p:custDataLst>
              <p:tags r:id="rId1"/>
            </p:custDataLst>
          </p:nvPr>
        </p:nvSpPr>
        <p:spPr>
          <a:xfrm>
            <a:off x="3527425" y="2921000"/>
            <a:ext cx="5350510" cy="805815"/>
          </a:xfrm>
          <a:prstGeom prst="rect">
            <a:avLst/>
          </a:prstGeom>
          <a:noFill/>
        </p:spPr>
        <p:txBody>
          <a:bodyPr wrap="square" lIns="68578" tIns="34289" rIns="68578" bIns="34289" rtlCol="0">
            <a:spAutoFit/>
          </a:bodyPr>
          <a:lstStyle/>
          <a:p>
            <a:pPr marL="179705" algn="ctr"/>
            <a:r>
              <a:rPr lang="en-US" altLang="zh-CN" sz="4800" b="1" spc="1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Hugging LLM</a:t>
            </a:r>
            <a:endParaRPr lang="en-US" altLang="zh-CN" sz="4800" b="1" spc="1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471" y="2005009"/>
            <a:ext cx="5025309" cy="74594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0195" y="0"/>
            <a:ext cx="3884399" cy="571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rcRect l="5241" t="4897" r="5241" b="4897"/>
          <a:stretch>
            <a:fillRect/>
          </a:stretch>
        </p:blipFill>
        <p:spPr>
          <a:xfrm>
            <a:off x="1620456" y="1928267"/>
            <a:ext cx="1864815" cy="1864815"/>
          </a:xfrm>
          <a:custGeom>
            <a:avLst/>
            <a:gdLst>
              <a:gd name="connsiteX0" fmla="*/ 853751 w 1707502"/>
              <a:gd name="connsiteY0" fmla="*/ 0 h 1707502"/>
              <a:gd name="connsiteX1" fmla="*/ 1707502 w 1707502"/>
              <a:gd name="connsiteY1" fmla="*/ 853751 h 1707502"/>
              <a:gd name="connsiteX2" fmla="*/ 853751 w 1707502"/>
              <a:gd name="connsiteY2" fmla="*/ 1707502 h 1707502"/>
              <a:gd name="connsiteX3" fmla="*/ 0 w 1707502"/>
              <a:gd name="connsiteY3" fmla="*/ 853751 h 1707502"/>
              <a:gd name="connsiteX4" fmla="*/ 853751 w 1707502"/>
              <a:gd name="connsiteY4" fmla="*/ 0 h 17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7502" h="1707502">
                <a:moveTo>
                  <a:pt x="853751" y="0"/>
                </a:moveTo>
                <a:cubicBezTo>
                  <a:pt x="1325265" y="0"/>
                  <a:pt x="1707502" y="382237"/>
                  <a:pt x="1707502" y="853751"/>
                </a:cubicBezTo>
                <a:cubicBezTo>
                  <a:pt x="1707502" y="1325265"/>
                  <a:pt x="1325265" y="1707502"/>
                  <a:pt x="853751" y="1707502"/>
                </a:cubicBezTo>
                <a:cubicBezTo>
                  <a:pt x="382237" y="1707502"/>
                  <a:pt x="0" y="1325265"/>
                  <a:pt x="0" y="853751"/>
                </a:cubicBezTo>
                <a:cubicBezTo>
                  <a:pt x="0" y="382237"/>
                  <a:pt x="382237" y="0"/>
                  <a:pt x="853751" y="0"/>
                </a:cubicBezTo>
                <a:close/>
              </a:path>
            </a:pathLst>
          </a:cu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3"/>
          <p:cNvSpPr txBox="1"/>
          <p:nvPr/>
        </p:nvSpPr>
        <p:spPr>
          <a:xfrm>
            <a:off x="255892" y="13574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1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MaxLength</a:t>
            </a:r>
            <a:endParaRPr lang="en-US" altLang="zh-CN" sz="21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4793" y="192723"/>
            <a:ext cx="2167989" cy="281987"/>
            <a:chOff x="2895762" y="53069"/>
            <a:chExt cx="6563861" cy="85375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sp>
        <p:nvSpPr>
          <p:cNvPr id="20484" name="Rectangle 1"/>
          <p:cNvSpPr>
            <a:spLocks noChangeArrowheads="1"/>
          </p:cNvSpPr>
          <p:nvPr/>
        </p:nvSpPr>
        <p:spPr bwMode="auto">
          <a:xfrm>
            <a:off x="2169160" y="2116455"/>
            <a:ext cx="5883275" cy="2534920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13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2806700" y="1553210"/>
            <a:ext cx="1339850" cy="1339850"/>
          </a:xfrm>
          <a:prstGeom prst="rect">
            <a:avLst/>
          </a:prstGeom>
          <a:solidFill>
            <a:srgbClr val="1E9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13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469448" y="1553210"/>
            <a:ext cx="1339850" cy="1339850"/>
          </a:xfrm>
          <a:prstGeom prst="rect">
            <a:avLst/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13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6128385" y="1554798"/>
            <a:ext cx="1338263" cy="1339850"/>
          </a:xfrm>
          <a:prstGeom prst="rect">
            <a:avLst/>
          </a:prstGeom>
          <a:solidFill>
            <a:srgbClr val="1E9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13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489" name="Freeform 132"/>
          <p:cNvSpPr>
            <a:spLocks noEditPoints="1"/>
          </p:cNvSpPr>
          <p:nvPr/>
        </p:nvSpPr>
        <p:spPr bwMode="auto">
          <a:xfrm>
            <a:off x="5018723" y="2021523"/>
            <a:ext cx="239712" cy="333375"/>
          </a:xfrm>
          <a:custGeom>
            <a:avLst/>
            <a:gdLst>
              <a:gd name="T0" fmla="*/ 69148 w 208"/>
              <a:gd name="T1" fmla="*/ 0 h 288"/>
              <a:gd name="T2" fmla="*/ 69148 w 208"/>
              <a:gd name="T3" fmla="*/ 0 h 288"/>
              <a:gd name="T4" fmla="*/ 69148 w 208"/>
              <a:gd name="T5" fmla="*/ 48617 h 288"/>
              <a:gd name="T6" fmla="*/ 69148 w 208"/>
              <a:gd name="T7" fmla="*/ 70611 h 288"/>
              <a:gd name="T8" fmla="*/ 47251 w 208"/>
              <a:gd name="T9" fmla="*/ 70611 h 288"/>
              <a:gd name="T10" fmla="*/ 0 w 208"/>
              <a:gd name="T11" fmla="*/ 70611 h 288"/>
              <a:gd name="T12" fmla="*/ 0 w 208"/>
              <a:gd name="T13" fmla="*/ 333375 h 288"/>
              <a:gd name="T14" fmla="*/ 239712 w 208"/>
              <a:gd name="T15" fmla="*/ 333375 h 288"/>
              <a:gd name="T16" fmla="*/ 239712 w 208"/>
              <a:gd name="T17" fmla="*/ 0 h 288"/>
              <a:gd name="T18" fmla="*/ 69148 w 208"/>
              <a:gd name="T19" fmla="*/ 0 h 288"/>
              <a:gd name="T20" fmla="*/ 187851 w 208"/>
              <a:gd name="T21" fmla="*/ 193311 h 288"/>
              <a:gd name="T22" fmla="*/ 154430 w 208"/>
              <a:gd name="T23" fmla="*/ 193311 h 288"/>
              <a:gd name="T24" fmla="*/ 140600 w 208"/>
              <a:gd name="T25" fmla="*/ 193311 h 288"/>
              <a:gd name="T26" fmla="*/ 140600 w 208"/>
              <a:gd name="T27" fmla="*/ 266237 h 288"/>
              <a:gd name="T28" fmla="*/ 127923 w 208"/>
              <a:gd name="T29" fmla="*/ 278970 h 288"/>
              <a:gd name="T30" fmla="*/ 111789 w 208"/>
              <a:gd name="T31" fmla="*/ 278970 h 288"/>
              <a:gd name="T32" fmla="*/ 99112 w 208"/>
              <a:gd name="T33" fmla="*/ 266237 h 288"/>
              <a:gd name="T34" fmla="*/ 99112 w 208"/>
              <a:gd name="T35" fmla="*/ 193311 h 288"/>
              <a:gd name="T36" fmla="*/ 85282 w 208"/>
              <a:gd name="T37" fmla="*/ 193311 h 288"/>
              <a:gd name="T38" fmla="*/ 51861 w 208"/>
              <a:gd name="T39" fmla="*/ 193311 h 288"/>
              <a:gd name="T40" fmla="*/ 46098 w 208"/>
              <a:gd name="T41" fmla="*/ 182893 h 288"/>
              <a:gd name="T42" fmla="*/ 111789 w 208"/>
              <a:gd name="T43" fmla="*/ 105337 h 288"/>
              <a:gd name="T44" fmla="*/ 127923 w 208"/>
              <a:gd name="T45" fmla="*/ 105337 h 288"/>
              <a:gd name="T46" fmla="*/ 192461 w 208"/>
              <a:gd name="T47" fmla="*/ 182893 h 288"/>
              <a:gd name="T48" fmla="*/ 187851 w 208"/>
              <a:gd name="T49" fmla="*/ 193311 h 28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8" h="288">
                <a:moveTo>
                  <a:pt x="60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61"/>
                  <a:pt x="60" y="61"/>
                  <a:pt x="60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88"/>
                  <a:pt x="0" y="288"/>
                  <a:pt x="0" y="288"/>
                </a:cubicBezTo>
                <a:cubicBezTo>
                  <a:pt x="208" y="288"/>
                  <a:pt x="208" y="288"/>
                  <a:pt x="208" y="288"/>
                </a:cubicBezTo>
                <a:cubicBezTo>
                  <a:pt x="208" y="0"/>
                  <a:pt x="208" y="0"/>
                  <a:pt x="208" y="0"/>
                </a:cubicBezTo>
                <a:lnTo>
                  <a:pt x="60" y="0"/>
                </a:lnTo>
                <a:close/>
                <a:moveTo>
                  <a:pt x="163" y="167"/>
                </a:moveTo>
                <a:cubicBezTo>
                  <a:pt x="134" y="167"/>
                  <a:pt x="134" y="167"/>
                  <a:pt x="134" y="167"/>
                </a:cubicBezTo>
                <a:cubicBezTo>
                  <a:pt x="131" y="167"/>
                  <a:pt x="126" y="167"/>
                  <a:pt x="122" y="167"/>
                </a:cubicBezTo>
                <a:cubicBezTo>
                  <a:pt x="122" y="230"/>
                  <a:pt x="122" y="230"/>
                  <a:pt x="122" y="230"/>
                </a:cubicBezTo>
                <a:cubicBezTo>
                  <a:pt x="122" y="236"/>
                  <a:pt x="117" y="241"/>
                  <a:pt x="111" y="241"/>
                </a:cubicBezTo>
                <a:cubicBezTo>
                  <a:pt x="97" y="241"/>
                  <a:pt x="97" y="241"/>
                  <a:pt x="97" y="241"/>
                </a:cubicBezTo>
                <a:cubicBezTo>
                  <a:pt x="91" y="241"/>
                  <a:pt x="86" y="236"/>
                  <a:pt x="86" y="230"/>
                </a:cubicBezTo>
                <a:cubicBezTo>
                  <a:pt x="86" y="167"/>
                  <a:pt x="86" y="167"/>
                  <a:pt x="86" y="167"/>
                </a:cubicBezTo>
                <a:cubicBezTo>
                  <a:pt x="81" y="167"/>
                  <a:pt x="77" y="167"/>
                  <a:pt x="74" y="167"/>
                </a:cubicBezTo>
                <a:cubicBezTo>
                  <a:pt x="45" y="167"/>
                  <a:pt x="45" y="167"/>
                  <a:pt x="45" y="167"/>
                </a:cubicBezTo>
                <a:cubicBezTo>
                  <a:pt x="38" y="167"/>
                  <a:pt x="36" y="163"/>
                  <a:pt x="40" y="158"/>
                </a:cubicBezTo>
                <a:cubicBezTo>
                  <a:pt x="97" y="91"/>
                  <a:pt x="97" y="91"/>
                  <a:pt x="97" y="91"/>
                </a:cubicBezTo>
                <a:cubicBezTo>
                  <a:pt x="101" y="86"/>
                  <a:pt x="107" y="86"/>
                  <a:pt x="111" y="91"/>
                </a:cubicBezTo>
                <a:cubicBezTo>
                  <a:pt x="167" y="158"/>
                  <a:pt x="167" y="158"/>
                  <a:pt x="167" y="158"/>
                </a:cubicBezTo>
                <a:cubicBezTo>
                  <a:pt x="172" y="163"/>
                  <a:pt x="170" y="167"/>
                  <a:pt x="163" y="1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0490" name="Freeform 220"/>
          <p:cNvSpPr/>
          <p:nvPr/>
        </p:nvSpPr>
        <p:spPr bwMode="auto">
          <a:xfrm>
            <a:off x="3294698" y="2021523"/>
            <a:ext cx="420687" cy="314325"/>
          </a:xfrm>
          <a:custGeom>
            <a:avLst/>
            <a:gdLst>
              <a:gd name="T0" fmla="*/ 384421 w 174"/>
              <a:gd name="T1" fmla="*/ 282893 h 130"/>
              <a:gd name="T2" fmla="*/ 384421 w 174"/>
              <a:gd name="T3" fmla="*/ 0 h 130"/>
              <a:gd name="T4" fmla="*/ 299800 w 174"/>
              <a:gd name="T5" fmla="*/ 0 h 130"/>
              <a:gd name="T6" fmla="*/ 299800 w 174"/>
              <a:gd name="T7" fmla="*/ 282893 h 130"/>
              <a:gd name="T8" fmla="*/ 251445 w 174"/>
              <a:gd name="T9" fmla="*/ 282893 h 130"/>
              <a:gd name="T10" fmla="*/ 251445 w 174"/>
              <a:gd name="T11" fmla="*/ 174088 h 130"/>
              <a:gd name="T12" fmla="*/ 166824 w 174"/>
              <a:gd name="T13" fmla="*/ 174088 h 130"/>
              <a:gd name="T14" fmla="*/ 166824 w 174"/>
              <a:gd name="T15" fmla="*/ 282893 h 130"/>
              <a:gd name="T16" fmla="*/ 120887 w 174"/>
              <a:gd name="T17" fmla="*/ 282893 h 130"/>
              <a:gd name="T18" fmla="*/ 120887 w 174"/>
              <a:gd name="T19" fmla="*/ 77372 h 130"/>
              <a:gd name="T20" fmla="*/ 36266 w 174"/>
              <a:gd name="T21" fmla="*/ 77372 h 130"/>
              <a:gd name="T22" fmla="*/ 36266 w 174"/>
              <a:gd name="T23" fmla="*/ 282893 h 130"/>
              <a:gd name="T24" fmla="*/ 0 w 174"/>
              <a:gd name="T25" fmla="*/ 282893 h 130"/>
              <a:gd name="T26" fmla="*/ 0 w 174"/>
              <a:gd name="T27" fmla="*/ 314325 h 130"/>
              <a:gd name="T28" fmla="*/ 420687 w 174"/>
              <a:gd name="T29" fmla="*/ 314325 h 130"/>
              <a:gd name="T30" fmla="*/ 420687 w 174"/>
              <a:gd name="T31" fmla="*/ 282893 h 130"/>
              <a:gd name="T32" fmla="*/ 384421 w 174"/>
              <a:gd name="T33" fmla="*/ 282893 h 1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74" h="130">
                <a:moveTo>
                  <a:pt x="159" y="117"/>
                </a:moveTo>
                <a:lnTo>
                  <a:pt x="159" y="0"/>
                </a:lnTo>
                <a:lnTo>
                  <a:pt x="124" y="0"/>
                </a:lnTo>
                <a:lnTo>
                  <a:pt x="124" y="117"/>
                </a:lnTo>
                <a:lnTo>
                  <a:pt x="104" y="117"/>
                </a:lnTo>
                <a:lnTo>
                  <a:pt x="104" y="72"/>
                </a:lnTo>
                <a:lnTo>
                  <a:pt x="69" y="72"/>
                </a:lnTo>
                <a:lnTo>
                  <a:pt x="69" y="117"/>
                </a:lnTo>
                <a:lnTo>
                  <a:pt x="50" y="117"/>
                </a:lnTo>
                <a:lnTo>
                  <a:pt x="50" y="32"/>
                </a:lnTo>
                <a:lnTo>
                  <a:pt x="15" y="32"/>
                </a:lnTo>
                <a:lnTo>
                  <a:pt x="15" y="117"/>
                </a:lnTo>
                <a:lnTo>
                  <a:pt x="0" y="117"/>
                </a:lnTo>
                <a:lnTo>
                  <a:pt x="0" y="130"/>
                </a:lnTo>
                <a:lnTo>
                  <a:pt x="174" y="130"/>
                </a:lnTo>
                <a:lnTo>
                  <a:pt x="174" y="117"/>
                </a:lnTo>
                <a:lnTo>
                  <a:pt x="159" y="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pic>
        <p:nvPicPr>
          <p:cNvPr id="20491" name="组合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85" y="2013585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3" name="TextBox 13"/>
          <p:cNvSpPr txBox="1">
            <a:spLocks noChangeArrowheads="1"/>
          </p:cNvSpPr>
          <p:nvPr/>
        </p:nvSpPr>
        <p:spPr bwMode="auto">
          <a:xfrm>
            <a:off x="2694940" y="3147060"/>
            <a:ext cx="1564005" cy="47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en-US" altLang="zh-CN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MaxLength</a:t>
            </a:r>
            <a:endParaRPr lang="en-US" altLang="zh-CN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indent="-285750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en-US" altLang="zh-CN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MaxNewTokens</a:t>
            </a:r>
            <a:endParaRPr lang="en-US" altLang="zh-CN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495" name="TextBox 13"/>
          <p:cNvSpPr txBox="1">
            <a:spLocks noChangeArrowheads="1"/>
          </p:cNvSpPr>
          <p:nvPr/>
        </p:nvSpPr>
        <p:spPr bwMode="auto">
          <a:xfrm>
            <a:off x="4469765" y="3147060"/>
            <a:ext cx="1291590" cy="47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训练资源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indent="-285750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上下文依赖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497" name="TextBox 13"/>
          <p:cNvSpPr txBox="1">
            <a:spLocks noChangeArrowheads="1"/>
          </p:cNvSpPr>
          <p:nvPr/>
        </p:nvSpPr>
        <p:spPr bwMode="auto">
          <a:xfrm>
            <a:off x="6127750" y="3147060"/>
            <a:ext cx="156654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绝对位置编码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indent="-285750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正弦编码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indent="-285750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en-US" altLang="zh-CN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NBCE</a:t>
            </a:r>
            <a:endParaRPr lang="en-US" altLang="zh-CN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indent="-285750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en-US" altLang="zh-CN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ALiBi</a:t>
            </a:r>
            <a:endParaRPr lang="en-US" altLang="zh-CN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15352" y="2419149"/>
            <a:ext cx="877372" cy="76284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2000" spc="100" dirty="0">
                <a:solidFill>
                  <a:srgbClr val="2663A7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/03</a:t>
            </a:r>
            <a:endParaRPr lang="zh-CN" altLang="en-US" sz="2000" spc="100" dirty="0">
              <a:solidFill>
                <a:srgbClr val="2663A7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2418079"/>
            <a:ext cx="3809599" cy="787345"/>
            <a:chOff x="0" y="2418079"/>
            <a:chExt cx="4491610" cy="928299"/>
          </a:xfrm>
        </p:grpSpPr>
        <p:sp>
          <p:nvSpPr>
            <p:cNvPr id="23" name="矩形 22"/>
            <p:cNvSpPr/>
            <p:nvPr/>
          </p:nvSpPr>
          <p:spPr>
            <a:xfrm>
              <a:off x="0" y="2418079"/>
              <a:ext cx="4491610" cy="9003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7F7F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2692959"/>
              <a:ext cx="4401977" cy="653419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5008416" y="2315873"/>
            <a:ext cx="1193800" cy="8299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40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CTG</a:t>
            </a:r>
            <a:endParaRPr kumimoji="1" lang="en-US" altLang="zh-CN" sz="40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5008245" y="3371533"/>
            <a:ext cx="1891030" cy="10877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prefix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model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Feedback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3"/>
          <p:cNvSpPr txBox="1"/>
          <p:nvPr/>
        </p:nvSpPr>
        <p:spPr>
          <a:xfrm>
            <a:off x="255892" y="13574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1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CTG</a:t>
            </a:r>
            <a:endParaRPr lang="en-US" altLang="zh-CN" sz="21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4793" y="192723"/>
            <a:ext cx="2167989" cy="281987"/>
            <a:chOff x="2895762" y="53069"/>
            <a:chExt cx="6563861" cy="85375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pic>
        <p:nvPicPr>
          <p:cNvPr id="3" name="Picture 2" descr="ch7-ct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105" y="772795"/>
            <a:ext cx="5439410" cy="4281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3"/>
          <p:cNvSpPr txBox="1"/>
          <p:nvPr/>
        </p:nvSpPr>
        <p:spPr>
          <a:xfrm>
            <a:off x="255892" y="13574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1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CTG</a:t>
            </a:r>
            <a:endParaRPr lang="en-US" altLang="zh-CN" sz="21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4793" y="192723"/>
            <a:ext cx="2167989" cy="281987"/>
            <a:chOff x="2895762" y="53069"/>
            <a:chExt cx="6563861" cy="85375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pic>
        <p:nvPicPr>
          <p:cNvPr id="3" name="Picture 2" descr="ch7-ct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930" y="962025"/>
            <a:ext cx="3159760" cy="24879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44525" y="819150"/>
            <a:ext cx="5608955" cy="4225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prefix: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CTRL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Prefix/Prompt-tuning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model: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Multi-stage: PEER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Multi-models: DExperts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Discriminator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0150" lvl="2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 models: Plug and Play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0150" lvl="2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Control-code LM and anti-control code LM: GeDi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Feedback: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Semi-supervised: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0150" lvl="2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Feedback-aware self-training (CLM+Classifier): FAST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0150" lvl="2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Self-Taught Reasoner: STaR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Reinforcement: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0150" lvl="2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3H: InstructGPT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0150" lvl="2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Unlearn: Quark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6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文本 文本框 3"/>
          <p:cNvSpPr txBox="1"/>
          <p:nvPr>
            <p:custDataLst>
              <p:tags r:id="rId1"/>
            </p:custDataLst>
          </p:nvPr>
        </p:nvSpPr>
        <p:spPr>
          <a:xfrm>
            <a:off x="3621609" y="1759817"/>
            <a:ext cx="4209466" cy="2100573"/>
          </a:xfrm>
          <a:prstGeom prst="rect">
            <a:avLst/>
          </a:prstGeom>
          <a:noFill/>
        </p:spPr>
        <p:txBody>
          <a:bodyPr wrap="square" lIns="68578" tIns="34289" rIns="68578" bIns="34289" rtlCol="0">
            <a:spAutoFit/>
          </a:bodyPr>
          <a:lstStyle/>
          <a:p>
            <a:pPr marL="179705"/>
            <a:r>
              <a:rPr lang="en-US" altLang="zh-CN" sz="6600" b="1" spc="1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zh-CN" altLang="en-US" sz="6600" b="1" spc="1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spc="1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en-US" altLang="zh-CN" sz="6600" b="1" spc="1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" y="-635"/>
            <a:ext cx="3884399" cy="571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rcRect l="5241" t="4897" r="5241" b="4897"/>
          <a:stretch>
            <a:fillRect/>
          </a:stretch>
        </p:blipFill>
        <p:spPr>
          <a:xfrm>
            <a:off x="1620456" y="1928267"/>
            <a:ext cx="1864815" cy="1864815"/>
          </a:xfrm>
          <a:custGeom>
            <a:avLst/>
            <a:gdLst>
              <a:gd name="connsiteX0" fmla="*/ 853751 w 1707502"/>
              <a:gd name="connsiteY0" fmla="*/ 0 h 1707502"/>
              <a:gd name="connsiteX1" fmla="*/ 1707502 w 1707502"/>
              <a:gd name="connsiteY1" fmla="*/ 853751 h 1707502"/>
              <a:gd name="connsiteX2" fmla="*/ 853751 w 1707502"/>
              <a:gd name="connsiteY2" fmla="*/ 1707502 h 1707502"/>
              <a:gd name="connsiteX3" fmla="*/ 0 w 1707502"/>
              <a:gd name="connsiteY3" fmla="*/ 853751 h 1707502"/>
              <a:gd name="connsiteX4" fmla="*/ 853751 w 1707502"/>
              <a:gd name="connsiteY4" fmla="*/ 0 h 17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7502" h="1707502">
                <a:moveTo>
                  <a:pt x="853751" y="0"/>
                </a:moveTo>
                <a:cubicBezTo>
                  <a:pt x="1325265" y="0"/>
                  <a:pt x="1707502" y="382237"/>
                  <a:pt x="1707502" y="853751"/>
                </a:cubicBezTo>
                <a:cubicBezTo>
                  <a:pt x="1707502" y="1325265"/>
                  <a:pt x="1325265" y="1707502"/>
                  <a:pt x="853751" y="1707502"/>
                </a:cubicBezTo>
                <a:cubicBezTo>
                  <a:pt x="382237" y="1707502"/>
                  <a:pt x="0" y="1325265"/>
                  <a:pt x="0" y="853751"/>
                </a:cubicBezTo>
                <a:cubicBezTo>
                  <a:pt x="0" y="382237"/>
                  <a:pt x="382237" y="0"/>
                  <a:pt x="853751" y="0"/>
                </a:cubicBezTo>
                <a:close/>
              </a:path>
            </a:pathLst>
          </a:cu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8890" y="2399029"/>
            <a:ext cx="3809599" cy="787345"/>
            <a:chOff x="0" y="2418079"/>
            <a:chExt cx="4491610" cy="928299"/>
          </a:xfrm>
        </p:grpSpPr>
        <p:sp>
          <p:nvSpPr>
            <p:cNvPr id="23" name="矩形 22"/>
            <p:cNvSpPr/>
            <p:nvPr/>
          </p:nvSpPr>
          <p:spPr>
            <a:xfrm>
              <a:off x="0" y="2418079"/>
              <a:ext cx="4491610" cy="9003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7F7F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2692959"/>
              <a:ext cx="4401977" cy="653419"/>
            </a:xfrm>
            <a:prstGeom prst="rect">
              <a:avLst/>
            </a:prstGeom>
          </p:spPr>
        </p:pic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4519930" y="2686685"/>
            <a:ext cx="690880" cy="645160"/>
          </a:xfrm>
          <a:prstGeom prst="rect">
            <a:avLst/>
          </a:prstGeom>
          <a:solidFill>
            <a:srgbClr val="2BA8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02</a:t>
            </a:r>
            <a:endParaRPr lang="zh-CN" altLang="en-US" sz="3600" b="1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340" name="文本框 6"/>
          <p:cNvSpPr txBox="1">
            <a:spLocks noChangeArrowheads="1"/>
          </p:cNvSpPr>
          <p:nvPr/>
        </p:nvSpPr>
        <p:spPr bwMode="auto">
          <a:xfrm>
            <a:off x="4519930" y="3794760"/>
            <a:ext cx="690880" cy="645160"/>
          </a:xfrm>
          <a:prstGeom prst="rect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03</a:t>
            </a:r>
            <a:endParaRPr lang="zh-CN" altLang="en-US" sz="3600" b="1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343" name="文本框 9"/>
          <p:cNvSpPr txBox="1">
            <a:spLocks noChangeArrowheads="1"/>
          </p:cNvSpPr>
          <p:nvPr/>
        </p:nvSpPr>
        <p:spPr bwMode="auto">
          <a:xfrm>
            <a:off x="5518468" y="2780348"/>
            <a:ext cx="23279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2BA854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MaxLength</a:t>
            </a:r>
            <a:endParaRPr lang="en-US" altLang="zh-CN" sz="3200" b="1">
              <a:solidFill>
                <a:srgbClr val="2BA854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344" name="文本框 10"/>
          <p:cNvSpPr txBox="1">
            <a:spLocks noChangeArrowheads="1"/>
          </p:cNvSpPr>
          <p:nvPr/>
        </p:nvSpPr>
        <p:spPr bwMode="auto">
          <a:xfrm>
            <a:off x="5518468" y="3888423"/>
            <a:ext cx="104076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13087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CTG</a:t>
            </a:r>
            <a:endParaRPr lang="en-US" altLang="zh-CN" sz="3200" b="1">
              <a:solidFill>
                <a:srgbClr val="513087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4347" name="直接连接符 14"/>
          <p:cNvCxnSpPr>
            <a:cxnSpLocks noChangeShapeType="1"/>
          </p:cNvCxnSpPr>
          <p:nvPr/>
        </p:nvCxnSpPr>
        <p:spPr bwMode="auto">
          <a:xfrm>
            <a:off x="5407343" y="2781935"/>
            <a:ext cx="0" cy="457200"/>
          </a:xfrm>
          <a:prstGeom prst="line">
            <a:avLst/>
          </a:prstGeom>
          <a:noFill/>
          <a:ln w="6350">
            <a:solidFill>
              <a:srgbClr val="2BA854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直接连接符 15"/>
          <p:cNvCxnSpPr>
            <a:cxnSpLocks noChangeShapeType="1"/>
          </p:cNvCxnSpPr>
          <p:nvPr/>
        </p:nvCxnSpPr>
        <p:spPr bwMode="auto">
          <a:xfrm>
            <a:off x="5426393" y="3886835"/>
            <a:ext cx="0" cy="457200"/>
          </a:xfrm>
          <a:prstGeom prst="line">
            <a:avLst/>
          </a:prstGeom>
          <a:noFill/>
          <a:ln w="6350">
            <a:solidFill>
              <a:srgbClr val="51308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直接连接符 23"/>
          <p:cNvCxnSpPr>
            <a:cxnSpLocks noChangeShapeType="1"/>
          </p:cNvCxnSpPr>
          <p:nvPr/>
        </p:nvCxnSpPr>
        <p:spPr bwMode="auto">
          <a:xfrm>
            <a:off x="5350193" y="2781935"/>
            <a:ext cx="0" cy="457200"/>
          </a:xfrm>
          <a:prstGeom prst="line">
            <a:avLst/>
          </a:prstGeom>
          <a:noFill/>
          <a:ln w="28575">
            <a:solidFill>
              <a:srgbClr val="2BA854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直接连接符 24"/>
          <p:cNvCxnSpPr>
            <a:cxnSpLocks noChangeShapeType="1"/>
          </p:cNvCxnSpPr>
          <p:nvPr/>
        </p:nvCxnSpPr>
        <p:spPr bwMode="auto">
          <a:xfrm>
            <a:off x="5369243" y="3886835"/>
            <a:ext cx="0" cy="457200"/>
          </a:xfrm>
          <a:prstGeom prst="line">
            <a:avLst/>
          </a:prstGeom>
          <a:noFill/>
          <a:ln w="28575">
            <a:solidFill>
              <a:srgbClr val="51308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文本框 6"/>
          <p:cNvSpPr txBox="1">
            <a:spLocks noChangeArrowheads="1"/>
          </p:cNvSpPr>
          <p:nvPr/>
        </p:nvSpPr>
        <p:spPr bwMode="auto">
          <a:xfrm>
            <a:off x="4519930" y="1721485"/>
            <a:ext cx="690880" cy="645160"/>
          </a:xfrm>
          <a:prstGeom prst="rect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01</a:t>
            </a:r>
            <a:endParaRPr lang="zh-CN" altLang="en-US" sz="3600" b="1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0" name="文本框 10"/>
          <p:cNvSpPr txBox="1">
            <a:spLocks noChangeArrowheads="1"/>
          </p:cNvSpPr>
          <p:nvPr/>
        </p:nvSpPr>
        <p:spPr bwMode="auto">
          <a:xfrm>
            <a:off x="5518468" y="1815148"/>
            <a:ext cx="203454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13087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Decoding</a:t>
            </a:r>
            <a:endParaRPr lang="en-US" altLang="zh-CN" sz="3200" b="1">
              <a:solidFill>
                <a:srgbClr val="513087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31" name="直接连接符 15"/>
          <p:cNvCxnSpPr>
            <a:cxnSpLocks noChangeShapeType="1"/>
          </p:cNvCxnSpPr>
          <p:nvPr/>
        </p:nvCxnSpPr>
        <p:spPr bwMode="auto">
          <a:xfrm>
            <a:off x="5426393" y="1813560"/>
            <a:ext cx="0" cy="457200"/>
          </a:xfrm>
          <a:prstGeom prst="line">
            <a:avLst/>
          </a:prstGeom>
          <a:noFill/>
          <a:ln w="6350">
            <a:solidFill>
              <a:srgbClr val="51308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24"/>
          <p:cNvCxnSpPr>
            <a:cxnSpLocks noChangeShapeType="1"/>
          </p:cNvCxnSpPr>
          <p:nvPr/>
        </p:nvCxnSpPr>
        <p:spPr bwMode="auto">
          <a:xfrm>
            <a:off x="5369243" y="1813560"/>
            <a:ext cx="0" cy="457200"/>
          </a:xfrm>
          <a:prstGeom prst="line">
            <a:avLst/>
          </a:prstGeom>
          <a:noFill/>
          <a:ln w="28575">
            <a:solidFill>
              <a:srgbClr val="51308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15352" y="2419149"/>
            <a:ext cx="877372" cy="76284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00" spc="100" dirty="0">
                <a:solidFill>
                  <a:srgbClr val="2663A7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/01</a:t>
            </a:r>
            <a:endParaRPr lang="en-US" altLang="zh-CN" sz="1600" spc="100" dirty="0">
              <a:solidFill>
                <a:srgbClr val="2663A7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2418079"/>
            <a:ext cx="3809599" cy="787345"/>
            <a:chOff x="0" y="2418079"/>
            <a:chExt cx="4491610" cy="928299"/>
          </a:xfrm>
        </p:grpSpPr>
        <p:sp>
          <p:nvSpPr>
            <p:cNvPr id="23" name="矩形 22"/>
            <p:cNvSpPr/>
            <p:nvPr/>
          </p:nvSpPr>
          <p:spPr>
            <a:xfrm>
              <a:off x="0" y="2418079"/>
              <a:ext cx="4491610" cy="9003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7F7F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2692959"/>
              <a:ext cx="4401977" cy="653419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5008416" y="2315872"/>
            <a:ext cx="2539365" cy="8299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40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Decoding</a:t>
            </a:r>
            <a:endParaRPr kumimoji="1" lang="en-US" altLang="zh-CN" sz="40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08245" y="3205480"/>
            <a:ext cx="1789430" cy="14198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Viterbi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BeamSearch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Sample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Others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3"/>
          <p:cNvSpPr txBox="1"/>
          <p:nvPr/>
        </p:nvSpPr>
        <p:spPr>
          <a:xfrm>
            <a:off x="244462" y="16368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1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Viterbi</a:t>
            </a:r>
            <a:endParaRPr lang="en-US" altLang="zh-CN" sz="21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4793" y="220663"/>
            <a:ext cx="2167989" cy="281987"/>
            <a:chOff x="2895762" y="53069"/>
            <a:chExt cx="6563861" cy="85375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794385"/>
            <a:ext cx="5257800" cy="30194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155815" y="1741488"/>
            <a:ext cx="1592580" cy="1124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342900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观测序列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隐状态序列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状态转移矩阵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发射矩阵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36650" y="4110038"/>
            <a:ext cx="6346190" cy="1124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对每个观测状态（比如Janet）计算每个隐状态的概率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计算过程为：上一个观测状态的隐状态概率×状态转移概率×发射概率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得到各状态路径概率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根据路径概率找到最大概率路径，得到隐状态序列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3"/>
          <p:cNvSpPr txBox="1"/>
          <p:nvPr/>
        </p:nvSpPr>
        <p:spPr>
          <a:xfrm>
            <a:off x="244462" y="16368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1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BeamSearch</a:t>
            </a:r>
            <a:endParaRPr lang="en-US" altLang="zh-CN" sz="21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4793" y="220663"/>
            <a:ext cx="2167989" cy="281987"/>
            <a:chOff x="2895762" y="53069"/>
            <a:chExt cx="6563861" cy="85375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pic>
        <p:nvPicPr>
          <p:cNvPr id="9" name="Picture 8" descr="ch7-beam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55" y="1102995"/>
            <a:ext cx="3865245" cy="1568450"/>
          </a:xfrm>
          <a:prstGeom prst="rect">
            <a:avLst/>
          </a:prstGeom>
        </p:spPr>
      </p:pic>
      <p:pic>
        <p:nvPicPr>
          <p:cNvPr id="10" name="Picture 9" descr="ch7-beam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0" y="1102995"/>
            <a:ext cx="5836285" cy="351345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52805" y="3514090"/>
            <a:ext cx="2684780" cy="607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如果是Greedy: The dog and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如果是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BeamSearch: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不一定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3"/>
          <p:cNvSpPr txBox="1"/>
          <p:nvPr/>
        </p:nvSpPr>
        <p:spPr>
          <a:xfrm>
            <a:off x="244462" y="16368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1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</a:t>
            </a:r>
            <a:endParaRPr lang="en-US" altLang="zh-CN" sz="21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4793" y="220663"/>
            <a:ext cx="2167989" cy="281987"/>
            <a:chOff x="2895762" y="53069"/>
            <a:chExt cx="6563861" cy="85375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0" y="935990"/>
            <a:ext cx="7583805" cy="33997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454150" y="4558030"/>
            <a:ext cx="7758430" cy="607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生成的内容容易重复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高质量的文本和高概率并不一定相关，人更加喜欢有「不一样」的内容，而不是完全可预测的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3"/>
          <p:cNvSpPr txBox="1"/>
          <p:nvPr/>
        </p:nvSpPr>
        <p:spPr>
          <a:xfrm>
            <a:off x="244462" y="16368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1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top_p/top_k</a:t>
            </a:r>
            <a:endParaRPr lang="en-US" altLang="zh-CN" sz="21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4793" y="220663"/>
            <a:ext cx="2167989" cy="281987"/>
            <a:chOff x="2895762" y="53069"/>
            <a:chExt cx="6563861" cy="85375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sp>
        <p:nvSpPr>
          <p:cNvPr id="6" name="Text Box 5"/>
          <p:cNvSpPr txBox="1"/>
          <p:nvPr/>
        </p:nvSpPr>
        <p:spPr>
          <a:xfrm>
            <a:off x="1204595" y="4144645"/>
            <a:ext cx="5923915" cy="607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每次score之前，先把top_X的筛出来，然后就在这top_X中进行下一步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也可以用在GreedySearch和BeamSearch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15" y="1016635"/>
            <a:ext cx="8149590" cy="2670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3"/>
          <p:cNvSpPr txBox="1"/>
          <p:nvPr/>
        </p:nvSpPr>
        <p:spPr>
          <a:xfrm>
            <a:off x="244462" y="16368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1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controllability</a:t>
            </a:r>
            <a:endParaRPr lang="en-US" altLang="zh-CN" sz="21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4793" y="220663"/>
            <a:ext cx="2167989" cy="281987"/>
            <a:chOff x="2895762" y="53069"/>
            <a:chExt cx="6563861" cy="85375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sp>
        <p:nvSpPr>
          <p:cNvPr id="6" name="Text Box 5"/>
          <p:cNvSpPr txBox="1"/>
          <p:nvPr/>
        </p:nvSpPr>
        <p:spPr>
          <a:xfrm>
            <a:off x="1898650" y="4048760"/>
            <a:ext cx="5419725" cy="1124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温度参数就是对score进行平滑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重复惩罚是对已经生成的Token的score做处理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l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如果有Token之前已经生成过了，就会在生成下个Token时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algn="l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对那些已生成的Token的分数进行平滑，让它们的概率不那么大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5" y="974725"/>
            <a:ext cx="4483100" cy="2867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665" y="974725"/>
            <a:ext cx="5085715" cy="8147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665" y="2171700"/>
            <a:ext cx="2082800" cy="751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6665" y="3161665"/>
            <a:ext cx="4471035" cy="680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15352" y="2419149"/>
            <a:ext cx="877372" cy="76284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2000" spc="100" dirty="0">
                <a:solidFill>
                  <a:srgbClr val="2663A7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/02</a:t>
            </a:r>
            <a:endParaRPr lang="zh-CN" altLang="en-US" sz="2000" spc="100" dirty="0">
              <a:solidFill>
                <a:srgbClr val="2663A7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2418079"/>
            <a:ext cx="3809599" cy="787345"/>
            <a:chOff x="0" y="2418079"/>
            <a:chExt cx="4491610" cy="928299"/>
          </a:xfrm>
        </p:grpSpPr>
        <p:sp>
          <p:nvSpPr>
            <p:cNvPr id="23" name="矩形 22"/>
            <p:cNvSpPr/>
            <p:nvPr/>
          </p:nvSpPr>
          <p:spPr>
            <a:xfrm>
              <a:off x="0" y="2418079"/>
              <a:ext cx="4491610" cy="9003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7F7F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2692959"/>
              <a:ext cx="4401977" cy="653419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5008416" y="2315873"/>
            <a:ext cx="2912745" cy="8299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40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MaxLength</a:t>
            </a:r>
            <a:endParaRPr kumimoji="1" lang="en-US" altLang="zh-CN" sz="40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5008245" y="3371533"/>
            <a:ext cx="1002030" cy="10877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11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12.xml><?xml version="1.0" encoding="utf-8"?>
<p:tagLst xmlns:p="http://schemas.openxmlformats.org/presentationml/2006/main">
  <p:tag name="SMARTLAYOUT_SHAPETYPE" val="Text"/>
  <p:tag name="SMARTLAYOUT_SHAPETEXT" val="0|KeepOriginal|True|Title|None|"/>
  <p:tag name="PA" val="v5.2.6"/>
  <p:tag name="RESOURCELIBID_SMARTLAYOUT" val="556076"/>
</p:tagLst>
</file>

<file path=ppt/tags/tag13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SMARTLAYOUT_SHAPETYPE" val="Text"/>
  <p:tag name="SMARTLAYOUT_SHAPETEXT" val="0|KeepOriginal|True|Title|None|"/>
  <p:tag name="PA" val="v5.2.6"/>
  <p:tag name="RESOURCELIBID_SMARTLAYOUT" val="556076"/>
</p:tagLst>
</file>

<file path=ppt/tags/tag7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8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9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heme/theme1.xml><?xml version="1.0" encoding="utf-8"?>
<a:theme xmlns:a="http://schemas.openxmlformats.org/drawingml/2006/main" name="www.99ppt.com">
  <a:themeElements>
    <a:clrScheme name="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636989099528524091</Template>
  <TotalTime>0</TotalTime>
  <Words>973</Words>
  <Application>WPS Spreadsheets</Application>
  <PresentationFormat>自定义</PresentationFormat>
  <Paragraphs>109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微软雅黑</vt:lpstr>
      <vt:lpstr>Calibri</vt:lpstr>
      <vt:lpstr>Helvetica Neue</vt:lpstr>
      <vt:lpstr>宋体-简</vt:lpstr>
      <vt:lpstr>Impact</vt:lpstr>
      <vt:lpstr>Arial Unicode MS</vt:lpstr>
      <vt:lpstr>等线</vt:lpstr>
      <vt:lpstr>苹方-简</vt:lpstr>
      <vt:lpstr>www.99ppt.com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文化运营团队-无多</dc:creator>
  <cp:lastModifiedBy>Yam</cp:lastModifiedBy>
  <cp:revision>974</cp:revision>
  <cp:lastPrinted>2023-07-14T14:08:20Z</cp:lastPrinted>
  <dcterms:created xsi:type="dcterms:W3CDTF">2023-07-14T14:08:20Z</dcterms:created>
  <dcterms:modified xsi:type="dcterms:W3CDTF">2023-07-14T14:08:20Z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  <property fmtid="{D5CDD505-2E9C-101B-9397-08002B2CF9AE}" pid="3" name="ICV">
    <vt:lpwstr>11BD6C44FCCE4CFD8D3CA8E4E7564896</vt:lpwstr>
  </property>
</Properties>
</file>