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40606-D7C7-5DBE-2C2B-63B055C56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BCBCFD-45C7-74B9-6C87-40B080A4D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6CDC7-8200-AACC-0053-F0852931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8EF-447A-B24E-AD79-BCDD3E34F8EA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0717-884A-DD6A-3C17-7968DFD1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31538-4113-C380-D867-5AE33F05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31CC-2AEB-C24C-853E-4F9C1D54E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68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4116E-7B53-119B-9CFA-73D56996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3DA974-1336-B600-4224-B328913DA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30732-4B3F-8A89-FA3E-56F427DD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8EF-447A-B24E-AD79-BCDD3E34F8EA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C3502-B1A3-D4BC-C5BF-8F1B6971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BEB34-9EB4-3B63-5E2C-5EEE385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31CC-2AEB-C24C-853E-4F9C1D54E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42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8B27F1-4CD1-551A-8AE1-D0348940E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531F31-A5AB-073B-0C62-1AD1814C8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F3D12-1E8C-9438-50EB-EDB6B3AB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8EF-447A-B24E-AD79-BCDD3E34F8EA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8D8E9-44AF-06DE-484B-DA40DA01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41A0E-58C5-404C-9D5E-8FEE6E44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31CC-2AEB-C24C-853E-4F9C1D54E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60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D792-8F64-1B0A-9E08-F30C5574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44179-0DD3-BA12-94EC-FE4E0E1BA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15F8-1687-52C5-6D8F-5D515B4A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8EF-447A-B24E-AD79-BCDD3E34F8EA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505B2-595E-53DE-413D-3A919F33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2EDCE-4653-C4F7-5AAE-C81DC252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31CC-2AEB-C24C-853E-4F9C1D54E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51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7FFD7-E630-9607-8476-C895CC10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56764-D605-2F51-7B1D-2969E26EA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10047-8C03-EB07-24C9-C3D50085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8EF-447A-B24E-AD79-BCDD3E34F8EA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BA73-5304-BA26-C80B-1332BAD4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FFA73-E857-92F4-0DBF-E6A5B179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31CC-2AEB-C24C-853E-4F9C1D54E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6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2395B-54A7-0FD7-27B3-6FB74D47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B5A75-F24C-8733-DBAA-07C4D8582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D0817E-02AA-6D1D-DA0D-F60EA1D37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664AE-F932-EF41-2676-104FE1CC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8EF-447A-B24E-AD79-BCDD3E34F8EA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1E55B-AE1A-A0D5-9380-0DEE4D33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E6F7E-CBD9-10C9-C5B6-7C95F970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31CC-2AEB-C24C-853E-4F9C1D54E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72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10393-D921-5B6A-EAD1-1FA9C31F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68D324-DA99-83A4-A287-8257CC85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A61F6-637B-5DCE-08D5-BA0E7054A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E58122-A5C8-02BA-E7AF-856E35ACF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B70837-F5C2-E493-1910-942B26B2B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9F07E4-5EFB-4DA4-7D6E-4DBF02F2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8EF-447A-B24E-AD79-BCDD3E34F8EA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215560-3601-2501-8711-1707858B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3DBE79-D419-3247-41CF-E0D1F9DD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31CC-2AEB-C24C-853E-4F9C1D54E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76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6B599-0DC2-32F9-9E8B-03DF7C50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BD9621-C99A-AFDD-6162-D8FA5B66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8EF-447A-B24E-AD79-BCDD3E34F8EA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640364-97FA-B877-3923-64AEBE8E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CEFB7C-44C8-6AC2-E038-6B073572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31CC-2AEB-C24C-853E-4F9C1D54E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48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8352D4-0286-D216-7BEF-D1FE4F0D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8EF-447A-B24E-AD79-BCDD3E34F8EA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89ADF6-514C-6BCD-19C9-A7DB942A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6C1F5-B569-4938-BA41-FE5AC7F9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31CC-2AEB-C24C-853E-4F9C1D54E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57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57E6D-92E6-D2C5-5E55-B5690C54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BE990-F9B4-74C1-A7CD-9DF5E85C8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040867-EF5D-E1EA-C7B1-2FF1C9B36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4467C-21F2-161E-5ADC-D06A29F1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8EF-447A-B24E-AD79-BCDD3E34F8EA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D5C69-2A88-DEB8-10AB-DC0C9B7C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E0738D-3863-9381-901C-2B6BB750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31CC-2AEB-C24C-853E-4F9C1D54E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69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C436A-A0AA-5EAD-F852-2C304A3A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256FEC-41BD-8EA1-080A-9481A3EA0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271527-3CA7-8419-C597-788F8BACF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88413C-02A7-1804-D4A5-CA2B4C76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08EF-447A-B24E-AD79-BCDD3E34F8EA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15B32-121E-D260-DF13-1C486D06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978B8-DECC-1FE9-DDB6-B0295FF8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31CC-2AEB-C24C-853E-4F9C1D54E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93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353A9A-469D-C970-AE49-CC165177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C41260-81FD-8DED-104A-FC43C2959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46A1E-2042-B784-3243-98A5EB3BC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008EF-447A-B24E-AD79-BCDD3E34F8EA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805D1-A52F-AF47-AB2F-E9C7E019C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6F270-548B-70A9-E27A-CCE2B0EF9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31CC-2AEB-C24C-853E-4F9C1D54E0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82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54993-763A-92F8-DEF6-16AB95894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Sora</a:t>
            </a:r>
            <a:r>
              <a:rPr kumimoji="1" lang="zh-CN" altLang="en-US" dirty="0"/>
              <a:t>原理与实战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6F4BC3-FF90-092D-03CD-E679794E5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动手学习</a:t>
            </a:r>
            <a:r>
              <a:rPr kumimoji="1" lang="en-US" altLang="zh-CN" dirty="0"/>
              <a:t>AI</a:t>
            </a:r>
            <a:r>
              <a:rPr kumimoji="1" lang="zh-CN" altLang="en-US" dirty="0"/>
              <a:t>视频</a:t>
            </a:r>
          </a:p>
        </p:txBody>
      </p:sp>
    </p:spTree>
    <p:extLst>
      <p:ext uri="{BB962C8B-B14F-4D97-AF65-F5344CB8AC3E}">
        <p14:creationId xmlns:p14="http://schemas.microsoft.com/office/powerpoint/2010/main" val="228588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F8758-393B-0F21-7600-0E889822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F2328"/>
                </a:solidFill>
                <a:effectLst/>
                <a:latin typeface="-apple-system"/>
              </a:rPr>
              <a:t>基于</a:t>
            </a:r>
            <a:r>
              <a:rPr lang="en" altLang="zh-CN" b="1" i="0" dirty="0">
                <a:solidFill>
                  <a:srgbClr val="1F2328"/>
                </a:solidFill>
                <a:effectLst/>
                <a:latin typeface="-apple-system"/>
              </a:rPr>
              <a:t>Transformers</a:t>
            </a:r>
            <a:r>
              <a:rPr lang="zh-CN" altLang="en-US" b="1" i="0" dirty="0">
                <a:solidFill>
                  <a:srgbClr val="1F2328"/>
                </a:solidFill>
                <a:effectLst/>
                <a:latin typeface="-apple-system"/>
              </a:rPr>
              <a:t>的</a:t>
            </a:r>
            <a:r>
              <a:rPr lang="en" altLang="zh-CN" b="1" i="0" dirty="0">
                <a:solidFill>
                  <a:srgbClr val="1F2328"/>
                </a:solidFill>
                <a:effectLst/>
                <a:latin typeface="-apple-system"/>
              </a:rPr>
              <a:t>Diffusion</a:t>
            </a:r>
            <a:r>
              <a:rPr lang="zh-CN" altLang="en-US" b="1" i="0" dirty="0">
                <a:solidFill>
                  <a:srgbClr val="1F2328"/>
                </a:solidFill>
                <a:effectLst/>
                <a:latin typeface="-apple-system"/>
              </a:rPr>
              <a:t>模型</a:t>
            </a:r>
            <a:br>
              <a:rPr lang="zh-CN" alt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0AD54-AD39-500B-59F7-9869868D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marL="0" indent="0" algn="l">
              <a:buNone/>
            </a:pP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基于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Transformers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的架构的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Diffusion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模型设计了一个简单而通用的基于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Vision Transformers</a:t>
            </a:r>
            <a:r>
              <a:rPr lang="zh-CN" altLang="en" b="0" i="0" dirty="0">
                <a:solidFill>
                  <a:srgbClr val="1F2328"/>
                </a:solidFill>
                <a:effectLst/>
                <a:latin typeface="-apple-system"/>
              </a:rPr>
              <a:t>（</a:t>
            </a:r>
            <a:r>
              <a:rPr lang="en" altLang="zh-CN" b="0" i="0" dirty="0" err="1">
                <a:solidFill>
                  <a:srgbClr val="1F2328"/>
                </a:solidFill>
                <a:effectLst/>
                <a:latin typeface="-apple-system"/>
              </a:rPr>
              <a:t>ViT</a:t>
            </a:r>
            <a:r>
              <a:rPr lang="zh-CN" altLang="en" b="0" i="0" dirty="0">
                <a:solidFill>
                  <a:srgbClr val="1F2328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的架构（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U-</a:t>
            </a:r>
            <a:r>
              <a:rPr lang="en" altLang="zh-CN" b="0" i="0" dirty="0" err="1">
                <a:solidFill>
                  <a:srgbClr val="1F2328"/>
                </a:solidFill>
                <a:effectLst/>
                <a:latin typeface="-apple-system"/>
              </a:rPr>
              <a:t>ViT</a:t>
            </a:r>
            <a:r>
              <a:rPr lang="zh-CN" altLang="en" b="0" i="0" dirty="0">
                <a:solidFill>
                  <a:srgbClr val="1F2328"/>
                </a:solidFill>
                <a:effectLst/>
                <a:latin typeface="-apple-system"/>
              </a:rPr>
              <a:t>），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替换了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latent diffusion model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中的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U-Net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部分中的卷积神经网络（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CNN</a:t>
            </a:r>
            <a:r>
              <a:rPr lang="zh-CN" altLang="en" b="0" i="0" dirty="0">
                <a:solidFill>
                  <a:srgbClr val="1F2328"/>
                </a:solidFill>
                <a:effectLst/>
                <a:latin typeface="-apple-system"/>
              </a:rPr>
              <a:t>），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用于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diffusion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模型的图像生成任务。</a:t>
            </a:r>
            <a:endParaRPr lang="zh-CN" altLang="e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E9B9B5-16F7-2019-0211-E6C2AFACF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17" y="1346994"/>
            <a:ext cx="6350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5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0D3E1-84E7-D380-2489-7E5A5C0C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F2328"/>
                </a:solidFill>
                <a:effectLst/>
                <a:latin typeface="-apple-system"/>
              </a:rPr>
              <a:t>基于</a:t>
            </a:r>
            <a:r>
              <a:rPr lang="en" altLang="zh-CN" b="1" i="0" dirty="0">
                <a:solidFill>
                  <a:srgbClr val="1F2328"/>
                </a:solidFill>
                <a:effectLst/>
                <a:latin typeface="-apple-system"/>
              </a:rPr>
              <a:t>Transformers</a:t>
            </a:r>
            <a:r>
              <a:rPr lang="zh-CN" altLang="en-US" b="1" i="0" dirty="0">
                <a:solidFill>
                  <a:srgbClr val="1F2328"/>
                </a:solidFill>
                <a:effectLst/>
                <a:latin typeface="-apple-system"/>
              </a:rPr>
              <a:t>的</a:t>
            </a:r>
            <a:r>
              <a:rPr lang="en" altLang="zh-CN" b="1" i="0" dirty="0">
                <a:solidFill>
                  <a:srgbClr val="1F2328"/>
                </a:solidFill>
                <a:effectLst/>
                <a:latin typeface="-apple-system"/>
              </a:rPr>
              <a:t>Diffusion</a:t>
            </a:r>
            <a:r>
              <a:rPr lang="zh-CN" altLang="en-US" b="1" i="0" dirty="0">
                <a:solidFill>
                  <a:srgbClr val="1F2328"/>
                </a:solidFill>
                <a:effectLst/>
                <a:latin typeface="-apple-system"/>
              </a:rPr>
              <a:t>模型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FC026-6F3E-F557-6B17-9620FADB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遵循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Transformers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的设计方法，这类方式将包括时间、条件和噪声图像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patches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在内的所有输入都视作为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token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DF8B5E-1444-11F5-1EB8-AB98D3EC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405"/>
            <a:ext cx="6350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0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EDC87-D037-31C9-DE81-EF5D73DF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提示词影响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E8E1EC-F420-CC1E-99C9-3FB2D6291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03" y="1393139"/>
            <a:ext cx="5423820" cy="27093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7E69C6-F183-5D63-C388-7D4C25F0A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94724"/>
            <a:ext cx="7772400" cy="27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1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B0F74-9DA9-041E-37CA-2DA1113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视频生成大致流程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F041C-FEE6-5420-ECE4-F5AC795EA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/>
              <a:t>先使用</a:t>
            </a:r>
            <a:r>
              <a:rPr kumimoji="1" lang="en-US" altLang="zh-CN" dirty="0" err="1"/>
              <a:t>ChatGPT</a:t>
            </a:r>
            <a:r>
              <a:rPr kumimoji="1" lang="zh-CN" altLang="en-US" dirty="0"/>
              <a:t>，写分镜剧本。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在使用</a:t>
            </a:r>
            <a:r>
              <a:rPr kumimoji="1" lang="en-US" altLang="zh-CN" dirty="0"/>
              <a:t>SD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MJ</a:t>
            </a:r>
            <a:r>
              <a:rPr kumimoji="1" lang="zh-CN" altLang="en-US" dirty="0"/>
              <a:t>等软件画图。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最后利用</a:t>
            </a:r>
            <a:r>
              <a:rPr kumimoji="1" lang="en-US" altLang="zh-CN" dirty="0"/>
              <a:t>SVD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Pika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Runway</a:t>
            </a:r>
            <a:r>
              <a:rPr kumimoji="1" lang="zh-CN" altLang="en-US" dirty="0"/>
              <a:t>登软件生成视频。</a:t>
            </a:r>
          </a:p>
        </p:txBody>
      </p:sp>
    </p:spTree>
    <p:extLst>
      <p:ext uri="{BB962C8B-B14F-4D97-AF65-F5344CB8AC3E}">
        <p14:creationId xmlns:p14="http://schemas.microsoft.com/office/powerpoint/2010/main" val="246207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45823-943C-24EA-34D7-883A434B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SD</a:t>
            </a:r>
            <a:r>
              <a:rPr kumimoji="1" lang="zh-CN" altLang="en-US" dirty="0"/>
              <a:t>模型网站推荐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A2840-7F0B-BFF3-5D45-05AADE21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站：</a:t>
            </a:r>
            <a:r>
              <a:rPr kumimoji="1" lang="en" altLang="zh-CN" dirty="0"/>
              <a:t> https://</a:t>
            </a:r>
            <a:r>
              <a:rPr kumimoji="1" lang="en" altLang="zh-CN" dirty="0" err="1"/>
              <a:t>civitai.com</a:t>
            </a:r>
            <a:r>
              <a:rPr kumimoji="1" lang="en" altLang="zh-CN" dirty="0"/>
              <a:t>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68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9337F-2B4D-EC8B-E802-7380CFB0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>
                <a:effectLst/>
                <a:latin typeface="Menlo" panose="020B0609030804020204" pitchFamily="49" charset="0"/>
              </a:rPr>
              <a:t>现有</a:t>
            </a:r>
            <a:r>
              <a:rPr lang="en" altLang="zh-CN" sz="4400" b="1" dirty="0">
                <a:effectLst/>
                <a:latin typeface="Menlo" panose="020B0609030804020204" pitchFamily="49" charset="0"/>
              </a:rPr>
              <a:t>AI</a:t>
            </a:r>
            <a:r>
              <a:rPr lang="zh-CN" altLang="en-US" sz="4400" b="1" dirty="0">
                <a:effectLst/>
                <a:latin typeface="Menlo" panose="020B0609030804020204" pitchFamily="49" charset="0"/>
              </a:rPr>
              <a:t>视频软件盘点</a:t>
            </a:r>
            <a:br>
              <a:rPr lang="zh-CN" altLang="en-US" sz="4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54F6A-A6B4-A49D-014C-0E561BDB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1100" dirty="0">
                <a:solidFill>
                  <a:srgbClr val="6796E6"/>
                </a:solidFill>
                <a:latin typeface="Menlo" panose="020B0609030804020204" pitchFamily="49" charset="0"/>
              </a:rPr>
              <a:t>    </a:t>
            </a:r>
            <a:r>
              <a:rPr lang="zh-CN" altLang="en-US" sz="2400" b="0" dirty="0">
                <a:effectLst/>
                <a:latin typeface="Menlo" panose="020B0609030804020204" pitchFamily="49" charset="0"/>
              </a:rPr>
              <a:t>随着</a:t>
            </a:r>
            <a:r>
              <a:rPr lang="en-US" altLang="zh-CN" sz="2400" b="0" dirty="0">
                <a:effectLst/>
                <a:latin typeface="Menlo" panose="020B0609030804020204" pitchFamily="49" charset="0"/>
              </a:rPr>
              <a:t>2023</a:t>
            </a:r>
            <a:r>
              <a:rPr lang="zh-CN" altLang="en-US" sz="2400" b="0" dirty="0">
                <a:effectLst/>
                <a:latin typeface="Menlo" panose="020B0609030804020204" pitchFamily="49" charset="0"/>
              </a:rPr>
              <a:t>年</a:t>
            </a:r>
            <a:r>
              <a:rPr lang="en" altLang="zh-CN" sz="2400" b="0" dirty="0" err="1">
                <a:effectLst/>
                <a:latin typeface="Menlo" panose="020B0609030804020204" pitchFamily="49" charset="0"/>
              </a:rPr>
              <a:t>ChatGPT</a:t>
            </a:r>
            <a:r>
              <a:rPr lang="zh-CN" altLang="en-US" sz="2400" b="0" dirty="0">
                <a:effectLst/>
                <a:latin typeface="Menlo" panose="020B0609030804020204" pitchFamily="49" charset="0"/>
              </a:rPr>
              <a:t>的爆发，让</a:t>
            </a:r>
            <a:r>
              <a:rPr lang="en" altLang="zh-CN" sz="2400" b="0" dirty="0">
                <a:effectLst/>
                <a:latin typeface="Menlo" panose="020B0609030804020204" pitchFamily="49" charset="0"/>
              </a:rPr>
              <a:t>AI</a:t>
            </a:r>
            <a:r>
              <a:rPr lang="zh-CN" altLang="en-US" sz="2400" b="0" dirty="0">
                <a:effectLst/>
                <a:latin typeface="Menlo" panose="020B0609030804020204" pitchFamily="49" charset="0"/>
              </a:rPr>
              <a:t>的普及率迅速提升，切实的让人感受到</a:t>
            </a:r>
            <a:r>
              <a:rPr lang="en" altLang="zh-CN" sz="2400" b="0" dirty="0">
                <a:effectLst/>
                <a:latin typeface="Menlo" panose="020B0609030804020204" pitchFamily="49" charset="0"/>
              </a:rPr>
              <a:t>AI</a:t>
            </a:r>
            <a:r>
              <a:rPr lang="zh-CN" altLang="en-US" sz="2400" b="0" dirty="0">
                <a:effectLst/>
                <a:latin typeface="Menlo" panose="020B0609030804020204" pitchFamily="49" charset="0"/>
              </a:rPr>
              <a:t>的给普通人带来的影响，在</a:t>
            </a:r>
            <a:r>
              <a:rPr lang="en-US" altLang="zh-CN" sz="2400" b="0" dirty="0">
                <a:effectLst/>
                <a:latin typeface="Menlo" panose="020B0609030804020204" pitchFamily="49" charset="0"/>
              </a:rPr>
              <a:t>2023</a:t>
            </a:r>
            <a:r>
              <a:rPr lang="zh-CN" altLang="en-US" sz="2400" b="0" dirty="0">
                <a:effectLst/>
                <a:latin typeface="Menlo" panose="020B0609030804020204" pitchFamily="49" charset="0"/>
              </a:rPr>
              <a:t>年火了一年的</a:t>
            </a:r>
            <a:r>
              <a:rPr lang="en" altLang="zh-CN" sz="2400" b="0" dirty="0">
                <a:effectLst/>
                <a:latin typeface="Menlo" panose="020B0609030804020204" pitchFamily="49" charset="0"/>
              </a:rPr>
              <a:t>LLM</a:t>
            </a:r>
            <a:r>
              <a:rPr lang="zh-CN" altLang="en-US" sz="2400" b="0" dirty="0">
                <a:effectLst/>
                <a:latin typeface="Menlo" panose="020B0609030804020204" pitchFamily="49" charset="0"/>
              </a:rPr>
              <a:t>后，视频领域也是也在</a:t>
            </a:r>
            <a:r>
              <a:rPr lang="en-US" altLang="zh-CN" sz="2400" b="0" dirty="0">
                <a:effectLst/>
                <a:latin typeface="Menlo" panose="020B0609030804020204" pitchFamily="49" charset="0"/>
              </a:rPr>
              <a:t>2024</a:t>
            </a:r>
            <a:r>
              <a:rPr lang="zh-CN" altLang="en-US" sz="2400" b="0" dirty="0">
                <a:effectLst/>
                <a:latin typeface="Menlo" panose="020B0609030804020204" pitchFamily="49" charset="0"/>
              </a:rPr>
              <a:t>年迅速崛起，前有前辈</a:t>
            </a:r>
            <a:r>
              <a:rPr lang="en" altLang="zh-CN" sz="2400" b="0" dirty="0">
                <a:effectLst/>
                <a:latin typeface="Menlo" panose="020B0609030804020204" pitchFamily="49" charset="0"/>
              </a:rPr>
              <a:t>Runway</a:t>
            </a:r>
            <a:r>
              <a:rPr lang="zh-CN" altLang="en" sz="2400" b="0" dirty="0">
                <a:effectLst/>
                <a:latin typeface="Menlo" panose="020B0609030804020204" pitchFamily="49" charset="0"/>
              </a:rPr>
              <a:t>，</a:t>
            </a:r>
            <a:r>
              <a:rPr lang="zh-CN" altLang="en-US" sz="2400" b="0" dirty="0">
                <a:effectLst/>
                <a:latin typeface="Menlo" panose="020B0609030804020204" pitchFamily="49" charset="0"/>
              </a:rPr>
              <a:t>后有新生代产品</a:t>
            </a:r>
            <a:r>
              <a:rPr lang="en" altLang="zh-CN" sz="2400" b="0" dirty="0">
                <a:effectLst/>
                <a:latin typeface="Menlo" panose="020B0609030804020204" pitchFamily="49" charset="0"/>
              </a:rPr>
              <a:t>pika</a:t>
            </a:r>
            <a:r>
              <a:rPr lang="zh-CN" altLang="en" sz="2400" b="0" dirty="0">
                <a:effectLst/>
                <a:latin typeface="Menlo" panose="020B0609030804020204" pitchFamily="49" charset="0"/>
              </a:rPr>
              <a:t>，</a:t>
            </a:r>
            <a:r>
              <a:rPr lang="zh-CN" altLang="en-US" sz="2400" b="0" dirty="0">
                <a:effectLst/>
                <a:latin typeface="Menlo" panose="020B0609030804020204" pitchFamily="49" charset="0"/>
              </a:rPr>
              <a:t>当然也有大名鼎鼎的开源救星</a:t>
            </a:r>
            <a:r>
              <a:rPr lang="en" altLang="zh-CN" sz="2400" b="0" dirty="0">
                <a:effectLst/>
                <a:latin typeface="Menlo" panose="020B0609030804020204" pitchFamily="49" charset="0"/>
              </a:rPr>
              <a:t>SD</a:t>
            </a:r>
            <a:r>
              <a:rPr lang="zh-CN" altLang="en-US" sz="2400" b="0" dirty="0">
                <a:effectLst/>
                <a:latin typeface="Menlo" panose="020B0609030804020204" pitchFamily="49" charset="0"/>
              </a:rPr>
              <a:t>的当家产品，</a:t>
            </a:r>
            <a:r>
              <a:rPr lang="en" altLang="zh-CN" sz="2400" b="0" dirty="0">
                <a:effectLst/>
                <a:latin typeface="Menlo" panose="020B0609030804020204" pitchFamily="49" charset="0"/>
              </a:rPr>
              <a:t>Stable Video Diffusion</a:t>
            </a:r>
            <a:r>
              <a:rPr lang="zh-CN" altLang="en" sz="2400" b="0" dirty="0">
                <a:effectLst/>
                <a:latin typeface="Menlo" panose="020B0609030804020204" pitchFamily="49" charset="0"/>
              </a:rPr>
              <a:t>，</a:t>
            </a:r>
            <a:r>
              <a:rPr lang="zh-CN" altLang="en-US" sz="2400" b="0" dirty="0">
                <a:effectLst/>
                <a:latin typeface="Menlo" panose="020B0609030804020204" pitchFamily="49" charset="0"/>
              </a:rPr>
              <a:t>当这几家视频生成公司互相竞争，抢市场份额之时，</a:t>
            </a:r>
            <a:r>
              <a:rPr lang="en" altLang="zh-CN" sz="2400" b="0" dirty="0">
                <a:effectLst/>
                <a:latin typeface="Menlo" panose="020B0609030804020204" pitchFamily="49" charset="0"/>
              </a:rPr>
              <a:t>Sora</a:t>
            </a:r>
            <a:r>
              <a:rPr lang="zh-CN" altLang="en-US" sz="2400" b="0" dirty="0">
                <a:effectLst/>
                <a:latin typeface="Menlo" panose="020B0609030804020204" pitchFamily="49" charset="0"/>
              </a:rPr>
              <a:t>一声巨响，从天而降，直接给人打的措手不急，那么</a:t>
            </a:r>
            <a:r>
              <a:rPr lang="en" altLang="zh-CN" sz="2400" b="0" dirty="0">
                <a:effectLst/>
                <a:latin typeface="Menlo" panose="020B0609030804020204" pitchFamily="49" charset="0"/>
              </a:rPr>
              <a:t>Sora</a:t>
            </a:r>
            <a:r>
              <a:rPr lang="zh-CN" altLang="en-US" sz="2400" b="0" dirty="0">
                <a:effectLst/>
                <a:latin typeface="Menlo" panose="020B0609030804020204" pitchFamily="49" charset="0"/>
              </a:rPr>
              <a:t>与上述这些视频软件的区别是什么呢，我们就来盘点一下。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39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B9671-7871-1210-A8E5-95AC9590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Sora</a:t>
            </a:r>
            <a:r>
              <a:rPr kumimoji="1" lang="zh-CN" altLang="en-US" dirty="0"/>
              <a:t>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7C988-48A2-D1BF-C073-24F8724C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Sora</a:t>
            </a:r>
            <a:r>
              <a:rPr kumimoji="1" lang="zh-CN" altLang="en-US" dirty="0"/>
              <a:t>模型的一大特点就是使用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模型替换了</a:t>
            </a:r>
            <a:r>
              <a:rPr kumimoji="1" lang="en-US" altLang="zh-CN" dirty="0"/>
              <a:t>Diffusion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U-net</a:t>
            </a:r>
            <a:r>
              <a:rPr kumimoji="1" lang="zh-CN" altLang="en-US" dirty="0"/>
              <a:t>架构，从</a:t>
            </a:r>
            <a:r>
              <a:rPr kumimoji="1" lang="en-US" altLang="zh-CN" dirty="0" err="1"/>
              <a:t>ChatGPT</a:t>
            </a:r>
            <a:r>
              <a:rPr kumimoji="1" lang="zh-CN" altLang="en-US" dirty="0"/>
              <a:t>到</a:t>
            </a:r>
            <a:r>
              <a:rPr kumimoji="1" lang="en-US" altLang="zh-CN" dirty="0"/>
              <a:t>Sora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OpenAi</a:t>
            </a:r>
            <a:r>
              <a:rPr kumimoji="1" lang="zh-CN" altLang="en-US" dirty="0"/>
              <a:t>也一再的验证了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大力出奇迹的能力，虽然给同行带来了极大的压力与紧迫感，但反过来想，也算验证了，在拥有更多数据，算力的情况下这条路，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这条路是可行的结论，其他厂商可以卯足了劲，向前冲就可以，那么既然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可行的话，他比</a:t>
            </a:r>
            <a:r>
              <a:rPr kumimoji="1" lang="en-US" altLang="zh-CN" dirty="0"/>
              <a:t>U-net</a:t>
            </a:r>
            <a:r>
              <a:rPr kumimoji="1" lang="zh-CN" altLang="en-US" dirty="0"/>
              <a:t>好在哪里呢，这里就先对之前的课程做个简单的回顾。</a:t>
            </a:r>
          </a:p>
        </p:txBody>
      </p:sp>
    </p:spTree>
    <p:extLst>
      <p:ext uri="{BB962C8B-B14F-4D97-AF65-F5344CB8AC3E}">
        <p14:creationId xmlns:p14="http://schemas.microsoft.com/office/powerpoint/2010/main" val="35220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F5B01-F2D9-4D55-841A-F7D4837B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Diffusion</a:t>
            </a:r>
            <a:r>
              <a:rPr kumimoji="1"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5FF71-2059-8103-1832-54DC60CE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250000"/>
              </a:lnSpc>
              <a:buNone/>
            </a:pPr>
            <a:r>
              <a:rPr kumimoji="1" lang="zh-CN" altLang="en-US" dirty="0"/>
              <a:t>在</a:t>
            </a:r>
            <a:r>
              <a:rPr kumimoji="1" lang="en-US" altLang="zh-CN" dirty="0"/>
              <a:t>Sora</a:t>
            </a:r>
            <a:r>
              <a:rPr kumimoji="1" lang="zh-CN" altLang="en-US" dirty="0"/>
              <a:t>之前，大部分的</a:t>
            </a:r>
            <a:r>
              <a:rPr kumimoji="1" lang="en-US" altLang="zh-CN" dirty="0"/>
              <a:t>AI</a:t>
            </a:r>
            <a:r>
              <a:rPr kumimoji="1" lang="zh-CN" altLang="en-US" dirty="0"/>
              <a:t>视频厂商基本使用的都是</a:t>
            </a:r>
            <a:r>
              <a:rPr kumimoji="1" lang="en-US" altLang="zh-CN" dirty="0"/>
              <a:t>u-net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diffusion</a:t>
            </a:r>
          </a:p>
          <a:p>
            <a:pPr marL="0" indent="0" algn="l">
              <a:lnSpc>
                <a:spcPct val="250000"/>
              </a:lnSpc>
              <a:buNone/>
            </a:pPr>
            <a:r>
              <a:rPr kumimoji="1" lang="zh-CN" altLang="en-US" dirty="0"/>
              <a:t>架构，这里就先简单回顾一下，什么是</a:t>
            </a:r>
            <a:r>
              <a:rPr kumimoji="1" lang="en-US" altLang="zh-CN" dirty="0"/>
              <a:t>diffusion</a:t>
            </a:r>
            <a:r>
              <a:rPr kumimoji="1"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34347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CD96F-1EAD-41B4-F8A4-DB654581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Diffusion</a:t>
            </a:r>
            <a:r>
              <a:rPr kumimoji="1"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11333-AC17-673A-D96F-3EB3FD5A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Diffusion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模型分为两个过程，一个是前向过程，通过向原始数据不断加入高斯噪声来破坏训练数据，最终加噪声到一定步数之后，原始数据信息就完全被破坏，无限接近与一个纯噪声。另外一个过程是反向过程，通过深度网络来去噪，来学习恢复数据。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29059-0425-9336-FF13-549CB6EE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431" y="1825625"/>
            <a:ext cx="6328719" cy="24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5A76C-4BF8-97EB-2141-85D4EB4B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Diffusion</a:t>
            </a:r>
            <a:r>
              <a:rPr kumimoji="1"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E12AD-6508-AAA1-5AA9-E74465BF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训练完成之后，可以通过输入随机噪声，传递给去噪过程来生成数据。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99E2BD-D3A9-69A5-F7E7-5C69ADA2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87" y="2010976"/>
            <a:ext cx="6328719" cy="24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E8A5C-50EB-58CC-8DA3-E0E71347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i="0" dirty="0">
                <a:solidFill>
                  <a:srgbClr val="1F2328"/>
                </a:solidFill>
                <a:effectLst/>
                <a:latin typeface="-apple-system"/>
              </a:rPr>
              <a:t>Transformers</a:t>
            </a:r>
            <a:r>
              <a:rPr lang="zh-CN" altLang="en" b="1" i="0" dirty="0">
                <a:solidFill>
                  <a:srgbClr val="1F2328"/>
                </a:solidFill>
                <a:effectLst/>
                <a:latin typeface="-apple-system"/>
              </a:rPr>
              <a:t>原理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3D551-26FF-F2DF-4CBD-3A73ACEA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kumimoji="1" lang="zh-CN" altLang="en-US" dirty="0"/>
              <a:t>在回顾完</a:t>
            </a:r>
            <a:r>
              <a:rPr kumimoji="1" lang="en-US" altLang="zh-CN" dirty="0"/>
              <a:t>Diffusion</a:t>
            </a:r>
            <a:r>
              <a:rPr kumimoji="1" lang="zh-CN" altLang="en-US" dirty="0"/>
              <a:t>的原理之后，我们在简单的回顾下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kumimoji="1" lang="en-US" altLang="zh-CN" dirty="0"/>
              <a:t>Transformer</a:t>
            </a:r>
            <a:r>
              <a:rPr kumimoji="1" lang="zh-CN" altLang="en-US" dirty="0"/>
              <a:t>早在</a:t>
            </a:r>
            <a:r>
              <a:rPr kumimoji="1" lang="en-US" altLang="zh-CN" dirty="0"/>
              <a:t>2017</a:t>
            </a:r>
            <a:r>
              <a:rPr kumimoji="1" lang="zh-CN" altLang="en-US" dirty="0"/>
              <a:t>年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中就已经大放异彩，</a:t>
            </a:r>
            <a:endParaRPr kumimoji="1"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kumimoji="1" lang="zh-CN" altLang="en-US" dirty="0"/>
              <a:t>原本只是应用在机器翻译的任务上，而在不到一年的时间里，</a:t>
            </a:r>
            <a:r>
              <a:rPr kumimoji="1" lang="en-US" altLang="zh-CN" dirty="0"/>
              <a:t>GPT</a:t>
            </a:r>
            <a:r>
              <a:rPr kumimoji="1" lang="zh-CN" altLang="en-US" dirty="0"/>
              <a:t>（</a:t>
            </a:r>
            <a:r>
              <a:rPr kumimoji="1" lang="en-US" altLang="zh-CN" dirty="0"/>
              <a:t>Transformer- Decoder</a:t>
            </a:r>
            <a:r>
              <a:rPr kumimoji="1" lang="zh-CN" altLang="en-US" dirty="0"/>
              <a:t>）的出现，让该结构小火了一把，在当时直接把</a:t>
            </a:r>
            <a:r>
              <a:rPr kumimoji="1" lang="en-US" altLang="zh-CN" dirty="0"/>
              <a:t>NLP</a:t>
            </a:r>
            <a:r>
              <a:rPr kumimoji="1" lang="zh-CN" altLang="en-US" dirty="0"/>
              <a:t>的任务范式直接变成了预训练</a:t>
            </a:r>
            <a:r>
              <a:rPr kumimoji="1" lang="en-US" altLang="zh-CN" dirty="0"/>
              <a:t>+</a:t>
            </a:r>
            <a:r>
              <a:rPr kumimoji="1" lang="zh-CN" altLang="en-US" dirty="0"/>
              <a:t>微调的方式，但是让他真正大火的还是紧接其后的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（</a:t>
            </a:r>
            <a:r>
              <a:rPr kumimoji="1" lang="en-US" altLang="zh-CN" dirty="0"/>
              <a:t> Transformer-Encoder </a:t>
            </a:r>
            <a:r>
              <a:rPr kumimoji="1" lang="zh-CN" altLang="en-US" dirty="0"/>
              <a:t>）模型，该模型直接颠覆了当时</a:t>
            </a:r>
            <a:r>
              <a:rPr kumimoji="1" lang="en-US" altLang="zh-CN" dirty="0"/>
              <a:t>NLP</a:t>
            </a:r>
            <a:r>
              <a:rPr kumimoji="1" lang="zh-CN" altLang="en-US" dirty="0"/>
              <a:t>的范式，从后来的发展中看到，几乎所有的</a:t>
            </a:r>
            <a:r>
              <a:rPr kumimoji="1" lang="en-US" altLang="zh-CN" dirty="0"/>
              <a:t>NLP</a:t>
            </a:r>
            <a:r>
              <a:rPr kumimoji="1" lang="zh-CN" altLang="en-US" dirty="0"/>
              <a:t>范式基本都是在用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类的架构在做，这也为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在这一场生成式任务中的表现埋下了伏笔。</a:t>
            </a:r>
          </a:p>
        </p:txBody>
      </p:sp>
    </p:spTree>
    <p:extLst>
      <p:ext uri="{BB962C8B-B14F-4D97-AF65-F5344CB8AC3E}">
        <p14:creationId xmlns:p14="http://schemas.microsoft.com/office/powerpoint/2010/main" val="154757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B7EAD-9303-65EE-A268-7CAC66C2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i="0" dirty="0">
                <a:solidFill>
                  <a:srgbClr val="1F2328"/>
                </a:solidFill>
                <a:effectLst/>
                <a:latin typeface="-apple-system"/>
              </a:rPr>
              <a:t>Transformers</a:t>
            </a:r>
            <a:r>
              <a:rPr lang="zh-CN" altLang="en" b="1" i="0" dirty="0">
                <a:solidFill>
                  <a:srgbClr val="1F2328"/>
                </a:solidFill>
                <a:effectLst/>
                <a:latin typeface="-apple-system"/>
              </a:rPr>
              <a:t>原理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B4D13-5E43-3FA9-972D-306BBAF8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Attention</a:t>
            </a:r>
            <a:r>
              <a:rPr kumimoji="1" lang="zh-CN" altLang="en-US" dirty="0"/>
              <a:t>机制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D66116-3319-EDF8-B66E-C5A5090A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22" y="2532296"/>
            <a:ext cx="7772400" cy="337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2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A58C6-4186-B5E4-37DF-BAC0AABB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i="0" dirty="0">
                <a:solidFill>
                  <a:srgbClr val="1F2328"/>
                </a:solidFill>
                <a:effectLst/>
                <a:latin typeface="-apple-system"/>
              </a:rPr>
              <a:t>Transformers</a:t>
            </a:r>
            <a:r>
              <a:rPr lang="zh-CN" altLang="en" b="1" i="0" dirty="0">
                <a:solidFill>
                  <a:srgbClr val="1F2328"/>
                </a:solidFill>
                <a:effectLst/>
                <a:latin typeface="-apple-system"/>
              </a:rPr>
              <a:t>原理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CC332-C2FA-EBDB-0043-31851A48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Transformer</a:t>
            </a:r>
            <a:r>
              <a:rPr kumimoji="1" lang="zh-CN" altLang="en-US" dirty="0"/>
              <a:t>最终要的应该就是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结构，该结构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本质上就是用其他区域的信息，从而获得更多的信息。当然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Transformer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中还有非常多的问题值得讨论，例如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Pre-Norm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Post-Norm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，位置编码等，这里早年间写了一个关于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Transformer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的详解（</a:t>
            </a:r>
            <a:r>
              <a:rPr lang="en" altLang="zh-CN" dirty="0">
                <a:solidFill>
                  <a:srgbClr val="191B1F"/>
                </a:solidFill>
                <a:latin typeface="-apple-system"/>
              </a:rPr>
              <a:t> https://</a:t>
            </a:r>
            <a:r>
              <a:rPr lang="en" altLang="zh-CN" dirty="0" err="1">
                <a:solidFill>
                  <a:srgbClr val="191B1F"/>
                </a:solidFill>
                <a:latin typeface="-apple-system"/>
              </a:rPr>
              <a:t>zhuanlan.zhihu.com</a:t>
            </a:r>
            <a:r>
              <a:rPr lang="en" altLang="zh-CN" dirty="0">
                <a:solidFill>
                  <a:srgbClr val="191B1F"/>
                </a:solidFill>
                <a:latin typeface="-apple-system"/>
              </a:rPr>
              <a:t>/p/106867810 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），这里就不再赘述。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EEDF2E-76CF-D32C-B9AD-03A638CF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73" y="1796840"/>
            <a:ext cx="4944762" cy="220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778</Words>
  <Application>Microsoft Macintosh PowerPoint</Application>
  <PresentationFormat>宽屏</PresentationFormat>
  <Paragraphs>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等线</vt:lpstr>
      <vt:lpstr>等线 Light</vt:lpstr>
      <vt:lpstr>Arial</vt:lpstr>
      <vt:lpstr>Menlo</vt:lpstr>
      <vt:lpstr>Office 主题​​</vt:lpstr>
      <vt:lpstr>Sora原理与实战</vt:lpstr>
      <vt:lpstr>现有AI视频软件盘点 </vt:lpstr>
      <vt:lpstr>Sora的优势</vt:lpstr>
      <vt:lpstr>Diffusion原理</vt:lpstr>
      <vt:lpstr>Diffusion原理</vt:lpstr>
      <vt:lpstr>Diffusion原理</vt:lpstr>
      <vt:lpstr>Transformers原理</vt:lpstr>
      <vt:lpstr>Transformers原理</vt:lpstr>
      <vt:lpstr>Transformers原理</vt:lpstr>
      <vt:lpstr>基于Transformers的Diffusion模型 </vt:lpstr>
      <vt:lpstr>基于Transformers的Diffusion模型</vt:lpstr>
      <vt:lpstr>提示词影响</vt:lpstr>
      <vt:lpstr>视频生成大致流程</vt:lpstr>
      <vt:lpstr>SD模型网站推荐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Sora原理与实战</dc:title>
  <dc:creator>Microsoft Office User</dc:creator>
  <cp:lastModifiedBy>Microsoft Office User</cp:lastModifiedBy>
  <cp:revision>5</cp:revision>
  <dcterms:created xsi:type="dcterms:W3CDTF">2024-03-10T10:27:32Z</dcterms:created>
  <dcterms:modified xsi:type="dcterms:W3CDTF">2024-03-10T12:41:49Z</dcterms:modified>
</cp:coreProperties>
</file>