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A3F0CE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9" r:id="rId6"/>
    <p:sldId id="270" r:id="rId7"/>
    <p:sldId id="262" r:id="rId8"/>
    <p:sldId id="261" r:id="rId9"/>
    <p:sldId id="263" r:id="rId10"/>
    <p:sldId id="265" r:id="rId11"/>
    <p:sldId id="259" r:id="rId12"/>
    <p:sldId id="266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14173E-6E7C-2895-54CF-FDD185CB6750}" name="Nabanita Roy" initials="NR" userId="339ff6e54805a6f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152247"/>
    <a:srgbClr val="2E4361"/>
    <a:srgbClr val="F0D35A"/>
    <a:srgbClr val="EFF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83" d="100"/>
          <a:sy n="83" d="100"/>
        </p:scale>
        <p:origin x="58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0_A3F0C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1C7851-3BD0-4904-B09B-EEED6DD8E124}" authorId="{1D14173E-6E7C-2895-54CF-FDD185CB6750}" created="2023-07-16T07:50:06.163">
    <pc:sldMkLst xmlns:pc="http://schemas.microsoft.com/office/powerpoint/2013/main/command">
      <pc:docMk/>
      <pc:sldMk cId="171904239" sldId="256"/>
    </pc:sldMkLst>
    <p188:txBody>
      <a:bodyPr/>
      <a:lstStyle/>
      <a:p>
        <a:r>
          <a:rPr lang="en-GB"/>
          <a:t>Add EP logo and correct liliya's spelling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D468E-CC0C-497E-8670-9BCB6EBA61D3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89F7-DA25-4B1C-81E6-D38960BB8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0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6B3A-4340-1796-7871-08417D44C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95F18-5DF6-A22F-70E1-12A0A323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DE1D-6092-F512-F607-26094948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FF78-30AD-3B07-774E-C4491126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A4F9-8203-5878-9726-63ED5E2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4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90F-48CA-221F-1C27-3211440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B4579-CB76-64A6-AE53-A858C3D4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E04E-FDAD-780A-5B12-AD642763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C10F-BA16-207D-E235-A6C4FA0D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E7F7-10F4-AE1A-6108-31A2079E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621C5-B87B-88E0-B2FC-BE90E78D8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D23D-2643-3B8A-810C-60B56F35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B601-35AC-3973-4B18-14E0346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EB72-FEF6-AB03-F97B-75D68A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6D1B-4E39-6983-6D80-4A4666F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7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A7E0-2F7E-B48F-8147-71BC671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E606-79C8-74D1-2AB0-01757CA8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C089-0EB0-B437-FD46-7A0E5560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4910-34A2-C299-ACE6-7CA2A5D4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6C6E-2405-704B-9B86-C0C47AA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9FCA-C166-0261-497A-FB9787F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A0BD-5DF9-9214-6D0C-43A50E26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65BA-D78E-B05D-38B0-D8FDA0A5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AF16-0DD8-DB53-C072-556D9608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C5E1-A587-2F0B-AC03-87F8321F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2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E693-AFEB-3DEE-1EB5-C39AFFFC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1F24-5CEC-DCA5-F4CB-4549E9AF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0AC13-4F52-DDEA-6817-1B0CC77BB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17D1-50A9-8156-61CF-74C624EB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73FEF-4572-A95F-57AE-15A43A6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D9BF-71C7-F0D4-1474-11ABFB66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3BE-AB15-F4F1-B0B8-71F1D2C3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5269-4B0E-0064-70FF-AD5234B8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FC3E-DF52-5019-9A6C-95017D377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BE61E-B818-B7FA-957C-9C18F85A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C3660-D8D6-0099-3718-D5BB9989F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F453-C51D-CA5C-B689-365BCB41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969BC-8AE8-4459-A798-2D5CC63D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373B8-D9BF-D4DA-0902-100B552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6586-75BC-4718-E843-6CCAD34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79658-8708-1C3B-03DE-78128B0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8A6-E526-EE29-C5ED-8F07D107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4351-F60E-A8AA-CF15-55483845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9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3FF3-622F-8DC5-0660-B0165410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946D9-1647-8C06-C353-51E315F7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45F2-00B4-C215-FF0B-8AAC4FAE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157-68D1-8773-BA3A-ACCDB734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FFE8-EC94-B9AA-F62C-DB4AAF8D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F842-91B8-2A38-E5DE-0C00C210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3EC7-A8A3-D0C1-08E2-445C0F92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B6B2-6FC2-205C-AE12-A8F86679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CD71-48A5-4AE7-1D15-6D45C672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8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E343-7841-F8ED-A7E3-EFF440EF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F70F4-2549-29F4-6A09-97A94032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19DB-F8AD-C143-26A5-FD209AE7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7C97-A08D-F284-344A-1ED662D2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4F16D-437C-89F8-7CBC-D9960411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C5F4-FF41-D06B-6797-978B1614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3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FADB5-A7AB-6F7E-51FA-E4A46DD1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07D8-3072-C523-B490-57A25FA6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484F-81D6-20E9-85B2-BE7A269B4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8B0-0072-66E6-F577-6A492A133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F6B4-E043-60CE-FEFC-748E8F05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A3F0CEF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mi.gg/p/how-generative-ai-can-charge-web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hyperlink" Target="https://medium.com/@mail2princeyadav/machine-learning-vs-deep-learning-b5c5a4fc5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main-types-of-machine-learning-Main-approaches-include-classification-and_fig1_3549602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hyperlink" Target="https://bootcamp.pe.gatech.edu/blog/introduction-to-machine-learning-and-three-common-algorithm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hyperlink" Target="https://medium.com/@mail2princeyadav/machine-learning-vs-deep-learning-b5c5a4fc5c" TargetMode="External"/><Relationship Id="rId4" Type="http://schemas.openxmlformats.org/officeDocument/2006/relationships/hyperlink" Target="https://www.fsm.ac.in/blog/an-introduction-to-machine-learning-its-importance-types-and-applic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B1B5A-BFFD-F3AB-F875-9527557640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183" y="-4011106"/>
            <a:ext cx="13588408" cy="12939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32579-AAC9-3B20-0492-871FD4C67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9" y="3260550"/>
            <a:ext cx="2618237" cy="24932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4390D1-5068-B2C8-C8E2-685A280EFE0D}"/>
              </a:ext>
            </a:extLst>
          </p:cNvPr>
          <p:cNvSpPr/>
          <p:nvPr/>
        </p:nvSpPr>
        <p:spPr>
          <a:xfrm>
            <a:off x="4199467" y="1341119"/>
            <a:ext cx="3434709" cy="697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C100"/>
                </a:solidFill>
              </a:rPr>
              <a:t>EUROPYTHON 2023, 17</a:t>
            </a:r>
            <a:r>
              <a:rPr lang="en-GB" b="1" baseline="30000" dirty="0">
                <a:solidFill>
                  <a:srgbClr val="FFC100"/>
                </a:solidFill>
              </a:rPr>
              <a:t>th</a:t>
            </a:r>
            <a:r>
              <a:rPr lang="en-GB" b="1" dirty="0">
                <a:solidFill>
                  <a:srgbClr val="FFC100"/>
                </a:solidFill>
              </a:rPr>
              <a:t> JULY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23749-1C83-E7A3-EFA7-E9EDBB142596}"/>
              </a:ext>
            </a:extLst>
          </p:cNvPr>
          <p:cNvSpPr txBox="1"/>
          <p:nvPr/>
        </p:nvSpPr>
        <p:spPr>
          <a:xfrm>
            <a:off x="4199467" y="2182365"/>
            <a:ext cx="5821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 TO </a:t>
            </a:r>
          </a:p>
          <a:p>
            <a:r>
              <a:rPr lang="en-GB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MACHINE LEARNING</a:t>
            </a:r>
          </a:p>
          <a:p>
            <a:r>
              <a:rPr lang="en-GB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SCIKIT-LEARN</a:t>
            </a:r>
            <a:endParaRPr lang="en-GB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FE10A-129D-4EB0-39EE-2A7E486827D5}"/>
              </a:ext>
            </a:extLst>
          </p:cNvPr>
          <p:cNvSpPr/>
          <p:nvPr/>
        </p:nvSpPr>
        <p:spPr>
          <a:xfrm>
            <a:off x="4199467" y="5191760"/>
            <a:ext cx="7394599" cy="562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</a:rPr>
              <a:t>Nabanita Roy, Liliya Akhtyamova, Bhawna Singh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9D03E3-9721-582E-0496-4B9F8E825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821" y="3688974"/>
            <a:ext cx="1740245" cy="1078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2F734F-3AFB-9C9D-3E6B-A4665A1256B3}"/>
              </a:ext>
            </a:extLst>
          </p:cNvPr>
          <p:cNvSpPr/>
          <p:nvPr/>
        </p:nvSpPr>
        <p:spPr>
          <a:xfrm rot="10800000">
            <a:off x="4199467" y="4891731"/>
            <a:ext cx="1943946" cy="67798"/>
          </a:xfrm>
          <a:prstGeom prst="rect">
            <a:avLst/>
          </a:prstGeom>
          <a:solidFill>
            <a:srgbClr val="FFC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67F5B-D4C4-D6F3-2AD6-E589895F86CC}"/>
              </a:ext>
            </a:extLst>
          </p:cNvPr>
          <p:cNvSpPr/>
          <p:nvPr/>
        </p:nvSpPr>
        <p:spPr>
          <a:xfrm rot="10800000">
            <a:off x="4298703" y="1950135"/>
            <a:ext cx="1943946" cy="67798"/>
          </a:xfrm>
          <a:prstGeom prst="rect">
            <a:avLst/>
          </a:prstGeom>
          <a:solidFill>
            <a:srgbClr val="FFC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EuroPython - DEV Community">
            <a:extLst>
              <a:ext uri="{FF2B5EF4-FFF2-40B4-BE49-F238E27FC236}">
                <a16:creationId xmlns:a16="http://schemas.microsoft.com/office/drawing/2014/main" id="{BFADEBCF-CEA5-7706-693D-E7D0B74E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16" y="1341119"/>
            <a:ext cx="925033" cy="9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42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1FFAFE-378A-0FA5-29B4-7107CB8E072C}"/>
              </a:ext>
            </a:extLst>
          </p:cNvPr>
          <p:cNvSpPr/>
          <p:nvPr/>
        </p:nvSpPr>
        <p:spPr>
          <a:xfrm>
            <a:off x="0" y="1194997"/>
            <a:ext cx="12192000" cy="4710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C95A10E-872A-6150-7DB2-FBEB01CD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90" y="5905515"/>
            <a:ext cx="896410" cy="85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6B518-690A-A8F7-71A0-73A15A43D753}"/>
              </a:ext>
            </a:extLst>
          </p:cNvPr>
          <p:cNvSpPr txBox="1"/>
          <p:nvPr/>
        </p:nvSpPr>
        <p:spPr>
          <a:xfrm>
            <a:off x="121920" y="6280919"/>
            <a:ext cx="50962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Image Source: </a:t>
            </a:r>
            <a:r>
              <a:rPr lang="en-GB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https://blog.nami.gg/p/how-generative-ai-can-charge-web3</a:t>
            </a:r>
            <a:r>
              <a:rPr lang="en-GB" sz="1050" dirty="0"/>
              <a:t>, </a:t>
            </a:r>
          </a:p>
          <a:p>
            <a:r>
              <a:rPr lang="en-GB" sz="105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https://medium.com/@mail2princeyadav/machine-learning-vs-deep-learning-b5c5a4fc5c</a:t>
            </a:r>
            <a:endParaRPr lang="en-GB" sz="1050" dirty="0"/>
          </a:p>
          <a:p>
            <a:endParaRPr lang="en-GB" sz="1050" dirty="0"/>
          </a:p>
        </p:txBody>
      </p:sp>
      <p:pic>
        <p:nvPicPr>
          <p:cNvPr id="6146" name="Picture 2" descr="Machine Learning vs. Deep Learning | by Prince Yadav | Medium">
            <a:extLst>
              <a:ext uri="{FF2B5EF4-FFF2-40B4-BE49-F238E27FC236}">
                <a16:creationId xmlns:a16="http://schemas.microsoft.com/office/drawing/2014/main" id="{97E009D2-9AD9-A97A-A565-6B5780484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31" y="1916430"/>
            <a:ext cx="4614520" cy="30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E9D68-88C9-D899-41AE-F48FE8C4AE7E}"/>
              </a:ext>
            </a:extLst>
          </p:cNvPr>
          <p:cNvSpPr txBox="1"/>
          <p:nvPr/>
        </p:nvSpPr>
        <p:spPr>
          <a:xfrm>
            <a:off x="1011535" y="179500"/>
            <a:ext cx="9831899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+mj-lt"/>
                <a:ea typeface="+mj-ea"/>
                <a:cs typeface="+mj-cs"/>
              </a:rPr>
              <a:t>… Can’t Have a Slide Without ChatGPT, duh!</a:t>
            </a:r>
          </a:p>
        </p:txBody>
      </p:sp>
      <p:pic>
        <p:nvPicPr>
          <p:cNvPr id="5" name="Picture 2" descr="Doing magic with generative AI - Nami">
            <a:extLst>
              <a:ext uri="{FF2B5EF4-FFF2-40B4-BE49-F238E27FC236}">
                <a16:creationId xmlns:a16="http://schemas.microsoft.com/office/drawing/2014/main" id="{4BF81203-83B9-63D9-0527-63750C004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21353"/>
              </a:clrFrom>
              <a:clrTo>
                <a:srgbClr val="22135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74" y="1127706"/>
            <a:ext cx="4861560" cy="486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9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A6E8B57-3EC5-1E62-783E-520912494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22" y="6210300"/>
            <a:ext cx="657832" cy="62643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75D15B2-5916-E8CD-EF85-3524CA37ACF4}"/>
              </a:ext>
            </a:extLst>
          </p:cNvPr>
          <p:cNvSpPr txBox="1"/>
          <p:nvPr/>
        </p:nvSpPr>
        <p:spPr>
          <a:xfrm>
            <a:off x="20846" y="6430514"/>
            <a:ext cx="8130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https://www.researchgate.net/figure/The-main-types-of-machine-learning-Main-approaches-include-classification-and_fig1_354960266</a:t>
            </a:r>
            <a:r>
              <a:rPr lang="en-GB" sz="1000" dirty="0"/>
              <a:t>, </a:t>
            </a:r>
          </a:p>
          <a:p>
            <a:r>
              <a:rPr lang="en-GB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https://bootcamp.pe.gatech.edu/blog/introduction-to-machine-learning-and-three-common-algorithms/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4B6CBB-6DDC-D6B0-6D4D-7810E98AC6FC}"/>
              </a:ext>
            </a:extLst>
          </p:cNvPr>
          <p:cNvSpPr/>
          <p:nvPr/>
        </p:nvSpPr>
        <p:spPr>
          <a:xfrm>
            <a:off x="271460" y="295497"/>
            <a:ext cx="3205888" cy="591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48CA98-DC5A-0882-A21E-95CDEE5F43C2}"/>
              </a:ext>
            </a:extLst>
          </p:cNvPr>
          <p:cNvGrpSpPr/>
          <p:nvPr/>
        </p:nvGrpSpPr>
        <p:grpSpPr>
          <a:xfrm>
            <a:off x="3938986" y="131534"/>
            <a:ext cx="7094737" cy="5711011"/>
            <a:chOff x="3817066" y="209550"/>
            <a:chExt cx="7094737" cy="5711011"/>
          </a:xfrm>
        </p:grpSpPr>
        <p:pic>
          <p:nvPicPr>
            <p:cNvPr id="1028" name="Picture 4" descr="Introduction to Machine Learning and Three Common Algorithms - Georgia Tech  Boot Camps">
              <a:extLst>
                <a:ext uri="{FF2B5EF4-FFF2-40B4-BE49-F238E27FC236}">
                  <a16:creationId xmlns:a16="http://schemas.microsoft.com/office/drawing/2014/main" id="{45D5ACB2-CEEB-7DCC-3D09-0432C5182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89"/>
            <a:stretch/>
          </p:blipFill>
          <p:spPr bwMode="auto">
            <a:xfrm>
              <a:off x="4773893" y="209550"/>
              <a:ext cx="6137910" cy="391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e main types of machine learning. Main approaches include... | Download  Scientific Diagram">
              <a:extLst>
                <a:ext uri="{FF2B5EF4-FFF2-40B4-BE49-F238E27FC236}">
                  <a16:creationId xmlns:a16="http://schemas.microsoft.com/office/drawing/2014/main" id="{DFB6D675-C602-8178-916E-337F161BB7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" t="54891" r="1152"/>
            <a:stretch/>
          </p:blipFill>
          <p:spPr bwMode="auto">
            <a:xfrm>
              <a:off x="3817066" y="4007791"/>
              <a:ext cx="6979920" cy="173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8F8065-FDF3-A8F3-3329-58A525129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167" y="3406140"/>
              <a:ext cx="871396" cy="5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D09C52-BDCE-3D45-6CBF-2D12E03A51CC}"/>
                </a:ext>
              </a:extLst>
            </p:cNvPr>
            <p:cNvCxnSpPr>
              <a:cxnSpLocks/>
            </p:cNvCxnSpPr>
            <p:nvPr/>
          </p:nvCxnSpPr>
          <p:spPr>
            <a:xfrm>
              <a:off x="5650193" y="3406140"/>
              <a:ext cx="712470" cy="5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7B2D95-0668-A578-B20E-0A20C5FB5AD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851" y="3405757"/>
              <a:ext cx="600135" cy="60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D2DB1D-C1EE-5B57-D8AF-BD10F8F8A049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53" y="3405757"/>
              <a:ext cx="0" cy="61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C12FD2-B11D-FABA-548C-A6B5C3986751}"/>
                </a:ext>
              </a:extLst>
            </p:cNvPr>
            <p:cNvSpPr txBox="1"/>
            <p:nvPr/>
          </p:nvSpPr>
          <p:spPr>
            <a:xfrm>
              <a:off x="4274141" y="5630794"/>
              <a:ext cx="999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Classification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6C6EC4B-1FFC-4C09-2A73-FE0F72288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7203" y="3425190"/>
              <a:ext cx="11430" cy="582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96B5E5-4803-7A7D-49D3-2A70BECE7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950" y="3417187"/>
              <a:ext cx="1484253" cy="579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614929-8628-3F1C-7EBF-96811DB9F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3386" y="3405757"/>
              <a:ext cx="3383817" cy="586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370B71-D076-1456-035D-56CECAEB0AF6}"/>
                </a:ext>
              </a:extLst>
            </p:cNvPr>
            <p:cNvSpPr txBox="1"/>
            <p:nvPr/>
          </p:nvSpPr>
          <p:spPr>
            <a:xfrm>
              <a:off x="6056957" y="5643562"/>
              <a:ext cx="861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Regression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44CEC-6DC5-326B-A7CD-895969B2012C}"/>
                </a:ext>
              </a:extLst>
            </p:cNvPr>
            <p:cNvSpPr txBox="1"/>
            <p:nvPr/>
          </p:nvSpPr>
          <p:spPr>
            <a:xfrm>
              <a:off x="7701468" y="5630794"/>
              <a:ext cx="808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Clustering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645782-D999-492F-9C4C-8895E41FE101}"/>
              </a:ext>
            </a:extLst>
          </p:cNvPr>
          <p:cNvSpPr txBox="1"/>
          <p:nvPr/>
        </p:nvSpPr>
        <p:spPr>
          <a:xfrm>
            <a:off x="393667" y="1463041"/>
            <a:ext cx="2517173" cy="2479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TYPES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OF MACHINE LEARNING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B10280-41A5-1ECF-1FDF-79B683D45D97}"/>
              </a:ext>
            </a:extLst>
          </p:cNvPr>
          <p:cNvSpPr/>
          <p:nvPr/>
        </p:nvSpPr>
        <p:spPr>
          <a:xfrm>
            <a:off x="512998" y="4336163"/>
            <a:ext cx="2026920" cy="60577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6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F69591-30F5-C640-61E5-1EC01850F1D5}"/>
              </a:ext>
            </a:extLst>
          </p:cNvPr>
          <p:cNvSpPr/>
          <p:nvPr/>
        </p:nvSpPr>
        <p:spPr>
          <a:xfrm>
            <a:off x="1" y="1126347"/>
            <a:ext cx="12192000" cy="495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4" name="Picture 2" descr="Which Machine Learning Algorithm Should You Use By Problem Type? | by  Sukanya Bag | Analytics Vidhya | Medium">
            <a:extLst>
              <a:ext uri="{FF2B5EF4-FFF2-40B4-BE49-F238E27FC236}">
                <a16:creationId xmlns:a16="http://schemas.microsoft.com/office/drawing/2014/main" id="{45179DDD-7F78-B545-1B8E-FC02B3220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EED"/>
              </a:clrFrom>
              <a:clrTo>
                <a:srgbClr val="EDEE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" r="1832" b="2529"/>
          <a:stretch/>
        </p:blipFill>
        <p:spPr bwMode="auto">
          <a:xfrm>
            <a:off x="1336846" y="1438153"/>
            <a:ext cx="9343962" cy="47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CCCFA-057D-277B-3133-F1EDCCDBC096}"/>
              </a:ext>
            </a:extLst>
          </p:cNvPr>
          <p:cNvSpPr txBox="1"/>
          <p:nvPr/>
        </p:nvSpPr>
        <p:spPr>
          <a:xfrm>
            <a:off x="2286000" y="6507480"/>
            <a:ext cx="806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Source: https://medium.com/analytics-vidhya/which-machine-learning-algorithm-should-you-use-by-problem-type-a53967326566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70BD1-F6D3-5774-B1E2-04AD27866484}"/>
              </a:ext>
            </a:extLst>
          </p:cNvPr>
          <p:cNvSpPr txBox="1"/>
          <p:nvPr/>
        </p:nvSpPr>
        <p:spPr>
          <a:xfrm>
            <a:off x="2946367" y="251971"/>
            <a:ext cx="8011193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VAST RANGE OF APPLICATIONS</a:t>
            </a:r>
          </a:p>
        </p:txBody>
      </p:sp>
      <p:pic>
        <p:nvPicPr>
          <p:cNvPr id="5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C4F9187-FD38-16F4-CBA3-D29764BDC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22" y="6210300"/>
            <a:ext cx="657832" cy="6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2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F69591-30F5-C640-61E5-1EC01850F1D5}"/>
              </a:ext>
            </a:extLst>
          </p:cNvPr>
          <p:cNvSpPr/>
          <p:nvPr/>
        </p:nvSpPr>
        <p:spPr>
          <a:xfrm>
            <a:off x="1" y="1126347"/>
            <a:ext cx="12192000" cy="495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CCCFA-057D-277B-3133-F1EDCCDBC096}"/>
              </a:ext>
            </a:extLst>
          </p:cNvPr>
          <p:cNvSpPr txBox="1"/>
          <p:nvPr/>
        </p:nvSpPr>
        <p:spPr>
          <a:xfrm>
            <a:off x="142155" y="6523517"/>
            <a:ext cx="7596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Source: https://www.forbes.com/sites/louiscolumbus/2016/06/04/machine-learning-is-redefining-the-enterprise-in-2016/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70BD1-F6D3-5774-B1E2-04AD27866484}"/>
              </a:ext>
            </a:extLst>
          </p:cNvPr>
          <p:cNvSpPr txBox="1"/>
          <p:nvPr/>
        </p:nvSpPr>
        <p:spPr>
          <a:xfrm>
            <a:off x="1158709" y="100408"/>
            <a:ext cx="9706515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ML Revolutionizing Industries Across the World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C4F9187-FD38-16F4-CBA3-D29764BDC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22" y="6210300"/>
            <a:ext cx="657832" cy="626434"/>
          </a:xfrm>
          <a:prstGeom prst="rect">
            <a:avLst/>
          </a:prstGeom>
        </p:spPr>
      </p:pic>
      <p:pic>
        <p:nvPicPr>
          <p:cNvPr id="10242" name="Picture 2" descr="Machine Learning Is Redefining The Enterprise In 2016">
            <a:extLst>
              <a:ext uri="{FF2B5EF4-FFF2-40B4-BE49-F238E27FC236}">
                <a16:creationId xmlns:a16="http://schemas.microsoft.com/office/drawing/2014/main" id="{62B59BDD-40C6-F43F-B4B5-ACDC1FC54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7"/>
          <a:stretch/>
        </p:blipFill>
        <p:spPr bwMode="auto">
          <a:xfrm>
            <a:off x="2557818" y="1119793"/>
            <a:ext cx="7518186" cy="496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43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3BBF118F-B366-682E-6317-1805B8427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A662CE-C8ED-0192-F132-B7A6E8024F7C}"/>
              </a:ext>
            </a:extLst>
          </p:cNvPr>
          <p:cNvSpPr txBox="1"/>
          <p:nvPr/>
        </p:nvSpPr>
        <p:spPr>
          <a:xfrm>
            <a:off x="6702626" y="2487664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tx1">
                    <a:alpha val="80000"/>
                  </a:schemeClr>
                </a:solidFill>
              </a:rPr>
              <a:t>Any Questions?</a:t>
            </a: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64816-8A4B-071B-C4A5-448CACCD23FD}"/>
              </a:ext>
            </a:extLst>
          </p:cNvPr>
          <p:cNvSpPr txBox="1"/>
          <p:nvPr/>
        </p:nvSpPr>
        <p:spPr>
          <a:xfrm>
            <a:off x="7145654" y="991443"/>
            <a:ext cx="4603001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Picture 2" descr="EuroPython - DEV Community">
            <a:extLst>
              <a:ext uri="{FF2B5EF4-FFF2-40B4-BE49-F238E27FC236}">
                <a16:creationId xmlns:a16="http://schemas.microsoft.com/office/drawing/2014/main" id="{EA72AEF5-4CD9-0D0E-F19A-A80A3812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36" y="625683"/>
            <a:ext cx="5551280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63300B2F-7246-F08E-3F24-3F9FABD9A6F9}"/>
              </a:ext>
            </a:extLst>
          </p:cNvPr>
          <p:cNvSpPr txBox="1"/>
          <p:nvPr/>
        </p:nvSpPr>
        <p:spPr>
          <a:xfrm>
            <a:off x="7145654" y="2684095"/>
            <a:ext cx="4603001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Introduction to Machine learning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Machine Learning Concepts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Machine Learning Process Flow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Linear Regression and Gradient Descent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Classification Algorithms and Evaluation Techniques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Try yourself!</a:t>
            </a:r>
          </a:p>
        </p:txBody>
      </p:sp>
      <p:pic>
        <p:nvPicPr>
          <p:cNvPr id="2" name="Picture 1" descr="A white logo with dots and lines&#10;&#10;Description automatically generated">
            <a:extLst>
              <a:ext uri="{FF2B5EF4-FFF2-40B4-BE49-F238E27FC236}">
                <a16:creationId xmlns:a16="http://schemas.microsoft.com/office/drawing/2014/main" id="{F768AF78-8A41-7D71-87C0-39922AFC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483" y="143902"/>
            <a:ext cx="896410" cy="853625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0401A80-C638-AAB0-A461-A9FB63D8A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696" y="5993050"/>
            <a:ext cx="908303" cy="8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sitting at a table with laptops&#10;&#10;Description automatically generated">
            <a:extLst>
              <a:ext uri="{FF2B5EF4-FFF2-40B4-BE49-F238E27FC236}">
                <a16:creationId xmlns:a16="http://schemas.microsoft.com/office/drawing/2014/main" id="{A491E1AA-77AA-1824-4EA9-F71DC871F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67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8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erson sitting on a chair&#10;&#10;Description automatically generated">
            <a:extLst>
              <a:ext uri="{FF2B5EF4-FFF2-40B4-BE49-F238E27FC236}">
                <a16:creationId xmlns:a16="http://schemas.microsoft.com/office/drawing/2014/main" id="{0D9658CA-C8B6-34EF-A30A-0863B572C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28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CFD012-DC67-9A90-C5A9-947E5E1E532E}"/>
              </a:ext>
            </a:extLst>
          </p:cNvPr>
          <p:cNvSpPr/>
          <p:nvPr/>
        </p:nvSpPr>
        <p:spPr>
          <a:xfrm>
            <a:off x="9182420" y="5536932"/>
            <a:ext cx="2189950" cy="583987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2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and person in suits&#10;&#10;Description automatically generated">
            <a:extLst>
              <a:ext uri="{FF2B5EF4-FFF2-40B4-BE49-F238E27FC236}">
                <a16:creationId xmlns:a16="http://schemas.microsoft.com/office/drawing/2014/main" id="{151CB394-44C2-8257-C89C-25AF6E17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5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C2E3D39-CD7F-3C24-6ED0-FF9DF9ACF109}"/>
              </a:ext>
            </a:extLst>
          </p:cNvPr>
          <p:cNvGrpSpPr/>
          <p:nvPr/>
        </p:nvGrpSpPr>
        <p:grpSpPr>
          <a:xfrm>
            <a:off x="1203579" y="1939186"/>
            <a:ext cx="10292353" cy="3902355"/>
            <a:chOff x="942322" y="1708665"/>
            <a:chExt cx="10292353" cy="3902355"/>
          </a:xfrm>
        </p:grpSpPr>
        <p:pic>
          <p:nvPicPr>
            <p:cNvPr id="3" name="Picture 2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D56CD846-5A2B-9DB7-2E81-18A2BE57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647" y="1725706"/>
              <a:ext cx="2000250" cy="2438400"/>
            </a:xfrm>
            <a:prstGeom prst="rect">
              <a:avLst/>
            </a:prstGeom>
            <a:ln w="38100">
              <a:solidFill>
                <a:srgbClr val="FFC100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2F1117-7AE0-BC01-9C25-8342A68FCAEC}"/>
                </a:ext>
              </a:extLst>
            </p:cNvPr>
            <p:cNvSpPr txBox="1"/>
            <p:nvPr/>
          </p:nvSpPr>
          <p:spPr>
            <a:xfrm>
              <a:off x="942322" y="4549170"/>
              <a:ext cx="2746265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C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Nabanita Roy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Women in AI Ireland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 at EY</a:t>
              </a:r>
            </a:p>
            <a:p>
              <a:pPr algn="ctr"/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https://www.linkedin.com/in/nabanita-roy/</a:t>
              </a:r>
            </a:p>
          </p:txBody>
        </p:sp>
        <p:pic>
          <p:nvPicPr>
            <p:cNvPr id="6" name="Picture 5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3E795CED-7EB8-6B6A-EF75-DAD344420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8" r="9048"/>
            <a:stretch/>
          </p:blipFill>
          <p:spPr>
            <a:xfrm>
              <a:off x="8371833" y="1723825"/>
              <a:ext cx="2000250" cy="2442161"/>
            </a:xfrm>
            <a:prstGeom prst="rect">
              <a:avLst/>
            </a:prstGeom>
            <a:ln w="38100">
              <a:solidFill>
                <a:srgbClr val="FFC100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1E0620-0C0D-707C-6D75-C3CF2CABC933}"/>
                </a:ext>
              </a:extLst>
            </p:cNvPr>
            <p:cNvSpPr txBox="1"/>
            <p:nvPr/>
          </p:nvSpPr>
          <p:spPr>
            <a:xfrm>
              <a:off x="7638819" y="4549170"/>
              <a:ext cx="359585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C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Bhawna Singh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Women in AI Ireland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 at </a:t>
              </a:r>
              <a:r>
                <a:rPr lang="en-GB" sz="120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CeADAR</a:t>
              </a:r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Ireland</a:t>
              </a:r>
            </a:p>
            <a:p>
              <a:pPr algn="ctr"/>
              <a:endParaRPr lang="en-GB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https://www.linkedin.com/in/bhawna-singh-7ab813140/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A34289-5317-CC00-709F-49640A78EFC9}"/>
                </a:ext>
              </a:extLst>
            </p:cNvPr>
            <p:cNvSpPr txBox="1"/>
            <p:nvPr/>
          </p:nvSpPr>
          <p:spPr>
            <a:xfrm>
              <a:off x="2731674" y="4533802"/>
              <a:ext cx="623175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C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Liliya Akhtyamova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Women in AI Ireland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Senior Data Scientist &amp; ML Engineer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iCIMS</a:t>
              </a:r>
            </a:p>
            <a:p>
              <a:pPr algn="ctr"/>
              <a:r>
                <a:rPr lang="en-GB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https://www.linkedin.com/in/datawhizette/</a:t>
              </a:r>
            </a:p>
          </p:txBody>
        </p:sp>
        <p:pic>
          <p:nvPicPr>
            <p:cNvPr id="12" name="Picture 11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348952CB-1C2B-55B0-ED62-43B88029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5" r="9095"/>
            <a:stretch/>
          </p:blipFill>
          <p:spPr>
            <a:xfrm>
              <a:off x="4839740" y="1708665"/>
              <a:ext cx="2000250" cy="2448023"/>
            </a:xfrm>
            <a:prstGeom prst="rect">
              <a:avLst/>
            </a:prstGeom>
            <a:ln w="38100">
              <a:solidFill>
                <a:srgbClr val="FFC100"/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65F55D-7DD6-51CF-DAFF-90B36D5BF2C4}"/>
              </a:ext>
            </a:extLst>
          </p:cNvPr>
          <p:cNvSpPr txBox="1"/>
          <p:nvPr/>
        </p:nvSpPr>
        <p:spPr>
          <a:xfrm>
            <a:off x="1303528" y="435092"/>
            <a:ext cx="9831899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C1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WAI TEAM today!</a:t>
            </a:r>
            <a:endParaRPr lang="en-US" sz="3600" b="1" kern="1200" dirty="0">
              <a:solidFill>
                <a:srgbClr val="FFC1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6FFF3D-CA20-D285-D27E-EBA216EB3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80" y="81495"/>
            <a:ext cx="885818" cy="843538"/>
          </a:xfrm>
          <a:prstGeom prst="rect">
            <a:avLst/>
          </a:prstGeom>
        </p:spPr>
      </p:pic>
      <p:pic>
        <p:nvPicPr>
          <p:cNvPr id="15" name="Picture 2" descr="EuroPython - DEV Community">
            <a:extLst>
              <a:ext uri="{FF2B5EF4-FFF2-40B4-BE49-F238E27FC236}">
                <a16:creationId xmlns:a16="http://schemas.microsoft.com/office/drawing/2014/main" id="{39E096D1-4FFD-0154-B9C2-8BC69CB1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033" cy="9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new Gmail vs Inbox — differences explained">
            <a:extLst>
              <a:ext uri="{FF2B5EF4-FFF2-40B4-BE49-F238E27FC236}">
                <a16:creationId xmlns:a16="http://schemas.microsoft.com/office/drawing/2014/main" id="{76AB3A7B-BA35-8035-BA92-02E747485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1"/>
          <a:stretch/>
        </p:blipFill>
        <p:spPr bwMode="auto">
          <a:xfrm>
            <a:off x="1080049" y="1331461"/>
            <a:ext cx="3133724" cy="24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lobal Routing &amp; Optimized Route Planning - Google Maps Platform">
            <a:extLst>
              <a:ext uri="{FF2B5EF4-FFF2-40B4-BE49-F238E27FC236}">
                <a16:creationId xmlns:a16="http://schemas.microsoft.com/office/drawing/2014/main" id="{3442D519-96D1-9936-283F-4A4386FB1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t="8707" r="8871" b="21548"/>
          <a:stretch/>
        </p:blipFill>
        <p:spPr bwMode="auto">
          <a:xfrm>
            <a:off x="8008802" y="1339350"/>
            <a:ext cx="3285950" cy="251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B43BCB-6FE6-54D6-CEB4-E9226364E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5" r="1889" b="33986"/>
          <a:stretch/>
        </p:blipFill>
        <p:spPr>
          <a:xfrm>
            <a:off x="1080049" y="3857780"/>
            <a:ext cx="10214700" cy="2614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2D67A2-5B81-579B-53E6-D61BC78C4523}"/>
              </a:ext>
            </a:extLst>
          </p:cNvPr>
          <p:cNvSpPr txBox="1"/>
          <p:nvPr/>
        </p:nvSpPr>
        <p:spPr>
          <a:xfrm>
            <a:off x="5311807" y="1164460"/>
            <a:ext cx="1751185" cy="205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GB" dirty="0"/>
              <a:t>Google Mail</a:t>
            </a:r>
          </a:p>
          <a:p>
            <a:pPr algn="ctr">
              <a:lnSpc>
                <a:spcPct val="250000"/>
              </a:lnSpc>
            </a:pPr>
            <a:r>
              <a:rPr lang="en-GB" dirty="0"/>
              <a:t>Google Maps</a:t>
            </a:r>
          </a:p>
          <a:p>
            <a:pPr algn="ctr">
              <a:lnSpc>
                <a:spcPct val="250000"/>
              </a:lnSpc>
            </a:pPr>
            <a:r>
              <a:rPr lang="en-GB" dirty="0"/>
              <a:t>Google Translate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E61D1-D5E4-C7FF-372F-B7F89B14D6EE}"/>
              </a:ext>
            </a:extLst>
          </p:cNvPr>
          <p:cNvCxnSpPr/>
          <p:nvPr/>
        </p:nvCxnSpPr>
        <p:spPr>
          <a:xfrm flipH="1">
            <a:off x="4323375" y="1617035"/>
            <a:ext cx="1063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EE1394-D414-634B-1990-0E2258FD4B00}"/>
              </a:ext>
            </a:extLst>
          </p:cNvPr>
          <p:cNvCxnSpPr>
            <a:cxnSpLocks/>
          </p:cNvCxnSpPr>
          <p:nvPr/>
        </p:nvCxnSpPr>
        <p:spPr>
          <a:xfrm>
            <a:off x="6992148" y="2366798"/>
            <a:ext cx="7761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922293-7862-E1BE-D105-162DE8AF607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87400" y="3222075"/>
            <a:ext cx="0" cy="723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D02BDAC-790F-47B1-1DA8-E2950D4A7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403" y="0"/>
            <a:ext cx="647597" cy="616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17671D-84F3-5F25-02E8-96A0CC4AAC79}"/>
              </a:ext>
            </a:extLst>
          </p:cNvPr>
          <p:cNvSpPr txBox="1"/>
          <p:nvPr/>
        </p:nvSpPr>
        <p:spPr>
          <a:xfrm>
            <a:off x="0" y="6549656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Sources: Google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96194-D0C7-E93A-4950-EDC8BF4DD17B}"/>
              </a:ext>
            </a:extLst>
          </p:cNvPr>
          <p:cNvSpPr txBox="1"/>
          <p:nvPr/>
        </p:nvSpPr>
        <p:spPr>
          <a:xfrm>
            <a:off x="1011535" y="179500"/>
            <a:ext cx="9831899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Not Promoting Google but…</a:t>
            </a:r>
            <a:endParaRPr lang="en-US" sz="44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50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F159AF-2A29-AF60-DAB0-250A1BFA9BAF}"/>
              </a:ext>
            </a:extLst>
          </p:cNvPr>
          <p:cNvSpPr/>
          <p:nvPr/>
        </p:nvSpPr>
        <p:spPr>
          <a:xfrm>
            <a:off x="0" y="643465"/>
            <a:ext cx="12192000" cy="5050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What is Machine Learning Course| Its Importance and Types-FORE">
            <a:extLst>
              <a:ext uri="{FF2B5EF4-FFF2-40B4-BE49-F238E27FC236}">
                <a16:creationId xmlns:a16="http://schemas.microsoft.com/office/drawing/2014/main" id="{D9A150CF-0C8B-02B5-5EE0-40FBB65A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190" y="643466"/>
            <a:ext cx="90956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C95A10E-872A-6150-7DB2-FBEB01CD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90" y="5905515"/>
            <a:ext cx="896410" cy="85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6B518-690A-A8F7-71A0-73A15A43D753}"/>
              </a:ext>
            </a:extLst>
          </p:cNvPr>
          <p:cNvSpPr txBox="1"/>
          <p:nvPr/>
        </p:nvSpPr>
        <p:spPr>
          <a:xfrm>
            <a:off x="144780" y="6505224"/>
            <a:ext cx="6750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Image Source: https://www.fsm.ac.in/blog/an-introduction-to-machine-learning-its-importance-types-and-applications/</a:t>
            </a:r>
          </a:p>
        </p:txBody>
      </p:sp>
    </p:spTree>
    <p:extLst>
      <p:ext uri="{BB962C8B-B14F-4D97-AF65-F5344CB8AC3E}">
        <p14:creationId xmlns:p14="http://schemas.microsoft.com/office/powerpoint/2010/main" val="308707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4C60B8-7CB5-6AAD-8292-320D7AFEEC40}"/>
              </a:ext>
            </a:extLst>
          </p:cNvPr>
          <p:cNvSpPr/>
          <p:nvPr/>
        </p:nvSpPr>
        <p:spPr>
          <a:xfrm>
            <a:off x="0" y="1194997"/>
            <a:ext cx="12192000" cy="4710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What is Machine Learning Course| Its Importance and Types-FORE">
            <a:extLst>
              <a:ext uri="{FF2B5EF4-FFF2-40B4-BE49-F238E27FC236}">
                <a16:creationId xmlns:a16="http://schemas.microsoft.com/office/drawing/2014/main" id="{D9A150CF-0C8B-02B5-5EE0-40FBB65A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5061" y="1643139"/>
            <a:ext cx="6227319" cy="381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C95A10E-872A-6150-7DB2-FBEB01CD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90" y="5905515"/>
            <a:ext cx="896410" cy="85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6B518-690A-A8F7-71A0-73A15A43D753}"/>
              </a:ext>
            </a:extLst>
          </p:cNvPr>
          <p:cNvSpPr txBox="1"/>
          <p:nvPr/>
        </p:nvSpPr>
        <p:spPr>
          <a:xfrm>
            <a:off x="144781" y="6343642"/>
            <a:ext cx="86639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Image Source: </a:t>
            </a:r>
            <a:r>
              <a:rPr lang="en-GB" sz="105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https://www.fsm.ac.in/blog/an-introduction-to-machine-learning-its-importance-types-and-applications/</a:t>
            </a:r>
            <a:r>
              <a:rPr lang="en-GB" sz="1050" dirty="0"/>
              <a:t>, </a:t>
            </a:r>
            <a:r>
              <a:rPr lang="en-GB" sz="105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https://medium.com/@mail2princeyadav/machine-learning-vs-deep-learning-b5c5a4fc5c</a:t>
            </a:r>
            <a:r>
              <a:rPr lang="en-GB" sz="1050" dirty="0"/>
              <a:t> </a:t>
            </a:r>
          </a:p>
        </p:txBody>
      </p:sp>
      <p:pic>
        <p:nvPicPr>
          <p:cNvPr id="6146" name="Picture 2" descr="Machine Learning vs. Deep Learning | by Prince Yadav | Medium">
            <a:extLst>
              <a:ext uri="{FF2B5EF4-FFF2-40B4-BE49-F238E27FC236}">
                <a16:creationId xmlns:a16="http://schemas.microsoft.com/office/drawing/2014/main" id="{97E009D2-9AD9-A97A-A565-6B5780484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31" y="1916430"/>
            <a:ext cx="4614520" cy="30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E9D68-88C9-D899-41AE-F48FE8C4AE7E}"/>
              </a:ext>
            </a:extLst>
          </p:cNvPr>
          <p:cNvSpPr txBox="1"/>
          <p:nvPr/>
        </p:nvSpPr>
        <p:spPr>
          <a:xfrm>
            <a:off x="1011535" y="179500"/>
            <a:ext cx="9831899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+mj-lt"/>
                <a:ea typeface="+mj-ea"/>
                <a:cs typeface="+mj-cs"/>
              </a:rPr>
              <a:t>Artificial Intelligence &amp;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1797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298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5</cp:revision>
  <dcterms:created xsi:type="dcterms:W3CDTF">2023-07-16T19:18:36Z</dcterms:created>
  <dcterms:modified xsi:type="dcterms:W3CDTF">2023-07-17T09:34:26Z</dcterms:modified>
</cp:coreProperties>
</file>