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580"/>
  </p:normalViewPr>
  <p:slideViewPr>
    <p:cSldViewPr snapToGrid="0" snapToObjects="1">
      <p:cViewPr>
        <p:scale>
          <a:sx n="106" d="100"/>
          <a:sy n="106" d="100"/>
        </p:scale>
        <p:origin x="-106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hyperlink" Target="https://data.vancouver.ca/datacatalogue/localAreaBoundary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E059-7A33-9F49-9445-D2A8F3ADE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750" y="0"/>
            <a:ext cx="8637073" cy="4156529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/>
              <a:t>Coursera Capstone</a:t>
            </a:r>
            <a:br>
              <a:rPr lang="en-CA" sz="2200" dirty="0"/>
            </a:br>
            <a:r>
              <a:rPr lang="en-US" sz="2200" dirty="0"/>
              <a:t> </a:t>
            </a:r>
            <a:br>
              <a:rPr lang="en-CA" sz="2200" dirty="0"/>
            </a:br>
            <a:r>
              <a:rPr lang="en-US" sz="2200" b="1" dirty="0"/>
              <a:t>IBM Applied Data Science Capstone</a:t>
            </a:r>
            <a:br>
              <a:rPr lang="en-US" sz="4400" b="1" i="1" dirty="0"/>
            </a:br>
            <a:br>
              <a:rPr lang="en-US" sz="4400" b="1" i="1" dirty="0"/>
            </a:br>
            <a:r>
              <a:rPr lang="en-US" sz="4400" b="1" i="1" dirty="0"/>
              <a:t>Opening a New Bakery</a:t>
            </a:r>
            <a:br>
              <a:rPr lang="en-CA" sz="4400" dirty="0"/>
            </a:br>
            <a:r>
              <a:rPr lang="en-US" sz="4400" b="1" i="1" dirty="0"/>
              <a:t> in Vancouver, BC</a:t>
            </a:r>
            <a:br>
              <a:rPr lang="en-CA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39C23-EC47-054F-930B-31C017AFC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341" y="4774594"/>
            <a:ext cx="8637072" cy="977621"/>
          </a:xfrm>
        </p:spPr>
        <p:txBody>
          <a:bodyPr/>
          <a:lstStyle/>
          <a:p>
            <a:pPr algn="ctr"/>
            <a:r>
              <a:rPr lang="en-US" dirty="0"/>
              <a:t>Parisa Shiri</a:t>
            </a:r>
            <a:endParaRPr lang="en-CA" dirty="0"/>
          </a:p>
          <a:p>
            <a:pPr algn="ctr"/>
            <a:r>
              <a:rPr lang="en-CA" dirty="0"/>
              <a:t>August 2019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9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235B-35C6-DE4B-955F-8A62E3AE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4014-82B2-C549-AD23-44E571A65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Bakeries are among favorite food place location for both locals and tourists in Vancouver. Location for opening a new bakery is one of the most important decisions that will determine whether the bakery will be a success.</a:t>
            </a:r>
          </a:p>
          <a:p>
            <a:r>
              <a:rPr lang="en-CA" b="1" dirty="0"/>
              <a:t>Objective</a:t>
            </a:r>
            <a:r>
              <a:rPr lang="en-CA" dirty="0"/>
              <a:t>:  To analyse and select the best locations in Vancouver,  BC to open a new bakery</a:t>
            </a:r>
          </a:p>
          <a:p>
            <a:r>
              <a:rPr lang="en-CA" b="1" dirty="0"/>
              <a:t>Business Question</a:t>
            </a:r>
            <a:r>
              <a:rPr lang="en-CA" dirty="0"/>
              <a:t>: In Vancouver, if an investor is looking to open a new bakery, where would you recommend that they open it?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1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C378-A4DF-AC42-A03A-8C0C5B54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3169-BAAD-1942-A379-2086D3B58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List of neighbourhoods in Vancouver with their geospatial coordinates</a:t>
            </a:r>
          </a:p>
          <a:p>
            <a:r>
              <a:rPr lang="en-CA" dirty="0"/>
              <a:t>Venue data, particularly data related to bakeries and their locations</a:t>
            </a:r>
          </a:p>
          <a:p>
            <a:pPr marL="0" indent="0">
              <a:buNone/>
            </a:pPr>
            <a:r>
              <a:rPr lang="en-CA" b="1" dirty="0"/>
              <a:t>Sources of data</a:t>
            </a:r>
          </a:p>
          <a:p>
            <a:r>
              <a:rPr lang="en-CA" dirty="0"/>
              <a:t>For list of neighborhoods in Vancouver and their coordinates:</a:t>
            </a:r>
          </a:p>
          <a:p>
            <a:pPr marL="0" indent="0">
              <a:buNone/>
            </a:pPr>
            <a:r>
              <a:rPr lang="en-CA" u="sng" dirty="0">
                <a:hlinkClick r:id="rId2"/>
              </a:rPr>
              <a:t> https://data.vancouver.ca/datacatalogue/localAreaBoundary.htm</a:t>
            </a:r>
            <a:endParaRPr lang="en-CA" dirty="0"/>
          </a:p>
          <a:p>
            <a:r>
              <a:rPr lang="en-CA" dirty="0"/>
              <a:t>For venue and bakery data: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u="sng" dirty="0">
                <a:hlinkClick r:id="rId3"/>
              </a:rPr>
              <a:t>https://developer.foursquare.com</a:t>
            </a:r>
            <a:r>
              <a:rPr lang="en-CA" u="sng" dirty="0"/>
              <a:t>  (via developer free account)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8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5977-7709-F04F-B24D-529FE78D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A6816-6163-2241-946C-9115DA407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Converting the KML file containing neighborhood information to </a:t>
            </a:r>
            <a:r>
              <a:rPr lang="en-CA" dirty="0" err="1"/>
              <a:t>geojson</a:t>
            </a:r>
            <a:r>
              <a:rPr lang="en-CA" dirty="0"/>
              <a:t>, then loading it in </a:t>
            </a:r>
            <a:r>
              <a:rPr lang="en-CA" dirty="0" err="1"/>
              <a:t>jupyter</a:t>
            </a:r>
            <a:r>
              <a:rPr lang="en-CA" dirty="0"/>
              <a:t> notebook and populating it in a pandas </a:t>
            </a:r>
            <a:r>
              <a:rPr lang="en-CA" dirty="0" err="1"/>
              <a:t>dataframe</a:t>
            </a:r>
            <a:endParaRPr lang="en-CA" dirty="0"/>
          </a:p>
          <a:p>
            <a:r>
              <a:rPr lang="en-CA" dirty="0"/>
              <a:t>Cleaning the data, the list for corners of each neighborhood is given, the latitudes and longitudes are averaged to represent each neighborhood with only one point</a:t>
            </a:r>
          </a:p>
          <a:p>
            <a:r>
              <a:rPr lang="en-CA" dirty="0"/>
              <a:t>Use Foursquare API to get venue data</a:t>
            </a:r>
          </a:p>
          <a:p>
            <a:r>
              <a:rPr lang="en-CA" dirty="0"/>
              <a:t>Group data by neighbourhood and taking the mean of the frequency of occurrence of each venue category</a:t>
            </a:r>
          </a:p>
          <a:p>
            <a:r>
              <a:rPr lang="en-CA" dirty="0"/>
              <a:t>Filter venue category by Bakery</a:t>
            </a:r>
          </a:p>
          <a:p>
            <a:r>
              <a:rPr lang="en-CA" dirty="0"/>
              <a:t>Perform clustering classification using k-means clustering</a:t>
            </a:r>
          </a:p>
          <a:p>
            <a:r>
              <a:rPr lang="en-CA" dirty="0"/>
              <a:t>Visualizing the clusters in a map using Folium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9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7FFD-1A6D-CE41-AA56-C3347FA2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829F-B711-9143-BC63-BF2ACCE4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467958" cy="3450613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Categorized the neighbourhoods into 3 clusters:</a:t>
            </a:r>
          </a:p>
          <a:p>
            <a:r>
              <a:rPr lang="en-CA" sz="1600" dirty="0"/>
              <a:t>Cluster 0: Neighbourhoods with </a:t>
            </a:r>
            <a:r>
              <a:rPr lang="en-CA" sz="1600" b="1" dirty="0"/>
              <a:t>moderate</a:t>
            </a:r>
            <a:r>
              <a:rPr lang="en-CA" sz="1600" dirty="0"/>
              <a:t> number of bakeries (in red)</a:t>
            </a:r>
          </a:p>
          <a:p>
            <a:r>
              <a:rPr lang="en-CA" sz="1600" dirty="0"/>
              <a:t>Cluster 1: Neighbourhoods with </a:t>
            </a:r>
            <a:r>
              <a:rPr lang="en-CA" sz="1600" b="1" dirty="0"/>
              <a:t>high</a:t>
            </a:r>
            <a:r>
              <a:rPr lang="en-CA" sz="1600" dirty="0"/>
              <a:t> number of bakeries (in purple)</a:t>
            </a:r>
          </a:p>
          <a:p>
            <a:r>
              <a:rPr lang="en-CA" sz="1600" dirty="0"/>
              <a:t>Cluster 2: Neighbourhoods with low concentration of bakeries (in mint green)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71377-7C9D-9341-A9B1-1DF0BB060F6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09"/>
          <a:stretch/>
        </p:blipFill>
        <p:spPr>
          <a:xfrm>
            <a:off x="5919538" y="2015731"/>
            <a:ext cx="5654841" cy="34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3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2260-2502-1443-A4B4-F455D0A8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1814-BEA6-A741-B28B-AAEE1EFF5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of the bakeries are concentrated in the central area of the city</a:t>
            </a:r>
          </a:p>
          <a:p>
            <a:r>
              <a:rPr lang="en-CA" dirty="0"/>
              <a:t>Highest number in cluster 1 and moderate number in cluster 0</a:t>
            </a:r>
          </a:p>
          <a:p>
            <a:r>
              <a:rPr lang="en-CA" dirty="0"/>
              <a:t>Cluster 2 has very low number to no bakeries in the neighbourhoods</a:t>
            </a:r>
          </a:p>
          <a:p>
            <a:r>
              <a:rPr lang="en-CA" dirty="0"/>
              <a:t>Oversupply of bakeries mostly happened in the northern and downtown areas of the city, with the southern areas having very few bakeries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B99A-D754-BA43-AA10-170585B1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Recommendations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EBD3F-AE10-8442-B1B6-0471C205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new bakery in neighbourhoods in cluster 2 with little to no competition</a:t>
            </a:r>
          </a:p>
          <a:p>
            <a:r>
              <a:rPr lang="en-CA" dirty="0"/>
              <a:t>Another option is to open the new bakery in neighbourhoods in cluster 0 with moderate competition if unique selling propositions can be provided to stand out from the competition</a:t>
            </a:r>
          </a:p>
          <a:p>
            <a:r>
              <a:rPr lang="en-CA" dirty="0"/>
              <a:t>Avoid neighbourhoods in cluster 1, already high concentration of bakeries and intense competition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6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191D-EF74-B44C-8CE0-9BEBBA66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DF52-3A9C-3D48-9989-0D6B4593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neighbourhoods in cluster 2 are the most preferred locations to open a new bakery</a:t>
            </a:r>
          </a:p>
          <a:p>
            <a:pPr algn="just"/>
            <a:r>
              <a:rPr lang="en-CA" dirty="0"/>
              <a:t>Findings of this project will help the relevant stakeholders to capitalize on the opportunities on high potential locations while avoiding overcrowded areas in their decisions to open a new bakery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3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2AE9-D53C-B849-BF66-FF62991A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Thank you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7DBBE8-737C-2E43-9C9B-4D897BCCBA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77" y="2016125"/>
            <a:ext cx="512477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314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467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Coursera Capstone   IBM Applied Data Science Capstone  Opening a New Bakery  in Vancouver, BC </vt:lpstr>
      <vt:lpstr>Business Problem</vt:lpstr>
      <vt:lpstr>Data</vt:lpstr>
      <vt:lpstr>Methodology</vt:lpstr>
      <vt:lpstr>Results </vt:lpstr>
      <vt:lpstr>Discussion </vt:lpstr>
      <vt:lpstr>Recommendations </vt:lpstr>
      <vt:lpstr>Conclusion 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  IBM Applied Data Science Capstone  Opening a New Bakery  in Vancouver, BC </dc:title>
  <dc:creator>Microsoft Office User</dc:creator>
  <cp:lastModifiedBy>Microsoft Office User</cp:lastModifiedBy>
  <cp:revision>3</cp:revision>
  <dcterms:created xsi:type="dcterms:W3CDTF">2019-08-07T18:36:59Z</dcterms:created>
  <dcterms:modified xsi:type="dcterms:W3CDTF">2019-08-07T19:04:39Z</dcterms:modified>
</cp:coreProperties>
</file>