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66879" y="6284796"/>
            <a:ext cx="2939903" cy="445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141" y="334391"/>
            <a:ext cx="1256664" cy="64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8895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545" y="3720210"/>
            <a:ext cx="72364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6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REFACTORING</a:t>
            </a:r>
            <a:r>
              <a:rPr sz="3600" spc="1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600" spc="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BUG</a:t>
            </a:r>
            <a:r>
              <a:rPr sz="36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FIXING</a:t>
            </a:r>
            <a:endParaRPr sz="3600" spc="-5" dirty="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248031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dirty="0">
                <a:latin typeface="Arial" panose="020B0604020202020204"/>
                <a:cs typeface="Arial" panose="020B0604020202020204"/>
              </a:rPr>
              <a:t>Conclusion</a:t>
            </a:r>
            <a:r>
              <a:rPr sz="315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3150" spc="5" dirty="0">
                <a:latin typeface="Arial" panose="020B0604020202020204"/>
                <a:cs typeface="Arial" panose="020B0604020202020204"/>
              </a:rPr>
              <a:t>:</a:t>
            </a:r>
            <a:endParaRPr sz="3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992" y="1014920"/>
            <a:ext cx="10279380" cy="3694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note-taking </a:t>
            </a:r>
            <a:r>
              <a:rPr sz="2000" spc="5" dirty="0">
                <a:latin typeface="Arial MT"/>
                <a:cs typeface="Arial MT"/>
              </a:rPr>
              <a:t>app had </a:t>
            </a:r>
            <a:r>
              <a:rPr sz="2000" spc="10" dirty="0">
                <a:latin typeface="Arial MT"/>
                <a:cs typeface="Arial MT"/>
              </a:rPr>
              <a:t>some problems(bugs) </a:t>
            </a:r>
            <a:r>
              <a:rPr sz="2000" spc="5" dirty="0">
                <a:latin typeface="Arial MT"/>
                <a:cs typeface="Arial MT"/>
              </a:rPr>
              <a:t>that stopped </a:t>
            </a:r>
            <a:r>
              <a:rPr sz="2000" spc="-10" dirty="0">
                <a:latin typeface="Arial MT"/>
                <a:cs typeface="Arial MT"/>
              </a:rPr>
              <a:t>it </a:t>
            </a:r>
            <a:r>
              <a:rPr sz="2000" spc="-25" dirty="0">
                <a:latin typeface="Arial MT"/>
                <a:cs typeface="Arial MT"/>
              </a:rPr>
              <a:t>from </a:t>
            </a:r>
            <a:r>
              <a:rPr sz="2000" spc="-15" dirty="0">
                <a:latin typeface="Arial MT"/>
                <a:cs typeface="Arial MT"/>
              </a:rPr>
              <a:t>working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-35" dirty="0">
                <a:latin typeface="Arial MT"/>
                <a:cs typeface="Arial MT"/>
              </a:rPr>
              <a:t>way we 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expected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we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fixed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those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issues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by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refactoring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fixing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making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better.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35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r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r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35" dirty="0">
                <a:latin typeface="Arial MT"/>
                <a:cs typeface="Arial MT"/>
              </a:rPr>
              <a:t>h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spc="-35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35" dirty="0">
                <a:latin typeface="Arial MT"/>
                <a:cs typeface="Arial MT"/>
              </a:rPr>
              <a:t>h</a:t>
            </a:r>
            <a:r>
              <a:rPr sz="2000" spc="-20" dirty="0">
                <a:latin typeface="Arial MT"/>
                <a:cs typeface="Arial MT"/>
              </a:rPr>
              <a:t>i</a:t>
            </a:r>
            <a:r>
              <a:rPr sz="2000" spc="35" dirty="0">
                <a:latin typeface="Arial MT"/>
                <a:cs typeface="Arial MT"/>
              </a:rPr>
              <a:t>ng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2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35" dirty="0">
                <a:latin typeface="Arial MT"/>
                <a:cs typeface="Arial MT"/>
              </a:rPr>
              <a:t>o</a:t>
            </a:r>
            <a:r>
              <a:rPr sz="2000" spc="3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20" dirty="0">
                <a:latin typeface="Arial MT"/>
                <a:cs typeface="Arial MT"/>
              </a:rPr>
              <a:t>l</a:t>
            </a:r>
            <a:r>
              <a:rPr sz="2000" spc="35" dirty="0">
                <a:latin typeface="Arial MT"/>
                <a:cs typeface="Arial MT"/>
              </a:rPr>
              <a:t>ud</a:t>
            </a:r>
            <a:r>
              <a:rPr sz="2000" spc="-35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360045" marR="105410" indent="-347980">
              <a:lnSpc>
                <a:spcPct val="99000"/>
              </a:lnSpc>
              <a:spcBef>
                <a:spcPts val="70"/>
              </a:spcBef>
              <a:buChar char="•"/>
              <a:tabLst>
                <a:tab pos="360045" algn="l"/>
                <a:tab pos="360680" algn="l"/>
              </a:tabLst>
            </a:pPr>
            <a:r>
              <a:rPr sz="2000" spc="65" dirty="0">
                <a:latin typeface="Arial MT"/>
                <a:cs typeface="Arial MT"/>
              </a:rPr>
              <a:t>We </a:t>
            </a:r>
            <a:r>
              <a:rPr sz="2000" dirty="0">
                <a:latin typeface="Arial MT"/>
                <a:cs typeface="Arial MT"/>
              </a:rPr>
              <a:t>found and </a:t>
            </a:r>
            <a:r>
              <a:rPr sz="2000" spc="-30" dirty="0">
                <a:latin typeface="Arial MT"/>
                <a:cs typeface="Arial MT"/>
              </a:rPr>
              <a:t>fixed </a:t>
            </a:r>
            <a:r>
              <a:rPr sz="2000" dirty="0">
                <a:latin typeface="Arial MT"/>
                <a:cs typeface="Arial MT"/>
              </a:rPr>
              <a:t>three </a:t>
            </a:r>
            <a:r>
              <a:rPr sz="2000" spc="5" dirty="0">
                <a:latin typeface="Arial MT"/>
                <a:cs typeface="Arial MT"/>
              </a:rPr>
              <a:t>main problems: </a:t>
            </a:r>
            <a:r>
              <a:rPr sz="2000" spc="10" dirty="0">
                <a:latin typeface="Arial MT"/>
                <a:cs typeface="Arial MT"/>
              </a:rPr>
              <a:t>getting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5" dirty="0">
                <a:latin typeface="Arial MT"/>
                <a:cs typeface="Arial MT"/>
              </a:rPr>
              <a:t>data </a:t>
            </a:r>
            <a:r>
              <a:rPr sz="2000" spc="-25" dirty="0">
                <a:latin typeface="Arial MT"/>
                <a:cs typeface="Arial MT"/>
              </a:rPr>
              <a:t>from </a:t>
            </a:r>
            <a:r>
              <a:rPr sz="2000" spc="-20" dirty="0">
                <a:latin typeface="Arial MT"/>
                <a:cs typeface="Arial MT"/>
              </a:rPr>
              <a:t>wrong </a:t>
            </a:r>
            <a:r>
              <a:rPr sz="2000" spc="-5" dirty="0">
                <a:latin typeface="Arial MT"/>
                <a:cs typeface="Arial MT"/>
              </a:rPr>
              <a:t>source, </a:t>
            </a:r>
            <a:r>
              <a:rPr sz="2000" spc="15" dirty="0">
                <a:latin typeface="Arial MT"/>
                <a:cs typeface="Arial MT"/>
              </a:rPr>
              <a:t>missing 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details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attributes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like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action,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methods,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adding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notes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when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we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didn't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to.</a:t>
            </a:r>
            <a:endParaRPr sz="2000">
              <a:latin typeface="Arial MT"/>
              <a:cs typeface="Arial MT"/>
            </a:endParaRPr>
          </a:p>
          <a:p>
            <a:pPr marL="360045" marR="425450" indent="-347980">
              <a:lnSpc>
                <a:spcPts val="2380"/>
              </a:lnSpc>
              <a:spcBef>
                <a:spcPts val="150"/>
              </a:spcBef>
              <a:buChar char="•"/>
              <a:tabLst>
                <a:tab pos="360045" algn="l"/>
                <a:tab pos="360680" algn="l"/>
              </a:tabLst>
            </a:pPr>
            <a:r>
              <a:rPr sz="2000" spc="65" dirty="0">
                <a:latin typeface="Arial MT"/>
                <a:cs typeface="Arial MT"/>
              </a:rPr>
              <a:t>We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made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changes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both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Flask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code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HTML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code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resolve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these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issues.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ts val="2305"/>
              </a:lnSpc>
              <a:buChar char="•"/>
              <a:tabLst>
                <a:tab pos="360045" algn="l"/>
                <a:tab pos="360680" algn="l"/>
              </a:tabLst>
            </a:pPr>
            <a:r>
              <a:rPr sz="2000" spc="-30" dirty="0">
                <a:latin typeface="Arial MT"/>
                <a:cs typeface="Arial MT"/>
              </a:rPr>
              <a:t>Now,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app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works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well.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notes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from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show</a:t>
            </a:r>
            <a:r>
              <a:rPr sz="2000" spc="10" dirty="0">
                <a:latin typeface="Arial MT"/>
                <a:cs typeface="Arial MT"/>
              </a:rPr>
              <a:t> them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on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page</a:t>
            </a:r>
            <a:endParaRPr sz="2000">
              <a:latin typeface="Arial MT"/>
              <a:cs typeface="Arial MT"/>
            </a:endParaRPr>
          </a:p>
          <a:p>
            <a:pPr marL="360045">
              <a:lnSpc>
                <a:spcPct val="100000"/>
              </a:lnSpc>
              <a:spcBef>
                <a:spcPts val="50"/>
              </a:spcBef>
            </a:pPr>
            <a:r>
              <a:rPr sz="2000" spc="-15" dirty="0">
                <a:latin typeface="Arial MT"/>
                <a:cs typeface="Arial MT"/>
              </a:rPr>
              <a:t>correctly.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4808" y="1847595"/>
            <a:ext cx="4462272" cy="2834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847" y="2998165"/>
            <a:ext cx="2355850" cy="13741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40"/>
              </a:spcBef>
            </a:pPr>
            <a:r>
              <a:rPr sz="4400" b="0" spc="525" dirty="0">
                <a:solidFill>
                  <a:srgbClr val="C00000"/>
                </a:solidFill>
                <a:latin typeface="Palatino Linotype" panose="02040502050505030304"/>
                <a:cs typeface="Palatino Linotype" panose="02040502050505030304"/>
              </a:rPr>
              <a:t>T</a:t>
            </a:r>
            <a:r>
              <a:rPr sz="4400" b="0" spc="675" dirty="0">
                <a:solidFill>
                  <a:srgbClr val="C00000"/>
                </a:solidFill>
                <a:latin typeface="Palatino Linotype" panose="02040502050505030304"/>
                <a:cs typeface="Palatino Linotype" panose="02040502050505030304"/>
              </a:rPr>
              <a:t>H</a:t>
            </a:r>
            <a:r>
              <a:rPr sz="4400" b="0" spc="135" dirty="0">
                <a:solidFill>
                  <a:srgbClr val="C00000"/>
                </a:solidFill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4400" b="0" spc="130" dirty="0">
                <a:solidFill>
                  <a:srgbClr val="C00000"/>
                </a:solidFill>
                <a:latin typeface="Palatino Linotype" panose="02040502050505030304"/>
                <a:cs typeface="Palatino Linotype" panose="02040502050505030304"/>
              </a:rPr>
              <a:t>N</a:t>
            </a:r>
            <a:r>
              <a:rPr sz="4400" b="0" spc="130" dirty="0">
                <a:solidFill>
                  <a:srgbClr val="C00000"/>
                </a:solidFill>
                <a:latin typeface="Palatino Linotype" panose="02040502050505030304"/>
                <a:cs typeface="Palatino Linotype" panose="02040502050505030304"/>
              </a:rPr>
              <a:t>K  </a:t>
            </a:r>
            <a:r>
              <a:rPr sz="4400" b="0" spc="455" dirty="0">
                <a:solidFill>
                  <a:srgbClr val="C00000"/>
                </a:solidFill>
                <a:latin typeface="Palatino Linotype" panose="02040502050505030304"/>
                <a:cs typeface="Palatino Linotype" panose="02040502050505030304"/>
              </a:rPr>
              <a:t>YOU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Aim</a:t>
            </a:r>
            <a:r>
              <a:rPr spc="-130" dirty="0"/>
              <a:t> </a:t>
            </a:r>
            <a:r>
              <a:rPr spc="10" dirty="0"/>
              <a:t>: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74141" y="970174"/>
            <a:ext cx="10786110" cy="496379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666115" indent="-339090">
              <a:lnSpc>
                <a:spcPct val="100000"/>
              </a:lnSpc>
              <a:spcBef>
                <a:spcPts val="1225"/>
              </a:spcBef>
              <a:buSzPct val="77000"/>
              <a:buFont typeface="Arial MT"/>
              <a:buChar char="•"/>
              <a:tabLst>
                <a:tab pos="666115" algn="l"/>
                <a:tab pos="666750" algn="l"/>
              </a:tabLst>
            </a:pPr>
            <a:r>
              <a:rPr sz="2350" b="1" spc="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3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50"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20" dirty="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sz="235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0" dirty="0">
                <a:latin typeface="Times New Roman" panose="02020603050405020304"/>
                <a:cs typeface="Times New Roman" panose="02020603050405020304"/>
              </a:rPr>
              <a:t>Taking</a:t>
            </a:r>
            <a:r>
              <a:rPr sz="2350" b="1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350" b="1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350" b="1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Python,</a:t>
            </a:r>
            <a:r>
              <a:rPr sz="2350" b="1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5" dirty="0">
                <a:latin typeface="Times New Roman" panose="02020603050405020304"/>
                <a:cs typeface="Times New Roman" panose="02020603050405020304"/>
              </a:rPr>
              <a:t>Flask,</a:t>
            </a:r>
            <a:r>
              <a:rPr sz="2350" b="1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30" dirty="0">
                <a:latin typeface="Times New Roman" panose="02020603050405020304"/>
                <a:cs typeface="Times New Roman" panose="02020603050405020304"/>
              </a:rPr>
              <a:t>HTML.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000" b="1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40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000" b="1" spc="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4000" b="1" spc="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4000" b="1" spc="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00" b="1" spc="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4000" b="1" spc="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4000" b="1" spc="-28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666115" indent="-339090">
              <a:lnSpc>
                <a:spcPct val="100000"/>
              </a:lnSpc>
              <a:spcBef>
                <a:spcPts val="1590"/>
              </a:spcBef>
              <a:buSzPct val="77000"/>
              <a:buFont typeface="Arial MT"/>
              <a:buChar char="•"/>
              <a:tabLst>
                <a:tab pos="666115" algn="l"/>
                <a:tab pos="666750" algn="l"/>
              </a:tabLst>
            </a:pPr>
            <a:r>
              <a:rPr sz="2350" b="1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5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Fix</a:t>
            </a:r>
            <a:r>
              <a:rPr sz="2350" b="1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2350" b="1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10" dirty="0">
                <a:latin typeface="Times New Roman" panose="02020603050405020304"/>
                <a:cs typeface="Times New Roman" panose="02020603050405020304"/>
              </a:rPr>
              <a:t>Codebase</a:t>
            </a:r>
            <a:r>
              <a:rPr sz="235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350" b="1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350" b="1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10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350" b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35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Intended.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4000" b="1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Agenda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666115" indent="-339090">
              <a:lnSpc>
                <a:spcPct val="100000"/>
              </a:lnSpc>
              <a:spcBef>
                <a:spcPts val="1745"/>
              </a:spcBef>
              <a:buSzPct val="64000"/>
              <a:buFont typeface="Arial MT"/>
              <a:buChar char="•"/>
              <a:tabLst>
                <a:tab pos="666115" algn="l"/>
                <a:tab pos="666750" algn="l"/>
              </a:tabLst>
            </a:pP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800" b="1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Bugs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66115" indent="-339090">
              <a:lnSpc>
                <a:spcPct val="100000"/>
              </a:lnSpc>
              <a:spcBef>
                <a:spcPts val="675"/>
              </a:spcBef>
              <a:buSzPct val="64000"/>
              <a:buFont typeface="Arial MT"/>
              <a:buChar char="•"/>
              <a:tabLst>
                <a:tab pos="666115" algn="l"/>
                <a:tab pos="666750" algn="l"/>
                <a:tab pos="4139565" algn="l"/>
              </a:tabLst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Debug</a:t>
            </a:r>
            <a:r>
              <a:rPr sz="28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Document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Bugs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66115" indent="-339090">
              <a:lnSpc>
                <a:spcPct val="100000"/>
              </a:lnSpc>
              <a:spcBef>
                <a:spcPts val="680"/>
              </a:spcBef>
              <a:buSzPct val="64000"/>
              <a:buFont typeface="Arial MT"/>
              <a:buChar char="•"/>
              <a:tabLst>
                <a:tab pos="666115" algn="l"/>
                <a:tab pos="666750" algn="l"/>
              </a:tabLst>
            </a:pP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Refactor</a:t>
            </a:r>
            <a:r>
              <a:rPr sz="2800" b="1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66115" indent="-339090">
              <a:lnSpc>
                <a:spcPct val="100000"/>
              </a:lnSpc>
              <a:spcBef>
                <a:spcPts val="605"/>
              </a:spcBef>
              <a:buSzPct val="64000"/>
              <a:buFont typeface="Arial MT"/>
              <a:buChar char="•"/>
              <a:tabLst>
                <a:tab pos="666115" algn="l"/>
                <a:tab pos="666750" algn="l"/>
              </a:tabLst>
            </a:pP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Summarize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364553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5" dirty="0"/>
              <a:t>Initial</a:t>
            </a:r>
            <a:r>
              <a:rPr sz="3150" spc="165" dirty="0"/>
              <a:t> </a:t>
            </a:r>
            <a:r>
              <a:rPr sz="3150" dirty="0"/>
              <a:t>Code</a:t>
            </a:r>
            <a:r>
              <a:rPr sz="3150" spc="70" dirty="0"/>
              <a:t> </a:t>
            </a:r>
            <a:r>
              <a:rPr sz="3150" spc="-15" dirty="0"/>
              <a:t>Snippets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944" y="1490865"/>
            <a:ext cx="4160520" cy="46737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047" y="1490878"/>
            <a:ext cx="5650992" cy="46920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6516" y="1054290"/>
            <a:ext cx="139001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ask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7788" y="1039748"/>
            <a:ext cx="158496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HTML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366395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5" dirty="0"/>
              <a:t>Identifying</a:t>
            </a:r>
            <a:r>
              <a:rPr sz="3150" spc="325" dirty="0"/>
              <a:t> </a:t>
            </a:r>
            <a:r>
              <a:rPr sz="3150" spc="-35" dirty="0"/>
              <a:t>The</a:t>
            </a:r>
            <a:r>
              <a:rPr sz="3150" spc="145" dirty="0"/>
              <a:t> </a:t>
            </a:r>
            <a:r>
              <a:rPr sz="3150" spc="-10" dirty="0"/>
              <a:t>Bugs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32703" y="1143253"/>
            <a:ext cx="5861304" cy="49573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6516" y="1741741"/>
            <a:ext cx="3987800" cy="1054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Observed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730"/>
              </a:lnSpc>
              <a:spcBef>
                <a:spcPts val="5"/>
              </a:spcBef>
            </a:pPr>
            <a:r>
              <a:rPr sz="155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got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`</a:t>
            </a:r>
            <a:r>
              <a:rPr sz="155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55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55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Allowed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` message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5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declared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5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5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“POST”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516" y="3429889"/>
            <a:ext cx="3854450" cy="1055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730"/>
              </a:lnSpc>
            </a:pPr>
            <a:r>
              <a:rPr sz="155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fix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55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adding</a:t>
            </a:r>
            <a:r>
              <a:rPr sz="15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”GET”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1550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inside</a:t>
            </a:r>
            <a:r>
              <a:rPr sz="155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5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attribute.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543" y="4814773"/>
            <a:ext cx="3853179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20"/>
              </a:lnSpc>
            </a:pPr>
            <a:r>
              <a:rPr sz="1350" spc="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@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app</a:t>
            </a:r>
            <a:r>
              <a:rPr sz="1350" spc="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.route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'/'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350" spc="7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methods</a:t>
            </a:r>
            <a:r>
              <a:rPr sz="1350" spc="3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"POST"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'GET'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543" y="3060522"/>
            <a:ext cx="325882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00"/>
              </a:lnSpc>
            </a:pPr>
            <a:r>
              <a:rPr sz="1350" spc="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@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app</a:t>
            </a:r>
            <a:r>
              <a:rPr sz="1350" spc="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.route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'/'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methods</a:t>
            </a:r>
            <a:r>
              <a:rPr sz="1350" spc="3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"POST"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253" y="713168"/>
            <a:ext cx="17005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rr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Sn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366395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5" dirty="0"/>
              <a:t>Identifying</a:t>
            </a:r>
            <a:r>
              <a:rPr sz="3150" spc="325" dirty="0"/>
              <a:t> </a:t>
            </a:r>
            <a:r>
              <a:rPr sz="3150" spc="-35" dirty="0"/>
              <a:t>The</a:t>
            </a:r>
            <a:r>
              <a:rPr sz="3150" spc="145" dirty="0"/>
              <a:t> </a:t>
            </a:r>
            <a:r>
              <a:rPr sz="3150" spc="-10" dirty="0"/>
              <a:t>Bugs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776516" y="994029"/>
            <a:ext cx="10046335" cy="1055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Observed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730"/>
              </a:lnSpc>
              <a:spcBef>
                <a:spcPts val="5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5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55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55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declared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route.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5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“GET”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55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requested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5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gets</a:t>
            </a:r>
            <a:r>
              <a:rPr sz="155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appended</a:t>
            </a:r>
            <a:r>
              <a:rPr sz="15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50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notes</a:t>
            </a:r>
            <a:r>
              <a:rPr sz="155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55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unintended</a:t>
            </a:r>
            <a:r>
              <a:rPr sz="15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behaviour</a:t>
            </a:r>
            <a:r>
              <a:rPr sz="155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15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20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15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5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happen.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516" y="3225799"/>
            <a:ext cx="9689465" cy="1055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730"/>
              </a:lnSpc>
              <a:spcBef>
                <a:spcPts val="5"/>
              </a:spcBef>
            </a:pPr>
            <a:r>
              <a:rPr sz="1550" spc="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155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adding</a:t>
            </a:r>
            <a:r>
              <a:rPr sz="15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clause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with</a:t>
            </a:r>
            <a:r>
              <a:rPr sz="155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condition</a:t>
            </a:r>
            <a:r>
              <a:rPr sz="155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15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5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“POST”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perform</a:t>
            </a:r>
            <a:r>
              <a:rPr sz="155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5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action.</a:t>
            </a:r>
            <a:r>
              <a:rPr sz="155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20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155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5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5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155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tag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HTML</a:t>
            </a:r>
            <a:r>
              <a:rPr sz="155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5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20" dirty="0"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155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request.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43" y="4438091"/>
            <a:ext cx="117983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15"/>
              </a:lnSpc>
            </a:pPr>
            <a:r>
              <a:rPr sz="1350" spc="1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350" spc="3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index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():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543" y="4657674"/>
            <a:ext cx="3145790" cy="4210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887730" indent="-494665">
              <a:lnSpc>
                <a:spcPts val="1660"/>
              </a:lnSpc>
            </a:pPr>
            <a:r>
              <a:rPr sz="1350" spc="25" dirty="0">
                <a:solidFill>
                  <a:srgbClr val="C585C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350" dirty="0">
                <a:solidFill>
                  <a:srgbClr val="C585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request.method</a:t>
            </a:r>
            <a:r>
              <a:rPr sz="1350" spc="6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350" spc="75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"POST"</a:t>
            </a:r>
            <a:r>
              <a:rPr sz="1350" spc="2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350" spc="-7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</a:t>
            </a:r>
            <a:r>
              <a:rPr sz="1350" spc="-1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1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55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request.form.get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4078" y="4867986"/>
            <a:ext cx="79565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620"/>
              </a:lnSpc>
            </a:pPr>
            <a:r>
              <a:rPr sz="1350" spc="5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350" spc="4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"n</a:t>
            </a:r>
            <a:r>
              <a:rPr sz="135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1350" spc="4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te</a:t>
            </a:r>
            <a:r>
              <a:rPr sz="1350" spc="5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350" spc="1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43" y="5078348"/>
            <a:ext cx="266128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887730">
              <a:lnSpc>
                <a:spcPct val="100000"/>
              </a:lnSpc>
            </a:pPr>
            <a:r>
              <a:rPr sz="1350" spc="-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1350" spc="4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ote</a:t>
            </a:r>
            <a:r>
              <a:rPr sz="1350" spc="-2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1350" spc="4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1350" spc="50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app</a:t>
            </a:r>
            <a:r>
              <a:rPr sz="1350" spc="-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1350" spc="50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1350" spc="4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1350" spc="4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350" spc="-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1350" spc="4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ot</a:t>
            </a:r>
            <a:r>
              <a:rPr sz="1350" spc="5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1350" spc="1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543" y="5297881"/>
            <a:ext cx="512064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350" spc="25" dirty="0">
                <a:solidFill>
                  <a:srgbClr val="C585C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350" spc="35" dirty="0">
                <a:solidFill>
                  <a:srgbClr val="C585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render_template(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"home.html"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350" spc="3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notes</a:t>
            </a:r>
            <a:r>
              <a:rPr sz="1350" spc="3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notes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543" y="2180412"/>
            <a:ext cx="117983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90"/>
              </a:lnSpc>
            </a:pPr>
            <a:r>
              <a:rPr sz="1350" spc="1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350" spc="3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index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():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543" y="2399868"/>
            <a:ext cx="344741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1595"/>
              </a:lnSpc>
            </a:pPr>
            <a:r>
              <a:rPr sz="1350" spc="2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</a:t>
            </a:r>
            <a:r>
              <a:rPr sz="1350" spc="9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1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request.args.get(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"note"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543" y="2610307"/>
            <a:ext cx="216725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1595"/>
              </a:lnSpc>
            </a:pP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notes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1350" spc="25" dirty="0">
                <a:solidFill>
                  <a:srgbClr val="DCDCAA"/>
                </a:solidFill>
                <a:latin typeface="Consolas" panose="020B0609020204030204"/>
                <a:cs typeface="Consolas" panose="020B0609020204030204"/>
              </a:rPr>
              <a:t>append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543" y="2820619"/>
            <a:ext cx="512064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1595"/>
              </a:lnSpc>
            </a:pPr>
            <a:r>
              <a:rPr sz="1350" spc="25" dirty="0">
                <a:solidFill>
                  <a:srgbClr val="C585C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350" spc="35" dirty="0">
                <a:solidFill>
                  <a:srgbClr val="C585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render_template(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"home.html"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350" spc="3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notes</a:t>
            </a:r>
            <a:r>
              <a:rPr sz="1350" spc="30" dirty="0">
                <a:solidFill>
                  <a:srgbClr val="D3D3D3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notes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366395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5" dirty="0"/>
              <a:t>Identifying</a:t>
            </a:r>
            <a:r>
              <a:rPr sz="3150" spc="325" dirty="0"/>
              <a:t> </a:t>
            </a:r>
            <a:r>
              <a:rPr sz="3150" spc="-35" dirty="0"/>
              <a:t>The</a:t>
            </a:r>
            <a:r>
              <a:rPr sz="3150" spc="145" dirty="0"/>
              <a:t> </a:t>
            </a:r>
            <a:r>
              <a:rPr sz="3150" spc="-10" dirty="0"/>
              <a:t>Bugs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776516" y="1009904"/>
            <a:ext cx="8588375" cy="835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Observed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550" spc="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15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missing</a:t>
            </a:r>
            <a:r>
              <a:rPr sz="15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parts</a:t>
            </a:r>
            <a:r>
              <a:rPr sz="15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HTML</a:t>
            </a:r>
            <a:r>
              <a:rPr sz="15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5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155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functionality</a:t>
            </a:r>
            <a:r>
              <a:rPr sz="155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5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tag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file.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516" y="3135947"/>
            <a:ext cx="10026015" cy="1055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730"/>
              </a:lnSpc>
            </a:pPr>
            <a:r>
              <a:rPr sz="155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fix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adding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”/”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inside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0" dirty="0">
                <a:latin typeface="Times New Roman" panose="02020603050405020304"/>
                <a:cs typeface="Times New Roman" panose="02020603050405020304"/>
              </a:rPr>
              <a:t>action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attribute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form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“POST” in 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5" dirty="0">
                <a:latin typeface="Times New Roman" panose="02020603050405020304"/>
                <a:cs typeface="Times New Roman" panose="02020603050405020304"/>
              </a:rPr>
              <a:t>method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attribute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5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“submit”</a:t>
            </a:r>
            <a:r>
              <a:rPr sz="15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button</a:t>
            </a:r>
            <a:r>
              <a:rPr sz="1550" b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550" b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tag.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43" y="4438091"/>
            <a:ext cx="305435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15"/>
              </a:lnSpc>
            </a:pP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2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form</a:t>
            </a:r>
            <a:r>
              <a:rPr sz="1350" spc="1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1350" spc="8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method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"POST"</a:t>
            </a:r>
            <a:r>
              <a:rPr sz="1350" spc="3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543" y="4657674"/>
            <a:ext cx="650494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87400">
              <a:lnSpc>
                <a:spcPts val="1615"/>
              </a:lnSpc>
            </a:pP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2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1350" spc="3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"text"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"note"</a:t>
            </a:r>
            <a:r>
              <a:rPr sz="1350" spc="9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placeholder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"Enter</a:t>
            </a:r>
            <a:r>
              <a:rPr sz="135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350" spc="1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note"</a:t>
            </a:r>
            <a:r>
              <a:rPr sz="1350" spc="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543" y="4867986"/>
            <a:ext cx="512064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87400">
              <a:lnSpc>
                <a:spcPts val="1620"/>
              </a:lnSpc>
            </a:pPr>
            <a:r>
              <a:rPr sz="1350" spc="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2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350" spc="9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"submit"</a:t>
            </a: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350" spc="9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Your</a:t>
            </a:r>
            <a:r>
              <a:rPr sz="1350" spc="9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Note</a:t>
            </a:r>
            <a:r>
              <a:rPr sz="1350" spc="3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350" spc="3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350" spc="3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43" y="5078425"/>
            <a:ext cx="107950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350" spc="4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-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350" spc="4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350" spc="-2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m</a:t>
            </a:r>
            <a:r>
              <a:rPr sz="1350" spc="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543" y="2005660"/>
            <a:ext cx="157289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90"/>
              </a:lnSpc>
            </a:pP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2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form</a:t>
            </a:r>
            <a:r>
              <a:rPr sz="1350" spc="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543" y="2225116"/>
            <a:ext cx="650494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87400">
              <a:lnSpc>
                <a:spcPts val="1590"/>
              </a:lnSpc>
            </a:pP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2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1350" spc="3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"text"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30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"note"</a:t>
            </a:r>
            <a:r>
              <a:rPr sz="1350" spc="9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9CDCFD"/>
                </a:solidFill>
                <a:latin typeface="Consolas" panose="020B0609020204030204"/>
                <a:cs typeface="Consolas" panose="020B0609020204030204"/>
              </a:rPr>
              <a:t>placeholder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35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"Enter</a:t>
            </a:r>
            <a:r>
              <a:rPr sz="135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350" spc="1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note"</a:t>
            </a:r>
            <a:r>
              <a:rPr sz="1350" spc="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543" y="2435555"/>
            <a:ext cx="374015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87400">
              <a:lnSpc>
                <a:spcPts val="1590"/>
              </a:lnSpc>
            </a:pPr>
            <a:r>
              <a:rPr sz="1350" spc="3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30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350" spc="3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350" spc="3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350" spc="1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Your</a:t>
            </a:r>
            <a:r>
              <a:rPr sz="1350" spc="90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350" spc="25" dirty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Note</a:t>
            </a: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350" spc="2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35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543" y="2645867"/>
            <a:ext cx="1079500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1595"/>
              </a:lnSpc>
            </a:pPr>
            <a:r>
              <a:rPr sz="1350" spc="4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350" spc="-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350" spc="4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350" spc="-25" dirty="0">
                <a:solidFill>
                  <a:srgbClr val="559CD5"/>
                </a:solidFill>
                <a:latin typeface="Consolas" panose="020B0609020204030204"/>
                <a:cs typeface="Consolas" panose="020B0609020204030204"/>
              </a:rPr>
              <a:t>m</a:t>
            </a:r>
            <a:r>
              <a:rPr sz="1350" spc="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35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434340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5" dirty="0"/>
              <a:t>Refactored</a:t>
            </a:r>
            <a:r>
              <a:rPr sz="3150" spc="10" dirty="0"/>
              <a:t> </a:t>
            </a:r>
            <a:r>
              <a:rPr sz="3150" dirty="0"/>
              <a:t>Code</a:t>
            </a:r>
            <a:r>
              <a:rPr sz="3150" spc="70" dirty="0"/>
              <a:t> </a:t>
            </a:r>
            <a:r>
              <a:rPr sz="3150" spc="-20" dirty="0"/>
              <a:t>Snippet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470992" y="1037653"/>
            <a:ext cx="139001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ask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5100" y="1032573"/>
            <a:ext cx="158242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HTML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191" y="1490878"/>
            <a:ext cx="4197096" cy="46920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59" y="1481734"/>
            <a:ext cx="6675120" cy="47011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252666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30" dirty="0"/>
              <a:t>Final</a:t>
            </a:r>
            <a:r>
              <a:rPr sz="3150" spc="225" dirty="0"/>
              <a:t> </a:t>
            </a:r>
            <a:r>
              <a:rPr sz="3150" spc="-35" dirty="0"/>
              <a:t>Output</a:t>
            </a:r>
            <a:r>
              <a:rPr sz="3150" spc="270" dirty="0"/>
              <a:t> </a:t>
            </a:r>
            <a:r>
              <a:rPr sz="3150" spc="5" dirty="0"/>
              <a:t>: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7267193" y="1014920"/>
            <a:ext cx="3653154" cy="186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20" dirty="0">
                <a:latin typeface="Arial MT"/>
                <a:cs typeface="Arial MT"/>
              </a:rPr>
              <a:t>W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-17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h</a:t>
            </a:r>
            <a:r>
              <a:rPr sz="2000" spc="-35" dirty="0">
                <a:latin typeface="Arial MT"/>
                <a:cs typeface="Arial MT"/>
              </a:rPr>
              <a:t>a</a:t>
            </a:r>
            <a:r>
              <a:rPr sz="2000" spc="-70" dirty="0">
                <a:latin typeface="Arial MT"/>
                <a:cs typeface="Arial MT"/>
              </a:rPr>
              <a:t>v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f</a:t>
            </a:r>
            <a:r>
              <a:rPr sz="2000" spc="-20" dirty="0">
                <a:latin typeface="Arial MT"/>
                <a:cs typeface="Arial MT"/>
              </a:rPr>
              <a:t>i</a:t>
            </a:r>
            <a:r>
              <a:rPr sz="2000" spc="-70" dirty="0">
                <a:latin typeface="Arial MT"/>
                <a:cs typeface="Arial MT"/>
              </a:rPr>
              <a:t>x</a:t>
            </a:r>
            <a:r>
              <a:rPr sz="2000" spc="-35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d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35" dirty="0">
                <a:latin typeface="Arial MT"/>
                <a:cs typeface="Arial MT"/>
              </a:rPr>
              <a:t>h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pp</a:t>
            </a:r>
            <a:r>
              <a:rPr sz="2000" spc="-20" dirty="0">
                <a:latin typeface="Arial MT"/>
                <a:cs typeface="Arial MT"/>
              </a:rPr>
              <a:t>li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3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-20" dirty="0">
                <a:latin typeface="Arial MT"/>
                <a:cs typeface="Arial MT"/>
              </a:rPr>
              <a:t>i</a:t>
            </a:r>
            <a:r>
              <a:rPr sz="2000" spc="-35" dirty="0">
                <a:latin typeface="Arial MT"/>
                <a:cs typeface="Arial MT"/>
              </a:rPr>
              <a:t>o</a:t>
            </a:r>
            <a:r>
              <a:rPr sz="2000" spc="3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000" spc="-30" dirty="0">
                <a:latin typeface="Arial MT"/>
                <a:cs typeface="Arial MT"/>
              </a:rPr>
              <a:t>Now,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all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will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be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displayed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an </a:t>
            </a:r>
            <a:r>
              <a:rPr sz="2000" spc="-5" dirty="0">
                <a:latin typeface="Arial MT"/>
                <a:cs typeface="Arial MT"/>
              </a:rPr>
              <a:t>unordered list </a:t>
            </a:r>
            <a:r>
              <a:rPr sz="2000" spc="-10" dirty="0">
                <a:latin typeface="Arial MT"/>
                <a:cs typeface="Arial MT"/>
              </a:rPr>
              <a:t>below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-20" dirty="0">
                <a:latin typeface="Arial MT"/>
                <a:cs typeface="Arial MT"/>
              </a:rPr>
              <a:t>text 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field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same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191" y="960323"/>
            <a:ext cx="5349240" cy="4939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" y="343534"/>
            <a:ext cx="386969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5" dirty="0"/>
              <a:t>Extra</a:t>
            </a:r>
            <a:r>
              <a:rPr sz="3150" spc="110" dirty="0"/>
              <a:t> </a:t>
            </a:r>
            <a:r>
              <a:rPr sz="3150" spc="-15" dirty="0"/>
              <a:t>Sample</a:t>
            </a:r>
            <a:r>
              <a:rPr sz="3150" spc="215" dirty="0"/>
              <a:t> </a:t>
            </a:r>
            <a:r>
              <a:rPr sz="3150" spc="-25" dirty="0"/>
              <a:t>Output: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7307833" y="1014920"/>
            <a:ext cx="3756660" cy="635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5"/>
              </a:spcBef>
            </a:pPr>
            <a:r>
              <a:rPr sz="2000" spc="-10" dirty="0">
                <a:latin typeface="Arial MT"/>
                <a:cs typeface="Arial MT"/>
              </a:rPr>
              <a:t>Beautification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after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using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CSS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90"/>
              </a:lnSpc>
            </a:pP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file.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728" y="1152397"/>
            <a:ext cx="7022592" cy="44542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Presentation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Arial MT</vt:lpstr>
      <vt:lpstr>Consolas</vt:lpstr>
      <vt:lpstr>Arial</vt:lpstr>
      <vt:lpstr>Palatino Linotype</vt:lpstr>
      <vt:lpstr>Microsoft YaHei</vt:lpstr>
      <vt:lpstr>Arial Unicode MS</vt:lpstr>
      <vt:lpstr>Office Theme</vt:lpstr>
      <vt:lpstr>CODE REFACTORING AND BUG FIXING</vt:lpstr>
      <vt:lpstr>Aim :</vt:lpstr>
      <vt:lpstr>Initial Code Snippets</vt:lpstr>
      <vt:lpstr>Identifying The Bugs</vt:lpstr>
      <vt:lpstr>Identifying The Bugs</vt:lpstr>
      <vt:lpstr>Identifying The Bugs</vt:lpstr>
      <vt:lpstr>Refactored Code Snippet</vt:lpstr>
      <vt:lpstr>Final Output :</vt:lpstr>
      <vt:lpstr>Extra Sample Output:</vt:lpstr>
      <vt:lpstr>Conclusion :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AND BUG FIXING</dc:title>
  <dc:creator>Raghu Ram Aduri</dc:creator>
  <cp:lastModifiedBy>91901</cp:lastModifiedBy>
  <cp:revision>1</cp:revision>
  <dcterms:created xsi:type="dcterms:W3CDTF">2024-02-28T07:28:20Z</dcterms:created>
  <dcterms:modified xsi:type="dcterms:W3CDTF">2024-02-28T07:28:20Z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2024-02-27T05:30:00Z</vt:filetime>
  </property>
  <property fmtid="{D5CDD505-2E9C-101B-9397-08002B2CF9AE}" pid="3" name="LastSaved">
    <vt:filetime>2024-02-28T05:30:00Z</vt:filetime>
  </property>
  <property fmtid="{D5CDD505-2E9C-101B-9397-08002B2CF9AE}" pid="4" name="ICV">
    <vt:lpwstr>4B0E55E269404DA0A549B1AEAA229D35</vt:lpwstr>
  </property>
  <property fmtid="{D5CDD505-2E9C-101B-9397-08002B2CF9AE}" pid="5" name="KSOProductBuildVer">
    <vt:lpwstr>1033-11.2.0.11225</vt:lpwstr>
  </property>
</Properties>
</file>