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8" r:id="rId4"/>
    <p:sldId id="257"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C00A231-4830-4ABC-99ED-407B8A33D75D}"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F7190-AF00-4F49-86E9-2D5D160676B9}" type="slidenum">
              <a:rPr lang="en-IN" smtClean="0"/>
              <a:t>‹#›</a:t>
            </a:fld>
            <a:endParaRPr lang="en-IN"/>
          </a:p>
        </p:txBody>
      </p:sp>
    </p:spTree>
    <p:extLst>
      <p:ext uri="{BB962C8B-B14F-4D97-AF65-F5344CB8AC3E}">
        <p14:creationId xmlns:p14="http://schemas.microsoft.com/office/powerpoint/2010/main" val="753204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C00A231-4830-4ABC-99ED-407B8A33D75D}"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F7190-AF00-4F49-86E9-2D5D160676B9}" type="slidenum">
              <a:rPr lang="en-IN" smtClean="0"/>
              <a:t>‹#›</a:t>
            </a:fld>
            <a:endParaRPr lang="en-IN"/>
          </a:p>
        </p:txBody>
      </p:sp>
    </p:spTree>
    <p:extLst>
      <p:ext uri="{BB962C8B-B14F-4D97-AF65-F5344CB8AC3E}">
        <p14:creationId xmlns:p14="http://schemas.microsoft.com/office/powerpoint/2010/main" val="2469759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C00A231-4830-4ABC-99ED-407B8A33D75D}"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F7190-AF00-4F49-86E9-2D5D160676B9}" type="slidenum">
              <a:rPr lang="en-IN" smtClean="0"/>
              <a:t>‹#›</a:t>
            </a:fld>
            <a:endParaRPr lang="en-IN"/>
          </a:p>
        </p:txBody>
      </p:sp>
    </p:spTree>
    <p:extLst>
      <p:ext uri="{BB962C8B-B14F-4D97-AF65-F5344CB8AC3E}">
        <p14:creationId xmlns:p14="http://schemas.microsoft.com/office/powerpoint/2010/main" val="177533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C00A231-4830-4ABC-99ED-407B8A33D75D}"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F7190-AF00-4F49-86E9-2D5D160676B9}" type="slidenum">
              <a:rPr lang="en-IN" smtClean="0"/>
              <a:t>‹#›</a:t>
            </a:fld>
            <a:endParaRPr lang="en-IN"/>
          </a:p>
        </p:txBody>
      </p:sp>
    </p:spTree>
    <p:extLst>
      <p:ext uri="{BB962C8B-B14F-4D97-AF65-F5344CB8AC3E}">
        <p14:creationId xmlns:p14="http://schemas.microsoft.com/office/powerpoint/2010/main" val="1093189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00A231-4830-4ABC-99ED-407B8A33D75D}"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F7190-AF00-4F49-86E9-2D5D160676B9}" type="slidenum">
              <a:rPr lang="en-IN" smtClean="0"/>
              <a:t>‹#›</a:t>
            </a:fld>
            <a:endParaRPr lang="en-IN"/>
          </a:p>
        </p:txBody>
      </p:sp>
    </p:spTree>
    <p:extLst>
      <p:ext uri="{BB962C8B-B14F-4D97-AF65-F5344CB8AC3E}">
        <p14:creationId xmlns:p14="http://schemas.microsoft.com/office/powerpoint/2010/main" val="4078822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C00A231-4830-4ABC-99ED-407B8A33D75D}"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9F7190-AF00-4F49-86E9-2D5D160676B9}" type="slidenum">
              <a:rPr lang="en-IN" smtClean="0"/>
              <a:t>‹#›</a:t>
            </a:fld>
            <a:endParaRPr lang="en-IN"/>
          </a:p>
        </p:txBody>
      </p:sp>
    </p:spTree>
    <p:extLst>
      <p:ext uri="{BB962C8B-B14F-4D97-AF65-F5344CB8AC3E}">
        <p14:creationId xmlns:p14="http://schemas.microsoft.com/office/powerpoint/2010/main" val="1592333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C00A231-4830-4ABC-99ED-407B8A33D75D}" type="datetimeFigureOut">
              <a:rPr lang="en-IN" smtClean="0"/>
              <a:t>27-06-2023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9F7190-AF00-4F49-86E9-2D5D160676B9}" type="slidenum">
              <a:rPr lang="en-IN" smtClean="0"/>
              <a:t>‹#›</a:t>
            </a:fld>
            <a:endParaRPr lang="en-IN"/>
          </a:p>
        </p:txBody>
      </p:sp>
    </p:spTree>
    <p:extLst>
      <p:ext uri="{BB962C8B-B14F-4D97-AF65-F5344CB8AC3E}">
        <p14:creationId xmlns:p14="http://schemas.microsoft.com/office/powerpoint/2010/main" val="125472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C00A231-4830-4ABC-99ED-407B8A33D75D}" type="datetimeFigureOut">
              <a:rPr lang="en-IN" smtClean="0"/>
              <a:t>27-06-2023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9F7190-AF00-4F49-86E9-2D5D160676B9}" type="slidenum">
              <a:rPr lang="en-IN" smtClean="0"/>
              <a:t>‹#›</a:t>
            </a:fld>
            <a:endParaRPr lang="en-IN"/>
          </a:p>
        </p:txBody>
      </p:sp>
    </p:spTree>
    <p:extLst>
      <p:ext uri="{BB962C8B-B14F-4D97-AF65-F5344CB8AC3E}">
        <p14:creationId xmlns:p14="http://schemas.microsoft.com/office/powerpoint/2010/main" val="1977806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00A231-4830-4ABC-99ED-407B8A33D75D}" type="datetimeFigureOut">
              <a:rPr lang="en-IN" smtClean="0"/>
              <a:t>27-06-2023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9F7190-AF00-4F49-86E9-2D5D160676B9}" type="slidenum">
              <a:rPr lang="en-IN" smtClean="0"/>
              <a:t>‹#›</a:t>
            </a:fld>
            <a:endParaRPr lang="en-IN"/>
          </a:p>
        </p:txBody>
      </p:sp>
    </p:spTree>
    <p:extLst>
      <p:ext uri="{BB962C8B-B14F-4D97-AF65-F5344CB8AC3E}">
        <p14:creationId xmlns:p14="http://schemas.microsoft.com/office/powerpoint/2010/main" val="83630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00A231-4830-4ABC-99ED-407B8A33D75D}"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9F7190-AF00-4F49-86E9-2D5D160676B9}" type="slidenum">
              <a:rPr lang="en-IN" smtClean="0"/>
              <a:t>‹#›</a:t>
            </a:fld>
            <a:endParaRPr lang="en-IN"/>
          </a:p>
        </p:txBody>
      </p:sp>
    </p:spTree>
    <p:extLst>
      <p:ext uri="{BB962C8B-B14F-4D97-AF65-F5344CB8AC3E}">
        <p14:creationId xmlns:p14="http://schemas.microsoft.com/office/powerpoint/2010/main" val="2475028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00A231-4830-4ABC-99ED-407B8A33D75D}"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9F7190-AF00-4F49-86E9-2D5D160676B9}" type="slidenum">
              <a:rPr lang="en-IN" smtClean="0"/>
              <a:t>‹#›</a:t>
            </a:fld>
            <a:endParaRPr lang="en-IN"/>
          </a:p>
        </p:txBody>
      </p:sp>
    </p:spTree>
    <p:extLst>
      <p:ext uri="{BB962C8B-B14F-4D97-AF65-F5344CB8AC3E}">
        <p14:creationId xmlns:p14="http://schemas.microsoft.com/office/powerpoint/2010/main" val="860167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00A231-4830-4ABC-99ED-407B8A33D75D}" type="datetimeFigureOut">
              <a:rPr lang="en-IN" smtClean="0"/>
              <a:t>27-06-2023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9F7190-AF00-4F49-86E9-2D5D160676B9}" type="slidenum">
              <a:rPr lang="en-IN" smtClean="0"/>
              <a:t>‹#›</a:t>
            </a:fld>
            <a:endParaRPr lang="en-IN"/>
          </a:p>
        </p:txBody>
      </p:sp>
    </p:spTree>
    <p:extLst>
      <p:ext uri="{BB962C8B-B14F-4D97-AF65-F5344CB8AC3E}">
        <p14:creationId xmlns:p14="http://schemas.microsoft.com/office/powerpoint/2010/main" val="3676272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1"/>
            <a:ext cx="12083141" cy="940526"/>
          </a:xfrm>
          <a:solidFill>
            <a:schemeClr val="accent5">
              <a:lumMod val="75000"/>
            </a:schemeClr>
          </a:solidFill>
        </p:spPr>
        <p:txBody>
          <a:bodyPr>
            <a:normAutofit/>
          </a:bodyPr>
          <a:lstStyle/>
          <a:p>
            <a:r>
              <a:rPr lang="en-US" sz="4800" b="1" dirty="0">
                <a:latin typeface="Arial Rounded MT Bold" panose="020F0704030504030204" pitchFamily="34" charset="0"/>
              </a:rPr>
              <a:t>ABC Call Volume Trend Analysis</a:t>
            </a:r>
            <a:endParaRPr lang="en-IN" sz="4800" dirty="0">
              <a:latin typeface="Arial Rounded MT Bold" panose="020F0704030504030204" pitchFamily="34" charset="0"/>
            </a:endParaRPr>
          </a:p>
        </p:txBody>
      </p:sp>
      <p:sp>
        <p:nvSpPr>
          <p:cNvPr id="5" name="Content Placeholder 4"/>
          <p:cNvSpPr>
            <a:spLocks noGrp="1"/>
          </p:cNvSpPr>
          <p:nvPr>
            <p:ph idx="1"/>
          </p:nvPr>
        </p:nvSpPr>
        <p:spPr>
          <a:xfrm>
            <a:off x="54429" y="940527"/>
            <a:ext cx="12083142" cy="5917473"/>
          </a:xfrm>
          <a:solidFill>
            <a:srgbClr val="00B050"/>
          </a:solidFill>
          <a:ln>
            <a:solidFill>
              <a:srgbClr val="00B050"/>
            </a:solidFill>
          </a:ln>
        </p:spPr>
        <p:txBody>
          <a:bodyPr>
            <a:normAutofit lnSpcReduction="10000"/>
          </a:bodyPr>
          <a:lstStyle/>
          <a:p>
            <a:pPr marL="0" indent="0">
              <a:buNone/>
            </a:pPr>
            <a:r>
              <a:rPr lang="en-IN" b="1" dirty="0"/>
              <a:t>Description:</a:t>
            </a:r>
          </a:p>
          <a:p>
            <a:pPr marL="0" indent="0">
              <a:buNone/>
            </a:pPr>
            <a:r>
              <a:rPr lang="en-US" b="1" dirty="0"/>
              <a:t>   </a:t>
            </a:r>
            <a:r>
              <a:rPr lang="en-US" dirty="0"/>
              <a:t> Customer Experience (CX) Inbound calling team for 23 days. Data includes </a:t>
            </a:r>
            <a:r>
              <a:rPr lang="en-US" dirty="0" err="1"/>
              <a:t>Agent_Name</a:t>
            </a:r>
            <a:r>
              <a:rPr lang="en-US" dirty="0"/>
              <a:t>, </a:t>
            </a:r>
            <a:r>
              <a:rPr lang="en-US" dirty="0" err="1"/>
              <a:t>Agent_ID</a:t>
            </a:r>
            <a:r>
              <a:rPr lang="en-US" dirty="0"/>
              <a:t>, </a:t>
            </a:r>
            <a:r>
              <a:rPr lang="en-US" dirty="0" err="1"/>
              <a:t>Queue_Time</a:t>
            </a:r>
            <a:r>
              <a:rPr lang="en-US" dirty="0"/>
              <a:t> [duration for which customer have to wait before they get connected to an agent], Time [time at which call was made by customer in a day], </a:t>
            </a:r>
            <a:r>
              <a:rPr lang="en-US" dirty="0" err="1"/>
              <a:t>Time_Bucket</a:t>
            </a:r>
            <a:r>
              <a:rPr lang="en-US" dirty="0"/>
              <a:t> [for easiness we have also provided you with the time bucket], Duration [duration for which a customer and executives are on call, </a:t>
            </a:r>
            <a:r>
              <a:rPr lang="en-US" dirty="0" err="1"/>
              <a:t>Call_Seconds</a:t>
            </a:r>
            <a:r>
              <a:rPr lang="en-US" dirty="0"/>
              <a:t> [for simplicity we have also converted those time into seconds], call status (Abandon, answered, transferred). A customer experience (CX) team consists of professionals who analyze customer feedback and data, and share insights with the rest of the organization. Typically, these teams fulfil various roles and responsibilities such as: Customer experience programs (CX programs), Digital customer experience, Design and processes, Internal communications, Voice of the customer (</a:t>
            </a:r>
            <a:r>
              <a:rPr lang="en-US" dirty="0" err="1"/>
              <a:t>VoC</a:t>
            </a:r>
            <a:r>
              <a:rPr lang="en-US" dirty="0"/>
              <a:t>), User experiences, Customer experience management, Journey mapping, Nurturing customer interactions, Customer success, Customer support, Handling customer data, Learning about the customer journey.</a:t>
            </a:r>
            <a:br>
              <a:rPr lang="en-US" dirty="0"/>
            </a:br>
            <a:endParaRPr lang="en-IN" dirty="0"/>
          </a:p>
        </p:txBody>
      </p:sp>
    </p:spTree>
    <p:extLst>
      <p:ext uri="{BB962C8B-B14F-4D97-AF65-F5344CB8AC3E}">
        <p14:creationId xmlns:p14="http://schemas.microsoft.com/office/powerpoint/2010/main" val="2986963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1"/>
            <a:ext cx="12083141" cy="940526"/>
          </a:xfrm>
          <a:solidFill>
            <a:schemeClr val="accent5">
              <a:lumMod val="75000"/>
            </a:schemeClr>
          </a:solidFill>
        </p:spPr>
        <p:txBody>
          <a:bodyPr>
            <a:normAutofit/>
          </a:bodyPr>
          <a:lstStyle/>
          <a:p>
            <a:r>
              <a:rPr lang="en-US" sz="4800" b="1" dirty="0">
                <a:latin typeface="Arial Rounded MT Bold" panose="020F0704030504030204" pitchFamily="34" charset="0"/>
              </a:rPr>
              <a:t>  </a:t>
            </a:r>
            <a:endParaRPr lang="en-IN" sz="4800" dirty="0">
              <a:latin typeface="Arial Rounded MT Bold" panose="020F0704030504030204" pitchFamily="34" charset="0"/>
            </a:endParaRPr>
          </a:p>
        </p:txBody>
      </p:sp>
      <p:sp>
        <p:nvSpPr>
          <p:cNvPr id="5" name="Content Placeholder 4"/>
          <p:cNvSpPr>
            <a:spLocks noGrp="1"/>
          </p:cNvSpPr>
          <p:nvPr>
            <p:ph idx="1"/>
          </p:nvPr>
        </p:nvSpPr>
        <p:spPr>
          <a:xfrm>
            <a:off x="1" y="940527"/>
            <a:ext cx="12083142" cy="5917473"/>
          </a:xfrm>
          <a:solidFill>
            <a:srgbClr val="00B050"/>
          </a:solidFill>
          <a:ln>
            <a:solidFill>
              <a:srgbClr val="00B050"/>
            </a:solidFill>
          </a:ln>
        </p:spPr>
        <p:txBody>
          <a:bodyPr/>
          <a:lstStyle/>
          <a:p>
            <a:pPr marL="0" indent="0">
              <a:buNone/>
            </a:pPr>
            <a:r>
              <a:rPr lang="en-US" b="1" dirty="0">
                <a:solidFill>
                  <a:schemeClr val="accent5">
                    <a:lumMod val="50000"/>
                  </a:schemeClr>
                </a:solidFill>
              </a:rPr>
              <a:t>A person works effectively </a:t>
            </a:r>
            <a:r>
              <a:rPr lang="en-US" dirty="0"/>
              <a:t> 4.5 hours a day</a:t>
            </a:r>
          </a:p>
          <a:p>
            <a:pPr marL="0" indent="0">
              <a:buNone/>
            </a:pPr>
            <a:r>
              <a:rPr lang="en-US" b="1" dirty="0">
                <a:solidFill>
                  <a:schemeClr val="accent5">
                    <a:lumMod val="50000"/>
                  </a:schemeClr>
                </a:solidFill>
              </a:rPr>
              <a:t>Average duration spent in a call  </a:t>
            </a:r>
            <a:r>
              <a:rPr lang="en-US" dirty="0"/>
              <a:t>198.6 sec</a:t>
            </a:r>
          </a:p>
          <a:p>
            <a:pPr marL="0" indent="0">
              <a:buNone/>
            </a:pPr>
            <a:r>
              <a:rPr lang="en-US" b="1" dirty="0">
                <a:solidFill>
                  <a:schemeClr val="accent5">
                    <a:lumMod val="50000"/>
                  </a:schemeClr>
                </a:solidFill>
              </a:rPr>
              <a:t>Call volume daily  </a:t>
            </a:r>
            <a:r>
              <a:rPr lang="en-US" dirty="0"/>
              <a:t>5129.913</a:t>
            </a:r>
          </a:p>
          <a:p>
            <a:pPr marL="0" indent="0">
              <a:buNone/>
            </a:pPr>
            <a:r>
              <a:rPr lang="en-US" b="1" dirty="0">
                <a:solidFill>
                  <a:schemeClr val="accent5">
                    <a:lumMod val="50000"/>
                  </a:schemeClr>
                </a:solidFill>
              </a:rPr>
              <a:t>Provide support in night  </a:t>
            </a:r>
            <a:r>
              <a:rPr lang="en-US" dirty="0"/>
              <a:t>1539</a:t>
            </a:r>
          </a:p>
          <a:p>
            <a:pPr marL="0" indent="0">
              <a:buNone/>
            </a:pPr>
            <a:r>
              <a:rPr lang="en-US" b="1" dirty="0">
                <a:solidFill>
                  <a:schemeClr val="accent5">
                    <a:lumMod val="50000"/>
                  </a:schemeClr>
                </a:solidFill>
              </a:rPr>
              <a:t>Additional hour requires  </a:t>
            </a:r>
            <a:r>
              <a:rPr lang="en-US" dirty="0"/>
              <a:t>76</a:t>
            </a:r>
          </a:p>
          <a:p>
            <a:pPr marL="0" indent="0">
              <a:buNone/>
            </a:pPr>
            <a:r>
              <a:rPr lang="en-US" b="1" dirty="0">
                <a:solidFill>
                  <a:schemeClr val="accent5">
                    <a:lumMod val="50000"/>
                  </a:schemeClr>
                </a:solidFill>
              </a:rPr>
              <a:t>Additional headcount </a:t>
            </a:r>
            <a:r>
              <a:rPr lang="en-US" dirty="0"/>
              <a:t>17</a:t>
            </a:r>
          </a:p>
          <a:p>
            <a:pPr marL="0" indent="0">
              <a:buNone/>
            </a:pPr>
            <a:r>
              <a:rPr lang="en-US" b="1" dirty="0">
                <a:solidFill>
                  <a:schemeClr val="accent5">
                    <a:lumMod val="50000"/>
                  </a:schemeClr>
                </a:solidFill>
              </a:rPr>
              <a:t>Total head count </a:t>
            </a:r>
            <a:r>
              <a:rPr lang="en-US" dirty="0"/>
              <a:t>17+57=74</a:t>
            </a:r>
          </a:p>
          <a:p>
            <a:pPr marL="0" indent="0">
              <a:buNone/>
            </a:pPr>
            <a:endParaRPr lang="en-US" dirty="0"/>
          </a:p>
          <a:p>
            <a:pPr marL="0" indent="0">
              <a:buNone/>
            </a:pPr>
            <a:r>
              <a:rPr lang="en-US" b="1" dirty="0">
                <a:solidFill>
                  <a:schemeClr val="accent5">
                    <a:lumMod val="50000"/>
                  </a:schemeClr>
                </a:solidFill>
              </a:rPr>
              <a:t>Need</a:t>
            </a:r>
            <a:r>
              <a:rPr lang="en-US" dirty="0"/>
              <a:t> 17 </a:t>
            </a:r>
            <a:r>
              <a:rPr lang="en-US" b="1" dirty="0">
                <a:solidFill>
                  <a:schemeClr val="accent5">
                    <a:lumMod val="50000"/>
                  </a:schemeClr>
                </a:solidFill>
              </a:rPr>
              <a:t>more man-power to support at night each day and also keeping the abandon rate to </a:t>
            </a:r>
            <a:r>
              <a:rPr lang="en-US" dirty="0"/>
              <a:t>10%.</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96149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1"/>
            <a:ext cx="12083141" cy="940526"/>
          </a:xfrm>
          <a:solidFill>
            <a:schemeClr val="accent5">
              <a:lumMod val="75000"/>
            </a:schemeClr>
          </a:solidFill>
        </p:spPr>
        <p:txBody>
          <a:bodyPr>
            <a:normAutofit/>
          </a:bodyPr>
          <a:lstStyle/>
          <a:p>
            <a:r>
              <a:rPr lang="en-US" sz="4800" b="1" dirty="0">
                <a:latin typeface="Arial Rounded MT Bold" panose="020F0704030504030204" pitchFamily="34" charset="0"/>
              </a:rPr>
              <a:t>ABC Call Volume Trend Analysis</a:t>
            </a:r>
            <a:endParaRPr lang="en-IN" sz="4800" dirty="0">
              <a:latin typeface="Arial Rounded MT Bold" panose="020F0704030504030204" pitchFamily="34" charset="0"/>
            </a:endParaRPr>
          </a:p>
        </p:txBody>
      </p:sp>
      <p:sp>
        <p:nvSpPr>
          <p:cNvPr id="5" name="Content Placeholder 4"/>
          <p:cNvSpPr>
            <a:spLocks noGrp="1"/>
          </p:cNvSpPr>
          <p:nvPr>
            <p:ph idx="1"/>
          </p:nvPr>
        </p:nvSpPr>
        <p:spPr>
          <a:xfrm>
            <a:off x="1" y="940527"/>
            <a:ext cx="12083142" cy="5917473"/>
          </a:xfrm>
          <a:solidFill>
            <a:srgbClr val="00B050"/>
          </a:solidFill>
          <a:ln>
            <a:solidFill>
              <a:srgbClr val="00B050"/>
            </a:solidFill>
          </a:ln>
        </p:spPr>
        <p:txBody>
          <a:bodyPr>
            <a:normAutofit/>
          </a:bodyPr>
          <a:lstStyle/>
          <a:p>
            <a:pPr marL="0" indent="0">
              <a:buNone/>
            </a:pPr>
            <a:r>
              <a:rPr lang="en-IN" b="1" dirty="0"/>
              <a:t>Business Understanding:</a:t>
            </a:r>
          </a:p>
          <a:p>
            <a:pPr marL="0" indent="0">
              <a:buNone/>
            </a:pPr>
            <a:r>
              <a:rPr lang="en-US" dirty="0"/>
              <a:t>Advertising is a way of marketing your business in order to increase sales or make your audience aware of your products or services. Until a customer deals with you directly and actually buys your products or services, your advertising may help to form their first impressions of your business. Target audience for businesses could be local, regional, national or international or a mixture. So they use different ways for advertisement. Some of the types of advertisement are: Internet/online directories, Trade and technical press, Radio, Cinema, Outdoor advertising, National papers, magazines and TV. Advertising business is very competitive as a lot of players bid a lot of money in a single segment of business to target the same audience. Here comes the analytical skills of the company to target those audiences from those types of media platforms where they convert them to their customers at a low cost. </a:t>
            </a:r>
            <a:br>
              <a:rPr lang="en-US" dirty="0"/>
            </a:br>
            <a:endParaRPr lang="en-IN" dirty="0"/>
          </a:p>
        </p:txBody>
      </p:sp>
    </p:spTree>
    <p:extLst>
      <p:ext uri="{BB962C8B-B14F-4D97-AF65-F5344CB8AC3E}">
        <p14:creationId xmlns:p14="http://schemas.microsoft.com/office/powerpoint/2010/main" val="1462839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1"/>
            <a:ext cx="12083141" cy="940526"/>
          </a:xfrm>
          <a:solidFill>
            <a:schemeClr val="accent5">
              <a:lumMod val="75000"/>
            </a:schemeClr>
          </a:solidFill>
        </p:spPr>
        <p:txBody>
          <a:bodyPr>
            <a:normAutofit/>
          </a:bodyPr>
          <a:lstStyle/>
          <a:p>
            <a:r>
              <a:rPr lang="en-IN" b="1" dirty="0"/>
              <a:t>Approach</a:t>
            </a:r>
            <a:endParaRPr lang="en-IN" sz="4800" dirty="0">
              <a:latin typeface="Arial Rounded MT Bold" panose="020F0704030504030204" pitchFamily="34" charset="0"/>
            </a:endParaRPr>
          </a:p>
        </p:txBody>
      </p:sp>
      <p:sp>
        <p:nvSpPr>
          <p:cNvPr id="5" name="Content Placeholder 4"/>
          <p:cNvSpPr>
            <a:spLocks noGrp="1"/>
          </p:cNvSpPr>
          <p:nvPr>
            <p:ph idx="1"/>
          </p:nvPr>
        </p:nvSpPr>
        <p:spPr>
          <a:xfrm>
            <a:off x="1" y="940527"/>
            <a:ext cx="12083142" cy="5917473"/>
          </a:xfrm>
          <a:solidFill>
            <a:srgbClr val="00B050"/>
          </a:solidFill>
          <a:ln>
            <a:solidFill>
              <a:srgbClr val="00B050"/>
            </a:solidFill>
          </a:ln>
        </p:spPr>
        <p:txBody>
          <a:bodyPr/>
          <a:lstStyle/>
          <a:p>
            <a:pPr marL="0" indent="0">
              <a:buNone/>
            </a:pPr>
            <a:r>
              <a:rPr lang="en-US" dirty="0"/>
              <a:t>THE given data is cleaned there is not required clean the data for analysis </a:t>
            </a:r>
          </a:p>
          <a:p>
            <a:pPr marL="0" indent="0">
              <a:buNone/>
            </a:pPr>
            <a:r>
              <a:rPr lang="en-US" dirty="0"/>
              <a:t>117989 rows are their I done some of the analysis  with the help of pivot table </a:t>
            </a:r>
          </a:p>
          <a:p>
            <a:pPr marL="0" indent="0">
              <a:buNone/>
            </a:pPr>
            <a:r>
              <a:rPr lang="en-US" dirty="0"/>
              <a:t>And some formulas it is very important understand the learn the concept excel in the analytics  </a:t>
            </a:r>
          </a:p>
          <a:p>
            <a:pPr marL="0" indent="0">
              <a:buNone/>
            </a:pPr>
            <a:endParaRPr lang="en-US" dirty="0"/>
          </a:p>
          <a:p>
            <a:pPr marL="0" indent="0">
              <a:buNone/>
            </a:pPr>
            <a:r>
              <a:rPr lang="en-US" sz="4000" b="1" dirty="0"/>
              <a:t>Tech stack used</a:t>
            </a:r>
          </a:p>
          <a:p>
            <a:pPr marL="0" indent="0">
              <a:buNone/>
            </a:pPr>
            <a:r>
              <a:rPr lang="en-US" sz="4000" b="1" dirty="0"/>
              <a:t>                power point ,excel </a:t>
            </a:r>
            <a:endParaRPr lang="en-IN" sz="4000" b="1" dirty="0"/>
          </a:p>
        </p:txBody>
      </p:sp>
    </p:spTree>
    <p:extLst>
      <p:ext uri="{BB962C8B-B14F-4D97-AF65-F5344CB8AC3E}">
        <p14:creationId xmlns:p14="http://schemas.microsoft.com/office/powerpoint/2010/main" val="1081466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1"/>
            <a:ext cx="12083141" cy="940526"/>
          </a:xfrm>
          <a:solidFill>
            <a:schemeClr val="accent5">
              <a:lumMod val="75000"/>
            </a:schemeClr>
          </a:solidFill>
        </p:spPr>
        <p:txBody>
          <a:bodyPr>
            <a:normAutofit/>
          </a:bodyPr>
          <a:lstStyle/>
          <a:p>
            <a:r>
              <a:rPr lang="en-US" sz="4800" dirty="0">
                <a:latin typeface="Arial Rounded MT Bold" panose="020F0704030504030204" pitchFamily="34" charset="0"/>
              </a:rPr>
              <a:t>Insight</a:t>
            </a:r>
            <a:endParaRPr lang="en-IN" sz="4800" dirty="0">
              <a:latin typeface="Arial Rounded MT Bold" panose="020F0704030504030204" pitchFamily="34" charset="0"/>
            </a:endParaRPr>
          </a:p>
        </p:txBody>
      </p:sp>
      <p:sp>
        <p:nvSpPr>
          <p:cNvPr id="5" name="Content Placeholder 4"/>
          <p:cNvSpPr>
            <a:spLocks noGrp="1"/>
          </p:cNvSpPr>
          <p:nvPr>
            <p:ph idx="1"/>
          </p:nvPr>
        </p:nvSpPr>
        <p:spPr>
          <a:xfrm>
            <a:off x="1" y="940527"/>
            <a:ext cx="12083142" cy="5917473"/>
          </a:xfrm>
          <a:solidFill>
            <a:srgbClr val="00B050"/>
          </a:solidFill>
          <a:ln>
            <a:solidFill>
              <a:srgbClr val="00B050"/>
            </a:solidFill>
          </a:ln>
        </p:spPr>
        <p:txBody>
          <a:bodyPr>
            <a:normAutofit fontScale="85000" lnSpcReduction="20000"/>
          </a:bodyPr>
          <a:lstStyle/>
          <a:p>
            <a:pPr marL="0" indent="0">
              <a:buNone/>
            </a:pPr>
            <a:r>
              <a:rPr lang="en-US" dirty="0"/>
              <a:t>I got more information about usage of excel as well the real power of excel in the </a:t>
            </a:r>
          </a:p>
          <a:p>
            <a:pPr marL="0" indent="0">
              <a:buNone/>
            </a:pPr>
            <a:r>
              <a:rPr lang="en-US" dirty="0"/>
              <a:t>Analytics and got the information about call trends means customer support </a:t>
            </a:r>
          </a:p>
          <a:p>
            <a:pPr marL="0" indent="0">
              <a:buNone/>
            </a:pPr>
            <a:r>
              <a:rPr lang="en-US" dirty="0"/>
              <a:t>Concept of Timeslot, </a:t>
            </a:r>
            <a:r>
              <a:rPr lang="en-US" dirty="0" err="1"/>
              <a:t>Call_Status</a:t>
            </a:r>
            <a:r>
              <a:rPr lang="en-US" dirty="0"/>
              <a:t>, </a:t>
            </a:r>
            <a:r>
              <a:rPr lang="en-US" dirty="0" err="1"/>
              <a:t>IVR_Duration</a:t>
            </a:r>
            <a:r>
              <a:rPr lang="en-US" dirty="0"/>
              <a:t>, </a:t>
            </a:r>
            <a:r>
              <a:rPr lang="en-US" dirty="0" err="1"/>
              <a:t>etc</a:t>
            </a:r>
            <a:r>
              <a:rPr lang="en-US" dirty="0"/>
              <a:t> understand clearly</a:t>
            </a:r>
          </a:p>
          <a:p>
            <a:pPr marL="0" indent="0">
              <a:buNone/>
            </a:pPr>
            <a:r>
              <a:rPr lang="en-US" sz="3600" b="1" dirty="0"/>
              <a:t>REQUIREMENTS</a:t>
            </a:r>
          </a:p>
          <a:p>
            <a:r>
              <a:rPr lang="en-US" dirty="0"/>
              <a:t>Calculate the average call time duration for all incoming calls received by agents (in each </a:t>
            </a:r>
            <a:r>
              <a:rPr lang="en-US" dirty="0" err="1"/>
              <a:t>Time_Bucket</a:t>
            </a:r>
            <a:r>
              <a:rPr lang="en-US" dirty="0"/>
              <a:t>).</a:t>
            </a:r>
          </a:p>
          <a:p>
            <a:r>
              <a:rPr lang="en-US" dirty="0"/>
              <a:t>Show the total volume/ number of calls coming in via charts/ graphs [Number of calls v/s Time]. You can select time in a bucket form (i.e. 1-2, 2-3, …..)</a:t>
            </a:r>
          </a:p>
          <a:p>
            <a:r>
              <a:rPr lang="en-US" dirty="0"/>
              <a:t>As you can see current abandon rate is approximately 30%. Propose a manpower plan required during each time bucket [between 9am to 9pm] to reduce the abandon rate to 10%. (i.e. You have to calculate minimum number of agents required in each time bucket so that at least 90 calls should be answered out of 100.) </a:t>
            </a:r>
          </a:p>
          <a:p>
            <a:r>
              <a:rPr lang="en-US" dirty="0"/>
              <a:t>Let’s say customers also call this ABC insurance company in night but didn’t get answer as there are no agents to answer, this creates a bad customer experience for this Insurance company. Suppose every 100 calls that customer made during 9 Am to 9 Pm, customer also made 30 calls in night between interval [9 Pm to 9 Am] and distribution of those 30 calls are as follows:</a:t>
            </a:r>
          </a:p>
          <a:p>
            <a:pPr marL="0" indent="0">
              <a:buNone/>
            </a:pPr>
            <a:endParaRPr lang="en-IN" dirty="0"/>
          </a:p>
        </p:txBody>
      </p:sp>
    </p:spTree>
    <p:extLst>
      <p:ext uri="{BB962C8B-B14F-4D97-AF65-F5344CB8AC3E}">
        <p14:creationId xmlns:p14="http://schemas.microsoft.com/office/powerpoint/2010/main" val="697839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1"/>
            <a:ext cx="12083141" cy="940526"/>
          </a:xfrm>
          <a:solidFill>
            <a:schemeClr val="accent5">
              <a:lumMod val="75000"/>
            </a:schemeClr>
          </a:solidFill>
        </p:spPr>
        <p:txBody>
          <a:bodyPr>
            <a:normAutofit/>
          </a:bodyPr>
          <a:lstStyle/>
          <a:p>
            <a:r>
              <a:rPr lang="en-IN" dirty="0"/>
              <a:t>average call time duration</a:t>
            </a:r>
            <a:endParaRPr lang="en-IN" sz="4800" dirty="0">
              <a:latin typeface="Arial Rounded MT Bold" panose="020F0704030504030204" pitchFamily="34" charset="0"/>
            </a:endParaRPr>
          </a:p>
        </p:txBody>
      </p:sp>
      <p:sp>
        <p:nvSpPr>
          <p:cNvPr id="5" name="Content Placeholder 4"/>
          <p:cNvSpPr>
            <a:spLocks noGrp="1"/>
          </p:cNvSpPr>
          <p:nvPr>
            <p:ph idx="1"/>
          </p:nvPr>
        </p:nvSpPr>
        <p:spPr>
          <a:xfrm>
            <a:off x="1" y="940527"/>
            <a:ext cx="12083142" cy="5917473"/>
          </a:xfrm>
          <a:solidFill>
            <a:srgbClr val="00B050"/>
          </a:solidFill>
          <a:ln>
            <a:solidFill>
              <a:srgbClr val="00B050"/>
            </a:solidFill>
          </a:ln>
        </p:spPr>
        <p:txBody>
          <a:bodyPr/>
          <a:lstStyle/>
          <a:p>
            <a:pPr marL="0" indent="0">
              <a:buNone/>
            </a:pPr>
            <a:endParaRPr lang="en-US" dirty="0"/>
          </a:p>
          <a:p>
            <a:pPr marL="0" indent="0">
              <a:buNone/>
            </a:pPr>
            <a:r>
              <a:rPr lang="en-US" dirty="0" err="1"/>
              <a:t>ddd</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Maximum number of call in 10-11 time bucket</a:t>
            </a:r>
          </a:p>
          <a:p>
            <a:pPr marL="0" indent="0">
              <a:buNone/>
            </a:pPr>
            <a:r>
              <a:rPr lang="en-US" dirty="0"/>
              <a:t>Average call time for all answered call is 198.6</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0527"/>
            <a:ext cx="12083142" cy="3796304"/>
          </a:xfrm>
          <a:prstGeom prst="rect">
            <a:avLst/>
          </a:prstGeom>
        </p:spPr>
      </p:pic>
    </p:spTree>
    <p:extLst>
      <p:ext uri="{BB962C8B-B14F-4D97-AF65-F5344CB8AC3E}">
        <p14:creationId xmlns:p14="http://schemas.microsoft.com/office/powerpoint/2010/main" val="3383344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1"/>
            <a:ext cx="12083141" cy="940526"/>
          </a:xfrm>
          <a:solidFill>
            <a:schemeClr val="accent5">
              <a:lumMod val="75000"/>
            </a:schemeClr>
          </a:solidFill>
        </p:spPr>
        <p:txBody>
          <a:bodyPr>
            <a:normAutofit fontScale="90000"/>
          </a:bodyPr>
          <a:lstStyle/>
          <a:p>
            <a:r>
              <a:rPr lang="en-US" dirty="0"/>
              <a:t>total volume/ number of calls coming in via charts/ graphs</a:t>
            </a:r>
            <a:endParaRPr lang="en-IN" sz="4800" dirty="0">
              <a:latin typeface="Arial Rounded MT Bold" panose="020F0704030504030204" pitchFamily="34" charset="0"/>
            </a:endParaRPr>
          </a:p>
        </p:txBody>
      </p:sp>
      <p:sp>
        <p:nvSpPr>
          <p:cNvPr id="5" name="Content Placeholder 4"/>
          <p:cNvSpPr>
            <a:spLocks noGrp="1"/>
          </p:cNvSpPr>
          <p:nvPr>
            <p:ph idx="1"/>
          </p:nvPr>
        </p:nvSpPr>
        <p:spPr>
          <a:xfrm>
            <a:off x="1" y="940527"/>
            <a:ext cx="12083142" cy="5917473"/>
          </a:xfrm>
          <a:solidFill>
            <a:srgbClr val="00B050"/>
          </a:solidFill>
          <a:ln>
            <a:solidFill>
              <a:srgbClr val="00B050"/>
            </a:solidFill>
          </a:ln>
        </p:spPr>
        <p:txBody>
          <a:bodyPr/>
          <a:lstStyle/>
          <a:p>
            <a:pPr marL="0" indent="0">
              <a:buNone/>
            </a:pPr>
            <a:r>
              <a:rPr lang="en-US" dirty="0" err="1"/>
              <a:t>Hhgghghhh</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Maximum count of call in 11_12 bucket</a:t>
            </a:r>
          </a:p>
          <a:p>
            <a:pPr marL="0" indent="0">
              <a:buNone/>
            </a:pPr>
            <a:r>
              <a:rPr lang="en-US" dirty="0"/>
              <a:t>And least in 20_21</a:t>
            </a:r>
          </a:p>
          <a:p>
            <a:pPr marL="0" indent="0">
              <a:buNone/>
            </a:pPr>
            <a:r>
              <a:rPr lang="en-US" dirty="0"/>
              <a:t>We can observe that there is drastically down after 11_12 time bucket</a:t>
            </a:r>
          </a:p>
          <a:p>
            <a:pPr marL="0" indent="0">
              <a:buNone/>
            </a:pP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965498"/>
            <a:ext cx="11965576" cy="3906948"/>
          </a:xfrm>
          <a:prstGeom prst="rect">
            <a:avLst/>
          </a:prstGeom>
        </p:spPr>
      </p:pic>
    </p:spTree>
    <p:extLst>
      <p:ext uri="{BB962C8B-B14F-4D97-AF65-F5344CB8AC3E}">
        <p14:creationId xmlns:p14="http://schemas.microsoft.com/office/powerpoint/2010/main" val="3558983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0"/>
            <a:ext cx="12083141" cy="1645919"/>
          </a:xfrm>
          <a:solidFill>
            <a:schemeClr val="accent5">
              <a:lumMod val="75000"/>
            </a:schemeClr>
          </a:solidFill>
        </p:spPr>
        <p:txBody>
          <a:bodyPr>
            <a:noAutofit/>
          </a:bodyPr>
          <a:lstStyle/>
          <a:p>
            <a:r>
              <a:rPr lang="en-US" sz="2400" dirty="0"/>
              <a:t>As you can see current abandon rate is approximately 30%. Propose a manpower plan required during each time bucket [between 9am to 9pm] to reduce the abandon rate to 10%. (i.e. You have to calculate minimum number of agents required in each time bucket so that at least 90 calls should be answered out of 100.) </a:t>
            </a:r>
            <a:endParaRPr lang="en-IN" sz="2800" dirty="0">
              <a:latin typeface="Arial Rounded MT Bold" panose="020F0704030504030204" pitchFamily="34" charset="0"/>
            </a:endParaRP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358" y="1860644"/>
            <a:ext cx="4106699" cy="4736099"/>
          </a:xfrm>
          <a:solidFill>
            <a:srgbClr val="00B050"/>
          </a:solidFill>
          <a:ln>
            <a:solidFill>
              <a:srgbClr val="00B050"/>
            </a:solidFill>
          </a:ln>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7497" y="1860645"/>
            <a:ext cx="7445829" cy="191191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7496" y="4228693"/>
            <a:ext cx="7445829" cy="1819410"/>
          </a:xfrm>
          <a:prstGeom prst="rect">
            <a:avLst/>
          </a:prstGeom>
        </p:spPr>
      </p:pic>
    </p:spTree>
    <p:extLst>
      <p:ext uri="{BB962C8B-B14F-4D97-AF65-F5344CB8AC3E}">
        <p14:creationId xmlns:p14="http://schemas.microsoft.com/office/powerpoint/2010/main" val="1298757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0"/>
            <a:ext cx="12083141" cy="600891"/>
          </a:xfrm>
          <a:solidFill>
            <a:schemeClr val="accent5">
              <a:lumMod val="75000"/>
            </a:schemeClr>
          </a:solidFill>
        </p:spPr>
        <p:txBody>
          <a:bodyPr>
            <a:normAutofit fontScale="90000"/>
          </a:bodyPr>
          <a:lstStyle/>
          <a:p>
            <a:r>
              <a:rPr lang="en-US" sz="4800" dirty="0">
                <a:latin typeface="Arial Rounded MT Bold" panose="020F0704030504030204" pitchFamily="34" charset="0"/>
              </a:rPr>
              <a:t>    </a:t>
            </a:r>
            <a:endParaRPr lang="en-IN" sz="4800" dirty="0">
              <a:latin typeface="Arial Rounded MT Bold" panose="020F0704030504030204" pitchFamily="34" charset="0"/>
            </a:endParaRPr>
          </a:p>
        </p:txBody>
      </p:sp>
      <p:sp>
        <p:nvSpPr>
          <p:cNvPr id="5" name="Content Placeholder 4"/>
          <p:cNvSpPr>
            <a:spLocks noGrp="1"/>
          </p:cNvSpPr>
          <p:nvPr>
            <p:ph idx="1"/>
          </p:nvPr>
        </p:nvSpPr>
        <p:spPr>
          <a:xfrm>
            <a:off x="1" y="600891"/>
            <a:ext cx="12083142" cy="6257109"/>
          </a:xfrm>
          <a:solidFill>
            <a:srgbClr val="00B050"/>
          </a:solidFill>
          <a:ln>
            <a:solidFill>
              <a:srgbClr val="00B050"/>
            </a:solidFill>
          </a:ln>
        </p:spPr>
        <p:txBody>
          <a:bodyPr>
            <a:normAutofit lnSpcReduction="10000"/>
          </a:bodyPr>
          <a:lstStyle/>
          <a:p>
            <a:pPr marL="0" indent="0">
              <a:buNone/>
            </a:pPr>
            <a:r>
              <a:rPr lang="en-US" b="1" dirty="0">
                <a:solidFill>
                  <a:schemeClr val="accent5">
                    <a:lumMod val="50000"/>
                  </a:schemeClr>
                </a:solidFill>
              </a:rPr>
              <a:t>Average duration spent in a call  is  </a:t>
            </a:r>
            <a:r>
              <a:rPr lang="en-US" b="1" dirty="0"/>
              <a:t>198.6 sec</a:t>
            </a:r>
          </a:p>
          <a:p>
            <a:pPr marL="0" indent="0">
              <a:buNone/>
            </a:pPr>
            <a:r>
              <a:rPr lang="en-US" b="1" dirty="0"/>
              <a:t> </a:t>
            </a:r>
            <a:r>
              <a:rPr lang="en-US" b="1" dirty="0">
                <a:solidFill>
                  <a:schemeClr val="accent5">
                    <a:lumMod val="50000"/>
                  </a:schemeClr>
                </a:solidFill>
              </a:rPr>
              <a:t>Time required to answer 70% of the calls </a:t>
            </a:r>
          </a:p>
          <a:p>
            <a:pPr marL="0" indent="0">
              <a:buNone/>
            </a:pPr>
            <a:r>
              <a:rPr lang="en-US" dirty="0"/>
              <a:t>198.6 * 5130 * 0.7 / 3600 = 198.10 hours.</a:t>
            </a:r>
          </a:p>
          <a:p>
            <a:pPr marL="0" indent="0">
              <a:buNone/>
            </a:pPr>
            <a:r>
              <a:rPr lang="en-US" dirty="0"/>
              <a:t> </a:t>
            </a:r>
            <a:r>
              <a:rPr lang="en-US" b="1" dirty="0">
                <a:solidFill>
                  <a:schemeClr val="accent5">
                    <a:lumMod val="50000"/>
                  </a:schemeClr>
                </a:solidFill>
              </a:rPr>
              <a:t>A person works 4.5 hours a day, </a:t>
            </a:r>
          </a:p>
          <a:p>
            <a:pPr marL="0" indent="0">
              <a:buNone/>
            </a:pPr>
            <a:r>
              <a:rPr lang="en-US" b="1" dirty="0">
                <a:solidFill>
                  <a:schemeClr val="accent5">
                    <a:lumMod val="50000"/>
                  </a:schemeClr>
                </a:solidFill>
              </a:rPr>
              <a:t>Total number of people need to work in a day to get a 70% </a:t>
            </a:r>
          </a:p>
          <a:p>
            <a:pPr marL="0" indent="0">
              <a:buNone/>
            </a:pPr>
            <a:r>
              <a:rPr lang="en-US" dirty="0"/>
              <a:t> 198.10/4.5 </a:t>
            </a:r>
          </a:p>
          <a:p>
            <a:pPr marL="0" indent="0">
              <a:buNone/>
            </a:pPr>
            <a:r>
              <a:rPr lang="en-US" dirty="0"/>
              <a:t>= 44 People.</a:t>
            </a:r>
          </a:p>
          <a:p>
            <a:pPr marL="0" indent="0">
              <a:buNone/>
            </a:pPr>
            <a:r>
              <a:rPr lang="en-US" dirty="0"/>
              <a:t> </a:t>
            </a:r>
            <a:r>
              <a:rPr lang="en-US" b="1" dirty="0">
                <a:solidFill>
                  <a:schemeClr val="accent5">
                    <a:lumMod val="50000"/>
                  </a:schemeClr>
                </a:solidFill>
              </a:rPr>
              <a:t>Time required to answer 90% of the calls</a:t>
            </a:r>
          </a:p>
          <a:p>
            <a:pPr marL="0" indent="0">
              <a:buNone/>
            </a:pPr>
            <a:r>
              <a:rPr lang="en-US" dirty="0"/>
              <a:t>= 198.6 * 5130 * 0.9 / 3600</a:t>
            </a:r>
          </a:p>
          <a:p>
            <a:pPr marL="0" indent="0">
              <a:buNone/>
            </a:pPr>
            <a:r>
              <a:rPr lang="en-US" dirty="0"/>
              <a:t> = 254.700 hours.</a:t>
            </a:r>
          </a:p>
          <a:p>
            <a:pPr marL="0" indent="0">
              <a:buNone/>
            </a:pPr>
            <a:r>
              <a:rPr lang="en-US" dirty="0"/>
              <a:t> </a:t>
            </a:r>
            <a:r>
              <a:rPr lang="en-US" b="1" dirty="0">
                <a:solidFill>
                  <a:schemeClr val="accent5">
                    <a:lumMod val="50000"/>
                  </a:schemeClr>
                </a:solidFill>
              </a:rPr>
              <a:t>Total number of people need to work in a day to get 90% answering rate </a:t>
            </a:r>
            <a:r>
              <a:rPr lang="en-US" dirty="0"/>
              <a:t>=254.700/4.5</a:t>
            </a:r>
          </a:p>
          <a:p>
            <a:pPr marL="0" indent="0">
              <a:buNone/>
            </a:pPr>
            <a:r>
              <a:rPr lang="en-US" dirty="0"/>
              <a:t>= 57 People</a:t>
            </a:r>
            <a:endParaRPr lang="en-IN" dirty="0"/>
          </a:p>
        </p:txBody>
      </p:sp>
    </p:spTree>
    <p:extLst>
      <p:ext uri="{BB962C8B-B14F-4D97-AF65-F5344CB8AC3E}">
        <p14:creationId xmlns:p14="http://schemas.microsoft.com/office/powerpoint/2010/main" val="3364807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0"/>
            <a:ext cx="12083141" cy="1554479"/>
          </a:xfrm>
          <a:solidFill>
            <a:schemeClr val="accent5">
              <a:lumMod val="75000"/>
            </a:schemeClr>
          </a:solidFill>
        </p:spPr>
        <p:txBody>
          <a:bodyPr>
            <a:normAutofit fontScale="90000"/>
          </a:bodyPr>
          <a:lstStyle/>
          <a:p>
            <a:r>
              <a:rPr lang="en-US" sz="2700" dirty="0"/>
              <a:t>Let’s say customers also call this ABC insurance company in night but didn’t get answer as there are no agents to answer, this creates a bad customer experience for this Insurance company. Suppose every 100 calls that customer made during 9 Am to 9 Pm, customer also made 30 calls in night between interval [9 Pm to 9 Am] and distribution of those 30 calls are as follows:</a:t>
            </a:r>
            <a:endParaRPr lang="en-IN" sz="3100" dirty="0">
              <a:latin typeface="Arial Rounded MT Bold" panose="020F0704030504030204" pitchFamily="34" charset="0"/>
            </a:endParaRPr>
          </a:p>
        </p:txBody>
      </p:sp>
      <p:sp>
        <p:nvSpPr>
          <p:cNvPr id="5" name="Content Placeholder 4"/>
          <p:cNvSpPr>
            <a:spLocks noGrp="1"/>
          </p:cNvSpPr>
          <p:nvPr>
            <p:ph idx="1"/>
          </p:nvPr>
        </p:nvSpPr>
        <p:spPr>
          <a:xfrm>
            <a:off x="1" y="1554480"/>
            <a:ext cx="12083142" cy="5303520"/>
          </a:xfrm>
          <a:solidFill>
            <a:srgbClr val="00B050"/>
          </a:solidFill>
          <a:ln>
            <a:solidFill>
              <a:srgbClr val="00B050"/>
            </a:solidFill>
          </a:ln>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30" y="1554479"/>
            <a:ext cx="11537577" cy="179383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7909" y="3348317"/>
            <a:ext cx="9522821" cy="3222299"/>
          </a:xfrm>
          <a:prstGeom prst="rect">
            <a:avLst/>
          </a:prstGeom>
        </p:spPr>
      </p:pic>
    </p:spTree>
    <p:extLst>
      <p:ext uri="{BB962C8B-B14F-4D97-AF65-F5344CB8AC3E}">
        <p14:creationId xmlns:p14="http://schemas.microsoft.com/office/powerpoint/2010/main" val="989287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364</TotalTime>
  <Words>1045</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Rounded MT Bold</vt:lpstr>
      <vt:lpstr>Calibri</vt:lpstr>
      <vt:lpstr>Calibri Light</vt:lpstr>
      <vt:lpstr>Office Theme</vt:lpstr>
      <vt:lpstr>ABC Call Volume Trend Analysis</vt:lpstr>
      <vt:lpstr>ABC Call Volume Trend Analysis</vt:lpstr>
      <vt:lpstr>Approach</vt:lpstr>
      <vt:lpstr>Insight</vt:lpstr>
      <vt:lpstr>average call time duration</vt:lpstr>
      <vt:lpstr>total volume/ number of calls coming in via charts/ graphs</vt:lpstr>
      <vt:lpstr>As you can see current abandon rate is approximately 30%. Propose a manpower plan required during each time bucket [between 9am to 9pm] to reduce the abandon rate to 10%. (i.e. You have to calculate minimum number of agents required in each time bucket so that at least 90 calls should be answered out of 100.) </vt:lpstr>
      <vt:lpstr>    </vt:lpstr>
      <vt:lpstr>Let’s say customers also call this ABC insurance company in night but didn’t get answer as there are no agents to answer, this creates a bad customer experience for this Insurance company. Suppose every 100 calls that customer made during 9 Am to 9 Pm, customer also made 30 calls in night between interval [9 Pm to 9 Am] and distribution of those 30 calls are as follows: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Call Volume Trend Analysis</dc:title>
  <dc:creator>Admin</dc:creator>
  <cp:lastModifiedBy>Achar</cp:lastModifiedBy>
  <cp:revision>17</cp:revision>
  <dcterms:created xsi:type="dcterms:W3CDTF">2023-02-25T13:04:10Z</dcterms:created>
  <dcterms:modified xsi:type="dcterms:W3CDTF">2023-06-27T16:31:45Z</dcterms:modified>
</cp:coreProperties>
</file>