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CCFF"/>
    <a:srgbClr val="3399FF"/>
    <a:srgbClr val="00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1507-EE24-2B55-2E62-4DD369DC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034B7-D233-F154-574D-F02749A56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5B6D-3A13-E646-0615-E496E843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DD77-00A2-2B5C-12CA-0D7682D7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A8D7-A35B-B4AB-AB0B-366EFC76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24EF-FC18-DA32-F857-504E8E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D2CD5-D2A4-4646-C68F-A1078295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1AC6-7CA7-E85F-F8AE-0B7CA34C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41D4-EB63-61F1-A380-B8F916C4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8709-F4F5-ED67-F484-7266858A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D8E1D-2250-6777-7C77-11FC5D8D4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DB306-5B31-17E8-77FC-BF151FD6D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EB3E-0625-D9EF-C479-5BF7DD38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A317-61FA-F0EB-582E-D8E5112E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F8F7-9A19-C58D-B755-046C0737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3915-0CFE-27AC-FD02-39E0C5D3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87A6-BB6B-A89A-C96E-2B56D5CE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FE38-72C9-70B4-43E0-9C3F9CF1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C06E-5576-E2CB-823C-AB7BFD5B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7F25-07E9-368E-F565-BE2C0990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E538-B33A-1876-42C9-6E7DCE15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F5A3-69C3-6D34-82A1-ED9CD62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CBCD-2342-60AD-8DFC-584FC884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1E7D-822B-8C44-941E-845D6E0D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F712-6A04-4C70-FE74-BB3AA16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15F6-8D93-A2F2-C6F1-385EEAFA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718B-BC4E-32BC-570D-D749B0351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4DDD-ED27-D031-C352-2A5BA5ED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B8D9-B670-8009-EA32-BAB8893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1B672-4760-AFD7-4634-8DD09403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A442-05B0-BB88-4CCD-CC58222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218D-5986-D8D7-E643-D6771521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02CE-7F12-5C65-5C8B-29A0F6D83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D7150-7DAE-0B5F-29B3-C8FCB0EE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FE1E9-E19B-3D72-7418-A0EDD161F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03790-7503-D907-6B32-320F919F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C8984-E24D-A862-E81C-F6A7D4A8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74EBB-2D7F-30E8-33B4-BF936506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38AD0-21F7-D3DA-B412-8EE4B29E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2714-F7D7-57B0-7F19-5EC9B12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243F6-A8ED-6A36-6934-E837637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55732-6B47-430E-FFD5-68468677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531F1-2499-B1F1-6F27-ECDAB5EA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B6827-A47E-EF5C-E777-49BB513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67B1A-54FF-9320-D416-5057C4A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A1529-F368-187C-7A5D-E4A748D4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820C-2A68-2DEC-EE9D-63A23891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A2DF-932A-0F74-93F4-4E3C90A1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27F52-0A87-820E-592F-DCFF6091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CF572-062F-1FFE-068C-879418E3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1C658-8018-01C9-6E49-1AB95F3C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1084-5C7B-1808-A35E-1BF1B710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93B-4EEA-6656-F989-81B085F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1F485-0AA5-7A46-6A48-2C28D7E00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48BB1-F7A4-ADA4-2B39-425A4DB1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DECF-AEA9-1E73-0D43-47BD2AE0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DC9F-1B6D-EDCB-9768-079797BA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BF00B-1473-A1C8-E830-61AA473C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33574-C215-15BD-B98E-6D1AA138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28A0-1BF4-ECFE-A0AD-E7DFA7E8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FDA4-E133-1721-EBED-BA1E14623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BC77-9D04-418F-BB65-176006EF5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D48B-7BE7-F4E9-1ABF-356F11EC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D7BB-B948-D921-2181-3972B0C0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C030-CC17-4945-A3E9-574809F0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785DA-E770-92F8-E384-5D523CE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" y="0"/>
            <a:ext cx="11296357" cy="11957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3656-64CE-21E6-47EE-4982A1D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21" y="119572"/>
            <a:ext cx="11296357" cy="6738427"/>
          </a:xfrm>
          <a:noFill/>
          <a:ln>
            <a:solidFill>
              <a:srgbClr val="FFFF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600" dirty="0">
                <a:solidFill>
                  <a:srgbClr val="33CCFF"/>
                </a:solidFill>
              </a:rPr>
              <a:t>D</a:t>
            </a:r>
            <a:r>
              <a:rPr lang="en-US" sz="6000" dirty="0"/>
              <a:t>IGITAL MUSIC STORE ANALYSIS</a:t>
            </a:r>
          </a:p>
          <a:p>
            <a:pPr marL="0" indent="0">
              <a:buNone/>
            </a:pPr>
            <a:r>
              <a:rPr lang="en-US" sz="6000" dirty="0"/>
              <a:t>                </a:t>
            </a:r>
            <a:r>
              <a:rPr lang="en-US" sz="6000" dirty="0">
                <a:solidFill>
                  <a:srgbClr val="3399FF"/>
                </a:solidFill>
              </a:rPr>
              <a:t>SQL PROJECT</a:t>
            </a:r>
          </a:p>
          <a:p>
            <a:pPr marL="0" indent="0">
              <a:buNone/>
            </a:pPr>
            <a:endParaRPr lang="en-US" sz="6000" dirty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sz="6000" dirty="0">
                <a:solidFill>
                  <a:srgbClr val="3399FF"/>
                </a:solidFill>
              </a:rPr>
              <a:t>                                                 </a:t>
            </a:r>
            <a:r>
              <a:rPr lang="en-US" sz="4400" dirty="0">
                <a:solidFill>
                  <a:srgbClr val="3399FF"/>
                </a:solidFill>
              </a:rPr>
              <a:t>BY</a:t>
            </a:r>
            <a:endParaRPr lang="en-US" sz="6000" dirty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sz="6000" dirty="0">
                <a:solidFill>
                  <a:srgbClr val="3399FF"/>
                </a:solidFill>
              </a:rPr>
              <a:t>                                                 </a:t>
            </a:r>
            <a:r>
              <a:rPr lang="en-US" sz="4000" dirty="0">
                <a:solidFill>
                  <a:srgbClr val="33CCFF"/>
                </a:solidFill>
              </a:rPr>
              <a:t>AVINASH</a:t>
            </a:r>
            <a:endParaRPr lang="en-US" sz="6000" dirty="0">
              <a:solidFill>
                <a:srgbClr val="33CC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7F98-EC88-73F3-603D-0D606839805F}"/>
              </a:ext>
            </a:extLst>
          </p:cNvPr>
          <p:cNvSpPr/>
          <p:nvPr/>
        </p:nvSpPr>
        <p:spPr>
          <a:xfrm>
            <a:off x="11092375" y="0"/>
            <a:ext cx="10996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9F6300-A148-4378-A0E8-D2626F18C1CB}"/>
              </a:ext>
            </a:extLst>
          </p:cNvPr>
          <p:cNvSpPr/>
          <p:nvPr/>
        </p:nvSpPr>
        <p:spPr>
          <a:xfrm>
            <a:off x="11605846" y="6427304"/>
            <a:ext cx="360868" cy="311124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et Information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03D275-4EC8-B219-40AA-F6192E7727A3}"/>
              </a:ext>
            </a:extLst>
          </p:cNvPr>
          <p:cNvSpPr/>
          <p:nvPr/>
        </p:nvSpPr>
        <p:spPr>
          <a:xfrm>
            <a:off x="2637183" y="5194852"/>
            <a:ext cx="1042416" cy="104241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2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785DA-E770-92F8-E384-5D523CE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" y="0"/>
            <a:ext cx="11296357" cy="11957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3656-64CE-21E6-47EE-4982A1D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1" y="119572"/>
            <a:ext cx="11683568" cy="6738427"/>
          </a:xfrm>
          <a:noFill/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u="sng" dirty="0">
                <a:solidFill>
                  <a:srgbClr val="00FFFF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33CCFF"/>
                </a:solidFill>
              </a:rPr>
              <a:t>     </a:t>
            </a:r>
            <a:r>
              <a:rPr lang="en-US" sz="4000" dirty="0"/>
              <a:t>This project will teach how to analyze the music</a:t>
            </a:r>
          </a:p>
          <a:p>
            <a:pPr marL="0" indent="0">
              <a:buNone/>
            </a:pPr>
            <a:r>
              <a:rPr lang="en-US" sz="4000" dirty="0"/>
              <a:t>      playlist data base</a:t>
            </a:r>
          </a:p>
          <a:p>
            <a:pPr marL="0" indent="0">
              <a:buNone/>
            </a:pPr>
            <a:endParaRPr lang="en-US" sz="4000" b="1" dirty="0">
              <a:solidFill>
                <a:srgbClr val="33CC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7F98-EC88-73F3-603D-0D606839805F}"/>
              </a:ext>
            </a:extLst>
          </p:cNvPr>
          <p:cNvSpPr/>
          <p:nvPr/>
        </p:nvSpPr>
        <p:spPr>
          <a:xfrm>
            <a:off x="11092375" y="0"/>
            <a:ext cx="10996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9F6300-A148-4378-A0E8-D2626F18C1CB}"/>
              </a:ext>
            </a:extLst>
          </p:cNvPr>
          <p:cNvSpPr/>
          <p:nvPr/>
        </p:nvSpPr>
        <p:spPr>
          <a:xfrm>
            <a:off x="11605845" y="6443710"/>
            <a:ext cx="525545" cy="294718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in with solid fill">
            <a:extLst>
              <a:ext uri="{FF2B5EF4-FFF2-40B4-BE49-F238E27FC236}">
                <a16:creationId xmlns:a16="http://schemas.microsoft.com/office/drawing/2014/main" id="{205089A3-749B-0BB8-9A86-0C488AF26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664" y="1341782"/>
            <a:ext cx="384313" cy="420757"/>
          </a:xfrm>
          <a:prstGeom prst="rect">
            <a:avLst/>
          </a:prstGeom>
        </p:spPr>
      </p:pic>
      <p:pic>
        <p:nvPicPr>
          <p:cNvPr id="7" name="Graphic 6" descr="Pin with solid fill">
            <a:extLst>
              <a:ext uri="{FF2B5EF4-FFF2-40B4-BE49-F238E27FC236}">
                <a16:creationId xmlns:a16="http://schemas.microsoft.com/office/drawing/2014/main" id="{4156C216-A161-3341-37B3-735549B6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7" y="2868604"/>
            <a:ext cx="384313" cy="420757"/>
          </a:xfrm>
          <a:prstGeom prst="rect">
            <a:avLst/>
          </a:prstGeom>
        </p:spPr>
      </p:pic>
      <p:pic>
        <p:nvPicPr>
          <p:cNvPr id="8" name="Graphic 7" descr="Pin with solid fill">
            <a:extLst>
              <a:ext uri="{FF2B5EF4-FFF2-40B4-BE49-F238E27FC236}">
                <a16:creationId xmlns:a16="http://schemas.microsoft.com/office/drawing/2014/main" id="{EC7EC995-7677-7A2B-AF15-8997970B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6" y="4816183"/>
            <a:ext cx="384313" cy="420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33F158-E12B-BE07-E1B0-A9E8716757FC}"/>
              </a:ext>
            </a:extLst>
          </p:cNvPr>
          <p:cNvSpPr txBox="1"/>
          <p:nvPr/>
        </p:nvSpPr>
        <p:spPr>
          <a:xfrm>
            <a:off x="835030" y="2704618"/>
            <a:ext cx="101468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i="0" dirty="0">
                <a:effectLst/>
                <a:latin typeface="Söhne"/>
              </a:rPr>
              <a:t>Provide insights and recommendations to optimize the performance and competitiveness of digital music stores</a:t>
            </a:r>
            <a:r>
              <a:rPr lang="en-US" sz="1800" i="0" dirty="0">
                <a:effectLst/>
                <a:latin typeface="Söhne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0519A-2A21-189B-9E46-C5861CBA51A9}"/>
              </a:ext>
            </a:extLst>
          </p:cNvPr>
          <p:cNvSpPr txBox="1"/>
          <p:nvPr/>
        </p:nvSpPr>
        <p:spPr>
          <a:xfrm>
            <a:off x="945694" y="4763182"/>
            <a:ext cx="10104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effectLst/>
                <a:latin typeface="Söhne"/>
              </a:rPr>
              <a:t>Determine opportunities for growth and improvement within the digital music store market</a:t>
            </a:r>
            <a:r>
              <a:rPr lang="en-US" sz="3600" b="1" i="0" dirty="0">
                <a:solidFill>
                  <a:srgbClr val="33CCFF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13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785DA-E770-92F8-E384-5D523CE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" y="0"/>
            <a:ext cx="11296357" cy="11957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3656-64CE-21E6-47EE-4982A1D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1" y="119572"/>
            <a:ext cx="11683568" cy="6738427"/>
          </a:xfrm>
          <a:noFill/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b="1" u="sng" dirty="0">
                <a:solidFill>
                  <a:srgbClr val="33CCFF"/>
                </a:solidFill>
              </a:rPr>
              <a:t>INSIGHT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33CCFF"/>
                </a:solidFill>
              </a:rPr>
              <a:t>     </a:t>
            </a:r>
            <a:r>
              <a:rPr lang="en-US" sz="4000" dirty="0"/>
              <a:t>Got Information About Senior Employee</a:t>
            </a:r>
            <a:endParaRPr lang="en-US" sz="280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4000" dirty="0"/>
              <a:t>     Best Customer Based On Invoices</a:t>
            </a:r>
          </a:p>
          <a:p>
            <a:pPr marL="0" indent="0">
              <a:buNone/>
            </a:pPr>
            <a:r>
              <a:rPr lang="en-US" sz="4000" dirty="0"/>
              <a:t>     The Best City Based On Invoices</a:t>
            </a:r>
          </a:p>
          <a:p>
            <a:pPr marL="0" indent="0">
              <a:buNone/>
            </a:pPr>
            <a:r>
              <a:rPr lang="en-US" sz="4000" dirty="0"/>
              <a:t>     Artist Who Wrote Who Wrote More Rock Music</a:t>
            </a:r>
          </a:p>
          <a:p>
            <a:pPr marL="0" indent="0">
              <a:buNone/>
            </a:pPr>
            <a:r>
              <a:rPr lang="en-US" sz="4000" dirty="0"/>
              <a:t>     Most Popular Music Genre Of Each Country</a:t>
            </a:r>
          </a:p>
          <a:p>
            <a:pPr marL="0" indent="0">
              <a:buNone/>
            </a:pPr>
            <a:r>
              <a:rPr lang="en-US" sz="4000" dirty="0"/>
              <a:t>     Average Song Length Of The Dataset </a:t>
            </a:r>
          </a:p>
          <a:p>
            <a:pPr marL="0" indent="0">
              <a:buNone/>
            </a:pPr>
            <a:r>
              <a:rPr lang="en-US" sz="4000" dirty="0"/>
              <a:t>     Customer Spent Amount For The Songs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b="1" dirty="0">
              <a:solidFill>
                <a:srgbClr val="33CC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7F98-EC88-73F3-603D-0D606839805F}"/>
              </a:ext>
            </a:extLst>
          </p:cNvPr>
          <p:cNvSpPr/>
          <p:nvPr/>
        </p:nvSpPr>
        <p:spPr>
          <a:xfrm>
            <a:off x="11092375" y="0"/>
            <a:ext cx="10996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9F6300-A148-4378-A0E8-D2626F18C1CB}"/>
              </a:ext>
            </a:extLst>
          </p:cNvPr>
          <p:cNvSpPr/>
          <p:nvPr/>
        </p:nvSpPr>
        <p:spPr>
          <a:xfrm>
            <a:off x="11605845" y="6443710"/>
            <a:ext cx="525545" cy="294718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Pin with solid fill">
            <a:extLst>
              <a:ext uri="{FF2B5EF4-FFF2-40B4-BE49-F238E27FC236}">
                <a16:creationId xmlns:a16="http://schemas.microsoft.com/office/drawing/2014/main" id="{2CA1FA08-310C-53AC-A01D-9552DBBE8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9481" y="1530821"/>
            <a:ext cx="288339" cy="420757"/>
          </a:xfrm>
          <a:prstGeom prst="rect">
            <a:avLst/>
          </a:prstGeom>
        </p:spPr>
      </p:pic>
      <p:pic>
        <p:nvPicPr>
          <p:cNvPr id="3" name="Graphic 2" descr="Pin with solid fill">
            <a:extLst>
              <a:ext uri="{FF2B5EF4-FFF2-40B4-BE49-F238E27FC236}">
                <a16:creationId xmlns:a16="http://schemas.microsoft.com/office/drawing/2014/main" id="{3F1E6EF3-5A81-534A-04E2-C02CA932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1585" y="2248869"/>
            <a:ext cx="288339" cy="420757"/>
          </a:xfrm>
          <a:prstGeom prst="rect">
            <a:avLst/>
          </a:prstGeom>
        </p:spPr>
      </p:pic>
      <p:pic>
        <p:nvPicPr>
          <p:cNvPr id="7" name="Graphic 6" descr="Pin with solid fill">
            <a:extLst>
              <a:ext uri="{FF2B5EF4-FFF2-40B4-BE49-F238E27FC236}">
                <a16:creationId xmlns:a16="http://schemas.microsoft.com/office/drawing/2014/main" id="{297553BC-1F4C-49E7-96C7-9FF75C9C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1585" y="2893470"/>
            <a:ext cx="288339" cy="420757"/>
          </a:xfrm>
          <a:prstGeom prst="rect">
            <a:avLst/>
          </a:prstGeom>
        </p:spPr>
      </p:pic>
      <p:pic>
        <p:nvPicPr>
          <p:cNvPr id="8" name="Graphic 7" descr="Pin with solid fill">
            <a:extLst>
              <a:ext uri="{FF2B5EF4-FFF2-40B4-BE49-F238E27FC236}">
                <a16:creationId xmlns:a16="http://schemas.microsoft.com/office/drawing/2014/main" id="{C21E5E23-4EF9-6172-56D9-16A039BE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9482" y="3608188"/>
            <a:ext cx="288339" cy="420757"/>
          </a:xfrm>
          <a:prstGeom prst="rect">
            <a:avLst/>
          </a:prstGeom>
        </p:spPr>
      </p:pic>
      <p:pic>
        <p:nvPicPr>
          <p:cNvPr id="11" name="Graphic 10" descr="Pin with solid fill">
            <a:extLst>
              <a:ext uri="{FF2B5EF4-FFF2-40B4-BE49-F238E27FC236}">
                <a16:creationId xmlns:a16="http://schemas.microsoft.com/office/drawing/2014/main" id="{AAE2A92A-9B4A-E1B6-CB6B-FE0B5D6F5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84834" y="4291253"/>
            <a:ext cx="288339" cy="420757"/>
          </a:xfrm>
          <a:prstGeom prst="rect">
            <a:avLst/>
          </a:prstGeom>
        </p:spPr>
      </p:pic>
      <p:pic>
        <p:nvPicPr>
          <p:cNvPr id="12" name="Graphic 11" descr="Pin with solid fill">
            <a:extLst>
              <a:ext uri="{FF2B5EF4-FFF2-40B4-BE49-F238E27FC236}">
                <a16:creationId xmlns:a16="http://schemas.microsoft.com/office/drawing/2014/main" id="{EA564637-AE95-CF6C-999B-27A81F0A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84835" y="4935681"/>
            <a:ext cx="288339" cy="4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5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4B91BA-1426-4D0A-4E04-71B1F2D18E15}"/>
              </a:ext>
            </a:extLst>
          </p:cNvPr>
          <p:cNvSpPr/>
          <p:nvPr/>
        </p:nvSpPr>
        <p:spPr>
          <a:xfrm>
            <a:off x="2358886" y="4151448"/>
            <a:ext cx="5579166" cy="20002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C785DA-E770-92F8-E384-5D523CE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" y="0"/>
            <a:ext cx="11296357" cy="11957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3656-64CE-21E6-47EE-4982A1D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60" y="119572"/>
            <a:ext cx="11296357" cy="6738427"/>
          </a:xfrm>
          <a:noFill/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is the senior most employee based on job title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 Which country have the most Invoices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7F98-EC88-73F3-603D-0D606839805F}"/>
              </a:ext>
            </a:extLst>
          </p:cNvPr>
          <p:cNvSpPr/>
          <p:nvPr/>
        </p:nvSpPr>
        <p:spPr>
          <a:xfrm>
            <a:off x="11092375" y="0"/>
            <a:ext cx="10996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9F6300-A148-4378-A0E8-D2626F18C1CB}"/>
              </a:ext>
            </a:extLst>
          </p:cNvPr>
          <p:cNvSpPr/>
          <p:nvPr/>
        </p:nvSpPr>
        <p:spPr>
          <a:xfrm>
            <a:off x="11605845" y="6443710"/>
            <a:ext cx="525545" cy="294718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C1723-A031-72A2-6E55-8E2E0FE7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08" y="4449664"/>
            <a:ext cx="4875737" cy="14235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DAAD14-B495-26FB-9BDC-AF6444143D3E}"/>
              </a:ext>
            </a:extLst>
          </p:cNvPr>
          <p:cNvSpPr/>
          <p:nvPr/>
        </p:nvSpPr>
        <p:spPr>
          <a:xfrm>
            <a:off x="2300122" y="1551814"/>
            <a:ext cx="5618922" cy="172456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4894A-7B22-4067-4A8C-21CD9BAD6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07" y="1702295"/>
            <a:ext cx="4875737" cy="14235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C96E31-42FD-535C-00CA-3B62B66ECF1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2260" y="3425483"/>
            <a:ext cx="10520115" cy="351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ED6895-D049-FF55-2E0E-6B475E70E972}"/>
              </a:ext>
            </a:extLst>
          </p:cNvPr>
          <p:cNvSpPr/>
          <p:nvPr/>
        </p:nvSpPr>
        <p:spPr>
          <a:xfrm>
            <a:off x="2743200" y="823391"/>
            <a:ext cx="5936974" cy="1425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01A22D-0230-FA5F-6552-E940A125B4FC}"/>
              </a:ext>
            </a:extLst>
          </p:cNvPr>
          <p:cNvSpPr/>
          <p:nvPr/>
        </p:nvSpPr>
        <p:spPr>
          <a:xfrm>
            <a:off x="2743200" y="3562647"/>
            <a:ext cx="5836359" cy="22535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C785DA-E770-92F8-E384-5D523CE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" y="0"/>
            <a:ext cx="11296357" cy="11957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3656-64CE-21E6-47EE-4982A1D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21" y="119572"/>
            <a:ext cx="11296357" cy="6738427"/>
          </a:xfrm>
          <a:noFill/>
          <a:ln>
            <a:solidFill>
              <a:srgbClr val="FFFF00"/>
            </a:solidFill>
          </a:ln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US" dirty="0"/>
              <a:t>What are top 3 values of total invoices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Which city has the best customer ? based on sum of invoices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7F98-EC88-73F3-603D-0D606839805F}"/>
              </a:ext>
            </a:extLst>
          </p:cNvPr>
          <p:cNvSpPr/>
          <p:nvPr/>
        </p:nvSpPr>
        <p:spPr>
          <a:xfrm>
            <a:off x="11092375" y="0"/>
            <a:ext cx="10996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9F6300-A148-4378-A0E8-D2626F18C1CB}"/>
              </a:ext>
            </a:extLst>
          </p:cNvPr>
          <p:cNvSpPr/>
          <p:nvPr/>
        </p:nvSpPr>
        <p:spPr>
          <a:xfrm>
            <a:off x="11605845" y="6443710"/>
            <a:ext cx="525545" cy="294718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F11B4D-B7F1-FDAB-F6C6-5AE043D10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85" y="3781022"/>
            <a:ext cx="5372850" cy="18041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64C18D-A39E-BC34-564D-EAE8BEB0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1" y="2706415"/>
            <a:ext cx="10662828" cy="1524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6AE30F-52D1-8935-120C-BA2F740F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5" y="6367503"/>
            <a:ext cx="10662828" cy="1524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E05560-83F6-D70A-B37B-433BB6B35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85" y="1041767"/>
            <a:ext cx="5372849" cy="10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CF1D4E-980A-11DD-5FDC-00E5F989F596}"/>
              </a:ext>
            </a:extLst>
          </p:cNvPr>
          <p:cNvSpPr/>
          <p:nvPr/>
        </p:nvSpPr>
        <p:spPr>
          <a:xfrm>
            <a:off x="2517914" y="1052110"/>
            <a:ext cx="6361044" cy="2063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4C121-462F-7A31-4844-B338A07CBCA3}"/>
              </a:ext>
            </a:extLst>
          </p:cNvPr>
          <p:cNvSpPr/>
          <p:nvPr/>
        </p:nvSpPr>
        <p:spPr>
          <a:xfrm>
            <a:off x="2425148" y="4200939"/>
            <a:ext cx="6453809" cy="26570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C785DA-E770-92F8-E384-5D523CE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" y="0"/>
            <a:ext cx="11296357" cy="11957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3656-64CE-21E6-47EE-4982A1D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21" y="119572"/>
            <a:ext cx="11296357" cy="6738427"/>
          </a:xfrm>
          <a:noFill/>
          <a:ln>
            <a:solidFill>
              <a:srgbClr val="FFFF00"/>
            </a:solidFill>
          </a:ln>
        </p:spPr>
        <p:txBody>
          <a:bodyPr/>
          <a:lstStyle/>
          <a:p>
            <a:pPr marL="514350" indent="-514350">
              <a:buAutoNum type="arabicPlain" startAt="5"/>
            </a:pPr>
            <a:r>
              <a:rPr lang="en-US" dirty="0"/>
              <a:t>Who is the best customer? The customer who has spent the most</a:t>
            </a:r>
          </a:p>
          <a:p>
            <a:pPr marL="0" indent="0">
              <a:buNone/>
            </a:pPr>
            <a:r>
              <a:rPr lang="en-US" dirty="0"/>
              <a:t> money will be declared the best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/>
              <a:t>Lets invite the artist who have written the most rock music </a:t>
            </a:r>
          </a:p>
          <a:p>
            <a:pPr marL="0" indent="0">
              <a:buNone/>
            </a:pPr>
            <a:r>
              <a:rPr lang="en-US" dirty="0"/>
              <a:t>Write a query that returns the artist name and total track 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7F98-EC88-73F3-603D-0D606839805F}"/>
              </a:ext>
            </a:extLst>
          </p:cNvPr>
          <p:cNvSpPr/>
          <p:nvPr/>
        </p:nvSpPr>
        <p:spPr>
          <a:xfrm>
            <a:off x="11092375" y="0"/>
            <a:ext cx="10996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9F6300-A148-4378-A0E8-D2626F18C1CB}"/>
              </a:ext>
            </a:extLst>
          </p:cNvPr>
          <p:cNvSpPr/>
          <p:nvPr/>
        </p:nvSpPr>
        <p:spPr>
          <a:xfrm>
            <a:off x="11605845" y="6443710"/>
            <a:ext cx="525545" cy="294718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9A1D6-1730-C389-6934-4CF86C11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06" y="1168852"/>
            <a:ext cx="5973009" cy="1827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6D6BC-98C7-1F4B-BF16-8823EC3DA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06" y="4417256"/>
            <a:ext cx="5973009" cy="2321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68754-E49E-4508-DDBF-BECCF8416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21" y="3115989"/>
            <a:ext cx="10662828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3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9DB73-3735-D9AD-3CC7-E4BA4BD135AB}"/>
              </a:ext>
            </a:extLst>
          </p:cNvPr>
          <p:cNvSpPr/>
          <p:nvPr/>
        </p:nvSpPr>
        <p:spPr>
          <a:xfrm>
            <a:off x="2913224" y="3780627"/>
            <a:ext cx="6469316" cy="2986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E20D9E-2F9B-4A84-45C4-A9B7171EE90F}"/>
              </a:ext>
            </a:extLst>
          </p:cNvPr>
          <p:cNvSpPr/>
          <p:nvPr/>
        </p:nvSpPr>
        <p:spPr>
          <a:xfrm>
            <a:off x="2615416" y="1038901"/>
            <a:ext cx="6079590" cy="164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C785DA-E770-92F8-E384-5D523CE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" y="0"/>
            <a:ext cx="11296357" cy="11957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3656-64CE-21E6-47EE-4982A1D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21" y="119572"/>
            <a:ext cx="11296357" cy="6738427"/>
          </a:xfrm>
          <a:noFill/>
          <a:ln>
            <a:solidFill>
              <a:srgbClr val="FFFF00"/>
            </a:solidFill>
          </a:ln>
        </p:spPr>
        <p:txBody>
          <a:bodyPr/>
          <a:lstStyle/>
          <a:p>
            <a:pPr marL="514350" indent="-514350">
              <a:buAutoNum type="arabicPeriod" startAt="7"/>
            </a:pPr>
            <a:r>
              <a:rPr lang="en-US" dirty="0"/>
              <a:t>Return all the track names that have a song length longer than the average song length</a:t>
            </a:r>
          </a:p>
          <a:p>
            <a:pPr marL="514350" indent="-514350">
              <a:buAutoNum type="arabicPeriod" startAt="7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 .We want to find out the most popular music genre of each country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7F98-EC88-73F3-603D-0D606839805F}"/>
              </a:ext>
            </a:extLst>
          </p:cNvPr>
          <p:cNvSpPr/>
          <p:nvPr/>
        </p:nvSpPr>
        <p:spPr>
          <a:xfrm>
            <a:off x="11092375" y="0"/>
            <a:ext cx="10996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9F6300-A148-4378-A0E8-D2626F18C1CB}"/>
              </a:ext>
            </a:extLst>
          </p:cNvPr>
          <p:cNvSpPr/>
          <p:nvPr/>
        </p:nvSpPr>
        <p:spPr>
          <a:xfrm>
            <a:off x="11605845" y="6443710"/>
            <a:ext cx="525545" cy="294718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51B9C-F724-BAD6-106C-11D619E84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24" y="1209771"/>
            <a:ext cx="5483974" cy="135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E6610-C903-A8F4-9A1F-8D3460BB2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7" y="2679891"/>
            <a:ext cx="10662828" cy="152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27373-EEB3-5FF1-8694-B12A2BFD9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24" y="3942823"/>
            <a:ext cx="6011114" cy="26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00BAB5-1632-F47D-4043-5A41A6C11A20}"/>
              </a:ext>
            </a:extLst>
          </p:cNvPr>
          <p:cNvSpPr/>
          <p:nvPr/>
        </p:nvSpPr>
        <p:spPr>
          <a:xfrm>
            <a:off x="1683026" y="2346243"/>
            <a:ext cx="7659757" cy="37665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C785DA-E770-92F8-E384-5D523CE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" y="0"/>
            <a:ext cx="11296357" cy="11957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3656-64CE-21E6-47EE-4982A1D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21" y="119572"/>
            <a:ext cx="11296357" cy="6738427"/>
          </a:xfrm>
          <a:noFill/>
          <a:ln>
            <a:solidFill>
              <a:srgbClr val="FFFF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9. Write a query that determine the customer that has spent most on </a:t>
            </a:r>
          </a:p>
          <a:p>
            <a:pPr marL="0" indent="0">
              <a:buNone/>
            </a:pPr>
            <a:r>
              <a:rPr lang="en-US" dirty="0"/>
              <a:t>Music for each country </a:t>
            </a:r>
          </a:p>
          <a:p>
            <a:pPr marL="0" indent="0">
              <a:buNone/>
            </a:pPr>
            <a:r>
              <a:rPr lang="en-US" dirty="0"/>
              <a:t>Write query that returns the country along with the top customer and </a:t>
            </a:r>
          </a:p>
          <a:p>
            <a:pPr marL="0" indent="0">
              <a:buNone/>
            </a:pPr>
            <a:r>
              <a:rPr lang="en-US" dirty="0"/>
              <a:t>How much they spent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7F98-EC88-73F3-603D-0D606839805F}"/>
              </a:ext>
            </a:extLst>
          </p:cNvPr>
          <p:cNvSpPr/>
          <p:nvPr/>
        </p:nvSpPr>
        <p:spPr>
          <a:xfrm>
            <a:off x="11092375" y="0"/>
            <a:ext cx="10996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9F6300-A148-4378-A0E8-D2626F18C1CB}"/>
              </a:ext>
            </a:extLst>
          </p:cNvPr>
          <p:cNvSpPr/>
          <p:nvPr/>
        </p:nvSpPr>
        <p:spPr>
          <a:xfrm>
            <a:off x="11605845" y="6443710"/>
            <a:ext cx="525545" cy="294718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7F96A-E394-5283-F4E0-84329D78B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29" y="2517913"/>
            <a:ext cx="6930887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7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262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Achar</dc:creator>
  <cp:lastModifiedBy>Achar</cp:lastModifiedBy>
  <cp:revision>5</cp:revision>
  <dcterms:created xsi:type="dcterms:W3CDTF">2023-05-17T10:40:36Z</dcterms:created>
  <dcterms:modified xsi:type="dcterms:W3CDTF">2023-06-05T15:57:58Z</dcterms:modified>
</cp:coreProperties>
</file>