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87E9389-3ABB-4984-A7FA-83C6D1859BB3}"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426195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E9389-3ABB-4984-A7FA-83C6D1859BB3}"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45915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E9389-3ABB-4984-A7FA-83C6D1859BB3}"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67579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87E9389-3ABB-4984-A7FA-83C6D1859BB3}"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65952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7E9389-3ABB-4984-A7FA-83C6D1859BB3}"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249986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87E9389-3ABB-4984-A7FA-83C6D1859BB3}"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288400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87E9389-3ABB-4984-A7FA-83C6D1859BB3}"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387373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7E9389-3ABB-4984-A7FA-83C6D1859BB3}" type="datetimeFigureOut">
              <a:rPr lang="en-IN" smtClean="0"/>
              <a:t>21-02-2023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41489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E9389-3ABB-4984-A7FA-83C6D1859BB3}" type="datetimeFigureOut">
              <a:rPr lang="en-IN" smtClean="0"/>
              <a:t>21-02-2023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416724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7E9389-3ABB-4984-A7FA-83C6D1859BB3}"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129033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7E9389-3ABB-4984-A7FA-83C6D1859BB3}"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B59AA-DCC0-43A6-AA78-C33167CA1B0D}" type="slidenum">
              <a:rPr lang="en-IN" smtClean="0"/>
              <a:t>‹#›</a:t>
            </a:fld>
            <a:endParaRPr lang="en-IN"/>
          </a:p>
        </p:txBody>
      </p:sp>
    </p:spTree>
    <p:extLst>
      <p:ext uri="{BB962C8B-B14F-4D97-AF65-F5344CB8AC3E}">
        <p14:creationId xmlns:p14="http://schemas.microsoft.com/office/powerpoint/2010/main" val="58587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E9389-3ABB-4984-A7FA-83C6D1859BB3}" type="datetimeFigureOut">
              <a:rPr lang="en-IN" smtClean="0"/>
              <a:t>21-02-2023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B59AA-DCC0-43A6-AA78-C33167CA1B0D}" type="slidenum">
              <a:rPr lang="en-IN" smtClean="0"/>
              <a:t>‹#›</a:t>
            </a:fld>
            <a:endParaRPr lang="en-IN"/>
          </a:p>
        </p:txBody>
      </p:sp>
    </p:spTree>
    <p:extLst>
      <p:ext uri="{BB962C8B-B14F-4D97-AF65-F5344CB8AC3E}">
        <p14:creationId xmlns:p14="http://schemas.microsoft.com/office/powerpoint/2010/main" val="3129395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Autofit/>
          </a:bodyPr>
          <a:lstStyle/>
          <a:p>
            <a:r>
              <a:rPr lang="en-US" sz="4800" b="1" dirty="0">
                <a:solidFill>
                  <a:schemeClr val="accent5"/>
                </a:solidFill>
              </a:rPr>
              <a:t>XYZ Ads Airing Report </a:t>
            </a:r>
            <a:r>
              <a:rPr lang="en-US" sz="4800" b="1" dirty="0" smtClean="0">
                <a:solidFill>
                  <a:schemeClr val="accent5"/>
                </a:solidFill>
              </a:rPr>
              <a:t>Analysis</a:t>
            </a:r>
            <a:endParaRPr lang="en-IN" sz="4800" b="1" dirty="0">
              <a:solidFill>
                <a:schemeClr val="accent5"/>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fontScale="92500" lnSpcReduction="10000"/>
          </a:bodyPr>
          <a:lstStyle/>
          <a:p>
            <a:pPr marL="0" indent="0">
              <a:buNone/>
            </a:pPr>
            <a:r>
              <a:rPr lang="en-IN" sz="4000" b="1" dirty="0" smtClean="0">
                <a:solidFill>
                  <a:schemeClr val="accent2"/>
                </a:solidFill>
              </a:rPr>
              <a:t>Description</a:t>
            </a:r>
          </a:p>
          <a:p>
            <a:pPr marL="0" indent="0">
              <a:buNone/>
            </a:pPr>
            <a:r>
              <a:rPr lang="en-US" sz="4000" b="1" dirty="0" smtClean="0">
                <a:solidFill>
                  <a:schemeClr val="accent5"/>
                </a:solidFill>
              </a:rPr>
              <a:t> </a:t>
            </a:r>
            <a:r>
              <a:rPr lang="en-US" dirty="0"/>
              <a:t> </a:t>
            </a:r>
            <a:r>
              <a:rPr lang="en-US" dirty="0">
                <a:solidFill>
                  <a:schemeClr val="bg1"/>
                </a:solidFill>
              </a:rPr>
              <a:t>dataset having different TV Airing Brands, their product, their category. Dataset includes the network through which Ads are airing,  types of network like Cable/ Broadcast and the show name also on which Ads got </a:t>
            </a:r>
            <a:r>
              <a:rPr lang="en-US" dirty="0" smtClean="0">
                <a:solidFill>
                  <a:schemeClr val="bg1"/>
                </a:solidFill>
              </a:rPr>
              <a:t>aired </a:t>
            </a:r>
            <a:r>
              <a:rPr lang="en-US" dirty="0"/>
              <a:t> </a:t>
            </a:r>
            <a:r>
              <a:rPr lang="en-US" dirty="0">
                <a:solidFill>
                  <a:schemeClr val="bg1"/>
                </a:solidFill>
              </a:rPr>
              <a:t>Time zone and the time &amp; date at which Ads got aired. IT also includes other data like Pod Position (the lesser the valuable), duration for which Ads aired on screen, Equivalent sales &amp;, total amount spent on the Ads aired</a:t>
            </a:r>
            <a:r>
              <a:rPr lang="en-US" dirty="0" smtClean="0">
                <a:solidFill>
                  <a:schemeClr val="bg1"/>
                </a:solidFill>
              </a:rPr>
              <a:t>.</a:t>
            </a:r>
          </a:p>
          <a:p>
            <a:pPr marL="0" indent="0">
              <a:buNone/>
            </a:pPr>
            <a:endParaRPr lang="en-US" dirty="0" smtClean="0">
              <a:solidFill>
                <a:schemeClr val="bg1"/>
              </a:solidFill>
            </a:endParaRPr>
          </a:p>
          <a:p>
            <a:pPr marL="0" indent="0">
              <a:buNone/>
            </a:pPr>
            <a:r>
              <a:rPr lang="en-IN" sz="3900" b="1" dirty="0">
                <a:solidFill>
                  <a:schemeClr val="accent2"/>
                </a:solidFill>
              </a:rPr>
              <a:t>Business </a:t>
            </a:r>
            <a:r>
              <a:rPr lang="en-IN" sz="3900" b="1" dirty="0" smtClean="0">
                <a:solidFill>
                  <a:schemeClr val="accent2"/>
                </a:solidFill>
              </a:rPr>
              <a:t>Understanding </a:t>
            </a:r>
          </a:p>
          <a:p>
            <a:pPr marL="0" indent="0">
              <a:buNone/>
            </a:pPr>
            <a:endParaRPr lang="en-IN" b="1" dirty="0" smtClean="0"/>
          </a:p>
          <a:p>
            <a:pPr marL="0" indent="0">
              <a:buNone/>
            </a:pPr>
            <a:r>
              <a:rPr lang="en-US" dirty="0">
                <a:solidFill>
                  <a:schemeClr val="bg1"/>
                </a:solidFill>
              </a:rPr>
              <a:t>Advertising is a way of marketing your business in order to increase sales or make your audience aware of your products or services. Until a customer deals with you directly and actually buys your products or services, your advertising may help to form their first impressions of your business. Target audience for businesses could be local, regional, national or international or a mixture. So they use different ways for advertisement </a:t>
            </a:r>
          </a:p>
          <a:p>
            <a:pPr marL="0" indent="0">
              <a:buNone/>
            </a:pPr>
            <a:endParaRPr lang="en-IN" sz="4000" dirty="0">
              <a:solidFill>
                <a:schemeClr val="bg1"/>
              </a:solidFill>
            </a:endParaRPr>
          </a:p>
        </p:txBody>
      </p:sp>
    </p:spTree>
    <p:extLst>
      <p:ext uri="{BB962C8B-B14F-4D97-AF65-F5344CB8AC3E}">
        <p14:creationId xmlns:p14="http://schemas.microsoft.com/office/powerpoint/2010/main" val="141730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365759"/>
          </a:xfrm>
          <a:solidFill>
            <a:schemeClr val="accent5">
              <a:lumMod val="50000"/>
            </a:schemeClr>
          </a:solidFill>
        </p:spPr>
        <p:txBody>
          <a:bodyPr>
            <a:normAutofit fontScale="90000"/>
          </a:bodyPr>
          <a:lstStyle/>
          <a:p>
            <a:r>
              <a:rPr lang="en-US" sz="4800" b="1" dirty="0">
                <a:solidFill>
                  <a:schemeClr val="accent2"/>
                </a:solidFill>
              </a:rPr>
              <a:t> </a:t>
            </a:r>
            <a:r>
              <a:rPr lang="en-US" sz="4800" b="1" dirty="0" smtClean="0">
                <a:solidFill>
                  <a:schemeClr val="accent2"/>
                </a:solidFill>
              </a:rPr>
              <a:t> </a:t>
            </a:r>
            <a:endParaRPr lang="en-IN" sz="4800" b="1" dirty="0">
              <a:solidFill>
                <a:schemeClr val="accent2"/>
              </a:solidFill>
            </a:endParaRPr>
          </a:p>
        </p:txBody>
      </p:sp>
      <p:sp>
        <p:nvSpPr>
          <p:cNvPr id="5" name="Content Placeholder 4"/>
          <p:cNvSpPr>
            <a:spLocks noGrp="1"/>
          </p:cNvSpPr>
          <p:nvPr>
            <p:ph idx="1"/>
          </p:nvPr>
        </p:nvSpPr>
        <p:spPr>
          <a:xfrm>
            <a:off x="0" y="535577"/>
            <a:ext cx="12192000" cy="6322423"/>
          </a:xfrm>
          <a:solidFill>
            <a:schemeClr val="tx2">
              <a:lumMod val="50000"/>
            </a:schemeClr>
          </a:solidFill>
        </p:spPr>
        <p:txBody>
          <a:bodyPr>
            <a:normAutofit/>
          </a:bodyPr>
          <a:lstStyle/>
          <a:p>
            <a:r>
              <a:rPr lang="en-US" dirty="0">
                <a:solidFill>
                  <a:schemeClr val="bg1"/>
                </a:solidFill>
              </a:rPr>
              <a:t> </a:t>
            </a:r>
            <a:r>
              <a:rPr lang="en-US" dirty="0" smtClean="0">
                <a:solidFill>
                  <a:srgbClr val="FFC000"/>
                </a:solidFill>
              </a:rPr>
              <a:t>brand broad casting their ads in difference days of week</a:t>
            </a:r>
            <a:endParaRPr lang="en-IN" dirty="0">
              <a:solidFill>
                <a:srgbClr val="FFC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1509444"/>
            <a:ext cx="11688938" cy="4538659"/>
          </a:xfrm>
          <a:prstGeom prst="rect">
            <a:avLst/>
          </a:prstGeom>
        </p:spPr>
      </p:pic>
    </p:spTree>
    <p:extLst>
      <p:ext uri="{BB962C8B-B14F-4D97-AF65-F5344CB8AC3E}">
        <p14:creationId xmlns:p14="http://schemas.microsoft.com/office/powerpoint/2010/main" val="9576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sz="4800" b="1" dirty="0" smtClean="0">
                <a:solidFill>
                  <a:schemeClr val="accent2"/>
                </a:solidFill>
              </a:rPr>
              <a:t>Summary of competitive analysis </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r>
              <a:rPr lang="en-US" dirty="0" err="1" smtClean="0">
                <a:solidFill>
                  <a:schemeClr val="bg1"/>
                </a:solidFill>
              </a:rPr>
              <a:t>MarutiSuzuki</a:t>
            </a:r>
            <a:r>
              <a:rPr lang="en-US" dirty="0" smtClean="0">
                <a:solidFill>
                  <a:schemeClr val="bg1"/>
                </a:solidFill>
              </a:rPr>
              <a:t> spend more in the primetime for the add and also it is  spending more money compared to other brand</a:t>
            </a:r>
          </a:p>
          <a:p>
            <a:r>
              <a:rPr lang="en-US" dirty="0" smtClean="0">
                <a:solidFill>
                  <a:schemeClr val="bg1"/>
                </a:solidFill>
              </a:rPr>
              <a:t>Honda cars spending less amount in the prime access</a:t>
            </a:r>
          </a:p>
          <a:p>
            <a:r>
              <a:rPr lang="en-US" dirty="0" smtClean="0">
                <a:solidFill>
                  <a:schemeClr val="bg1"/>
                </a:solidFill>
              </a:rPr>
              <a:t>In the over night brands are spending less money because of less watching</a:t>
            </a:r>
          </a:p>
          <a:p>
            <a:r>
              <a:rPr lang="en-US" dirty="0" smtClean="0">
                <a:solidFill>
                  <a:schemeClr val="bg1"/>
                </a:solidFill>
              </a:rPr>
              <a:t>We can observe that all day of week brand are adding their advertise and there is  no more changes</a:t>
            </a:r>
          </a:p>
          <a:p>
            <a:r>
              <a:rPr lang="en-US" dirty="0" err="1" smtClean="0">
                <a:solidFill>
                  <a:schemeClr val="bg1"/>
                </a:solidFill>
              </a:rPr>
              <a:t>Marutisuzuki</a:t>
            </a:r>
            <a:r>
              <a:rPr lang="en-US" dirty="0" smtClean="0">
                <a:solidFill>
                  <a:schemeClr val="bg1"/>
                </a:solidFill>
              </a:rPr>
              <a:t> broadcasting more ads in 7th day of week</a:t>
            </a:r>
          </a:p>
          <a:p>
            <a:r>
              <a:rPr lang="en-US" dirty="0" smtClean="0">
                <a:solidFill>
                  <a:schemeClr val="bg1"/>
                </a:solidFill>
              </a:rPr>
              <a:t>Prime time and week end days are more then other days the company is spending the money</a:t>
            </a:r>
          </a:p>
          <a:p>
            <a:r>
              <a:rPr lang="en-US" dirty="0" smtClean="0">
                <a:solidFill>
                  <a:schemeClr val="bg1"/>
                </a:solidFill>
              </a:rPr>
              <a:t>Honda cars spending less amount</a:t>
            </a:r>
          </a:p>
          <a:p>
            <a:r>
              <a:rPr lang="en-US" dirty="0">
                <a:solidFill>
                  <a:schemeClr val="bg1"/>
                </a:solidFill>
              </a:rPr>
              <a:t>Toyota doesn’t have a specific preference when it comes to selecting a specific time to show its </a:t>
            </a:r>
            <a:r>
              <a:rPr lang="en-US" dirty="0" smtClean="0">
                <a:solidFill>
                  <a:schemeClr val="bg1"/>
                </a:solidFill>
              </a:rPr>
              <a:t>ads</a:t>
            </a:r>
          </a:p>
          <a:p>
            <a:pPr marL="0" indent="0">
              <a:buNone/>
            </a:pPr>
            <a:endParaRPr lang="en-US"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04532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b="1" dirty="0" smtClean="0">
                <a:solidFill>
                  <a:schemeClr val="accent2"/>
                </a:solidFill>
              </a:rPr>
              <a:t>media </a:t>
            </a:r>
            <a:r>
              <a:rPr lang="en-US" b="1" dirty="0">
                <a:solidFill>
                  <a:schemeClr val="accent2"/>
                </a:solidFill>
              </a:rPr>
              <a:t>plan to the CMO of Mahindra and Mahindra</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r>
              <a:rPr lang="en-US" dirty="0" smtClean="0">
                <a:solidFill>
                  <a:schemeClr val="bg1"/>
                </a:solidFill>
              </a:rPr>
              <a:t>Mahindra and Mahindra spend less amount comparing  to the  </a:t>
            </a:r>
            <a:r>
              <a:rPr lang="en-US" dirty="0" err="1" smtClean="0">
                <a:solidFill>
                  <a:schemeClr val="bg1"/>
                </a:solidFill>
              </a:rPr>
              <a:t>maruthi</a:t>
            </a:r>
            <a:r>
              <a:rPr lang="en-US" dirty="0" smtClean="0">
                <a:solidFill>
                  <a:schemeClr val="bg1"/>
                </a:solidFill>
              </a:rPr>
              <a:t> </a:t>
            </a:r>
            <a:r>
              <a:rPr lang="en-US" dirty="0" err="1" smtClean="0">
                <a:solidFill>
                  <a:schemeClr val="bg1"/>
                </a:solidFill>
              </a:rPr>
              <a:t>suzuki</a:t>
            </a:r>
            <a:endParaRPr lang="en-US" dirty="0" smtClean="0">
              <a:solidFill>
                <a:schemeClr val="bg1"/>
              </a:solidFill>
            </a:endParaRPr>
          </a:p>
          <a:p>
            <a:r>
              <a:rPr lang="en-US" dirty="0" smtClean="0">
                <a:solidFill>
                  <a:schemeClr val="bg1"/>
                </a:solidFill>
              </a:rPr>
              <a:t> Mahindra and Mahindra should focus on the weekend and primetime because another brand take over that position and also this these 2 daypart very important   because of many are watching advertise in this time</a:t>
            </a:r>
          </a:p>
          <a:p>
            <a:endParaRPr lang="en-US" dirty="0">
              <a:solidFill>
                <a:schemeClr val="bg1"/>
              </a:solidFill>
            </a:endParaRPr>
          </a:p>
          <a:p>
            <a:endParaRPr lang="en-US" dirty="0" smtClean="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We can observe that their increasing in the broadcast and drastically </a:t>
            </a:r>
            <a:r>
              <a:rPr lang="en-US" dirty="0" err="1" smtClean="0">
                <a:solidFill>
                  <a:schemeClr val="bg1"/>
                </a:solidFill>
              </a:rPr>
              <a:t>decresing</a:t>
            </a:r>
            <a:r>
              <a:rPr lang="en-US" dirty="0" smtClean="0">
                <a:solidFill>
                  <a:schemeClr val="bg1"/>
                </a:solidFill>
              </a:rPr>
              <a:t> it not good for any company and also q1 of 2022 getting tougher for the ad</a:t>
            </a:r>
          </a:p>
          <a:p>
            <a:r>
              <a:rPr lang="en-US" dirty="0" smtClean="0">
                <a:solidFill>
                  <a:schemeClr val="bg1"/>
                </a:solidFill>
              </a:rPr>
              <a:t>And also they want to target daytime and primetime</a:t>
            </a:r>
          </a:p>
          <a:p>
            <a:endParaRPr lang="en-US" dirty="0" smtClean="0">
              <a:solidFill>
                <a:schemeClr val="bg1"/>
              </a:solidFill>
            </a:endParaRPr>
          </a:p>
          <a:p>
            <a:endParaRPr lang="en-IN"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07996089"/>
              </p:ext>
            </p:extLst>
          </p:nvPr>
        </p:nvGraphicFramePr>
        <p:xfrm>
          <a:off x="300449" y="2886891"/>
          <a:ext cx="11691254" cy="994410"/>
        </p:xfrm>
        <a:graphic>
          <a:graphicData uri="http://schemas.openxmlformats.org/drawingml/2006/table">
            <a:tbl>
              <a:tblPr>
                <a:tableStyleId>{5C22544A-7EE6-4342-B048-85BDC9FD1C3A}</a:tableStyleId>
              </a:tblPr>
              <a:tblGrid>
                <a:gridCol w="1842078">
                  <a:extLst>
                    <a:ext uri="{9D8B030D-6E8A-4147-A177-3AD203B41FA5}">
                      <a16:colId xmlns:a16="http://schemas.microsoft.com/office/drawing/2014/main" val="680421207"/>
                    </a:ext>
                  </a:extLst>
                </a:gridCol>
                <a:gridCol w="1147584">
                  <a:extLst>
                    <a:ext uri="{9D8B030D-6E8A-4147-A177-3AD203B41FA5}">
                      <a16:colId xmlns:a16="http://schemas.microsoft.com/office/drawing/2014/main" val="1869729281"/>
                    </a:ext>
                  </a:extLst>
                </a:gridCol>
                <a:gridCol w="701921">
                  <a:extLst>
                    <a:ext uri="{9D8B030D-6E8A-4147-A177-3AD203B41FA5}">
                      <a16:colId xmlns:a16="http://schemas.microsoft.com/office/drawing/2014/main" val="2984757841"/>
                    </a:ext>
                  </a:extLst>
                </a:gridCol>
                <a:gridCol w="701921">
                  <a:extLst>
                    <a:ext uri="{9D8B030D-6E8A-4147-A177-3AD203B41FA5}">
                      <a16:colId xmlns:a16="http://schemas.microsoft.com/office/drawing/2014/main" val="752224695"/>
                    </a:ext>
                  </a:extLst>
                </a:gridCol>
                <a:gridCol w="701921">
                  <a:extLst>
                    <a:ext uri="{9D8B030D-6E8A-4147-A177-3AD203B41FA5}">
                      <a16:colId xmlns:a16="http://schemas.microsoft.com/office/drawing/2014/main" val="1607351985"/>
                    </a:ext>
                  </a:extLst>
                </a:gridCol>
                <a:gridCol w="701921">
                  <a:extLst>
                    <a:ext uri="{9D8B030D-6E8A-4147-A177-3AD203B41FA5}">
                      <a16:colId xmlns:a16="http://schemas.microsoft.com/office/drawing/2014/main" val="1568959391"/>
                    </a:ext>
                  </a:extLst>
                </a:gridCol>
                <a:gridCol w="701921">
                  <a:extLst>
                    <a:ext uri="{9D8B030D-6E8A-4147-A177-3AD203B41FA5}">
                      <a16:colId xmlns:a16="http://schemas.microsoft.com/office/drawing/2014/main" val="3676638501"/>
                    </a:ext>
                  </a:extLst>
                </a:gridCol>
                <a:gridCol w="701921">
                  <a:extLst>
                    <a:ext uri="{9D8B030D-6E8A-4147-A177-3AD203B41FA5}">
                      <a16:colId xmlns:a16="http://schemas.microsoft.com/office/drawing/2014/main" val="2478737278"/>
                    </a:ext>
                  </a:extLst>
                </a:gridCol>
                <a:gridCol w="701921">
                  <a:extLst>
                    <a:ext uri="{9D8B030D-6E8A-4147-A177-3AD203B41FA5}">
                      <a16:colId xmlns:a16="http://schemas.microsoft.com/office/drawing/2014/main" val="1609295422"/>
                    </a:ext>
                  </a:extLst>
                </a:gridCol>
                <a:gridCol w="701921">
                  <a:extLst>
                    <a:ext uri="{9D8B030D-6E8A-4147-A177-3AD203B41FA5}">
                      <a16:colId xmlns:a16="http://schemas.microsoft.com/office/drawing/2014/main" val="1164230791"/>
                    </a:ext>
                  </a:extLst>
                </a:gridCol>
                <a:gridCol w="701921">
                  <a:extLst>
                    <a:ext uri="{9D8B030D-6E8A-4147-A177-3AD203B41FA5}">
                      <a16:colId xmlns:a16="http://schemas.microsoft.com/office/drawing/2014/main" val="1918340765"/>
                    </a:ext>
                  </a:extLst>
                </a:gridCol>
                <a:gridCol w="701921">
                  <a:extLst>
                    <a:ext uri="{9D8B030D-6E8A-4147-A177-3AD203B41FA5}">
                      <a16:colId xmlns:a16="http://schemas.microsoft.com/office/drawing/2014/main" val="3477976332"/>
                    </a:ext>
                  </a:extLst>
                </a:gridCol>
                <a:gridCol w="701921">
                  <a:extLst>
                    <a:ext uri="{9D8B030D-6E8A-4147-A177-3AD203B41FA5}">
                      <a16:colId xmlns:a16="http://schemas.microsoft.com/office/drawing/2014/main" val="2965955679"/>
                    </a:ext>
                  </a:extLst>
                </a:gridCol>
                <a:gridCol w="980461">
                  <a:extLst>
                    <a:ext uri="{9D8B030D-6E8A-4147-A177-3AD203B41FA5}">
                      <a16:colId xmlns:a16="http://schemas.microsoft.com/office/drawing/2014/main" val="3473765039"/>
                    </a:ext>
                  </a:extLst>
                </a:gridCol>
              </a:tblGrid>
              <a:tr h="450669">
                <a:tc>
                  <a:txBody>
                    <a:bodyPr/>
                    <a:lstStyle/>
                    <a:p>
                      <a:pPr algn="l" fontAlgn="b"/>
                      <a:r>
                        <a:rPr lang="en-IN" sz="1600" b="1"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JAN</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FEB</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MAR</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APR</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MAY</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JUN</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JUL</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AUG</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SEP</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OCT</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NOV</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DEC</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a:effectLst/>
                        </a:rPr>
                        <a:t>Grand Total</a:t>
                      </a:r>
                      <a:endParaRPr lang="en-IN" sz="16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4339179"/>
                  </a:ext>
                </a:extLst>
              </a:tr>
              <a:tr h="450669">
                <a:tc>
                  <a:txBody>
                    <a:bodyPr/>
                    <a:lstStyle/>
                    <a:p>
                      <a:pPr algn="l" fontAlgn="b"/>
                      <a:r>
                        <a:rPr lang="en-IN" sz="1600" b="1" u="none" strike="noStrike">
                          <a:effectLst/>
                        </a:rPr>
                        <a:t>Mahindra and Mahindra</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18.18%</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19.81%</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a:effectLst/>
                        </a:rPr>
                        <a:t>21.71%</a:t>
                      </a:r>
                      <a:endParaRPr lang="en-IN"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25.38%</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23.59%</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23.29%</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21.41%</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22.38%</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22.39%</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16.09%</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11.70%</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12.34%</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600" b="1" u="none" strike="noStrike" dirty="0">
                          <a:effectLst/>
                        </a:rPr>
                        <a:t>20.21%</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7948998"/>
                  </a:ext>
                </a:extLst>
              </a:tr>
            </a:tbl>
          </a:graphicData>
        </a:graphic>
      </p:graphicFrame>
    </p:spTree>
    <p:extLst>
      <p:ext uri="{BB962C8B-B14F-4D97-AF65-F5344CB8AC3E}">
        <p14:creationId xmlns:p14="http://schemas.microsoft.com/office/powerpoint/2010/main" val="325965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IN" b="1" dirty="0" smtClean="0">
                <a:solidFill>
                  <a:schemeClr val="accent2"/>
                </a:solidFill>
              </a:rPr>
              <a:t>Approach</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pPr marL="0" indent="0">
              <a:buNone/>
            </a:pPr>
            <a:endParaRPr lang="en-US" dirty="0">
              <a:solidFill>
                <a:schemeClr val="bg1"/>
              </a:solidFill>
            </a:endParaRPr>
          </a:p>
          <a:p>
            <a:pPr marL="0" indent="0">
              <a:buNone/>
            </a:pPr>
            <a:r>
              <a:rPr lang="en-US" sz="3600" dirty="0" smtClean="0">
                <a:solidFill>
                  <a:schemeClr val="bg1"/>
                </a:solidFill>
              </a:rPr>
              <a:t>The given data is cleaned and there is no need of doing the cleaning of the data and I used the excel ,power point to do this project and also used pivot table and some of the formulas of excel </a:t>
            </a:r>
          </a:p>
          <a:p>
            <a:pPr marL="0" indent="0">
              <a:buNone/>
            </a:pPr>
            <a:endParaRPr lang="en-US" sz="3600" dirty="0">
              <a:solidFill>
                <a:schemeClr val="bg1"/>
              </a:solidFill>
            </a:endParaRPr>
          </a:p>
          <a:p>
            <a:pPr marL="0" indent="0">
              <a:buNone/>
            </a:pPr>
            <a:r>
              <a:rPr lang="en-IN" sz="4000" b="1" dirty="0">
                <a:solidFill>
                  <a:schemeClr val="accent2"/>
                </a:solidFill>
              </a:rPr>
              <a:t>Tech-Stack </a:t>
            </a:r>
            <a:r>
              <a:rPr lang="en-IN" sz="4000" b="1" dirty="0" smtClean="0">
                <a:solidFill>
                  <a:schemeClr val="accent2"/>
                </a:solidFill>
              </a:rPr>
              <a:t>Used </a:t>
            </a:r>
            <a:endParaRPr lang="en-IN" sz="4000" b="1" dirty="0">
              <a:solidFill>
                <a:schemeClr val="accent2"/>
              </a:solidFill>
            </a:endParaRPr>
          </a:p>
          <a:p>
            <a:pPr marL="0" indent="0">
              <a:buNone/>
            </a:pPr>
            <a:r>
              <a:rPr lang="en-US" b="1" dirty="0">
                <a:solidFill>
                  <a:schemeClr val="accent2"/>
                </a:solidFill>
              </a:rPr>
              <a:t>                  </a:t>
            </a:r>
            <a:r>
              <a:rPr lang="en-US" sz="4800" b="1" dirty="0">
                <a:solidFill>
                  <a:schemeClr val="bg1"/>
                </a:solidFill>
              </a:rPr>
              <a:t>excel </a:t>
            </a:r>
            <a:r>
              <a:rPr lang="en-US" sz="4800" b="1" dirty="0" err="1">
                <a:solidFill>
                  <a:schemeClr val="bg1"/>
                </a:solidFill>
              </a:rPr>
              <a:t>powerpoint</a:t>
            </a:r>
            <a:r>
              <a:rPr lang="en-US" sz="4800" b="1" dirty="0">
                <a:solidFill>
                  <a:schemeClr val="bg1"/>
                </a:solidFill>
              </a:rPr>
              <a:t> and </a:t>
            </a:r>
            <a:r>
              <a:rPr lang="en-US" sz="4800" b="1" dirty="0" smtClean="0">
                <a:solidFill>
                  <a:schemeClr val="bg1"/>
                </a:solidFill>
              </a:rPr>
              <a:t>notepad</a:t>
            </a:r>
            <a:endParaRPr lang="en-US" dirty="0" smtClean="0">
              <a:solidFill>
                <a:schemeClr val="bg1"/>
              </a:solidFill>
            </a:endParaRPr>
          </a:p>
          <a:p>
            <a:pPr marL="0" indent="0">
              <a:buNone/>
            </a:pPr>
            <a:endParaRPr lang="en-US" dirty="0" smtClean="0">
              <a:solidFill>
                <a:schemeClr val="bg1"/>
              </a:solidFill>
            </a:endParaRPr>
          </a:p>
          <a:p>
            <a:pPr marL="0" indent="0">
              <a:buNone/>
            </a:pPr>
            <a:endParaRPr lang="en-US" b="1" dirty="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6143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sz="4800" b="1" dirty="0" smtClean="0">
                <a:solidFill>
                  <a:schemeClr val="accent2"/>
                </a:solidFill>
              </a:rPr>
              <a:t>INSIGHT</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r>
              <a:rPr lang="en-US" dirty="0" smtClean="0">
                <a:solidFill>
                  <a:schemeClr val="bg1"/>
                </a:solidFill>
              </a:rPr>
              <a:t>I got the information about advertising techniques and </a:t>
            </a:r>
            <a:r>
              <a:rPr lang="en-US" dirty="0" err="1" smtClean="0">
                <a:solidFill>
                  <a:schemeClr val="bg1"/>
                </a:solidFill>
              </a:rPr>
              <a:t>and</a:t>
            </a:r>
            <a:r>
              <a:rPr lang="en-US" dirty="0" smtClean="0">
                <a:solidFill>
                  <a:schemeClr val="bg1"/>
                </a:solidFill>
              </a:rPr>
              <a:t> how much the </a:t>
            </a:r>
            <a:r>
              <a:rPr lang="en-IN" dirty="0" smtClean="0">
                <a:solidFill>
                  <a:schemeClr val="bg1"/>
                </a:solidFill>
              </a:rPr>
              <a:t>amount spends for advertising for their brand promotion </a:t>
            </a:r>
          </a:p>
          <a:p>
            <a:r>
              <a:rPr lang="en-US" dirty="0" smtClean="0">
                <a:solidFill>
                  <a:schemeClr val="bg1"/>
                </a:solidFill>
              </a:rPr>
              <a:t>And also I got information of which day of the week and month</a:t>
            </a:r>
            <a:r>
              <a:rPr lang="en-US" dirty="0">
                <a:solidFill>
                  <a:schemeClr val="bg1"/>
                </a:solidFill>
              </a:rPr>
              <a:t> </a:t>
            </a:r>
            <a:r>
              <a:rPr lang="en-US" dirty="0" smtClean="0">
                <a:solidFill>
                  <a:schemeClr val="bg1"/>
                </a:solidFill>
              </a:rPr>
              <a:t>the ad is more broadcasting</a:t>
            </a:r>
          </a:p>
          <a:p>
            <a:r>
              <a:rPr lang="en-US" dirty="0" smtClean="0">
                <a:solidFill>
                  <a:schemeClr val="bg1"/>
                </a:solidFill>
              </a:rPr>
              <a:t>I got the information of day part </a:t>
            </a:r>
          </a:p>
          <a:p>
            <a:r>
              <a:rPr lang="en-US" dirty="0" smtClean="0">
                <a:solidFill>
                  <a:schemeClr val="bg1"/>
                </a:solidFill>
              </a:rPr>
              <a:t>What are the aspect they considering while broad casting the ad</a:t>
            </a:r>
          </a:p>
          <a:p>
            <a:r>
              <a:rPr lang="en-US" dirty="0" smtClean="0">
                <a:solidFill>
                  <a:schemeClr val="bg1"/>
                </a:solidFill>
              </a:rPr>
              <a:t>Which company is spending more money on add and also less spending company</a:t>
            </a:r>
          </a:p>
        </p:txBody>
      </p:sp>
    </p:spTree>
    <p:extLst>
      <p:ext uri="{BB962C8B-B14F-4D97-AF65-F5344CB8AC3E}">
        <p14:creationId xmlns:p14="http://schemas.microsoft.com/office/powerpoint/2010/main" val="351668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sz="4800" b="1" dirty="0" smtClean="0">
                <a:solidFill>
                  <a:schemeClr val="accent2"/>
                </a:solidFill>
              </a:rPr>
              <a:t>Working file (data)</a:t>
            </a:r>
            <a:endParaRPr lang="en-IN" sz="4800" b="1" dirty="0">
              <a:solidFill>
                <a:schemeClr val="accent2"/>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2594"/>
            <a:ext cx="12192000" cy="5277395"/>
          </a:xfrm>
          <a:solidFill>
            <a:schemeClr val="tx2">
              <a:lumMod val="50000"/>
            </a:schemeClr>
          </a:solidFill>
        </p:spPr>
      </p:pic>
    </p:spTree>
    <p:extLst>
      <p:ext uri="{BB962C8B-B14F-4D97-AF65-F5344CB8AC3E}">
        <p14:creationId xmlns:p14="http://schemas.microsoft.com/office/powerpoint/2010/main" val="14868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522513"/>
          </a:xfrm>
          <a:solidFill>
            <a:schemeClr val="accent5">
              <a:lumMod val="50000"/>
            </a:schemeClr>
          </a:solidFill>
        </p:spPr>
        <p:txBody>
          <a:bodyPr>
            <a:normAutofit fontScale="90000"/>
          </a:bodyPr>
          <a:lstStyle/>
          <a:p>
            <a:endParaRPr lang="en-IN" sz="4800" b="1" dirty="0">
              <a:solidFill>
                <a:schemeClr val="accent2"/>
              </a:solidFill>
            </a:endParaRPr>
          </a:p>
        </p:txBody>
      </p:sp>
      <p:sp>
        <p:nvSpPr>
          <p:cNvPr id="5" name="Content Placeholder 4"/>
          <p:cNvSpPr>
            <a:spLocks noGrp="1"/>
          </p:cNvSpPr>
          <p:nvPr>
            <p:ph idx="1"/>
          </p:nvPr>
        </p:nvSpPr>
        <p:spPr>
          <a:xfrm>
            <a:off x="0" y="522514"/>
            <a:ext cx="12192000" cy="6335486"/>
          </a:xfrm>
          <a:solidFill>
            <a:schemeClr val="tx2">
              <a:lumMod val="50000"/>
            </a:schemeClr>
          </a:solidFill>
        </p:spPr>
        <p:txBody>
          <a:bodyPr>
            <a:normAutofit/>
          </a:bodyPr>
          <a:lstStyle/>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There are 19  column and </a:t>
            </a:r>
          </a:p>
          <a:p>
            <a:pPr marL="0" indent="0">
              <a:buNone/>
            </a:pPr>
            <a:r>
              <a:rPr lang="en-US" dirty="0" smtClean="0">
                <a:solidFill>
                  <a:schemeClr val="bg1"/>
                </a:solidFill>
              </a:rPr>
              <a:t>731789 rows are their </a:t>
            </a:r>
          </a:p>
          <a:p>
            <a:pPr marL="0" indent="0">
              <a:buNone/>
            </a:pPr>
            <a:r>
              <a:rPr lang="en-US" dirty="0" smtClean="0">
                <a:solidFill>
                  <a:schemeClr val="bg1"/>
                </a:solidFill>
              </a:rPr>
              <a:t>And it is cleaned no </a:t>
            </a:r>
            <a:r>
              <a:rPr lang="en-US" dirty="0" err="1" smtClean="0">
                <a:solidFill>
                  <a:schemeClr val="bg1"/>
                </a:solidFill>
              </a:rPr>
              <a:t>requi</a:t>
            </a:r>
            <a:endParaRPr lang="en-US" dirty="0" smtClean="0">
              <a:solidFill>
                <a:schemeClr val="bg1"/>
              </a:solidFill>
            </a:endParaRPr>
          </a:p>
          <a:p>
            <a:pPr marL="0" indent="0">
              <a:buNone/>
            </a:pPr>
            <a:r>
              <a:rPr lang="en-US" dirty="0" smtClean="0">
                <a:solidFill>
                  <a:schemeClr val="bg1"/>
                </a:solidFill>
              </a:rPr>
              <a:t>re of cleaning data</a:t>
            </a:r>
          </a:p>
        </p:txBody>
      </p:sp>
      <p:graphicFrame>
        <p:nvGraphicFramePr>
          <p:cNvPr id="2" name="Table 1"/>
          <p:cNvGraphicFramePr>
            <a:graphicFrameLocks noGrp="1"/>
          </p:cNvGraphicFramePr>
          <p:nvPr>
            <p:extLst>
              <p:ext uri="{D42A27DB-BD31-4B8C-83A1-F6EECF244321}">
                <p14:modId xmlns:p14="http://schemas.microsoft.com/office/powerpoint/2010/main" val="3349725403"/>
              </p:ext>
            </p:extLst>
          </p:nvPr>
        </p:nvGraphicFramePr>
        <p:xfrm>
          <a:off x="3814354" y="1436919"/>
          <a:ext cx="3043645" cy="5393055"/>
        </p:xfrm>
        <a:graphic>
          <a:graphicData uri="http://schemas.openxmlformats.org/drawingml/2006/table">
            <a:tbl>
              <a:tblPr>
                <a:tableStyleId>{5C22544A-7EE6-4342-B048-85BDC9FD1C3A}</a:tableStyleId>
              </a:tblPr>
              <a:tblGrid>
                <a:gridCol w="3043645">
                  <a:extLst>
                    <a:ext uri="{9D8B030D-6E8A-4147-A177-3AD203B41FA5}">
                      <a16:colId xmlns:a16="http://schemas.microsoft.com/office/drawing/2014/main" val="587340810"/>
                    </a:ext>
                  </a:extLst>
                </a:gridCol>
              </a:tblGrid>
              <a:tr h="226838">
                <a:tc>
                  <a:txBody>
                    <a:bodyPr/>
                    <a:lstStyle/>
                    <a:p>
                      <a:pPr algn="l" fontAlgn="b"/>
                      <a:r>
                        <a:rPr lang="en-IN" sz="1800" u="none" strike="noStrike" dirty="0">
                          <a:effectLst/>
                        </a:rPr>
                        <a:t>Id</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8516703"/>
                  </a:ext>
                </a:extLst>
              </a:tr>
              <a:tr h="226838">
                <a:tc>
                  <a:txBody>
                    <a:bodyPr/>
                    <a:lstStyle/>
                    <a:p>
                      <a:pPr algn="l" fontAlgn="b"/>
                      <a:r>
                        <a:rPr lang="en-IN" sz="1800" u="none" strike="noStrike" dirty="0">
                          <a:effectLst/>
                        </a:rPr>
                        <a:t>Brand</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2203457"/>
                  </a:ext>
                </a:extLst>
              </a:tr>
              <a:tr h="226838">
                <a:tc>
                  <a:txBody>
                    <a:bodyPr/>
                    <a:lstStyle/>
                    <a:p>
                      <a:pPr algn="l" fontAlgn="b"/>
                      <a:r>
                        <a:rPr lang="en-IN" sz="1800" u="none" strike="noStrike" dirty="0">
                          <a:effectLst/>
                        </a:rPr>
                        <a:t>Product</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5569803"/>
                  </a:ext>
                </a:extLst>
              </a:tr>
              <a:tr h="226838">
                <a:tc>
                  <a:txBody>
                    <a:bodyPr/>
                    <a:lstStyle/>
                    <a:p>
                      <a:pPr algn="l" fontAlgn="b"/>
                      <a:r>
                        <a:rPr lang="en-IN" sz="1800" u="none" strike="noStrike" dirty="0">
                          <a:effectLst/>
                        </a:rPr>
                        <a:t>Network</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5705937"/>
                  </a:ext>
                </a:extLst>
              </a:tr>
              <a:tr h="226838">
                <a:tc>
                  <a:txBody>
                    <a:bodyPr/>
                    <a:lstStyle/>
                    <a:p>
                      <a:pPr algn="l" fontAlgn="b"/>
                      <a:r>
                        <a:rPr lang="en-IN" sz="1800" u="none" strike="noStrike">
                          <a:effectLst/>
                        </a:rPr>
                        <a:t>Network Type</a:t>
                      </a:r>
                      <a:endParaRPr lang="en-IN"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0996363"/>
                  </a:ext>
                </a:extLst>
              </a:tr>
              <a:tr h="226838">
                <a:tc>
                  <a:txBody>
                    <a:bodyPr/>
                    <a:lstStyle/>
                    <a:p>
                      <a:pPr algn="l" fontAlgn="b"/>
                      <a:r>
                        <a:rPr lang="en-IN" sz="1800" u="none" strike="noStrike" dirty="0">
                          <a:effectLst/>
                        </a:rPr>
                        <a:t>Show</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0207981"/>
                  </a:ext>
                </a:extLst>
              </a:tr>
              <a:tr h="226838">
                <a:tc>
                  <a:txBody>
                    <a:bodyPr/>
                    <a:lstStyle/>
                    <a:p>
                      <a:pPr algn="l" fontAlgn="b"/>
                      <a:r>
                        <a:rPr lang="en-IN" sz="1800" u="none" strike="noStrike" dirty="0">
                          <a:effectLst/>
                        </a:rPr>
                        <a:t>Date</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3378105"/>
                  </a:ext>
                </a:extLst>
              </a:tr>
              <a:tr h="226838">
                <a:tc>
                  <a:txBody>
                    <a:bodyPr/>
                    <a:lstStyle/>
                    <a:p>
                      <a:pPr algn="l" fontAlgn="b"/>
                      <a:r>
                        <a:rPr lang="en-IN" sz="1800" u="none" strike="noStrike" dirty="0">
                          <a:effectLst/>
                        </a:rPr>
                        <a:t>Time</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0149772"/>
                  </a:ext>
                </a:extLst>
              </a:tr>
              <a:tr h="226838">
                <a:tc>
                  <a:txBody>
                    <a:bodyPr/>
                    <a:lstStyle/>
                    <a:p>
                      <a:pPr algn="l" fontAlgn="b"/>
                      <a:r>
                        <a:rPr lang="en-IN" sz="1800" u="none" strike="noStrike" dirty="0">
                          <a:effectLst/>
                        </a:rPr>
                        <a:t>Pod Position</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2894058"/>
                  </a:ext>
                </a:extLst>
              </a:tr>
              <a:tr h="226838">
                <a:tc>
                  <a:txBody>
                    <a:bodyPr/>
                    <a:lstStyle/>
                    <a:p>
                      <a:pPr algn="l" fontAlgn="b"/>
                      <a:r>
                        <a:rPr lang="en-IN" sz="1800" u="none" strike="noStrike" dirty="0">
                          <a:effectLst/>
                        </a:rPr>
                        <a:t>Dayparts</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4745248"/>
                  </a:ext>
                </a:extLst>
              </a:tr>
              <a:tr h="226838">
                <a:tc>
                  <a:txBody>
                    <a:bodyPr/>
                    <a:lstStyle/>
                    <a:p>
                      <a:pPr algn="l" fontAlgn="b"/>
                      <a:r>
                        <a:rPr lang="en-IN" sz="1800" u="none" strike="noStrike" dirty="0">
                          <a:effectLst/>
                        </a:rPr>
                        <a:t>Duration</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0520989"/>
                  </a:ext>
                </a:extLst>
              </a:tr>
              <a:tr h="226838">
                <a:tc>
                  <a:txBody>
                    <a:bodyPr/>
                    <a:lstStyle/>
                    <a:p>
                      <a:pPr algn="l" fontAlgn="b"/>
                      <a:r>
                        <a:rPr lang="en-IN" sz="1800" u="none" strike="noStrike" dirty="0">
                          <a:effectLst/>
                        </a:rPr>
                        <a:t>EQ Units</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6440804"/>
                  </a:ext>
                </a:extLst>
              </a:tr>
              <a:tr h="226838">
                <a:tc>
                  <a:txBody>
                    <a:bodyPr/>
                    <a:lstStyle/>
                    <a:p>
                      <a:pPr algn="l" fontAlgn="b"/>
                      <a:r>
                        <a:rPr lang="en-IN" sz="1800" u="none" strike="noStrike" dirty="0">
                          <a:effectLst/>
                        </a:rPr>
                        <a:t>Spend ($)</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860915"/>
                  </a:ext>
                </a:extLst>
              </a:tr>
              <a:tr h="226838">
                <a:tc>
                  <a:txBody>
                    <a:bodyPr/>
                    <a:lstStyle/>
                    <a:p>
                      <a:pPr algn="l" fontAlgn="b"/>
                      <a:r>
                        <a:rPr lang="en-IN" sz="1800" u="none" strike="noStrike" dirty="0">
                          <a:effectLst/>
                        </a:rPr>
                        <a:t>Broadcast Year</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8850526"/>
                  </a:ext>
                </a:extLst>
              </a:tr>
              <a:tr h="226838">
                <a:tc>
                  <a:txBody>
                    <a:bodyPr/>
                    <a:lstStyle/>
                    <a:p>
                      <a:pPr algn="l" fontAlgn="b"/>
                      <a:r>
                        <a:rPr lang="en-IN" sz="1800" u="none" strike="noStrike" dirty="0">
                          <a:effectLst/>
                        </a:rPr>
                        <a:t>Broadcast Month</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5443434"/>
                  </a:ext>
                </a:extLst>
              </a:tr>
              <a:tr h="226838">
                <a:tc>
                  <a:txBody>
                    <a:bodyPr/>
                    <a:lstStyle/>
                    <a:p>
                      <a:pPr algn="l" fontAlgn="b"/>
                      <a:r>
                        <a:rPr lang="en-IN" sz="1800" u="none" strike="noStrike" dirty="0">
                          <a:effectLst/>
                        </a:rPr>
                        <a:t>Broadcast Week</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1452457"/>
                  </a:ext>
                </a:extLst>
              </a:tr>
              <a:tr h="226838">
                <a:tc>
                  <a:txBody>
                    <a:bodyPr/>
                    <a:lstStyle/>
                    <a:p>
                      <a:pPr algn="l" fontAlgn="b"/>
                      <a:r>
                        <a:rPr lang="en-IN" sz="1800" u="none" strike="noStrike" dirty="0">
                          <a:effectLst/>
                        </a:rPr>
                        <a:t>Day Of Week</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0593448"/>
                  </a:ext>
                </a:extLst>
              </a:tr>
              <a:tr h="226838">
                <a:tc>
                  <a:txBody>
                    <a:bodyPr/>
                    <a:lstStyle/>
                    <a:p>
                      <a:pPr algn="l" fontAlgn="b"/>
                      <a:r>
                        <a:rPr lang="en-IN" sz="1800" u="none" strike="noStrike" dirty="0">
                          <a:effectLst/>
                        </a:rPr>
                        <a:t>Hour Of Day</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0041311"/>
                  </a:ext>
                </a:extLst>
              </a:tr>
              <a:tr h="226838">
                <a:tc>
                  <a:txBody>
                    <a:bodyPr/>
                    <a:lstStyle/>
                    <a:p>
                      <a:pPr algn="l" fontAlgn="b"/>
                      <a:r>
                        <a:rPr lang="en-IN" sz="1800" u="none" strike="noStrike" dirty="0" err="1">
                          <a:effectLst/>
                        </a:rPr>
                        <a:t>TimeZone</a:t>
                      </a:r>
                      <a:endParaRPr lang="en-IN"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2020695"/>
                  </a:ext>
                </a:extLst>
              </a:tr>
            </a:tbl>
          </a:graphicData>
        </a:graphic>
      </p:graphicFrame>
    </p:spTree>
    <p:extLst>
      <p:ext uri="{BB962C8B-B14F-4D97-AF65-F5344CB8AC3E}">
        <p14:creationId xmlns:p14="http://schemas.microsoft.com/office/powerpoint/2010/main" val="197078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sz="4800" b="1" dirty="0" smtClean="0">
                <a:solidFill>
                  <a:schemeClr val="accent2"/>
                </a:solidFill>
              </a:rPr>
              <a:t>POD POSITION </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pPr marL="0" indent="0">
              <a:buNone/>
            </a:pPr>
            <a:r>
              <a:rPr lang="en-US" dirty="0" smtClean="0">
                <a:solidFill>
                  <a:schemeClr val="bg1"/>
                </a:solidFill>
              </a:rPr>
              <a:t>MEANING </a:t>
            </a:r>
          </a:p>
          <a:p>
            <a:pPr marL="0" indent="0">
              <a:buNone/>
            </a:pPr>
            <a:r>
              <a:rPr lang="en-US" dirty="0" smtClean="0">
                <a:solidFill>
                  <a:schemeClr val="bg1"/>
                </a:solidFill>
              </a:rPr>
              <a:t>             </a:t>
            </a:r>
            <a:r>
              <a:rPr lang="en-US" b="1" dirty="0">
                <a:solidFill>
                  <a:schemeClr val="bg1"/>
                </a:solidFill>
              </a:rPr>
              <a:t>The position of an individual advertisement within a certain commercial </a:t>
            </a:r>
            <a:r>
              <a:rPr lang="en-US" b="1" dirty="0" smtClean="0">
                <a:solidFill>
                  <a:schemeClr val="bg1"/>
                </a:solidFill>
              </a:rPr>
              <a:t>pod OR </a:t>
            </a:r>
            <a:r>
              <a:rPr lang="en-US" dirty="0" smtClean="0"/>
              <a:t> </a:t>
            </a:r>
            <a:r>
              <a:rPr lang="en-US" b="1" dirty="0">
                <a:solidFill>
                  <a:schemeClr val="bg1"/>
                </a:solidFill>
              </a:rPr>
              <a:t>basically the Sequence in which the ads are played on TV, Like which ad plays in the </a:t>
            </a:r>
            <a:r>
              <a:rPr lang="en-US" b="1" dirty="0" smtClean="0">
                <a:solidFill>
                  <a:schemeClr val="bg1"/>
                </a:solidFill>
              </a:rPr>
              <a:t>beginning </a:t>
            </a:r>
            <a:r>
              <a:rPr lang="en-US" b="1" dirty="0">
                <a:solidFill>
                  <a:schemeClr val="bg1"/>
                </a:solidFill>
              </a:rPr>
              <a:t>followed by which one and so </a:t>
            </a:r>
            <a:r>
              <a:rPr lang="en-US" b="1" dirty="0" smtClean="0">
                <a:solidFill>
                  <a:schemeClr val="bg1"/>
                </a:solidFill>
              </a:rPr>
              <a:t>on</a:t>
            </a:r>
          </a:p>
          <a:p>
            <a:pPr marL="0" indent="0">
              <a:buNone/>
            </a:pPr>
            <a:r>
              <a:rPr lang="en-US" b="1" dirty="0">
                <a:solidFill>
                  <a:schemeClr val="bg1"/>
                </a:solidFill>
              </a:rPr>
              <a:t> </a:t>
            </a:r>
            <a:endParaRPr lang="en-US" b="1" dirty="0" smtClean="0">
              <a:solidFill>
                <a:schemeClr val="bg1"/>
              </a:solidFill>
            </a:endParaRPr>
          </a:p>
          <a:p>
            <a:pPr marL="0" indent="0">
              <a:buNone/>
            </a:pPr>
            <a:r>
              <a:rPr lang="en-US" sz="3600" dirty="0">
                <a:solidFill>
                  <a:srgbClr val="FFC000"/>
                </a:solidFill>
              </a:rPr>
              <a:t>Explain in </a:t>
            </a:r>
            <a:r>
              <a:rPr lang="en-US" sz="3600" dirty="0" smtClean="0">
                <a:solidFill>
                  <a:srgbClr val="FFC000"/>
                </a:solidFill>
              </a:rPr>
              <a:t>Details </a:t>
            </a:r>
            <a:r>
              <a:rPr lang="en-US" sz="3600" dirty="0">
                <a:solidFill>
                  <a:srgbClr val="FFC000"/>
                </a:solidFill>
              </a:rPr>
              <a:t>with examples from the dataset provided</a:t>
            </a:r>
            <a:endParaRPr lang="en-IN" sz="3600" b="1" dirty="0">
              <a:solidFill>
                <a:srgbClr val="FFC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70337995"/>
              </p:ext>
            </p:extLst>
          </p:nvPr>
        </p:nvGraphicFramePr>
        <p:xfrm>
          <a:off x="-5" y="3984171"/>
          <a:ext cx="12192006" cy="2612575"/>
        </p:xfrm>
        <a:graphic>
          <a:graphicData uri="http://schemas.openxmlformats.org/drawingml/2006/table">
            <a:tbl>
              <a:tblPr>
                <a:tableStyleId>{93296810-A885-4BE3-A3E7-6D5BEEA58F35}</a:tableStyleId>
              </a:tblPr>
              <a:tblGrid>
                <a:gridCol w="998030">
                  <a:extLst>
                    <a:ext uri="{9D8B030D-6E8A-4147-A177-3AD203B41FA5}">
                      <a16:colId xmlns:a16="http://schemas.microsoft.com/office/drawing/2014/main" val="2256679083"/>
                    </a:ext>
                  </a:extLst>
                </a:gridCol>
                <a:gridCol w="361096">
                  <a:extLst>
                    <a:ext uri="{9D8B030D-6E8A-4147-A177-3AD203B41FA5}">
                      <a16:colId xmlns:a16="http://schemas.microsoft.com/office/drawing/2014/main" val="1317542202"/>
                    </a:ext>
                  </a:extLst>
                </a:gridCol>
                <a:gridCol w="361096">
                  <a:extLst>
                    <a:ext uri="{9D8B030D-6E8A-4147-A177-3AD203B41FA5}">
                      <a16:colId xmlns:a16="http://schemas.microsoft.com/office/drawing/2014/main" val="3357658237"/>
                    </a:ext>
                  </a:extLst>
                </a:gridCol>
                <a:gridCol w="361096">
                  <a:extLst>
                    <a:ext uri="{9D8B030D-6E8A-4147-A177-3AD203B41FA5}">
                      <a16:colId xmlns:a16="http://schemas.microsoft.com/office/drawing/2014/main" val="2447545025"/>
                    </a:ext>
                  </a:extLst>
                </a:gridCol>
                <a:gridCol w="361096">
                  <a:extLst>
                    <a:ext uri="{9D8B030D-6E8A-4147-A177-3AD203B41FA5}">
                      <a16:colId xmlns:a16="http://schemas.microsoft.com/office/drawing/2014/main" val="4161627888"/>
                    </a:ext>
                  </a:extLst>
                </a:gridCol>
                <a:gridCol w="361096">
                  <a:extLst>
                    <a:ext uri="{9D8B030D-6E8A-4147-A177-3AD203B41FA5}">
                      <a16:colId xmlns:a16="http://schemas.microsoft.com/office/drawing/2014/main" val="814920130"/>
                    </a:ext>
                  </a:extLst>
                </a:gridCol>
                <a:gridCol w="361096">
                  <a:extLst>
                    <a:ext uri="{9D8B030D-6E8A-4147-A177-3AD203B41FA5}">
                      <a16:colId xmlns:a16="http://schemas.microsoft.com/office/drawing/2014/main" val="1960461847"/>
                    </a:ext>
                  </a:extLst>
                </a:gridCol>
                <a:gridCol w="361096">
                  <a:extLst>
                    <a:ext uri="{9D8B030D-6E8A-4147-A177-3AD203B41FA5}">
                      <a16:colId xmlns:a16="http://schemas.microsoft.com/office/drawing/2014/main" val="988682095"/>
                    </a:ext>
                  </a:extLst>
                </a:gridCol>
                <a:gridCol w="361096">
                  <a:extLst>
                    <a:ext uri="{9D8B030D-6E8A-4147-A177-3AD203B41FA5}">
                      <a16:colId xmlns:a16="http://schemas.microsoft.com/office/drawing/2014/main" val="1506224323"/>
                    </a:ext>
                  </a:extLst>
                </a:gridCol>
                <a:gridCol w="361096">
                  <a:extLst>
                    <a:ext uri="{9D8B030D-6E8A-4147-A177-3AD203B41FA5}">
                      <a16:colId xmlns:a16="http://schemas.microsoft.com/office/drawing/2014/main" val="654345325"/>
                    </a:ext>
                  </a:extLst>
                </a:gridCol>
                <a:gridCol w="361096">
                  <a:extLst>
                    <a:ext uri="{9D8B030D-6E8A-4147-A177-3AD203B41FA5}">
                      <a16:colId xmlns:a16="http://schemas.microsoft.com/office/drawing/2014/main" val="4115887182"/>
                    </a:ext>
                  </a:extLst>
                </a:gridCol>
                <a:gridCol w="361096">
                  <a:extLst>
                    <a:ext uri="{9D8B030D-6E8A-4147-A177-3AD203B41FA5}">
                      <a16:colId xmlns:a16="http://schemas.microsoft.com/office/drawing/2014/main" val="138165872"/>
                    </a:ext>
                  </a:extLst>
                </a:gridCol>
                <a:gridCol w="361096">
                  <a:extLst>
                    <a:ext uri="{9D8B030D-6E8A-4147-A177-3AD203B41FA5}">
                      <a16:colId xmlns:a16="http://schemas.microsoft.com/office/drawing/2014/main" val="2084191444"/>
                    </a:ext>
                  </a:extLst>
                </a:gridCol>
                <a:gridCol w="361096">
                  <a:extLst>
                    <a:ext uri="{9D8B030D-6E8A-4147-A177-3AD203B41FA5}">
                      <a16:colId xmlns:a16="http://schemas.microsoft.com/office/drawing/2014/main" val="722887565"/>
                    </a:ext>
                  </a:extLst>
                </a:gridCol>
                <a:gridCol w="361096">
                  <a:extLst>
                    <a:ext uri="{9D8B030D-6E8A-4147-A177-3AD203B41FA5}">
                      <a16:colId xmlns:a16="http://schemas.microsoft.com/office/drawing/2014/main" val="3310227996"/>
                    </a:ext>
                  </a:extLst>
                </a:gridCol>
                <a:gridCol w="361096">
                  <a:extLst>
                    <a:ext uri="{9D8B030D-6E8A-4147-A177-3AD203B41FA5}">
                      <a16:colId xmlns:a16="http://schemas.microsoft.com/office/drawing/2014/main" val="113366826"/>
                    </a:ext>
                  </a:extLst>
                </a:gridCol>
                <a:gridCol w="361096">
                  <a:extLst>
                    <a:ext uri="{9D8B030D-6E8A-4147-A177-3AD203B41FA5}">
                      <a16:colId xmlns:a16="http://schemas.microsoft.com/office/drawing/2014/main" val="2690645737"/>
                    </a:ext>
                  </a:extLst>
                </a:gridCol>
                <a:gridCol w="361096">
                  <a:extLst>
                    <a:ext uri="{9D8B030D-6E8A-4147-A177-3AD203B41FA5}">
                      <a16:colId xmlns:a16="http://schemas.microsoft.com/office/drawing/2014/main" val="3003245528"/>
                    </a:ext>
                  </a:extLst>
                </a:gridCol>
                <a:gridCol w="361096">
                  <a:extLst>
                    <a:ext uri="{9D8B030D-6E8A-4147-A177-3AD203B41FA5}">
                      <a16:colId xmlns:a16="http://schemas.microsoft.com/office/drawing/2014/main" val="499493579"/>
                    </a:ext>
                  </a:extLst>
                </a:gridCol>
                <a:gridCol w="361096">
                  <a:extLst>
                    <a:ext uri="{9D8B030D-6E8A-4147-A177-3AD203B41FA5}">
                      <a16:colId xmlns:a16="http://schemas.microsoft.com/office/drawing/2014/main" val="4144842878"/>
                    </a:ext>
                  </a:extLst>
                </a:gridCol>
                <a:gridCol w="361096">
                  <a:extLst>
                    <a:ext uri="{9D8B030D-6E8A-4147-A177-3AD203B41FA5}">
                      <a16:colId xmlns:a16="http://schemas.microsoft.com/office/drawing/2014/main" val="2609909169"/>
                    </a:ext>
                  </a:extLst>
                </a:gridCol>
                <a:gridCol w="361096">
                  <a:extLst>
                    <a:ext uri="{9D8B030D-6E8A-4147-A177-3AD203B41FA5}">
                      <a16:colId xmlns:a16="http://schemas.microsoft.com/office/drawing/2014/main" val="2337768245"/>
                    </a:ext>
                  </a:extLst>
                </a:gridCol>
                <a:gridCol w="361096">
                  <a:extLst>
                    <a:ext uri="{9D8B030D-6E8A-4147-A177-3AD203B41FA5}">
                      <a16:colId xmlns:a16="http://schemas.microsoft.com/office/drawing/2014/main" val="1686831963"/>
                    </a:ext>
                  </a:extLst>
                </a:gridCol>
                <a:gridCol w="361096">
                  <a:extLst>
                    <a:ext uri="{9D8B030D-6E8A-4147-A177-3AD203B41FA5}">
                      <a16:colId xmlns:a16="http://schemas.microsoft.com/office/drawing/2014/main" val="4038527727"/>
                    </a:ext>
                  </a:extLst>
                </a:gridCol>
                <a:gridCol w="361096">
                  <a:extLst>
                    <a:ext uri="{9D8B030D-6E8A-4147-A177-3AD203B41FA5}">
                      <a16:colId xmlns:a16="http://schemas.microsoft.com/office/drawing/2014/main" val="2679992882"/>
                    </a:ext>
                  </a:extLst>
                </a:gridCol>
                <a:gridCol w="361096">
                  <a:extLst>
                    <a:ext uri="{9D8B030D-6E8A-4147-A177-3AD203B41FA5}">
                      <a16:colId xmlns:a16="http://schemas.microsoft.com/office/drawing/2014/main" val="1072045163"/>
                    </a:ext>
                  </a:extLst>
                </a:gridCol>
                <a:gridCol w="361096">
                  <a:extLst>
                    <a:ext uri="{9D8B030D-6E8A-4147-A177-3AD203B41FA5}">
                      <a16:colId xmlns:a16="http://schemas.microsoft.com/office/drawing/2014/main" val="1672191499"/>
                    </a:ext>
                  </a:extLst>
                </a:gridCol>
                <a:gridCol w="361096">
                  <a:extLst>
                    <a:ext uri="{9D8B030D-6E8A-4147-A177-3AD203B41FA5}">
                      <a16:colId xmlns:a16="http://schemas.microsoft.com/office/drawing/2014/main" val="4062901483"/>
                    </a:ext>
                  </a:extLst>
                </a:gridCol>
                <a:gridCol w="361096">
                  <a:extLst>
                    <a:ext uri="{9D8B030D-6E8A-4147-A177-3AD203B41FA5}">
                      <a16:colId xmlns:a16="http://schemas.microsoft.com/office/drawing/2014/main" val="2463350289"/>
                    </a:ext>
                  </a:extLst>
                </a:gridCol>
                <a:gridCol w="361096">
                  <a:extLst>
                    <a:ext uri="{9D8B030D-6E8A-4147-A177-3AD203B41FA5}">
                      <a16:colId xmlns:a16="http://schemas.microsoft.com/office/drawing/2014/main" val="1362224568"/>
                    </a:ext>
                  </a:extLst>
                </a:gridCol>
                <a:gridCol w="361096">
                  <a:extLst>
                    <a:ext uri="{9D8B030D-6E8A-4147-A177-3AD203B41FA5}">
                      <a16:colId xmlns:a16="http://schemas.microsoft.com/office/drawing/2014/main" val="3165869734"/>
                    </a:ext>
                  </a:extLst>
                </a:gridCol>
                <a:gridCol w="361096">
                  <a:extLst>
                    <a:ext uri="{9D8B030D-6E8A-4147-A177-3AD203B41FA5}">
                      <a16:colId xmlns:a16="http://schemas.microsoft.com/office/drawing/2014/main" val="498816751"/>
                    </a:ext>
                  </a:extLst>
                </a:gridCol>
              </a:tblGrid>
              <a:tr h="373225">
                <a:tc>
                  <a:txBody>
                    <a:bodyPr/>
                    <a:lstStyle/>
                    <a:p>
                      <a:pPr algn="l" fontAlgn="b"/>
                      <a:r>
                        <a:rPr lang="en-IN" sz="1050" u="none" strike="noStrike" dirty="0">
                          <a:effectLst/>
                        </a:rPr>
                        <a:t>BRAND NAME</a:t>
                      </a:r>
                      <a:endParaRPr lang="en-IN" sz="1050" b="1" i="0" u="none" strike="noStrike" dirty="0">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3</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4</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5</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6</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7</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8</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9</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10</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11</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12</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13</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14</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15</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16</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17</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18</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19</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20</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21</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22</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23</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24</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25</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26</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27</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28</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29</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30</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tc>
                  <a:txBody>
                    <a:bodyPr/>
                    <a:lstStyle/>
                    <a:p>
                      <a:pPr algn="l" fontAlgn="b"/>
                      <a:r>
                        <a:rPr lang="en-IN" sz="1050" u="none" strike="noStrike">
                          <a:effectLst/>
                        </a:rPr>
                        <a:t>31</a:t>
                      </a:r>
                      <a:endParaRPr lang="en-IN" sz="1050" b="1" i="0" u="none" strike="noStrike">
                        <a:solidFill>
                          <a:srgbClr val="FFFFFF"/>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1511774182"/>
                  </a:ext>
                </a:extLst>
              </a:tr>
              <a:tr h="373225">
                <a:tc>
                  <a:txBody>
                    <a:bodyPr/>
                    <a:lstStyle/>
                    <a:p>
                      <a:pPr algn="l" fontAlgn="b"/>
                      <a:r>
                        <a:rPr lang="en-IN" sz="1050" u="none" strike="noStrike" dirty="0">
                          <a:effectLst/>
                        </a:rPr>
                        <a:t>Honda Cars</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512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535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564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603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556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599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618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595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635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669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643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614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617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514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516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418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331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279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280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328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329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297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312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91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210800916"/>
                  </a:ext>
                </a:extLst>
              </a:tr>
              <a:tr h="373225">
                <a:tc>
                  <a:txBody>
                    <a:bodyPr/>
                    <a:lstStyle/>
                    <a:p>
                      <a:pPr algn="l" fontAlgn="b"/>
                      <a:r>
                        <a:rPr lang="en-IN" sz="1050" u="none" strike="noStrike">
                          <a:effectLst/>
                        </a:rPr>
                        <a:t>Hyundai Motors India</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2,888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1,811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2,467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3,359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2,518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2,621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2,324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2,611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2,477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2,110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2,139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2,446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2,551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2,170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2,015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1,891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1,971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1,469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2,258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3,429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3,467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3,917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1,793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1,291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276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1,679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80027015"/>
                  </a:ext>
                </a:extLst>
              </a:tr>
              <a:tr h="373225">
                <a:tc>
                  <a:txBody>
                    <a:bodyPr/>
                    <a:lstStyle/>
                    <a:p>
                      <a:pPr algn="l" fontAlgn="b"/>
                      <a:r>
                        <a:rPr lang="en-IN" sz="1050" u="none" strike="noStrike">
                          <a:effectLst/>
                        </a:rPr>
                        <a:t>Mahindra and Mahindra</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3,723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2,394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2,543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2,734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2,632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2,490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2,228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2,229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2,140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2,094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2,192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2,277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2,329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2,929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2,720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1,965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2,528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3,204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2,694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3,223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1,972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1,687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935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1,497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897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16,175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294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274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3417248817"/>
                  </a:ext>
                </a:extLst>
              </a:tr>
              <a:tr h="373225">
                <a:tc>
                  <a:txBody>
                    <a:bodyPr/>
                    <a:lstStyle/>
                    <a:p>
                      <a:pPr algn="l" fontAlgn="b"/>
                      <a:r>
                        <a:rPr lang="en-IN" sz="1050" u="none" strike="noStrike">
                          <a:effectLst/>
                        </a:rPr>
                        <a:t>Maruti Suzuki</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1,730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1,776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2,163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2,334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2,252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2,226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2,082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1,924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1,892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1,988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2,083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2,311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2,213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2,400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2,372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2,603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2,453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2,449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2,973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1,890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1,575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2,105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1,932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2,136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2,639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819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394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274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90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2,569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2063367130"/>
                  </a:ext>
                </a:extLst>
              </a:tr>
              <a:tr h="373225">
                <a:tc>
                  <a:txBody>
                    <a:bodyPr/>
                    <a:lstStyle/>
                    <a:p>
                      <a:pPr algn="l" fontAlgn="b"/>
                      <a:r>
                        <a:rPr lang="en-IN" sz="1050" u="none" strike="noStrike">
                          <a:effectLst/>
                        </a:rPr>
                        <a:t>Tata Motors</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1,209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1,124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1,202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1,210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1,190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1,202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1,183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1,049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1,091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1,005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1,090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1,234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1,149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1,100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991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1,057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653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681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754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1,283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854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259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650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1,344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182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2,830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7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3942464871"/>
                  </a:ext>
                </a:extLst>
              </a:tr>
              <a:tr h="373225">
                <a:tc>
                  <a:txBody>
                    <a:bodyPr/>
                    <a:lstStyle/>
                    <a:p>
                      <a:pPr algn="l" fontAlgn="b"/>
                      <a:r>
                        <a:rPr lang="en-IN" sz="1050" u="none" strike="noStrike">
                          <a:effectLst/>
                        </a:rPr>
                        <a:t>Toyota</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2,155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1,691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1,758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1,656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1,478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1,415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1,362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1,424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1,665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1,822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1,730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1,835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1,499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1,976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1,350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1,412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1,528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2,261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1,575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700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1,962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2,121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1,932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868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a:effectLst/>
                        </a:rPr>
                        <a:t>1,093 </a:t>
                      </a:r>
                      <a:endParaRPr lang="en-IN" sz="1050" b="1" i="0" u="none" strike="noStrike">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1,021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r" fontAlgn="b"/>
                      <a:r>
                        <a:rPr lang="en-IN" sz="1050" u="none" strike="noStrike" dirty="0">
                          <a:effectLst/>
                        </a:rPr>
                        <a:t>947 </a:t>
                      </a:r>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tc>
                  <a:txBody>
                    <a:bodyPr/>
                    <a:lstStyle/>
                    <a:p>
                      <a:pPr algn="l" fontAlgn="b"/>
                      <a:endParaRPr lang="en-IN" sz="1050" b="1" i="0" u="none" strike="noStrike" dirty="0">
                        <a:solidFill>
                          <a:srgbClr val="000000"/>
                        </a:solidFill>
                        <a:effectLst/>
                        <a:latin typeface="Calibri" panose="020F0502020204030204" pitchFamily="34" charset="0"/>
                      </a:endParaRPr>
                    </a:p>
                  </a:txBody>
                  <a:tcPr marL="4326" marR="4326" marT="4326" marB="0" anchor="b">
                    <a:solidFill>
                      <a:srgbClr val="FFC000"/>
                    </a:solidFill>
                  </a:tcPr>
                </a:tc>
                <a:extLst>
                  <a:ext uri="{0D108BD9-81ED-4DB2-BD59-A6C34878D82A}">
                    <a16:rowId xmlns:a16="http://schemas.microsoft.com/office/drawing/2014/main" val="4133096050"/>
                  </a:ext>
                </a:extLst>
              </a:tr>
            </a:tbl>
          </a:graphicData>
        </a:graphic>
      </p:graphicFrame>
    </p:spTree>
    <p:extLst>
      <p:ext uri="{BB962C8B-B14F-4D97-AF65-F5344CB8AC3E}">
        <p14:creationId xmlns:p14="http://schemas.microsoft.com/office/powerpoint/2010/main" val="245143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a:bodyPr>
          <a:lstStyle/>
          <a:p>
            <a:r>
              <a:rPr lang="en-US" sz="4800" b="1" dirty="0">
                <a:solidFill>
                  <a:schemeClr val="accent2"/>
                </a:solidFill>
              </a:rPr>
              <a:t> </a:t>
            </a:r>
            <a:r>
              <a:rPr lang="en-US" sz="4800" b="1" dirty="0" smtClean="0">
                <a:solidFill>
                  <a:schemeClr val="accent2"/>
                </a:solidFill>
              </a:rPr>
              <a:t>    </a:t>
            </a:r>
            <a:endParaRPr lang="en-IN" sz="4800" b="1" dirty="0">
              <a:solidFill>
                <a:schemeClr val="accent2"/>
              </a:solidFill>
            </a:endParaRPr>
          </a:p>
        </p:txBody>
      </p:sp>
      <p:sp>
        <p:nvSpPr>
          <p:cNvPr id="5" name="Content Placeholder 4"/>
          <p:cNvSpPr>
            <a:spLocks noGrp="1"/>
          </p:cNvSpPr>
          <p:nvPr>
            <p:ph idx="1"/>
          </p:nvPr>
        </p:nvSpPr>
        <p:spPr>
          <a:xfrm>
            <a:off x="0" y="378823"/>
            <a:ext cx="12192000" cy="6479177"/>
          </a:xfrm>
          <a:solidFill>
            <a:schemeClr val="tx2">
              <a:lumMod val="50000"/>
            </a:schemeClr>
          </a:solidFill>
        </p:spPr>
        <p:txBody>
          <a:bodyPr>
            <a:normAutofit/>
          </a:bodyPr>
          <a:lstStyle/>
          <a:p>
            <a:pPr marL="0" indent="0">
              <a:buNone/>
            </a:pPr>
            <a:r>
              <a:rPr lang="en-US" dirty="0" smtClean="0">
                <a:solidFill>
                  <a:schemeClr val="bg1"/>
                </a:solidFill>
              </a:rPr>
              <a:t> </a:t>
            </a:r>
            <a:r>
              <a:rPr lang="en-US" dirty="0">
                <a:solidFill>
                  <a:schemeClr val="bg1"/>
                </a:solidFill>
              </a:rPr>
              <a:t>H</a:t>
            </a:r>
            <a:r>
              <a:rPr lang="en-US" dirty="0" smtClean="0">
                <a:solidFill>
                  <a:schemeClr val="bg1"/>
                </a:solidFill>
              </a:rPr>
              <a:t>onda cars the maximum price reached is for pod position 10 but it then starts decreasing as pod position increases. there is increasing also and drastic change also</a:t>
            </a:r>
          </a:p>
          <a:p>
            <a:pPr marL="0" indent="0">
              <a:buNone/>
            </a:pPr>
            <a:r>
              <a:rPr lang="en-US" dirty="0" smtClean="0">
                <a:solidFill>
                  <a:schemeClr val="bg1"/>
                </a:solidFill>
              </a:rPr>
              <a:t>And used pivot table and also pivot chart for the visualization</a:t>
            </a:r>
            <a:endParaRPr lang="en-IN"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1642"/>
            <a:ext cx="12192000" cy="4155729"/>
          </a:xfrm>
          <a:prstGeom prst="rect">
            <a:avLst/>
          </a:prstGeom>
        </p:spPr>
      </p:pic>
    </p:spTree>
    <p:extLst>
      <p:ext uri="{BB962C8B-B14F-4D97-AF65-F5344CB8AC3E}">
        <p14:creationId xmlns:p14="http://schemas.microsoft.com/office/powerpoint/2010/main" val="219326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fontScale="90000"/>
          </a:bodyPr>
          <a:lstStyle/>
          <a:p>
            <a:r>
              <a:rPr lang="en-US" b="1" dirty="0" smtClean="0">
                <a:solidFill>
                  <a:schemeClr val="accent2"/>
                </a:solidFill>
              </a:rPr>
              <a:t>share </a:t>
            </a:r>
            <a:r>
              <a:rPr lang="en-US" b="1" dirty="0">
                <a:solidFill>
                  <a:schemeClr val="accent2"/>
                </a:solidFill>
              </a:rPr>
              <a:t>of various brands in TV airings and how has it changed from Q1 to Q4 in 2021</a:t>
            </a:r>
            <a:endParaRPr lang="en-IN" sz="48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lnSpcReduction="10000"/>
          </a:bodyPr>
          <a:lstStyle/>
          <a:p>
            <a:pPr marL="0" indent="0">
              <a:buNone/>
            </a:pPr>
            <a:r>
              <a:rPr lang="en-US" dirty="0" smtClean="0">
                <a:solidFill>
                  <a:schemeClr val="bg1"/>
                </a:solidFill>
              </a:rPr>
              <a:t>I made this table using the pivot table </a:t>
            </a: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Honda cars as lower percent of spend on ads </a:t>
            </a:r>
          </a:p>
          <a:p>
            <a:pPr marL="0" indent="0">
              <a:buNone/>
            </a:pPr>
            <a:r>
              <a:rPr lang="en-US" dirty="0" err="1" smtClean="0">
                <a:solidFill>
                  <a:schemeClr val="bg1"/>
                </a:solidFill>
              </a:rPr>
              <a:t>Maruti</a:t>
            </a:r>
            <a:r>
              <a:rPr lang="en-US" dirty="0" smtClean="0">
                <a:solidFill>
                  <a:schemeClr val="bg1"/>
                </a:solidFill>
              </a:rPr>
              <a:t> Suzuki spend more compared to other brand</a:t>
            </a:r>
          </a:p>
          <a:p>
            <a:pPr marL="0" indent="0">
              <a:buNone/>
            </a:pPr>
            <a:r>
              <a:rPr lang="en-US" dirty="0" smtClean="0">
                <a:solidFill>
                  <a:schemeClr val="bg1"/>
                </a:solidFill>
              </a:rPr>
              <a:t>Tata motors are increased as spend in q4 more then 100% percent compared to q1 </a:t>
            </a:r>
          </a:p>
          <a:p>
            <a:pPr marL="0" indent="0">
              <a:buNone/>
            </a:pPr>
            <a:r>
              <a:rPr lang="en-US" dirty="0" err="1" smtClean="0">
                <a:solidFill>
                  <a:schemeClr val="bg1"/>
                </a:solidFill>
              </a:rPr>
              <a:t>Toyaota</a:t>
            </a:r>
            <a:r>
              <a:rPr lang="en-US" dirty="0" smtClean="0">
                <a:solidFill>
                  <a:schemeClr val="bg1"/>
                </a:solidFill>
              </a:rPr>
              <a:t> drastically </a:t>
            </a:r>
            <a:r>
              <a:rPr lang="en-US" dirty="0" err="1" smtClean="0">
                <a:solidFill>
                  <a:schemeClr val="bg1"/>
                </a:solidFill>
              </a:rPr>
              <a:t>decresed</a:t>
            </a:r>
            <a:r>
              <a:rPr lang="en-US" dirty="0" smtClean="0">
                <a:solidFill>
                  <a:schemeClr val="bg1"/>
                </a:solidFill>
              </a:rPr>
              <a:t> the ad spend from 9 to 5</a:t>
            </a:r>
          </a:p>
          <a:p>
            <a:pPr marL="0" indent="0">
              <a:buNone/>
            </a:pPr>
            <a:r>
              <a:rPr lang="en-US" dirty="0" smtClean="0">
                <a:solidFill>
                  <a:schemeClr val="bg1"/>
                </a:solidFill>
              </a:rPr>
              <a:t>M and m increased in q2 and q3 but </a:t>
            </a:r>
            <a:r>
              <a:rPr lang="en-US" dirty="0" err="1" smtClean="0">
                <a:solidFill>
                  <a:schemeClr val="bg1"/>
                </a:solidFill>
              </a:rPr>
              <a:t>decresd</a:t>
            </a:r>
            <a:r>
              <a:rPr lang="en-US" dirty="0" smtClean="0">
                <a:solidFill>
                  <a:schemeClr val="bg1"/>
                </a:solidFill>
              </a:rPr>
              <a:t> in q4</a:t>
            </a:r>
            <a:endParaRPr lang="en-US" dirty="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IN"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7086"/>
            <a:ext cx="12004765" cy="2745462"/>
          </a:xfrm>
          <a:prstGeom prst="rect">
            <a:avLst/>
          </a:prstGeom>
        </p:spPr>
      </p:pic>
    </p:spTree>
    <p:extLst>
      <p:ext uri="{BB962C8B-B14F-4D97-AF65-F5344CB8AC3E}">
        <p14:creationId xmlns:p14="http://schemas.microsoft.com/office/powerpoint/2010/main" val="18640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66650"/>
          </a:xfrm>
          <a:solidFill>
            <a:schemeClr val="accent5">
              <a:lumMod val="50000"/>
            </a:schemeClr>
          </a:solidFill>
        </p:spPr>
        <p:txBody>
          <a:bodyPr>
            <a:normAutofit fontScale="90000"/>
          </a:bodyPr>
          <a:lstStyle/>
          <a:p>
            <a:r>
              <a:rPr lang="en-US" dirty="0"/>
              <a:t> </a:t>
            </a:r>
            <a:r>
              <a:rPr lang="en-US" sz="4900" b="1" dirty="0">
                <a:solidFill>
                  <a:schemeClr val="accent2"/>
                </a:solidFill>
              </a:rPr>
              <a:t>competitive analysis for the </a:t>
            </a:r>
            <a:r>
              <a:rPr lang="en-US" sz="4900" b="1" dirty="0" smtClean="0">
                <a:solidFill>
                  <a:schemeClr val="accent2"/>
                </a:solidFill>
              </a:rPr>
              <a:t>brands on the spends</a:t>
            </a:r>
            <a:r>
              <a:rPr lang="en-US" sz="5400" b="1" dirty="0">
                <a:solidFill>
                  <a:schemeClr val="accent2"/>
                </a:solidFill>
              </a:rPr>
              <a:t> </a:t>
            </a:r>
            <a:endParaRPr lang="en-IN" sz="6000" b="1" dirty="0">
              <a:solidFill>
                <a:schemeClr val="accent2"/>
              </a:solidFill>
            </a:endParaRPr>
          </a:p>
        </p:txBody>
      </p:sp>
      <p:sp>
        <p:nvSpPr>
          <p:cNvPr id="5" name="Content Placeholder 4"/>
          <p:cNvSpPr>
            <a:spLocks noGrp="1"/>
          </p:cNvSpPr>
          <p:nvPr>
            <p:ph idx="1"/>
          </p:nvPr>
        </p:nvSpPr>
        <p:spPr>
          <a:xfrm>
            <a:off x="0" y="966652"/>
            <a:ext cx="12192000" cy="5891348"/>
          </a:xfrm>
          <a:solidFill>
            <a:schemeClr val="tx2">
              <a:lumMod val="50000"/>
            </a:schemeClr>
          </a:solidFill>
        </p:spPr>
        <p:txBody>
          <a:bodyPr>
            <a:normAutofit/>
          </a:bodyPr>
          <a:lstStyle/>
          <a:p>
            <a:r>
              <a:rPr lang="en-US" dirty="0" smtClean="0">
                <a:solidFill>
                  <a:schemeClr val="bg1"/>
                </a:solidFill>
              </a:rPr>
              <a:t>n</a:t>
            </a:r>
            <a:endParaRPr lang="en-IN"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6651"/>
            <a:ext cx="12057017" cy="32918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727" y="4258491"/>
            <a:ext cx="9130936" cy="2452440"/>
          </a:xfrm>
          <a:prstGeom prst="rect">
            <a:avLst/>
          </a:prstGeom>
        </p:spPr>
      </p:pic>
    </p:spTree>
    <p:extLst>
      <p:ext uri="{BB962C8B-B14F-4D97-AF65-F5344CB8AC3E}">
        <p14:creationId xmlns:p14="http://schemas.microsoft.com/office/powerpoint/2010/main" val="139293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837</Words>
  <Application>Microsoft Office PowerPoint</Application>
  <PresentationFormat>Widescreen</PresentationFormat>
  <Paragraphs>334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XYZ Ads Airing Report Analysis</vt:lpstr>
      <vt:lpstr>Approach</vt:lpstr>
      <vt:lpstr>INSIGHT</vt:lpstr>
      <vt:lpstr>Working file (data)</vt:lpstr>
      <vt:lpstr>PowerPoint Presentation</vt:lpstr>
      <vt:lpstr>POD POSITION </vt:lpstr>
      <vt:lpstr>     </vt:lpstr>
      <vt:lpstr>share of various brands in TV airings and how has it changed from Q1 to Q4 in 2021</vt:lpstr>
      <vt:lpstr> competitive analysis for the brands on the spends </vt:lpstr>
      <vt:lpstr>  </vt:lpstr>
      <vt:lpstr>Summary of competitive analysis </vt:lpstr>
      <vt:lpstr>media plan to the CMO of Mahindra and Mahindra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Ads Airing Report Analysis</dc:title>
  <dc:creator>Admin</dc:creator>
  <cp:lastModifiedBy>Admin</cp:lastModifiedBy>
  <cp:revision>20</cp:revision>
  <dcterms:created xsi:type="dcterms:W3CDTF">2023-02-19T14:50:32Z</dcterms:created>
  <dcterms:modified xsi:type="dcterms:W3CDTF">2023-02-21T10:23:49Z</dcterms:modified>
</cp:coreProperties>
</file>