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9" r:id="rId4"/>
    <p:sldId id="25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8" d="100"/>
          <a:sy n="68" d="100"/>
        </p:scale>
        <p:origin x="7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6/27/2023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6/27/2023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6/27/2023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914400"/>
          </a:xfrm>
          <a:noFill/>
        </p:spPr>
        <p:txBody>
          <a:bodyPr>
            <a:noAutofit/>
          </a:bodyPr>
          <a:lstStyle/>
          <a:p>
            <a:pPr algn="ctr"/>
            <a:r>
              <a:rPr lang="en-US" sz="6600" b="1" dirty="0">
                <a:solidFill>
                  <a:schemeClr val="tx2">
                    <a:lumMod val="75000"/>
                    <a:lumOff val="25000"/>
                  </a:schemeClr>
                </a:solidFill>
                <a:latin typeface="Britannic Bold" panose="020B0903060703020204" pitchFamily="34" charset="0"/>
              </a:rPr>
              <a:t>Bank Loan Case Study</a:t>
            </a:r>
            <a:endParaRPr lang="en-IN" sz="6600" b="1" dirty="0">
              <a:solidFill>
                <a:schemeClr val="tx2">
                  <a:lumMod val="75000"/>
                  <a:lumOff val="25000"/>
                </a:schemeClr>
              </a:solidFill>
              <a:latin typeface="Britannic Bold" panose="020B0903060703020204" pitchFamily="34" charset="0"/>
            </a:endParaRPr>
          </a:p>
        </p:txBody>
      </p:sp>
      <p:sp>
        <p:nvSpPr>
          <p:cNvPr id="7" name="Content Placeholder 6"/>
          <p:cNvSpPr>
            <a:spLocks noGrp="1"/>
          </p:cNvSpPr>
          <p:nvPr>
            <p:ph idx="1"/>
          </p:nvPr>
        </p:nvSpPr>
        <p:spPr>
          <a:xfrm>
            <a:off x="0" y="914401"/>
            <a:ext cx="12192000" cy="5678310"/>
          </a:xfrm>
          <a:solidFill>
            <a:schemeClr val="accent1"/>
          </a:solidFill>
        </p:spPr>
        <p:txBody>
          <a:bodyPr>
            <a:normAutofit lnSpcReduction="10000"/>
          </a:bodyPr>
          <a:lstStyle/>
          <a:p>
            <a:pPr marL="0" indent="0">
              <a:buNone/>
            </a:pPr>
            <a:r>
              <a:rPr lang="en-US" sz="3200" b="1" u="sng" dirty="0">
                <a:solidFill>
                  <a:schemeClr val="tx1"/>
                </a:solidFill>
              </a:rPr>
              <a:t>DSECRIPTION</a:t>
            </a:r>
          </a:p>
          <a:p>
            <a:pPr marL="0" indent="0">
              <a:buNone/>
            </a:pPr>
            <a:r>
              <a:rPr lang="en-US"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a:t>
            </a:r>
            <a:r>
              <a:rPr lang="en-US" dirty="0">
                <a:solidFill>
                  <a:schemeClr val="tx1"/>
                </a:solidFill>
              </a:rPr>
              <a:t>the</a:t>
            </a:r>
            <a:r>
              <a:rPr lang="en-US" dirty="0"/>
              <a:t> risk of losing money while lending to customers.</a:t>
            </a:r>
          </a:p>
          <a:p>
            <a:pPr marL="0" indent="0">
              <a:buNone/>
            </a:pPr>
            <a:r>
              <a:rPr lang="en-IN" sz="2800" b="1" u="sng" dirty="0"/>
              <a:t>Business Understanding</a:t>
            </a:r>
          </a:p>
          <a:p>
            <a:pPr marL="0" indent="0">
              <a:buNone/>
            </a:pPr>
            <a:r>
              <a:rPr lang="en-US" dirty="0"/>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dirty="0" err="1"/>
              <a:t>specialise</a:t>
            </a:r>
            <a:r>
              <a:rPr lang="en-US" dirty="0"/>
              <a:t> in lending various types of loans to urban customers. You have to use EDA to </a:t>
            </a:r>
            <a:r>
              <a:rPr lang="en-US" dirty="0" err="1"/>
              <a:t>analyse</a:t>
            </a:r>
            <a:r>
              <a:rPr lang="en-US" dirty="0"/>
              <a:t> the patterns present in the data. This will ensure that the applicants capable of repaying the loan are not rejected.</a:t>
            </a:r>
            <a:endParaRPr lang="en-US" sz="3200" b="1" dirty="0"/>
          </a:p>
          <a:p>
            <a:pPr marL="0" indent="0">
              <a:buNone/>
            </a:pPr>
            <a:endParaRPr lang="en-US" sz="3200" b="1" dirty="0"/>
          </a:p>
          <a:p>
            <a:pPr marL="0" indent="0">
              <a:buNone/>
            </a:pPr>
            <a:r>
              <a:rPr lang="en-US" sz="3200" b="1" dirty="0"/>
              <a:t>                       </a:t>
            </a:r>
          </a:p>
          <a:p>
            <a:pPr marL="0" indent="0">
              <a:buNone/>
            </a:pPr>
            <a:r>
              <a:rPr lang="en-US" sz="2000" b="1" dirty="0">
                <a:solidFill>
                  <a:srgbClr val="FFC000"/>
                </a:solidFill>
              </a:rPr>
              <a:t>                </a:t>
            </a:r>
            <a:endParaRPr lang="en-IN" sz="2000" b="1" dirty="0">
              <a:solidFill>
                <a:srgbClr val="FFC000"/>
              </a:solidFill>
            </a:endParaRPr>
          </a:p>
        </p:txBody>
      </p:sp>
    </p:spTree>
    <p:extLst>
      <p:ext uri="{BB962C8B-B14F-4D97-AF65-F5344CB8AC3E}">
        <p14:creationId xmlns:p14="http://schemas.microsoft.com/office/powerpoint/2010/main" val="25327417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914400"/>
          </a:xfrm>
          <a:noFill/>
        </p:spPr>
        <p:txBody>
          <a:bodyPr>
            <a:noAutofit/>
          </a:bodyPr>
          <a:lstStyle/>
          <a:p>
            <a:r>
              <a:rPr lang="en-US" sz="3600" b="1" dirty="0"/>
              <a:t>Identify if there is data imbalance in the data. Find the ratio of data imbalance</a:t>
            </a:r>
            <a:r>
              <a:rPr lang="en-US" sz="3600" dirty="0"/>
              <a:t>.</a:t>
            </a:r>
            <a:endParaRPr lang="en-IN" sz="3600" dirty="0"/>
          </a:p>
        </p:txBody>
      </p:sp>
      <p:sp>
        <p:nvSpPr>
          <p:cNvPr id="7" name="Content Placeholder 6"/>
          <p:cNvSpPr>
            <a:spLocks noGrp="1"/>
          </p:cNvSpPr>
          <p:nvPr>
            <p:ph idx="1"/>
          </p:nvPr>
        </p:nvSpPr>
        <p:spPr>
          <a:xfrm>
            <a:off x="0" y="914401"/>
            <a:ext cx="12192000" cy="5678310"/>
          </a:xfrm>
          <a:solidFill>
            <a:schemeClr val="accent1"/>
          </a:solidFill>
        </p:spPr>
        <p:txBody>
          <a:bodyPr>
            <a:normAutofit/>
          </a:bodyPr>
          <a:lstStyle/>
          <a:p>
            <a:pPr marL="0" indent="0">
              <a:buNone/>
            </a:pPr>
            <a:r>
              <a:rPr lang="en-US" b="1" dirty="0"/>
              <a:t>CONTRACT TYPE</a:t>
            </a:r>
          </a:p>
          <a:p>
            <a:pPr marL="0" indent="0">
              <a:buNone/>
            </a:pPr>
            <a:r>
              <a:rPr lang="en-US" dirty="0"/>
              <a:t>THERE ARE 4 DIIFFRENT CONTR</a:t>
            </a:r>
          </a:p>
          <a:p>
            <a:pPr marL="0" indent="0">
              <a:buNone/>
            </a:pPr>
            <a:r>
              <a:rPr lang="en-US" dirty="0"/>
              <a:t>ACT TYPES AND TOTAL THIS </a:t>
            </a:r>
          </a:p>
          <a:p>
            <a:pPr marL="0" indent="0">
              <a:buNone/>
            </a:pPr>
            <a:r>
              <a:rPr lang="en-US" dirty="0"/>
              <a:t>TYPE OF LOAN ARE THIER</a:t>
            </a:r>
          </a:p>
          <a:p>
            <a:pPr marL="0" indent="0">
              <a:buNone/>
            </a:pPr>
            <a:endParaRPr lang="en-US" dirty="0"/>
          </a:p>
          <a:p>
            <a:pPr marL="0" indent="0">
              <a:buNone/>
            </a:pPr>
            <a:endParaRPr lang="en-US" dirty="0"/>
          </a:p>
          <a:p>
            <a:pPr marL="0" indent="0">
              <a:buNone/>
            </a:pPr>
            <a:endParaRPr lang="en-US" dirty="0"/>
          </a:p>
          <a:p>
            <a:pPr marL="0" indent="0">
              <a:buNone/>
            </a:pPr>
            <a:r>
              <a:rPr lang="en-US" b="1" u="sng" dirty="0"/>
              <a:t>TYPES OF LOANS</a:t>
            </a:r>
          </a:p>
          <a:p>
            <a:pPr marL="0" indent="0">
              <a:buNone/>
            </a:pPr>
            <a:r>
              <a:rPr lang="en-US" dirty="0"/>
              <a:t>THEIR 2 TYPE OF LOANS </a:t>
            </a:r>
          </a:p>
          <a:p>
            <a:pPr marL="0" indent="0">
              <a:buNone/>
            </a:pPr>
            <a:r>
              <a:rPr lang="en-US" dirty="0"/>
              <a:t>CASH LOANS AND REVOLVING</a:t>
            </a:r>
          </a:p>
          <a:p>
            <a:pPr marL="0" indent="0">
              <a:buNone/>
            </a:pPr>
            <a:r>
              <a:rPr lang="en-US" dirty="0"/>
              <a:t>LOANS ARE SANCTIONED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645" y="918917"/>
            <a:ext cx="7836303" cy="28346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645" y="3920421"/>
            <a:ext cx="7836303" cy="2672290"/>
          </a:xfrm>
          <a:prstGeom prst="rect">
            <a:avLst/>
          </a:prstGeom>
        </p:spPr>
      </p:pic>
    </p:spTree>
    <p:extLst>
      <p:ext uri="{BB962C8B-B14F-4D97-AF65-F5344CB8AC3E}">
        <p14:creationId xmlns:p14="http://schemas.microsoft.com/office/powerpoint/2010/main" val="229352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287382"/>
          </a:xfrm>
          <a:noFill/>
        </p:spPr>
        <p:txBody>
          <a:bodyPr>
            <a:normAutofit fontScale="90000"/>
          </a:bodyPr>
          <a:lstStyle/>
          <a:p>
            <a:r>
              <a:rPr lang="en-US" dirty="0"/>
              <a:t>  </a:t>
            </a:r>
            <a:endParaRPr lang="en-IN" dirty="0"/>
          </a:p>
        </p:txBody>
      </p:sp>
      <p:sp>
        <p:nvSpPr>
          <p:cNvPr id="7" name="Content Placeholder 6"/>
          <p:cNvSpPr>
            <a:spLocks noGrp="1"/>
          </p:cNvSpPr>
          <p:nvPr>
            <p:ph idx="1"/>
          </p:nvPr>
        </p:nvSpPr>
        <p:spPr>
          <a:xfrm>
            <a:off x="0" y="287383"/>
            <a:ext cx="12192000" cy="6305328"/>
          </a:xfrm>
          <a:solidFill>
            <a:schemeClr val="accent1"/>
          </a:solidFill>
        </p:spPr>
        <p:txBody>
          <a:bodyPr>
            <a:normAutofit/>
          </a:bodyPr>
          <a:lstStyle/>
          <a:p>
            <a:pPr marL="0" indent="0">
              <a:buNone/>
            </a:pPr>
            <a:r>
              <a:rPr lang="en-US" b="1" u="sng" dirty="0"/>
              <a:t>CAR OWNED</a:t>
            </a:r>
          </a:p>
          <a:p>
            <a:pPr marL="0" indent="0">
              <a:buNone/>
            </a:pPr>
            <a:r>
              <a:rPr lang="en-US" dirty="0"/>
              <a:t>IN 100 PERCENT CUSTOMERS THERE ARE </a:t>
            </a:r>
          </a:p>
          <a:p>
            <a:pPr marL="0" indent="0">
              <a:buNone/>
            </a:pPr>
            <a:r>
              <a:rPr lang="en-US" dirty="0"/>
              <a:t>66% ARE NOT OWNED CAR AND 34 % ARE</a:t>
            </a:r>
          </a:p>
          <a:p>
            <a:pPr marL="0" indent="0">
              <a:buNone/>
            </a:pPr>
            <a:r>
              <a:rPr lang="en-US" dirty="0"/>
              <a:t>OWNED CAR</a:t>
            </a:r>
          </a:p>
          <a:p>
            <a:pPr marL="0" indent="0">
              <a:buNone/>
            </a:pPr>
            <a:endParaRPr lang="en-US" dirty="0"/>
          </a:p>
          <a:p>
            <a:pPr marL="0" indent="0">
              <a:buNone/>
            </a:pPr>
            <a:endParaRPr lang="en-US" dirty="0"/>
          </a:p>
          <a:p>
            <a:pPr marL="0" indent="0">
              <a:buNone/>
            </a:pPr>
            <a:endParaRPr lang="en-US" dirty="0"/>
          </a:p>
          <a:p>
            <a:pPr marL="0" indent="0">
              <a:buNone/>
            </a:pPr>
            <a:r>
              <a:rPr lang="en-US" b="1" u="sng" dirty="0"/>
              <a:t>CLIENT TYPE</a:t>
            </a:r>
          </a:p>
          <a:p>
            <a:pPr marL="0" indent="0">
              <a:buNone/>
            </a:pPr>
            <a:r>
              <a:rPr lang="en-US" dirty="0"/>
              <a:t>THERE ARE 4 TYPES  OF CLIENT TYPE IN </a:t>
            </a:r>
          </a:p>
          <a:p>
            <a:pPr marL="0" indent="0">
              <a:buNone/>
            </a:pPr>
            <a:r>
              <a:rPr lang="en-US" dirty="0"/>
              <a:t>THE BANK, REPETER ARE MORE COMPAR</a:t>
            </a:r>
          </a:p>
          <a:p>
            <a:pPr marL="0" indent="0">
              <a:buNone/>
            </a:pPr>
            <a:r>
              <a:rPr lang="en-US" dirty="0"/>
              <a:t>ED TO OTHER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954" y="287383"/>
            <a:ext cx="6884126" cy="27823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954" y="3357153"/>
            <a:ext cx="6884126" cy="3122024"/>
          </a:xfrm>
          <a:prstGeom prst="rect">
            <a:avLst/>
          </a:prstGeom>
        </p:spPr>
      </p:pic>
    </p:spTree>
    <p:extLst>
      <p:ext uri="{BB962C8B-B14F-4D97-AF65-F5344CB8AC3E}">
        <p14:creationId xmlns:p14="http://schemas.microsoft.com/office/powerpoint/2010/main" val="393340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2148"/>
          </a:xfrm>
          <a:noFill/>
        </p:spPr>
        <p:txBody>
          <a:bodyPr>
            <a:noAutofit/>
          </a:bodyPr>
          <a:lstStyle/>
          <a:p>
            <a:r>
              <a:rPr lang="en-US" sz="4000" b="1" dirty="0"/>
              <a:t>Results of univariate, segmented univariate, bivariate analysis</a:t>
            </a:r>
            <a:endParaRPr lang="en-IN" sz="4000" dirty="0">
              <a:solidFill>
                <a:srgbClr val="FFC000"/>
              </a:solidFill>
            </a:endParaRPr>
          </a:p>
        </p:txBody>
      </p:sp>
      <p:sp>
        <p:nvSpPr>
          <p:cNvPr id="3" name="Content Placeholder 2"/>
          <p:cNvSpPr>
            <a:spLocks noGrp="1"/>
          </p:cNvSpPr>
          <p:nvPr>
            <p:ph idx="1"/>
          </p:nvPr>
        </p:nvSpPr>
        <p:spPr>
          <a:xfrm>
            <a:off x="0" y="862149"/>
            <a:ext cx="12192000" cy="5995851"/>
          </a:xfrm>
          <a:solidFill>
            <a:schemeClr val="tx2">
              <a:lumMod val="50000"/>
              <a:lumOff val="50000"/>
            </a:schemeClr>
          </a:solidFill>
        </p:spPr>
        <p:txBody>
          <a:bodyPr/>
          <a:lstStyle/>
          <a:p>
            <a:r>
              <a:rPr lang="en-US" b="1" u="sng" dirty="0">
                <a:solidFill>
                  <a:schemeClr val="accent6">
                    <a:lumMod val="50000"/>
                  </a:schemeClr>
                </a:solidFill>
              </a:rPr>
              <a:t>UNIVARIATE NUMERICAL ANALYSIS</a:t>
            </a:r>
          </a:p>
          <a:p>
            <a:endParaRPr lang="en-US" dirty="0">
              <a:solidFill>
                <a:schemeClr val="accent6">
                  <a:lumMod val="50000"/>
                </a:schemeClr>
              </a:solidFill>
            </a:endParaRPr>
          </a:p>
          <a:p>
            <a:r>
              <a:rPr lang="en-US" dirty="0"/>
              <a:t>IN THIS ANALYSIS FIRST PICTURE SHO</a:t>
            </a:r>
          </a:p>
          <a:p>
            <a:r>
              <a:rPr lang="en-US" dirty="0"/>
              <a:t>WS  INCOME TYPES AND LOAN SANCTI</a:t>
            </a:r>
          </a:p>
          <a:p>
            <a:r>
              <a:rPr lang="en-US" dirty="0"/>
              <a:t>ONED AND 2</a:t>
            </a:r>
            <a:r>
              <a:rPr lang="en-US" baseline="30000" dirty="0"/>
              <a:t>ND</a:t>
            </a:r>
            <a:r>
              <a:rPr lang="en-US" dirty="0"/>
              <a:t> PICTURE CLIENT TYPE</a:t>
            </a:r>
          </a:p>
          <a:p>
            <a:r>
              <a:rPr lang="en-US" dirty="0"/>
              <a:t>WHO GOT THE LOAN</a:t>
            </a:r>
          </a:p>
          <a:p>
            <a:r>
              <a:rPr lang="en-US" dirty="0"/>
              <a:t>THIS ANALYSIS IS MADE USING EXCEL </a:t>
            </a:r>
          </a:p>
          <a:p>
            <a:r>
              <a:rPr lang="en-US" dirty="0"/>
              <a:t>AND USING PIVOT TABLE AND THIS</a:t>
            </a:r>
          </a:p>
          <a:p>
            <a:r>
              <a:rPr lang="en-US" dirty="0"/>
              <a:t>IS THE UNIVARIATE ANALYSIS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880" y="1306562"/>
            <a:ext cx="6982799" cy="2438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248" y="3860074"/>
            <a:ext cx="6849431" cy="2762636"/>
          </a:xfrm>
          <a:prstGeom prst="rect">
            <a:avLst/>
          </a:prstGeom>
        </p:spPr>
      </p:pic>
    </p:spTree>
    <p:extLst>
      <p:ext uri="{BB962C8B-B14F-4D97-AF65-F5344CB8AC3E}">
        <p14:creationId xmlns:p14="http://schemas.microsoft.com/office/powerpoint/2010/main" val="261079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4948"/>
          </a:xfrm>
          <a:noFill/>
        </p:spPr>
        <p:txBody>
          <a:bodyPr>
            <a:normAutofit fontScale="90000"/>
          </a:bodyPr>
          <a:lstStyle/>
          <a:p>
            <a:r>
              <a:rPr lang="en-US" dirty="0">
                <a:solidFill>
                  <a:srgbClr val="FFC000"/>
                </a:solidFill>
              </a:rPr>
              <a:t>    </a:t>
            </a:r>
            <a:endParaRPr lang="en-IN" dirty="0">
              <a:solidFill>
                <a:srgbClr val="FFC000"/>
              </a:solidFill>
            </a:endParaRPr>
          </a:p>
        </p:txBody>
      </p:sp>
      <p:sp>
        <p:nvSpPr>
          <p:cNvPr id="3" name="Content Placeholder 2"/>
          <p:cNvSpPr>
            <a:spLocks noGrp="1"/>
          </p:cNvSpPr>
          <p:nvPr>
            <p:ph idx="1"/>
          </p:nvPr>
        </p:nvSpPr>
        <p:spPr>
          <a:xfrm>
            <a:off x="0" y="404949"/>
            <a:ext cx="12192000" cy="6453052"/>
          </a:xfrm>
          <a:solidFill>
            <a:schemeClr val="tx2">
              <a:lumMod val="50000"/>
              <a:lumOff val="50000"/>
            </a:schemeClr>
          </a:solidFill>
        </p:spPr>
        <p:txBody>
          <a:bodyPr/>
          <a:lstStyle/>
          <a:p>
            <a:r>
              <a:rPr lang="en-US" b="1" u="sng" dirty="0"/>
              <a:t>BIVARIATE ANALYSIS</a:t>
            </a:r>
          </a:p>
          <a:p>
            <a:r>
              <a:rPr lang="en-US" dirty="0"/>
              <a:t>                                   IN THIS DATA ,IT GIVING THE INFORMATION OF LOAN GOT FOR MALE AND FEMALE AND ALSO THE CONTRACT THAT IS CASH AND RESOLVING LOAN THIS IS THE BIVARIATE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 y="2544571"/>
            <a:ext cx="11901268" cy="3882355"/>
          </a:xfrm>
          <a:prstGeom prst="rect">
            <a:avLst/>
          </a:prstGeom>
        </p:spPr>
      </p:pic>
    </p:spTree>
    <p:extLst>
      <p:ext uri="{BB962C8B-B14F-4D97-AF65-F5344CB8AC3E}">
        <p14:creationId xmlns:p14="http://schemas.microsoft.com/office/powerpoint/2010/main" val="115265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31073"/>
          </a:xfrm>
          <a:noFill/>
        </p:spPr>
        <p:txBody>
          <a:bodyPr>
            <a:normAutofit fontScale="90000"/>
          </a:bodyPr>
          <a:lstStyle/>
          <a:p>
            <a:r>
              <a:rPr lang="en-US" dirty="0">
                <a:solidFill>
                  <a:srgbClr val="FFC000"/>
                </a:solidFill>
              </a:rPr>
              <a:t>   </a:t>
            </a:r>
            <a:endParaRPr lang="en-IN" dirty="0">
              <a:solidFill>
                <a:srgbClr val="FFC000"/>
              </a:solidFill>
            </a:endParaRPr>
          </a:p>
        </p:txBody>
      </p:sp>
      <p:sp>
        <p:nvSpPr>
          <p:cNvPr id="3" name="Content Placeholder 2"/>
          <p:cNvSpPr>
            <a:spLocks noGrp="1"/>
          </p:cNvSpPr>
          <p:nvPr>
            <p:ph idx="1"/>
          </p:nvPr>
        </p:nvSpPr>
        <p:spPr>
          <a:xfrm>
            <a:off x="0" y="431075"/>
            <a:ext cx="12192000" cy="6426926"/>
          </a:xfrm>
          <a:solidFill>
            <a:schemeClr val="tx2">
              <a:lumMod val="50000"/>
              <a:lumOff val="50000"/>
            </a:schemeClr>
          </a:solidFill>
        </p:spPr>
        <p:txBody>
          <a:bodyPr/>
          <a:lstStyle/>
          <a:p>
            <a:r>
              <a:rPr lang="en-US" dirty="0"/>
              <a:t>ANOTHER  VISULAIZATION OF THE BIVARIATE ANLYSIS  CUSTOMER INCOME TYPE AND WHO OWNED THE CAR AND NOT AND WHO GOT THE LOAN AND THIS IS MADE BU USING PIVOT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1502229"/>
            <a:ext cx="10035540" cy="5025571"/>
          </a:xfrm>
          <a:prstGeom prst="rect">
            <a:avLst/>
          </a:prstGeom>
        </p:spPr>
      </p:pic>
    </p:spTree>
    <p:extLst>
      <p:ext uri="{BB962C8B-B14F-4D97-AF65-F5344CB8AC3E}">
        <p14:creationId xmlns:p14="http://schemas.microsoft.com/office/powerpoint/2010/main" val="63591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42899"/>
          </a:xfrm>
          <a:noFill/>
        </p:spPr>
        <p:txBody>
          <a:bodyPr>
            <a:normAutofit fontScale="90000"/>
          </a:bodyPr>
          <a:lstStyle/>
          <a:p>
            <a:r>
              <a:rPr lang="en-US" dirty="0">
                <a:solidFill>
                  <a:srgbClr val="FFC000"/>
                </a:solidFill>
              </a:rPr>
              <a:t>    </a:t>
            </a:r>
            <a:endParaRPr lang="en-IN" dirty="0">
              <a:solidFill>
                <a:srgbClr val="FFC000"/>
              </a:solidFill>
            </a:endParaRPr>
          </a:p>
        </p:txBody>
      </p:sp>
      <p:sp>
        <p:nvSpPr>
          <p:cNvPr id="3" name="Content Placeholder 2"/>
          <p:cNvSpPr>
            <a:spLocks noGrp="1"/>
          </p:cNvSpPr>
          <p:nvPr>
            <p:ph idx="1"/>
          </p:nvPr>
        </p:nvSpPr>
        <p:spPr>
          <a:xfrm>
            <a:off x="0" y="342900"/>
            <a:ext cx="12192000" cy="6515101"/>
          </a:xfrm>
          <a:solidFill>
            <a:schemeClr val="tx2">
              <a:lumMod val="50000"/>
              <a:lumOff val="50000"/>
            </a:schemeClr>
          </a:solidFill>
        </p:spPr>
        <p:txBody>
          <a:bodyPr/>
          <a:lstStyle/>
          <a:p>
            <a:r>
              <a:rPr lang="en-US" b="1" u="sng" dirty="0"/>
              <a:t>SEGMENTED UNIVARIATE ANALYSIS</a:t>
            </a:r>
          </a:p>
          <a:p>
            <a:r>
              <a:rPr lang="en-US" dirty="0"/>
              <a:t>                     IN THE SEGMENTED TYPEOF ANALYSIS GETTING THE INFORMATION OF MULTIPE DATA IN SINGLE VISULAIZATION GENDER AS WELL TYPE OF LOAN WHO GOT THE LOAN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1745342"/>
            <a:ext cx="10241279" cy="4276634"/>
          </a:xfrm>
          <a:prstGeom prst="rect">
            <a:avLst/>
          </a:prstGeom>
        </p:spPr>
      </p:pic>
    </p:spTree>
    <p:extLst>
      <p:ext uri="{BB962C8B-B14F-4D97-AF65-F5344CB8AC3E}">
        <p14:creationId xmlns:p14="http://schemas.microsoft.com/office/powerpoint/2010/main" val="85464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2148"/>
          </a:xfrm>
          <a:noFill/>
        </p:spPr>
        <p:txBody>
          <a:bodyPr>
            <a:noAutofit/>
          </a:bodyPr>
          <a:lstStyle/>
          <a:p>
            <a:r>
              <a:rPr lang="en-US" sz="3600" b="1" dirty="0"/>
              <a:t>Correlation for the Client with payment difficulties and all other case</a:t>
            </a:r>
            <a:endParaRPr lang="en-IN" sz="3600" b="1" dirty="0">
              <a:solidFill>
                <a:srgbClr val="FFC000"/>
              </a:solidFill>
            </a:endParaRPr>
          </a:p>
        </p:txBody>
      </p:sp>
      <p:sp>
        <p:nvSpPr>
          <p:cNvPr id="3" name="Content Placeholder 2"/>
          <p:cNvSpPr>
            <a:spLocks noGrp="1"/>
          </p:cNvSpPr>
          <p:nvPr>
            <p:ph idx="1"/>
          </p:nvPr>
        </p:nvSpPr>
        <p:spPr>
          <a:xfrm>
            <a:off x="0" y="862149"/>
            <a:ext cx="12192000" cy="5995851"/>
          </a:xfrm>
          <a:solidFill>
            <a:schemeClr val="tx2">
              <a:lumMod val="50000"/>
              <a:lumOff val="50000"/>
            </a:schemeClr>
          </a:solidFill>
        </p:spPr>
        <p:txBody>
          <a:bodyPr/>
          <a:lstStyle/>
          <a:p>
            <a:r>
              <a:rPr lang="en-US" dirty="0"/>
              <a:t>I MADE THIS USING  THE PIVOT TABLE AND ALSO MADE FILTER FOR THE TARGET COULMN </a:t>
            </a:r>
          </a:p>
          <a:p>
            <a:r>
              <a:rPr lang="en-US" dirty="0"/>
              <a:t>AND GIVING THE RELATION OF DEFAULTER BASED ON THE THEIR QUALIFICATION</a:t>
            </a:r>
          </a:p>
          <a:p>
            <a:r>
              <a:rPr lang="en-US" dirty="0"/>
              <a:t>MORE ARE SECONDARY OR SECONDARY SPECIAL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9" y="2429692"/>
            <a:ext cx="10633165" cy="3459284"/>
          </a:xfrm>
          <a:prstGeom prst="rect">
            <a:avLst/>
          </a:prstGeom>
        </p:spPr>
      </p:pic>
    </p:spTree>
    <p:extLst>
      <p:ext uri="{BB962C8B-B14F-4D97-AF65-F5344CB8AC3E}">
        <p14:creationId xmlns:p14="http://schemas.microsoft.com/office/powerpoint/2010/main" val="370394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57199"/>
          </a:xfrm>
          <a:noFill/>
        </p:spPr>
        <p:txBody>
          <a:bodyPr>
            <a:normAutofit fontScale="90000"/>
          </a:bodyPr>
          <a:lstStyle/>
          <a:p>
            <a:r>
              <a:rPr lang="en-US" dirty="0">
                <a:solidFill>
                  <a:srgbClr val="FFC000"/>
                </a:solidFill>
              </a:rPr>
              <a:t>   </a:t>
            </a:r>
            <a:endParaRPr lang="en-IN" dirty="0">
              <a:solidFill>
                <a:srgbClr val="FFC000"/>
              </a:solidFill>
            </a:endParaRPr>
          </a:p>
        </p:txBody>
      </p:sp>
      <p:sp>
        <p:nvSpPr>
          <p:cNvPr id="3" name="Content Placeholder 2"/>
          <p:cNvSpPr>
            <a:spLocks noGrp="1"/>
          </p:cNvSpPr>
          <p:nvPr>
            <p:ph idx="1"/>
          </p:nvPr>
        </p:nvSpPr>
        <p:spPr>
          <a:xfrm>
            <a:off x="0" y="457201"/>
            <a:ext cx="12192000" cy="6400800"/>
          </a:xfrm>
          <a:solidFill>
            <a:schemeClr val="tx2">
              <a:lumMod val="50000"/>
              <a:lumOff val="50000"/>
            </a:schemeClr>
          </a:solidFill>
        </p:spPr>
        <p:txBody>
          <a:bodyPr/>
          <a:lstStyle/>
          <a:p>
            <a:r>
              <a:rPr lang="en-US" dirty="0"/>
              <a:t>OCCUPATION OF THE DEFAULTER THERE ARE MANY OCCUPATION IN THAT LABORERES ARE MORE </a:t>
            </a:r>
          </a:p>
          <a:p>
            <a:r>
              <a:rPr lang="en-US" dirty="0"/>
              <a:t>WE CAN SAY THAT DEFAULTER ARE MORE IN THE LABORER SETION AND I NOT INCLUDED BLANK CELL FOR THIS ANALYSIS AND ALSO ADDED SLICER FOR TARGET U CAN CHECK ANY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2429691"/>
            <a:ext cx="8507012" cy="4057499"/>
          </a:xfrm>
          <a:prstGeom prst="rect">
            <a:avLst/>
          </a:prstGeom>
        </p:spPr>
      </p:pic>
    </p:spTree>
    <p:extLst>
      <p:ext uri="{BB962C8B-B14F-4D97-AF65-F5344CB8AC3E}">
        <p14:creationId xmlns:p14="http://schemas.microsoft.com/office/powerpoint/2010/main" val="323852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84908"/>
          </a:xfrm>
          <a:noFill/>
        </p:spPr>
        <p:txBody>
          <a:bodyPr>
            <a:normAutofit fontScale="90000"/>
          </a:bodyPr>
          <a:lstStyle/>
          <a:p>
            <a:r>
              <a:rPr lang="en-US" dirty="0">
                <a:solidFill>
                  <a:srgbClr val="FFC000"/>
                </a:solidFill>
              </a:rPr>
              <a:t>     </a:t>
            </a:r>
            <a:endParaRPr lang="en-IN" dirty="0">
              <a:solidFill>
                <a:srgbClr val="FFC000"/>
              </a:solidFill>
            </a:endParaRPr>
          </a:p>
        </p:txBody>
      </p:sp>
      <p:sp>
        <p:nvSpPr>
          <p:cNvPr id="3" name="Content Placeholder 2"/>
          <p:cNvSpPr>
            <a:spLocks noGrp="1"/>
          </p:cNvSpPr>
          <p:nvPr>
            <p:ph idx="1"/>
          </p:nvPr>
        </p:nvSpPr>
        <p:spPr>
          <a:xfrm>
            <a:off x="0" y="484909"/>
            <a:ext cx="12192000" cy="6373091"/>
          </a:xfrm>
          <a:solidFill>
            <a:schemeClr val="tx2">
              <a:lumMod val="50000"/>
              <a:lumOff val="50000"/>
            </a:schemeClr>
          </a:solidFill>
        </p:spPr>
        <p:txBody>
          <a:bodyPr/>
          <a:lstStyle/>
          <a:p>
            <a:r>
              <a:rPr lang="en-US" dirty="0"/>
              <a:t>HOUSE TYPE OF DEFAULTER MORE ARE HOUSE OR APARTMENT  AND THERE IS DRASTICALLY DOWN FOR OTHER HOUSE TYPE AND THI THE RELATIONS AND THIS IS MADE USING POVOT CHART AND PIVOT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2400983"/>
            <a:ext cx="11208328" cy="3417926"/>
          </a:xfrm>
          <a:prstGeom prst="rect">
            <a:avLst/>
          </a:prstGeom>
        </p:spPr>
      </p:pic>
    </p:spTree>
    <p:extLst>
      <p:ext uri="{BB962C8B-B14F-4D97-AF65-F5344CB8AC3E}">
        <p14:creationId xmlns:p14="http://schemas.microsoft.com/office/powerpoint/2010/main" val="13843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52697"/>
          </a:xfrm>
          <a:noFill/>
        </p:spPr>
        <p:txBody>
          <a:bodyPr>
            <a:normAutofit fontScale="90000"/>
          </a:bodyPr>
          <a:lstStyle/>
          <a:p>
            <a:r>
              <a:rPr lang="en-IN" dirty="0">
                <a:solidFill>
                  <a:srgbClr val="FFC000"/>
                </a:solidFill>
              </a:rPr>
              <a:t>   </a:t>
            </a:r>
          </a:p>
        </p:txBody>
      </p:sp>
      <p:sp>
        <p:nvSpPr>
          <p:cNvPr id="3" name="Content Placeholder 2"/>
          <p:cNvSpPr>
            <a:spLocks noGrp="1"/>
          </p:cNvSpPr>
          <p:nvPr>
            <p:ph idx="1"/>
          </p:nvPr>
        </p:nvSpPr>
        <p:spPr>
          <a:xfrm>
            <a:off x="0" y="352698"/>
            <a:ext cx="12192000" cy="6374673"/>
          </a:xfrm>
          <a:solidFill>
            <a:schemeClr val="tx2">
              <a:lumMod val="50000"/>
              <a:lumOff val="50000"/>
            </a:schemeClr>
          </a:solidFill>
        </p:spPr>
        <p:txBody>
          <a:bodyPr>
            <a:normAutofit fontScale="25000" lnSpcReduction="20000"/>
          </a:bodyPr>
          <a:lstStyle/>
          <a:p>
            <a:pPr marL="0" indent="0">
              <a:buNone/>
            </a:pPr>
            <a:endParaRPr lang="en-US" sz="12800" b="1" dirty="0">
              <a:solidFill>
                <a:schemeClr val="tx1"/>
              </a:solidFill>
            </a:endParaRPr>
          </a:p>
          <a:p>
            <a:pPr marL="0" indent="0">
              <a:buNone/>
            </a:pPr>
            <a:r>
              <a:rPr lang="en-US" sz="12800" b="1" dirty="0">
                <a:solidFill>
                  <a:schemeClr val="tx1"/>
                </a:solidFill>
              </a:rPr>
              <a:t>WE CAN SAY THAT MORE DEFAULTER ARE MEN</a:t>
            </a:r>
          </a:p>
          <a:p>
            <a:pPr marL="0" indent="0">
              <a:buNone/>
            </a:pPr>
            <a:r>
              <a:rPr lang="en-US" sz="12800" b="1" dirty="0">
                <a:solidFill>
                  <a:schemeClr val="tx1"/>
                </a:solidFill>
              </a:rPr>
              <a:t>SECONDARY AND SPECIAL ARE MORE DEFAULTER</a:t>
            </a:r>
          </a:p>
          <a:p>
            <a:r>
              <a:rPr lang="en-US" sz="12800" b="1" dirty="0">
                <a:solidFill>
                  <a:schemeClr val="tx1"/>
                </a:solidFill>
              </a:rPr>
              <a:t>IT STAFF ARE LESS DEFAULTER</a:t>
            </a:r>
          </a:p>
          <a:p>
            <a:r>
              <a:rPr lang="en-US" sz="12800" b="1" dirty="0">
                <a:solidFill>
                  <a:schemeClr val="tx1"/>
                </a:solidFill>
              </a:rPr>
              <a:t>THERE IS DRASTICAL DECRESE IN HOUSE TYPE  AFTER HOUSE AND APARTMENT</a:t>
            </a:r>
          </a:p>
          <a:p>
            <a:r>
              <a:rPr lang="en-US" sz="12800" b="1" dirty="0">
                <a:solidFill>
                  <a:schemeClr val="tx1"/>
                </a:solidFill>
              </a:rPr>
              <a:t>PEOPLE WITH 0 AND 2 CHILDREN TEND TH LOAN</a:t>
            </a:r>
          </a:p>
          <a:p>
            <a:r>
              <a:rPr lang="en-US" sz="12800" b="1" dirty="0">
                <a:solidFill>
                  <a:schemeClr val="tx1"/>
                </a:solidFill>
              </a:rPr>
              <a:t>ACDEMAIC DEGREE HOLDER ARE LESS DEFAULTER</a:t>
            </a:r>
          </a:p>
          <a:p>
            <a:r>
              <a:rPr lang="en-US" sz="12800" b="1" dirty="0">
                <a:solidFill>
                  <a:schemeClr val="tx1"/>
                </a:solidFill>
              </a:rPr>
              <a:t>PEOPLE LIVING RATE MORE THEN3 HAD MORE DEFAULTES</a:t>
            </a:r>
          </a:p>
          <a:p>
            <a:r>
              <a:rPr lang="en-US" sz="12800" b="1" dirty="0">
                <a:solidFill>
                  <a:schemeClr val="tx1"/>
                </a:solidFill>
              </a:rPr>
              <a:t>CO AP OPAERTMENTS PEOPLE ARE LESS DEFAULTER</a:t>
            </a:r>
          </a:p>
          <a:p>
            <a:r>
              <a:rPr lang="en-US" sz="12800" b="1" dirty="0">
                <a:solidFill>
                  <a:schemeClr val="tx1"/>
                </a:solidFill>
              </a:rPr>
              <a:t>WOMEN HAD LESS DEFAULT RATE</a:t>
            </a:r>
          </a:p>
          <a:p>
            <a:r>
              <a:rPr lang="en-US" sz="12800" b="1" dirty="0">
                <a:solidFill>
                  <a:schemeClr val="tx1"/>
                </a:solidFill>
              </a:rPr>
              <a:t>APPLICANT WITH INCOME MORE THEN600000 ARE LESS DEFAULT</a:t>
            </a:r>
          </a:p>
          <a:p>
            <a:endParaRPr lang="en-US" sz="12800" b="1" dirty="0">
              <a:solidFill>
                <a:schemeClr val="tx1"/>
              </a:solidFill>
            </a:endParaRPr>
          </a:p>
          <a:p>
            <a:endParaRPr lang="en-US" sz="8000" b="1" dirty="0">
              <a:solidFill>
                <a:schemeClr val="tx1"/>
              </a:solidFill>
            </a:endParaRPr>
          </a:p>
          <a:p>
            <a:endParaRPr lang="en-US" sz="8000" b="1" dirty="0">
              <a:solidFill>
                <a:schemeClr val="tx1"/>
              </a:solidFill>
            </a:endParaRPr>
          </a:p>
          <a:p>
            <a:endParaRPr lang="en-US" b="1" dirty="0">
              <a:solidFill>
                <a:schemeClr val="tx1"/>
              </a:solidFill>
            </a:endParaRPr>
          </a:p>
          <a:p>
            <a:endParaRPr lang="en-US" dirty="0"/>
          </a:p>
          <a:p>
            <a:r>
              <a:rPr lang="en-US" dirty="0"/>
              <a:t> </a:t>
            </a:r>
          </a:p>
          <a:p>
            <a:endParaRPr lang="en-IN" dirty="0"/>
          </a:p>
        </p:txBody>
      </p:sp>
    </p:spTree>
    <p:extLst>
      <p:ext uri="{BB962C8B-B14F-4D97-AF65-F5344CB8AC3E}">
        <p14:creationId xmlns:p14="http://schemas.microsoft.com/office/powerpoint/2010/main" val="128963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914400"/>
          </a:xfrm>
          <a:noFill/>
        </p:spPr>
        <p:txBody>
          <a:bodyPr>
            <a:normAutofit/>
          </a:bodyPr>
          <a:lstStyle/>
          <a:p>
            <a:r>
              <a:rPr lang="en-US" sz="6000" b="1" dirty="0"/>
              <a:t>Approach</a:t>
            </a:r>
            <a:endParaRPr lang="en-IN" sz="6000" b="1" dirty="0"/>
          </a:p>
        </p:txBody>
      </p:sp>
      <p:sp>
        <p:nvSpPr>
          <p:cNvPr id="7" name="Content Placeholder 6"/>
          <p:cNvSpPr>
            <a:spLocks noGrp="1"/>
          </p:cNvSpPr>
          <p:nvPr>
            <p:ph idx="1"/>
          </p:nvPr>
        </p:nvSpPr>
        <p:spPr>
          <a:xfrm>
            <a:off x="0" y="914401"/>
            <a:ext cx="12192000" cy="5678310"/>
          </a:xfrm>
          <a:solidFill>
            <a:schemeClr val="accent1"/>
          </a:solidFill>
        </p:spPr>
        <p:txBody>
          <a:bodyPr>
            <a:normAutofit/>
          </a:bodyPr>
          <a:lstStyle/>
          <a:p>
            <a:pPr marL="0" indent="0">
              <a:buNone/>
            </a:pPr>
            <a:r>
              <a:rPr lang="en-US" dirty="0"/>
              <a:t>first downloaded the two csv file and imported into excel for the analysis this is the large set of data and it takes more time for cleaning ,after wards I started  the analysis (EDA) of given data</a:t>
            </a:r>
          </a:p>
          <a:p>
            <a:pPr marL="0" indent="0">
              <a:buNone/>
            </a:pPr>
            <a:endParaRPr lang="en-US" dirty="0"/>
          </a:p>
          <a:p>
            <a:pPr marL="0" indent="0">
              <a:buNone/>
            </a:pPr>
            <a:r>
              <a:rPr lang="en-IN" sz="4000" b="1" u="sng" dirty="0">
                <a:solidFill>
                  <a:srgbClr val="0070C0"/>
                </a:solidFill>
              </a:rPr>
              <a:t>Tech-Stack Used</a:t>
            </a:r>
          </a:p>
          <a:p>
            <a:pPr marL="0" indent="0">
              <a:buNone/>
            </a:pPr>
            <a:r>
              <a:rPr lang="en-US" b="1" dirty="0"/>
              <a:t>  excel ,power point ,notepad</a:t>
            </a:r>
          </a:p>
          <a:p>
            <a:pPr marL="0" indent="0">
              <a:buNone/>
            </a:pPr>
            <a:endParaRPr lang="en-US" b="1" dirty="0"/>
          </a:p>
          <a:p>
            <a:pPr marL="0" indent="0">
              <a:buNone/>
            </a:pPr>
            <a:r>
              <a:rPr lang="en-US" sz="4000" b="1" u="sng" dirty="0">
                <a:solidFill>
                  <a:srgbClr val="0070C0"/>
                </a:solidFill>
              </a:rPr>
              <a:t>Insight </a:t>
            </a:r>
          </a:p>
          <a:p>
            <a:pPr marL="0" indent="0">
              <a:buNone/>
            </a:pPr>
            <a:r>
              <a:rPr lang="en-US" sz="2000" b="1" dirty="0">
                <a:solidFill>
                  <a:schemeClr val="tx1"/>
                </a:solidFill>
              </a:rPr>
              <a:t>BY DOING THIS ANALYSIS I GOT KNOW ABOUT THE EDA AND IT IS VERY IMPORTANT FOR EVERY DATA ANLYSIST AND  </a:t>
            </a:r>
          </a:p>
          <a:p>
            <a:pPr marL="0" indent="0">
              <a:buNone/>
            </a:pPr>
            <a:r>
              <a:rPr lang="en-US" sz="2000" b="1" dirty="0">
                <a:solidFill>
                  <a:schemeClr val="tx1"/>
                </a:solidFill>
              </a:rPr>
              <a:t>ALSO LEARNED THE ADVANCE EXCEL TECHNNIQES AS WELL FORMULA OF THE EXCEL I GOT MORE CONFIDENCE IN </a:t>
            </a:r>
          </a:p>
          <a:p>
            <a:pPr marL="0" indent="0">
              <a:buNone/>
            </a:pPr>
            <a:r>
              <a:rPr lang="en-US" sz="2000" b="1" dirty="0">
                <a:solidFill>
                  <a:schemeClr val="tx1"/>
                </a:solidFill>
              </a:rPr>
              <a:t>CLEANING THE DATA AND VISULAIZING THE DATA AND MADE THE CORELATION AND DIFFERENT TYPE OF THE ANALYSIS</a:t>
            </a:r>
            <a:endParaRPr lang="en-US" sz="1800" b="1" dirty="0">
              <a:solidFill>
                <a:schemeClr val="tx1"/>
              </a:solidFill>
            </a:endParaRPr>
          </a:p>
          <a:p>
            <a:pPr marL="0" indent="0">
              <a:buNone/>
            </a:pPr>
            <a:r>
              <a:rPr lang="en-US" sz="4000" b="1" dirty="0">
                <a:solidFill>
                  <a:schemeClr val="tx1"/>
                </a:solidFill>
              </a:rPr>
              <a:t>        </a:t>
            </a:r>
            <a:endParaRPr lang="en-US" sz="4000" dirty="0">
              <a:solidFill>
                <a:schemeClr val="tx1"/>
              </a:solidFill>
            </a:endParaRPr>
          </a:p>
          <a:p>
            <a:pPr marL="0" indent="0">
              <a:buNone/>
            </a:pPr>
            <a:endParaRPr lang="en-IN" sz="2800" dirty="0"/>
          </a:p>
        </p:txBody>
      </p:sp>
    </p:spTree>
    <p:extLst>
      <p:ext uri="{BB962C8B-B14F-4D97-AF65-F5344CB8AC3E}">
        <p14:creationId xmlns:p14="http://schemas.microsoft.com/office/powerpoint/2010/main" val="327069402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1030146"/>
          </a:xfrm>
          <a:noFill/>
        </p:spPr>
        <p:txBody>
          <a:bodyPr>
            <a:noAutofit/>
          </a:bodyPr>
          <a:lstStyle/>
          <a:p>
            <a:r>
              <a:rPr lang="en-US" sz="3200" b="1" dirty="0"/>
              <a:t>Present the overall approach of the analysis. Mention the problem statement and the analysis approach briefly</a:t>
            </a:r>
            <a:br>
              <a:rPr lang="en-US" sz="3200" b="1" dirty="0"/>
            </a:br>
            <a:endParaRPr lang="en-IN" sz="1100" b="1" dirty="0"/>
          </a:p>
        </p:txBody>
      </p:sp>
      <p:sp>
        <p:nvSpPr>
          <p:cNvPr id="7" name="Content Placeholder 6"/>
          <p:cNvSpPr>
            <a:spLocks noGrp="1"/>
          </p:cNvSpPr>
          <p:nvPr>
            <p:ph idx="1"/>
          </p:nvPr>
        </p:nvSpPr>
        <p:spPr>
          <a:xfrm>
            <a:off x="0" y="1030147"/>
            <a:ext cx="12192000" cy="5562564"/>
          </a:xfrm>
          <a:solidFill>
            <a:schemeClr val="accent1"/>
          </a:solidFill>
        </p:spPr>
        <p:txBody>
          <a:bodyPr>
            <a:normAutofit/>
          </a:bodyPr>
          <a:lstStyle/>
          <a:p>
            <a:pPr marL="0" indent="0">
              <a:buNone/>
            </a:pPr>
            <a:endParaRPr lang="en-US" sz="1100" dirty="0"/>
          </a:p>
          <a:p>
            <a:r>
              <a:rPr lang="en-US" sz="2000" dirty="0"/>
              <a:t>There are three data sets namely </a:t>
            </a:r>
            <a:r>
              <a:rPr lang="en-US" b="1" dirty="0"/>
              <a:t>application_data.csv </a:t>
            </a:r>
            <a:r>
              <a:rPr lang="en-US" dirty="0"/>
              <a:t>contains all the information of the client at the time of application.</a:t>
            </a:r>
            <a:br>
              <a:rPr lang="en-US" dirty="0"/>
            </a:br>
            <a:r>
              <a:rPr lang="en-US" dirty="0"/>
              <a:t>The data is about whether a client has payment difficulties.</a:t>
            </a:r>
          </a:p>
          <a:p>
            <a:r>
              <a:rPr lang="en-US" b="1" dirty="0"/>
              <a:t>previous_application.csv </a:t>
            </a:r>
            <a:r>
              <a:rPr lang="en-US" dirty="0"/>
              <a:t>contains information about the client’s previous loan data. It contains the data whether the previous application had been Approved, Cancelled, Refused or Unused offer.</a:t>
            </a:r>
          </a:p>
          <a:p>
            <a:r>
              <a:rPr lang="en-US" b="1" dirty="0"/>
              <a:t>columns_descrption.csv </a:t>
            </a:r>
            <a:r>
              <a:rPr lang="en-US" dirty="0"/>
              <a:t>is data dictionary which describes the meaning of the variables.</a:t>
            </a:r>
          </a:p>
          <a:p>
            <a:endParaRPr lang="en-US" dirty="0"/>
          </a:p>
          <a:p>
            <a:r>
              <a:rPr lang="en-US" dirty="0"/>
              <a:t>There are so many unwanted rows and column are present in the data(in two data sets) first I  removed the unwanted data from the given data after that I started the EDA</a:t>
            </a:r>
          </a:p>
          <a:p>
            <a:pPr marL="0" indent="0">
              <a:buNone/>
            </a:pPr>
            <a:r>
              <a:rPr lang="en-US" sz="2000" dirty="0"/>
              <a:t> the given datasets are</a:t>
            </a:r>
            <a:endParaRPr lang="en-IN" sz="2000" dirty="0"/>
          </a:p>
        </p:txBody>
      </p:sp>
    </p:spTree>
    <p:extLst>
      <p:ext uri="{BB962C8B-B14F-4D97-AF65-F5344CB8AC3E}">
        <p14:creationId xmlns:p14="http://schemas.microsoft.com/office/powerpoint/2010/main" val="120312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208343"/>
          </a:xfrm>
          <a:noFill/>
        </p:spPr>
        <p:txBody>
          <a:bodyPr>
            <a:normAutofit fontScale="90000"/>
          </a:bodyPr>
          <a:lstStyle/>
          <a:p>
            <a:r>
              <a:rPr lang="en-US" dirty="0"/>
              <a:t> </a:t>
            </a:r>
            <a:endParaRPr lang="en-IN"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43" y="347242"/>
            <a:ext cx="11146421" cy="3264060"/>
          </a:xfrm>
          <a:solidFill>
            <a:schemeClr val="accent1"/>
          </a:solid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7" y="3611302"/>
            <a:ext cx="11239017" cy="3246435"/>
          </a:xfrm>
          <a:prstGeom prst="rect">
            <a:avLst/>
          </a:prstGeom>
        </p:spPr>
      </p:pic>
    </p:spTree>
    <p:extLst>
      <p:ext uri="{BB962C8B-B14F-4D97-AF65-F5344CB8AC3E}">
        <p14:creationId xmlns:p14="http://schemas.microsoft.com/office/powerpoint/2010/main" val="8586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347240"/>
          </a:xfrm>
          <a:noFill/>
        </p:spPr>
        <p:txBody>
          <a:bodyPr>
            <a:normAutofit fontScale="90000"/>
          </a:bodyPr>
          <a:lstStyle/>
          <a:p>
            <a:r>
              <a:rPr lang="en-US" dirty="0"/>
              <a:t>    </a:t>
            </a:r>
            <a:endParaRPr lang="en-IN" dirty="0"/>
          </a:p>
        </p:txBody>
      </p:sp>
      <p:sp>
        <p:nvSpPr>
          <p:cNvPr id="7" name="Content Placeholder 6"/>
          <p:cNvSpPr>
            <a:spLocks noGrp="1"/>
          </p:cNvSpPr>
          <p:nvPr>
            <p:ph idx="1"/>
          </p:nvPr>
        </p:nvSpPr>
        <p:spPr>
          <a:xfrm>
            <a:off x="0" y="347242"/>
            <a:ext cx="12192000" cy="6510758"/>
          </a:xfrm>
          <a:solidFill>
            <a:schemeClr val="accent1"/>
          </a:solidFill>
        </p:spPr>
        <p:txBody>
          <a:bodyPr>
            <a:normAutofit/>
          </a:bodyPr>
          <a:lstStyle/>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dirty="0"/>
              <a:t>For clean data using some of the statistics method for analysis like </a:t>
            </a:r>
            <a:r>
              <a:rPr lang="en-US" dirty="0" err="1"/>
              <a:t>iqr,quartiles</a:t>
            </a:r>
            <a:r>
              <a:rPr lang="en-US" dirty="0"/>
              <a:t> and removing the </a:t>
            </a:r>
          </a:p>
          <a:p>
            <a:pPr marL="0" indent="0">
              <a:buNone/>
            </a:pPr>
            <a:r>
              <a:rPr lang="en-US" dirty="0"/>
              <a:t>Unnecessary data which are not needed </a:t>
            </a:r>
          </a:p>
          <a:p>
            <a:pPr marL="0" indent="0">
              <a:buNone/>
            </a:pPr>
            <a:endParaRPr lang="en-US"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IN"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241"/>
            <a:ext cx="12192000" cy="4444678"/>
          </a:xfrm>
          <a:prstGeom prst="rect">
            <a:avLst/>
          </a:prstGeom>
        </p:spPr>
      </p:pic>
    </p:spTree>
    <p:extLst>
      <p:ext uri="{BB962C8B-B14F-4D97-AF65-F5344CB8AC3E}">
        <p14:creationId xmlns:p14="http://schemas.microsoft.com/office/powerpoint/2010/main" val="20297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810227"/>
          </a:xfrm>
          <a:noFill/>
        </p:spPr>
        <p:txBody>
          <a:bodyPr>
            <a:noAutofit/>
          </a:bodyPr>
          <a:lstStyle/>
          <a:p>
            <a:r>
              <a:rPr lang="en-US" sz="3200" b="1" dirty="0"/>
              <a:t>Identify the missing data and use appropriate method to deal with it.</a:t>
            </a:r>
            <a:endParaRPr lang="en-IN" sz="3200" b="1" dirty="0"/>
          </a:p>
        </p:txBody>
      </p:sp>
      <p:sp>
        <p:nvSpPr>
          <p:cNvPr id="7" name="Content Placeholder 6"/>
          <p:cNvSpPr>
            <a:spLocks noGrp="1"/>
          </p:cNvSpPr>
          <p:nvPr>
            <p:ph idx="1"/>
          </p:nvPr>
        </p:nvSpPr>
        <p:spPr>
          <a:xfrm>
            <a:off x="0" y="810228"/>
            <a:ext cx="12192000" cy="5782483"/>
          </a:xfrm>
          <a:solidFill>
            <a:schemeClr val="accent1"/>
          </a:solidFill>
        </p:spPr>
        <p:txBody>
          <a:bodyPr>
            <a:normAutofit/>
          </a:bodyPr>
          <a:lstStyle/>
          <a:p>
            <a:pPr marL="0" indent="0">
              <a:buNone/>
            </a:pPr>
            <a:r>
              <a:rPr lang="en-US" sz="2000" b="1" dirty="0">
                <a:solidFill>
                  <a:schemeClr val="accent6">
                    <a:lumMod val="50000"/>
                  </a:schemeClr>
                </a:solidFill>
              </a:rPr>
              <a:t>Application_data.csv</a:t>
            </a:r>
          </a:p>
          <a:p>
            <a:pPr marL="0" indent="0">
              <a:buNone/>
            </a:pPr>
            <a:r>
              <a:rPr lang="en-US" sz="2000" b="1" dirty="0"/>
              <a:t>Before cleaning the data there are 307521 rows and 122 column are present</a:t>
            </a:r>
          </a:p>
          <a:p>
            <a:pPr marL="0" indent="0">
              <a:buNone/>
            </a:pPr>
            <a:r>
              <a:rPr lang="en-US" sz="2000" b="1" dirty="0"/>
              <a:t>AND deleted some of the unwanted column means more then 40% of blank data where present in the data</a:t>
            </a:r>
          </a:p>
          <a:p>
            <a:pPr marL="0" indent="0">
              <a:buNone/>
            </a:pPr>
            <a:r>
              <a:rPr lang="en-US" sz="2000" b="1" dirty="0"/>
              <a:t>                                                                                         only less then 40 % and needed column are used </a:t>
            </a:r>
          </a:p>
          <a:p>
            <a:pPr marL="0" indent="0">
              <a:buNone/>
            </a:pPr>
            <a:r>
              <a:rPr lang="en-US" sz="2000" b="1" dirty="0"/>
              <a:t>                                                                                           and used the </a:t>
            </a:r>
            <a:r>
              <a:rPr lang="en-US" sz="2000" b="1" dirty="0">
                <a:solidFill>
                  <a:srgbClr val="FF0000"/>
                </a:solidFill>
              </a:rPr>
              <a:t>count </a:t>
            </a:r>
            <a:r>
              <a:rPr lang="en-US" sz="2000" b="1" dirty="0"/>
              <a:t>and </a:t>
            </a:r>
            <a:r>
              <a:rPr lang="en-US" sz="2000" b="1" dirty="0" err="1">
                <a:solidFill>
                  <a:srgbClr val="FF0000"/>
                </a:solidFill>
              </a:rPr>
              <a:t>countblank</a:t>
            </a:r>
            <a:r>
              <a:rPr lang="en-US" sz="2000" b="1" dirty="0"/>
              <a:t> </a:t>
            </a:r>
            <a:r>
              <a:rPr lang="en-US" sz="2000" b="1" dirty="0">
                <a:solidFill>
                  <a:srgbClr val="FF0000"/>
                </a:solidFill>
              </a:rPr>
              <a:t>and </a:t>
            </a:r>
            <a:r>
              <a:rPr lang="en-US" sz="2000" b="1" dirty="0" err="1">
                <a:solidFill>
                  <a:srgbClr val="FF0000"/>
                </a:solidFill>
              </a:rPr>
              <a:t>counta</a:t>
            </a:r>
            <a:r>
              <a:rPr lang="en-US" sz="2000" b="1" dirty="0">
                <a:solidFill>
                  <a:srgbClr val="FF0000"/>
                </a:solidFill>
              </a:rPr>
              <a:t> </a:t>
            </a:r>
            <a:r>
              <a:rPr lang="en-US" sz="2000" b="1" dirty="0"/>
              <a:t>formula for this </a:t>
            </a:r>
          </a:p>
          <a:p>
            <a:pPr marL="0" indent="0">
              <a:buNone/>
            </a:pPr>
            <a:r>
              <a:rPr lang="en-US" sz="2000" b="1" dirty="0"/>
              <a:t>                                                                                            cleaning     and I not replaced any value in this data </a:t>
            </a:r>
          </a:p>
          <a:p>
            <a:pPr marL="0" indent="0">
              <a:buNone/>
            </a:pPr>
            <a:r>
              <a:rPr lang="en-US" sz="2000" b="1" dirty="0"/>
              <a:t>                                                                                           In the below 40 percent missing value column there are some</a:t>
            </a:r>
          </a:p>
          <a:p>
            <a:pPr marL="0" indent="0">
              <a:buNone/>
            </a:pPr>
            <a:r>
              <a:rPr lang="en-US" sz="2000" b="1" dirty="0"/>
              <a:t>                                                                                            unwanted data which are not needed ONLY 40 column are needed</a:t>
            </a:r>
          </a:p>
          <a:p>
            <a:pPr marL="0" indent="0">
              <a:buNone/>
            </a:pPr>
            <a:r>
              <a:rPr lang="en-US" sz="2000" b="1" dirty="0"/>
              <a:t>                                                                                                 to analysis</a:t>
            </a:r>
          </a:p>
          <a:p>
            <a:pPr marL="0" indent="0">
              <a:buNone/>
            </a:pPr>
            <a:endParaRPr lang="en-US" sz="2000" b="1" dirty="0"/>
          </a:p>
          <a:p>
            <a:pPr marL="0" indent="0">
              <a:buNone/>
            </a:pPr>
            <a:endParaRPr lang="en-US" sz="2000" b="1" dirty="0"/>
          </a:p>
          <a:p>
            <a:pPr marL="0" indent="0">
              <a:buNone/>
            </a:pP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91" y="2049506"/>
            <a:ext cx="4448796" cy="4429743"/>
          </a:xfrm>
          <a:prstGeom prst="rect">
            <a:avLst/>
          </a:prstGeom>
        </p:spPr>
      </p:pic>
    </p:spTree>
    <p:extLst>
      <p:ext uri="{BB962C8B-B14F-4D97-AF65-F5344CB8AC3E}">
        <p14:creationId xmlns:p14="http://schemas.microsoft.com/office/powerpoint/2010/main" val="315291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416688"/>
          </a:xfrm>
          <a:noFill/>
        </p:spPr>
        <p:txBody>
          <a:bodyPr>
            <a:normAutofit fontScale="90000"/>
          </a:bodyPr>
          <a:lstStyle/>
          <a:p>
            <a:r>
              <a:rPr lang="en-US" dirty="0"/>
              <a:t>      </a:t>
            </a:r>
            <a:endParaRPr lang="en-IN" dirty="0"/>
          </a:p>
        </p:txBody>
      </p:sp>
      <p:sp>
        <p:nvSpPr>
          <p:cNvPr id="7" name="Content Placeholder 6"/>
          <p:cNvSpPr>
            <a:spLocks noGrp="1"/>
          </p:cNvSpPr>
          <p:nvPr>
            <p:ph idx="1"/>
          </p:nvPr>
        </p:nvSpPr>
        <p:spPr>
          <a:xfrm>
            <a:off x="0" y="416689"/>
            <a:ext cx="12192000" cy="6176022"/>
          </a:xfrm>
          <a:solidFill>
            <a:schemeClr val="accent1"/>
          </a:solidFill>
        </p:spPr>
        <p:txBody>
          <a:bodyPr>
            <a:normAutofit/>
          </a:bodyPr>
          <a:lstStyle/>
          <a:p>
            <a:pPr marL="0" indent="0">
              <a:buNone/>
            </a:pPr>
            <a:r>
              <a:rPr lang="en-IN" b="1" dirty="0">
                <a:solidFill>
                  <a:schemeClr val="accent6">
                    <a:lumMod val="50000"/>
                  </a:schemeClr>
                </a:solidFill>
              </a:rPr>
              <a:t>previous_application.csv</a:t>
            </a:r>
          </a:p>
          <a:p>
            <a:pPr marL="0" indent="0">
              <a:buNone/>
            </a:pPr>
            <a:r>
              <a:rPr lang="en-US" sz="2000" b="1" dirty="0"/>
              <a:t>Before  cleaning data there are 37 column and 1048576 are data are present  Important notice that original data is 17670216 but in excel their no option for that much bigdata also it is like analyzing the sample data </a:t>
            </a:r>
          </a:p>
          <a:p>
            <a:pPr marL="0" indent="0">
              <a:buNone/>
            </a:pPr>
            <a:r>
              <a:rPr lang="en-US" sz="2000" b="1" dirty="0"/>
              <a:t>In this data there are so many column having 40% of null values so I removed that column also deleted  unwanted data which is not useful for the analysis  for this analysis I</a:t>
            </a:r>
          </a:p>
          <a:p>
            <a:pPr marL="0" indent="0">
              <a:buNone/>
            </a:pPr>
            <a:r>
              <a:rPr lang="en-US" sz="2000" b="1" dirty="0"/>
              <a:t>Used count ,COUNTA and COUNTBLANK function</a:t>
            </a:r>
          </a:p>
          <a:p>
            <a:pPr marL="0" indent="0">
              <a:buNone/>
            </a:pPr>
            <a:r>
              <a:rPr lang="en-US" sz="2000" b="1" dirty="0"/>
              <a:t>And also I not replaced any value and only 14 column are need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986" y="2067977"/>
            <a:ext cx="4858428" cy="4420217"/>
          </a:xfrm>
          <a:prstGeom prst="rect">
            <a:avLst/>
          </a:prstGeom>
        </p:spPr>
      </p:pic>
    </p:spTree>
    <p:extLst>
      <p:ext uri="{BB962C8B-B14F-4D97-AF65-F5344CB8AC3E}">
        <p14:creationId xmlns:p14="http://schemas.microsoft.com/office/powerpoint/2010/main" val="37627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914400"/>
          </a:xfrm>
          <a:noFill/>
        </p:spPr>
        <p:txBody>
          <a:bodyPr/>
          <a:lstStyle/>
          <a:p>
            <a:r>
              <a:rPr lang="en-US" b="1" dirty="0"/>
              <a:t>Identify if there are outliers in the dataset</a:t>
            </a:r>
            <a:endParaRPr lang="en-IN" b="1" dirty="0"/>
          </a:p>
        </p:txBody>
      </p:sp>
      <p:sp>
        <p:nvSpPr>
          <p:cNvPr id="7" name="Content Placeholder 6"/>
          <p:cNvSpPr>
            <a:spLocks noGrp="1"/>
          </p:cNvSpPr>
          <p:nvPr>
            <p:ph idx="1"/>
          </p:nvPr>
        </p:nvSpPr>
        <p:spPr>
          <a:xfrm>
            <a:off x="0" y="914400"/>
            <a:ext cx="12192000" cy="5943599"/>
          </a:xfrm>
          <a:solidFill>
            <a:schemeClr val="accent1"/>
          </a:solidFill>
        </p:spPr>
        <p:txBody>
          <a:bodyPr>
            <a:normAutofit/>
          </a:bodyPr>
          <a:lstStyle/>
          <a:p>
            <a:pPr marL="0" indent="0">
              <a:buNone/>
            </a:pPr>
            <a:r>
              <a:rPr lang="en-US" dirty="0"/>
              <a:t>Finding the outliers using the IQR method and finding the upper bound and lower bound and DOING EDA</a:t>
            </a:r>
          </a:p>
          <a:p>
            <a:pPr marL="0" indent="0">
              <a:buNone/>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852500644"/>
              </p:ext>
            </p:extLst>
          </p:nvPr>
        </p:nvGraphicFramePr>
        <p:xfrm>
          <a:off x="1266093" y="1716258"/>
          <a:ext cx="8679766" cy="2123530"/>
        </p:xfrm>
        <a:graphic>
          <a:graphicData uri="http://schemas.openxmlformats.org/drawingml/2006/table">
            <a:tbl>
              <a:tblPr>
                <a:tableStyleId>{5C22544A-7EE6-4342-B048-85BDC9FD1C3A}</a:tableStyleId>
              </a:tblPr>
              <a:tblGrid>
                <a:gridCol w="1504010">
                  <a:extLst>
                    <a:ext uri="{9D8B030D-6E8A-4147-A177-3AD203B41FA5}">
                      <a16:colId xmlns:a16="http://schemas.microsoft.com/office/drawing/2014/main" val="2097077822"/>
                    </a:ext>
                  </a:extLst>
                </a:gridCol>
                <a:gridCol w="2156351">
                  <a:extLst>
                    <a:ext uri="{9D8B030D-6E8A-4147-A177-3AD203B41FA5}">
                      <a16:colId xmlns:a16="http://schemas.microsoft.com/office/drawing/2014/main" val="3371581666"/>
                    </a:ext>
                  </a:extLst>
                </a:gridCol>
                <a:gridCol w="1757698">
                  <a:extLst>
                    <a:ext uri="{9D8B030D-6E8A-4147-A177-3AD203B41FA5}">
                      <a16:colId xmlns:a16="http://schemas.microsoft.com/office/drawing/2014/main" val="973806762"/>
                    </a:ext>
                  </a:extLst>
                </a:gridCol>
                <a:gridCol w="1522130">
                  <a:extLst>
                    <a:ext uri="{9D8B030D-6E8A-4147-A177-3AD203B41FA5}">
                      <a16:colId xmlns:a16="http://schemas.microsoft.com/office/drawing/2014/main" val="1085656134"/>
                    </a:ext>
                  </a:extLst>
                </a:gridCol>
                <a:gridCol w="1739577">
                  <a:extLst>
                    <a:ext uri="{9D8B030D-6E8A-4147-A177-3AD203B41FA5}">
                      <a16:colId xmlns:a16="http://schemas.microsoft.com/office/drawing/2014/main" val="2085894266"/>
                    </a:ext>
                  </a:extLst>
                </a:gridCol>
              </a:tblGrid>
              <a:tr h="33875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AMT_INCOME_TOTAL</a:t>
                      </a:r>
                      <a:endParaRPr lang="en-IN"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AMT_CREDIT</a:t>
                      </a:r>
                      <a:endParaRPr lang="en-IN"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AMT_ANNUITY</a:t>
                      </a:r>
                      <a:endParaRPr lang="en-IN"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AMT_GOODS_PRICE</a:t>
                      </a:r>
                      <a:endParaRPr lang="en-IN"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5256072"/>
                  </a:ext>
                </a:extLst>
              </a:tr>
              <a:tr h="171976">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307515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307515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307503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307237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381207"/>
                  </a:ext>
                </a:extLst>
              </a:tr>
              <a:tr h="171976">
                <a:tc>
                  <a:txBody>
                    <a:bodyPr/>
                    <a:lstStyle/>
                    <a:p>
                      <a:pPr algn="l" fontAlgn="b"/>
                      <a:r>
                        <a:rPr lang="en-IN" sz="1100" u="none" strike="noStrike">
                          <a:effectLst/>
                        </a:rPr>
                        <a:t>AVG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168797.7236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599020.2079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27110.22133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538391.1997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2517134"/>
                  </a:ext>
                </a:extLst>
              </a:tr>
              <a:tr h="171976">
                <a:tc>
                  <a:txBody>
                    <a:bodyPr/>
                    <a:lstStyle/>
                    <a:p>
                      <a:pPr algn="l" fontAlgn="b"/>
                      <a:r>
                        <a:rPr lang="en-IN" sz="1100" u="none" strike="noStrike">
                          <a:effectLst/>
                        </a:rPr>
                        <a:t>Q3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202500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808650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34596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679500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1437163"/>
                  </a:ext>
                </a:extLst>
              </a:tr>
              <a:tr h="171976">
                <a:tc>
                  <a:txBody>
                    <a:bodyPr/>
                    <a:lstStyle/>
                    <a:p>
                      <a:pPr algn="l" fontAlgn="b"/>
                      <a:r>
                        <a:rPr lang="en-IN" sz="1100" u="none" strike="noStrike">
                          <a:effectLst/>
                        </a:rPr>
                        <a:t>Q1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112500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16524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238500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6463239"/>
                  </a:ext>
                </a:extLst>
              </a:tr>
              <a:tr h="171976">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147150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513531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24903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517770"/>
                  </a:ext>
                </a:extLst>
              </a:tr>
              <a:tr h="186941">
                <a:tc>
                  <a:txBody>
                    <a:bodyPr/>
                    <a:lstStyle/>
                    <a:p>
                      <a:pPr algn="l" fontAlgn="b"/>
                      <a:r>
                        <a:rPr lang="en-IN" sz="1100" u="none" strike="noStrike">
                          <a:effectLst/>
                        </a:rPr>
                        <a:t>S.D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237121.8732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402491.0906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14511.4141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369446.4769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5571698"/>
                  </a:ext>
                </a:extLst>
              </a:tr>
              <a:tr h="171976">
                <a:tc>
                  <a:txBody>
                    <a:bodyPr/>
                    <a:lstStyle/>
                    <a:p>
                      <a:pPr algn="l" fontAlgn="b"/>
                      <a:r>
                        <a:rPr lang="en-IN" sz="1100" u="none" strike="noStrike">
                          <a:effectLst/>
                        </a:rPr>
                        <a:t>IQR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538650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18072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441000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1525080"/>
                  </a:ext>
                </a:extLst>
              </a:tr>
              <a:tr h="171976">
                <a:tc>
                  <a:txBody>
                    <a:bodyPr/>
                    <a:lstStyle/>
                    <a:p>
                      <a:pPr algn="l" fontAlgn="b"/>
                      <a:r>
                        <a:rPr lang="en-IN" sz="1100" u="none" strike="noStrike">
                          <a:effectLst/>
                        </a:rPr>
                        <a:t>UPPER BOUND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337500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1616625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61704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1341000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306905"/>
                  </a:ext>
                </a:extLst>
              </a:tr>
              <a:tr h="171976">
                <a:tc>
                  <a:txBody>
                    <a:bodyPr/>
                    <a:lstStyle/>
                    <a:p>
                      <a:pPr algn="l" fontAlgn="b"/>
                      <a:r>
                        <a:rPr lang="en-IN" sz="1100" u="none" strike="noStrike" dirty="0">
                          <a:effectLst/>
                        </a:rPr>
                        <a:t>LOWER BOUND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-537975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-10584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-423000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053922"/>
                  </a:ext>
                </a:extLst>
              </a:tr>
              <a:tr h="180511">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3076950"/>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093" y="3944860"/>
            <a:ext cx="3982006" cy="24577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3935629"/>
            <a:ext cx="3297071" cy="25101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345" y="3935629"/>
            <a:ext cx="3472059" cy="2457793"/>
          </a:xfrm>
          <a:prstGeom prst="rect">
            <a:avLst/>
          </a:prstGeom>
        </p:spPr>
      </p:pic>
    </p:spTree>
    <p:extLst>
      <p:ext uri="{BB962C8B-B14F-4D97-AF65-F5344CB8AC3E}">
        <p14:creationId xmlns:p14="http://schemas.microsoft.com/office/powerpoint/2010/main" val="2010299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478301"/>
          </a:xfrm>
          <a:noFill/>
        </p:spPr>
        <p:txBody>
          <a:bodyPr>
            <a:noAutofit/>
          </a:bodyPr>
          <a:lstStyle/>
          <a:p>
            <a:r>
              <a:rPr lang="en-US" sz="3600" dirty="0"/>
              <a:t>Previous data </a:t>
            </a:r>
            <a:endParaRPr lang="en-IN" sz="3600" dirty="0"/>
          </a:p>
        </p:txBody>
      </p:sp>
      <p:sp>
        <p:nvSpPr>
          <p:cNvPr id="7" name="Content Placeholder 6"/>
          <p:cNvSpPr>
            <a:spLocks noGrp="1"/>
          </p:cNvSpPr>
          <p:nvPr>
            <p:ph idx="1"/>
          </p:nvPr>
        </p:nvSpPr>
        <p:spPr>
          <a:xfrm>
            <a:off x="0" y="618978"/>
            <a:ext cx="12192000" cy="5973733"/>
          </a:xfrm>
          <a:solidFill>
            <a:schemeClr val="accent1"/>
          </a:solidFill>
        </p:spPr>
        <p:txBody>
          <a:bodyPr>
            <a:normAutofit/>
          </a:bodyPr>
          <a:lstStyle/>
          <a:p>
            <a:pPr marL="0" indent="0">
              <a:buNone/>
            </a:pPr>
            <a:r>
              <a:rPr lang="en-US" dirty="0"/>
              <a:t>Using the q1 and q3 got the IQR and find the upper bound and lower bound as well and t is very important to remove the outliers of this given data and it also contain the null values and   there are many data that excluding the lower and upper bound</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94" y="1828800"/>
            <a:ext cx="10476411" cy="3735977"/>
          </a:xfrm>
          <a:prstGeom prst="rect">
            <a:avLst/>
          </a:prstGeom>
        </p:spPr>
      </p:pic>
    </p:spTree>
    <p:extLst>
      <p:ext uri="{BB962C8B-B14F-4D97-AF65-F5344CB8AC3E}">
        <p14:creationId xmlns:p14="http://schemas.microsoft.com/office/powerpoint/2010/main" val="210767345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themeOverride>
</file>

<file path=docProps/app.xml><?xml version="1.0" encoding="utf-8"?>
<Properties xmlns="http://schemas.openxmlformats.org/officeDocument/2006/extended-properties" xmlns:vt="http://schemas.openxmlformats.org/officeDocument/2006/docPropsVTypes">
  <Template/>
  <TotalTime>815</TotalTime>
  <Words>1227</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Britannic Bold</vt:lpstr>
      <vt:lpstr>Calibri</vt:lpstr>
      <vt:lpstr>Calibri Light</vt:lpstr>
      <vt:lpstr>Metropolitan</vt:lpstr>
      <vt:lpstr>Bank Loan Case Study</vt:lpstr>
      <vt:lpstr>Approach</vt:lpstr>
      <vt:lpstr>Present the overall approach of the analysis. Mention the problem statement and the analysis approach briefly </vt:lpstr>
      <vt:lpstr> </vt:lpstr>
      <vt:lpstr>    </vt:lpstr>
      <vt:lpstr>Identify the missing data and use appropriate method to deal with it.</vt:lpstr>
      <vt:lpstr>      </vt:lpstr>
      <vt:lpstr>Identify if there are outliers in the dataset</vt:lpstr>
      <vt:lpstr>Previous data </vt:lpstr>
      <vt:lpstr>Identify if there is data imbalance in the data. Find the ratio of data imbalance.</vt:lpstr>
      <vt:lpstr>  </vt:lpstr>
      <vt:lpstr>Results of univariate, segmented univariate, bivariate analysis</vt:lpstr>
      <vt:lpstr>    </vt:lpstr>
      <vt:lpstr>   </vt:lpstr>
      <vt:lpstr>    </vt:lpstr>
      <vt:lpstr>Correlation for the Client with payment difficulties and all other case</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Achar</cp:lastModifiedBy>
  <cp:revision>40</cp:revision>
  <dcterms:created xsi:type="dcterms:W3CDTF">2023-02-16T13:12:47Z</dcterms:created>
  <dcterms:modified xsi:type="dcterms:W3CDTF">2023-06-27T15:43:26Z</dcterms:modified>
</cp:coreProperties>
</file>