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ango AC" charset="1" panose="00000000000000000000"/>
      <p:regular r:id="rId22"/>
    </p:embeddedFont>
    <p:embeddedFont>
      <p:font typeface="Times New Roman" charset="1" panose="02030502070405020303"/>
      <p:regular r:id="rId23"/>
    </p:embeddedFont>
    <p:embeddedFont>
      <p:font typeface="Canva Sans Bold" charset="1" panose="020B0803030501040103"/>
      <p:regular r:id="rId24"/>
    </p:embeddedFont>
    <p:embeddedFont>
      <p:font typeface="Canva Sans Bold Italics" charset="1" panose="020B0803030501040103"/>
      <p:regular r:id="rId25"/>
    </p:embeddedFont>
    <p:embeddedFont>
      <p:font typeface="Garet Bold"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33.png" Type="http://schemas.openxmlformats.org/officeDocument/2006/relationships/image"/><Relationship Id="rId17" Target="../media/image34.svg" Type="http://schemas.openxmlformats.org/officeDocument/2006/relationships/image"/><Relationship Id="rId18" Target="../media/image35.png" Type="http://schemas.openxmlformats.org/officeDocument/2006/relationships/image"/><Relationship Id="rId19" Target="../media/image36.svg" Type="http://schemas.openxmlformats.org/officeDocument/2006/relationships/image"/><Relationship Id="rId2" Target="../media/image1.png" Type="http://schemas.openxmlformats.org/officeDocument/2006/relationships/image"/><Relationship Id="rId20" Target="../media/image37.png" Type="http://schemas.openxmlformats.org/officeDocument/2006/relationships/image"/><Relationship Id="rId21" Target="../media/image38.svg" Type="http://schemas.openxmlformats.org/officeDocument/2006/relationships/image"/><Relationship Id="rId22" Target="../media/image39.png" Type="http://schemas.openxmlformats.org/officeDocument/2006/relationships/image"/><Relationship Id="rId23" Target="../media/image40.svg" Type="http://schemas.openxmlformats.org/officeDocument/2006/relationships/image"/><Relationship Id="rId24" Target="https://www.linkedin.com/in/datawithbiswajeet/" TargetMode="External" Type="http://schemas.openxmlformats.org/officeDocument/2006/relationships/hyperlink"/><Relationship Id="rId25" Target="https://github.com/datawithbiswajeet" TargetMode="External" Type="http://schemas.openxmlformats.org/officeDocument/2006/relationships/hyperlink"/><Relationship Id="rId26" Target="mailto:datawithbiswajeet@gmail.com" TargetMode="External" Type="http://schemas.openxmlformats.org/officeDocument/2006/relationships/hyperlink"/><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3477" y="245760"/>
            <a:ext cx="12790511" cy="8917171"/>
            <a:chOff x="0" y="0"/>
            <a:chExt cx="17054015" cy="11889562"/>
          </a:xfrm>
        </p:grpSpPr>
        <p:sp>
          <p:nvSpPr>
            <p:cNvPr name="Freeform 4" id="4"/>
            <p:cNvSpPr/>
            <p:nvPr/>
          </p:nvSpPr>
          <p:spPr>
            <a:xfrm flipH="false" flipV="false" rot="-5400000">
              <a:off x="3681325" y="-1483128"/>
              <a:ext cx="10838029" cy="15907350"/>
            </a:xfrm>
            <a:custGeom>
              <a:avLst/>
              <a:gdLst/>
              <a:ahLst/>
              <a:cxnLst/>
              <a:rect r="r" b="b" t="t" l="l"/>
              <a:pathLst>
                <a:path h="15907350" w="10838029">
                  <a:moveTo>
                    <a:pt x="0" y="0"/>
                  </a:moveTo>
                  <a:lnTo>
                    <a:pt x="10838029" y="0"/>
                  </a:lnTo>
                  <a:lnTo>
                    <a:pt x="10838029" y="15907350"/>
                  </a:lnTo>
                  <a:lnTo>
                    <a:pt x="0" y="15907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2638601" y="-2638601"/>
              <a:ext cx="11282471" cy="16559672"/>
            </a:xfrm>
            <a:custGeom>
              <a:avLst/>
              <a:gdLst/>
              <a:ahLst/>
              <a:cxnLst/>
              <a:rect r="r" b="b" t="t" l="l"/>
              <a:pathLst>
                <a:path h="16559672" w="11282471">
                  <a:moveTo>
                    <a:pt x="0" y="0"/>
                  </a:moveTo>
                  <a:lnTo>
                    <a:pt x="11282471" y="0"/>
                  </a:lnTo>
                  <a:lnTo>
                    <a:pt x="11282471" y="16559673"/>
                  </a:lnTo>
                  <a:lnTo>
                    <a:pt x="0" y="165596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1001506" y="783342"/>
            <a:ext cx="11826853" cy="6744536"/>
          </a:xfrm>
          <a:prstGeom prst="rect">
            <a:avLst/>
          </a:prstGeom>
        </p:spPr>
        <p:txBody>
          <a:bodyPr anchor="t" rtlCol="false" tIns="0" lIns="0" bIns="0" rIns="0">
            <a:spAutoFit/>
          </a:bodyPr>
          <a:lstStyle/>
          <a:p>
            <a:pPr algn="ctr">
              <a:lnSpc>
                <a:spcPts val="8636"/>
              </a:lnSpc>
            </a:pPr>
            <a:r>
              <a:rPr lang="en-US" sz="8636">
                <a:solidFill>
                  <a:srgbClr val="EA6648"/>
                </a:solidFill>
                <a:latin typeface="Mango AC"/>
                <a:ea typeface="Mango AC"/>
                <a:cs typeface="Mango AC"/>
                <a:sym typeface="Mango AC"/>
              </a:rPr>
              <a:t>DATA ANALYSIS OF STUDENT </a:t>
            </a:r>
          </a:p>
          <a:p>
            <a:pPr algn="ctr">
              <a:lnSpc>
                <a:spcPts val="8636"/>
              </a:lnSpc>
            </a:pPr>
            <a:r>
              <a:rPr lang="en-US" sz="8636">
                <a:solidFill>
                  <a:srgbClr val="EA6648"/>
                </a:solidFill>
                <a:latin typeface="Mango AC"/>
                <a:ea typeface="Mango AC"/>
                <a:cs typeface="Mango AC"/>
                <a:sym typeface="Mango AC"/>
              </a:rPr>
              <a:t>SCORES USING</a:t>
            </a:r>
          </a:p>
          <a:p>
            <a:pPr algn="ctr">
              <a:lnSpc>
                <a:spcPts val="8636"/>
              </a:lnSpc>
            </a:pPr>
            <a:r>
              <a:rPr lang="en-US" sz="8636">
                <a:solidFill>
                  <a:srgbClr val="EA6648"/>
                </a:solidFill>
                <a:latin typeface="Mango AC"/>
                <a:ea typeface="Mango AC"/>
                <a:cs typeface="Mango AC"/>
                <a:sym typeface="Mango AC"/>
              </a:rPr>
              <a:t> </a:t>
            </a:r>
          </a:p>
          <a:p>
            <a:pPr algn="ctr">
              <a:lnSpc>
                <a:spcPts val="8636"/>
              </a:lnSpc>
            </a:pPr>
            <a:r>
              <a:rPr lang="en-US" sz="8636">
                <a:solidFill>
                  <a:srgbClr val="EA6648"/>
                </a:solidFill>
                <a:latin typeface="Mango AC"/>
                <a:ea typeface="Mango AC"/>
                <a:cs typeface="Mango AC"/>
                <a:sym typeface="Mango AC"/>
              </a:rPr>
              <a:t>PYTHON</a:t>
            </a:r>
          </a:p>
          <a:p>
            <a:pPr algn="ctr">
              <a:lnSpc>
                <a:spcPts val="8636"/>
              </a:lnSpc>
            </a:pPr>
          </a:p>
        </p:txBody>
      </p:sp>
      <p:sp>
        <p:nvSpPr>
          <p:cNvPr name="Freeform 7" id="7"/>
          <p:cNvSpPr/>
          <p:nvPr/>
        </p:nvSpPr>
        <p:spPr>
          <a:xfrm flipH="false" flipV="false" rot="-567156">
            <a:off x="-1065323" y="8170807"/>
            <a:ext cx="3657600" cy="1984248"/>
          </a:xfrm>
          <a:custGeom>
            <a:avLst/>
            <a:gdLst/>
            <a:ahLst/>
            <a:cxnLst/>
            <a:rect r="r" b="b" t="t" l="l"/>
            <a:pathLst>
              <a:path h="1984248" w="3657600">
                <a:moveTo>
                  <a:pt x="0" y="0"/>
                </a:moveTo>
                <a:lnTo>
                  <a:pt x="3657600" y="0"/>
                </a:lnTo>
                <a:lnTo>
                  <a:pt x="3657600" y="1984248"/>
                </a:lnTo>
                <a:lnTo>
                  <a:pt x="0" y="19842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916222" y="5538299"/>
            <a:ext cx="2395127" cy="1667879"/>
          </a:xfrm>
          <a:custGeom>
            <a:avLst/>
            <a:gdLst/>
            <a:ahLst/>
            <a:cxnLst/>
            <a:rect r="r" b="b" t="t" l="l"/>
            <a:pathLst>
              <a:path h="1667879" w="2395127">
                <a:moveTo>
                  <a:pt x="0" y="0"/>
                </a:moveTo>
                <a:lnTo>
                  <a:pt x="2395127" y="0"/>
                </a:lnTo>
                <a:lnTo>
                  <a:pt x="2395127" y="1667879"/>
                </a:lnTo>
                <a:lnTo>
                  <a:pt x="0" y="16678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2496393" y="1808108"/>
            <a:ext cx="6048604" cy="9559576"/>
          </a:xfrm>
          <a:custGeom>
            <a:avLst/>
            <a:gdLst/>
            <a:ahLst/>
            <a:cxnLst/>
            <a:rect r="r" b="b" t="t" l="l"/>
            <a:pathLst>
              <a:path h="9559576" w="6048604">
                <a:moveTo>
                  <a:pt x="0" y="0"/>
                </a:moveTo>
                <a:lnTo>
                  <a:pt x="6048604" y="0"/>
                </a:lnTo>
                <a:lnTo>
                  <a:pt x="6048604" y="9559576"/>
                </a:lnTo>
                <a:lnTo>
                  <a:pt x="0" y="955957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955236">
            <a:off x="-740263" y="-274460"/>
            <a:ext cx="2072967" cy="2096553"/>
          </a:xfrm>
          <a:custGeom>
            <a:avLst/>
            <a:gdLst/>
            <a:ahLst/>
            <a:cxnLst/>
            <a:rect r="r" b="b" t="t" l="l"/>
            <a:pathLst>
              <a:path h="2096553" w="2072967">
                <a:moveTo>
                  <a:pt x="0" y="0"/>
                </a:moveTo>
                <a:lnTo>
                  <a:pt x="2072967" y="0"/>
                </a:lnTo>
                <a:lnTo>
                  <a:pt x="2072967" y="2096553"/>
                </a:lnTo>
                <a:lnTo>
                  <a:pt x="0" y="209655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6516138" y="8040864"/>
            <a:ext cx="7639579" cy="2750248"/>
          </a:xfrm>
          <a:custGeom>
            <a:avLst/>
            <a:gdLst/>
            <a:ahLst/>
            <a:cxnLst/>
            <a:rect r="r" b="b" t="t" l="l"/>
            <a:pathLst>
              <a:path h="2750248" w="7639579">
                <a:moveTo>
                  <a:pt x="0" y="0"/>
                </a:moveTo>
                <a:lnTo>
                  <a:pt x="7639578" y="0"/>
                </a:lnTo>
                <a:lnTo>
                  <a:pt x="7639578" y="2750249"/>
                </a:lnTo>
                <a:lnTo>
                  <a:pt x="0" y="27502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6553274" y="-222045"/>
            <a:ext cx="1991724" cy="1991724"/>
          </a:xfrm>
          <a:custGeom>
            <a:avLst/>
            <a:gdLst/>
            <a:ahLst/>
            <a:cxnLst/>
            <a:rect r="r" b="b" t="t" l="l"/>
            <a:pathLst>
              <a:path h="1991724" w="1991724">
                <a:moveTo>
                  <a:pt x="0" y="0"/>
                </a:moveTo>
                <a:lnTo>
                  <a:pt x="1991723" y="0"/>
                </a:lnTo>
                <a:lnTo>
                  <a:pt x="1991723" y="1991724"/>
                </a:lnTo>
                <a:lnTo>
                  <a:pt x="0" y="1991724"/>
                </a:lnTo>
                <a:lnTo>
                  <a:pt x="0" y="0"/>
                </a:lnTo>
                <a:close/>
              </a:path>
            </a:pathLst>
          </a:custGeom>
          <a:blipFill>
            <a:blip r:embed="rId18"/>
            <a:stretch>
              <a:fillRect l="0" t="0" r="0" b="0"/>
            </a:stretch>
          </a:blipFill>
        </p:spPr>
      </p:sp>
      <p:sp>
        <p:nvSpPr>
          <p:cNvPr name="Freeform 13" id="13"/>
          <p:cNvSpPr/>
          <p:nvPr/>
        </p:nvSpPr>
        <p:spPr>
          <a:xfrm flipH="false" flipV="false" rot="0">
            <a:off x="-11220" y="4331948"/>
            <a:ext cx="2025452" cy="2040291"/>
          </a:xfrm>
          <a:custGeom>
            <a:avLst/>
            <a:gdLst/>
            <a:ahLst/>
            <a:cxnLst/>
            <a:rect r="r" b="b" t="t" l="l"/>
            <a:pathLst>
              <a:path h="2040291" w="2025452">
                <a:moveTo>
                  <a:pt x="0" y="0"/>
                </a:moveTo>
                <a:lnTo>
                  <a:pt x="2025452" y="0"/>
                </a:lnTo>
                <a:lnTo>
                  <a:pt x="2025452" y="2040291"/>
                </a:lnTo>
                <a:lnTo>
                  <a:pt x="0" y="204029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4" id="14"/>
          <p:cNvSpPr txBox="true"/>
          <p:nvPr/>
        </p:nvSpPr>
        <p:spPr>
          <a:xfrm rot="0">
            <a:off x="1380497" y="6831824"/>
            <a:ext cx="11068871" cy="1209040"/>
          </a:xfrm>
          <a:prstGeom prst="rect">
            <a:avLst/>
          </a:prstGeom>
        </p:spPr>
        <p:txBody>
          <a:bodyPr anchor="t" rtlCol="false" tIns="0" lIns="0" bIns="0" rIns="0">
            <a:spAutoFit/>
          </a:bodyPr>
          <a:lstStyle/>
          <a:p>
            <a:pPr algn="ctr">
              <a:lnSpc>
                <a:spcPts val="8959"/>
              </a:lnSpc>
            </a:pPr>
            <a:r>
              <a:rPr lang="en-US" sz="6399">
                <a:solidFill>
                  <a:srgbClr val="FFFFFF"/>
                </a:solidFill>
                <a:latin typeface="Mango AC"/>
                <a:ea typeface="Mango AC"/>
                <a:cs typeface="Mango AC"/>
                <a:sym typeface="Mango AC"/>
              </a:rPr>
              <a:t>By : Biswajeet Prasad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2483">
            <a:off x="16971153" y="-383362"/>
            <a:ext cx="1921485" cy="1943347"/>
          </a:xfrm>
          <a:custGeom>
            <a:avLst/>
            <a:gdLst/>
            <a:ahLst/>
            <a:cxnLst/>
            <a:rect r="r" b="b" t="t" l="l"/>
            <a:pathLst>
              <a:path h="1943347" w="1921485">
                <a:moveTo>
                  <a:pt x="0" y="0"/>
                </a:moveTo>
                <a:lnTo>
                  <a:pt x="1921485" y="0"/>
                </a:lnTo>
                <a:lnTo>
                  <a:pt x="1921485" y="1943347"/>
                </a:lnTo>
                <a:lnTo>
                  <a:pt x="0" y="19433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244562">
            <a:off x="16238179" y="8343216"/>
            <a:ext cx="2002639" cy="2025425"/>
          </a:xfrm>
          <a:custGeom>
            <a:avLst/>
            <a:gdLst/>
            <a:ahLst/>
            <a:cxnLst/>
            <a:rect r="r" b="b" t="t" l="l"/>
            <a:pathLst>
              <a:path h="2025425" w="2002639">
                <a:moveTo>
                  <a:pt x="0" y="0"/>
                </a:moveTo>
                <a:lnTo>
                  <a:pt x="2002639" y="0"/>
                </a:lnTo>
                <a:lnTo>
                  <a:pt x="2002639" y="2025425"/>
                </a:lnTo>
                <a:lnTo>
                  <a:pt x="0" y="2025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244562">
            <a:off x="-294450" y="8376614"/>
            <a:ext cx="2173118" cy="2197844"/>
          </a:xfrm>
          <a:custGeom>
            <a:avLst/>
            <a:gdLst/>
            <a:ahLst/>
            <a:cxnLst/>
            <a:rect r="r" b="b" t="t" l="l"/>
            <a:pathLst>
              <a:path h="2197844" w="2173118">
                <a:moveTo>
                  <a:pt x="0" y="0"/>
                </a:moveTo>
                <a:lnTo>
                  <a:pt x="2173119" y="0"/>
                </a:lnTo>
                <a:lnTo>
                  <a:pt x="2173119" y="2197844"/>
                </a:lnTo>
                <a:lnTo>
                  <a:pt x="0" y="2197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244562">
            <a:off x="1106928" y="3936421"/>
            <a:ext cx="1551893" cy="1569550"/>
          </a:xfrm>
          <a:custGeom>
            <a:avLst/>
            <a:gdLst/>
            <a:ahLst/>
            <a:cxnLst/>
            <a:rect r="r" b="b" t="t" l="l"/>
            <a:pathLst>
              <a:path h="1569550" w="1551893">
                <a:moveTo>
                  <a:pt x="0" y="0"/>
                </a:moveTo>
                <a:lnTo>
                  <a:pt x="1551893" y="0"/>
                </a:lnTo>
                <a:lnTo>
                  <a:pt x="1551893" y="1569551"/>
                </a:lnTo>
                <a:lnTo>
                  <a:pt x="0" y="15695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282483">
            <a:off x="-275990" y="-320226"/>
            <a:ext cx="2236080" cy="2261522"/>
          </a:xfrm>
          <a:custGeom>
            <a:avLst/>
            <a:gdLst/>
            <a:ahLst/>
            <a:cxnLst/>
            <a:rect r="r" b="b" t="t" l="l"/>
            <a:pathLst>
              <a:path h="2261522" w="2236080">
                <a:moveTo>
                  <a:pt x="0" y="0"/>
                </a:moveTo>
                <a:lnTo>
                  <a:pt x="2236080" y="0"/>
                </a:lnTo>
                <a:lnTo>
                  <a:pt x="2236080" y="2261522"/>
                </a:lnTo>
                <a:lnTo>
                  <a:pt x="0" y="2261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428824" y="261891"/>
            <a:ext cx="9430352" cy="9763219"/>
          </a:xfrm>
          <a:custGeom>
            <a:avLst/>
            <a:gdLst/>
            <a:ahLst/>
            <a:cxnLst/>
            <a:rect r="r" b="b" t="t" l="l"/>
            <a:pathLst>
              <a:path h="9763219" w="9430352">
                <a:moveTo>
                  <a:pt x="0" y="0"/>
                </a:moveTo>
                <a:lnTo>
                  <a:pt x="9430352" y="0"/>
                </a:lnTo>
                <a:lnTo>
                  <a:pt x="9430352" y="9763218"/>
                </a:lnTo>
                <a:lnTo>
                  <a:pt x="0" y="9763218"/>
                </a:lnTo>
                <a:lnTo>
                  <a:pt x="0" y="0"/>
                </a:lnTo>
                <a:close/>
              </a:path>
            </a:pathLst>
          </a:custGeom>
          <a:blipFill>
            <a:blip r:embed="rId6"/>
            <a:stretch>
              <a:fillRect l="-3454" t="0" r="-2168" b="0"/>
            </a:stretch>
          </a:blipFill>
        </p:spPr>
      </p:sp>
      <p:sp>
        <p:nvSpPr>
          <p:cNvPr name="Freeform 9" id="9"/>
          <p:cNvSpPr/>
          <p:nvPr/>
        </p:nvSpPr>
        <p:spPr>
          <a:xfrm flipH="false" flipV="false" rot="-3244562">
            <a:off x="15549089" y="4093496"/>
            <a:ext cx="1421787" cy="1437964"/>
          </a:xfrm>
          <a:custGeom>
            <a:avLst/>
            <a:gdLst/>
            <a:ahLst/>
            <a:cxnLst/>
            <a:rect r="r" b="b" t="t" l="l"/>
            <a:pathLst>
              <a:path h="1437964" w="1421787">
                <a:moveTo>
                  <a:pt x="0" y="0"/>
                </a:moveTo>
                <a:lnTo>
                  <a:pt x="1421786" y="0"/>
                </a:lnTo>
                <a:lnTo>
                  <a:pt x="1421786" y="1437964"/>
                </a:lnTo>
                <a:lnTo>
                  <a:pt x="0" y="1437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2483">
            <a:off x="16061988" y="-182235"/>
            <a:ext cx="2394624" cy="2421870"/>
          </a:xfrm>
          <a:custGeom>
            <a:avLst/>
            <a:gdLst/>
            <a:ahLst/>
            <a:cxnLst/>
            <a:rect r="r" b="b" t="t" l="l"/>
            <a:pathLst>
              <a:path h="2421870" w="2394624">
                <a:moveTo>
                  <a:pt x="0" y="0"/>
                </a:moveTo>
                <a:lnTo>
                  <a:pt x="2394624" y="0"/>
                </a:lnTo>
                <a:lnTo>
                  <a:pt x="2394624" y="2421870"/>
                </a:lnTo>
                <a:lnTo>
                  <a:pt x="0" y="2421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244562">
            <a:off x="15920501" y="8279910"/>
            <a:ext cx="2677598" cy="2708063"/>
          </a:xfrm>
          <a:custGeom>
            <a:avLst/>
            <a:gdLst/>
            <a:ahLst/>
            <a:cxnLst/>
            <a:rect r="r" b="b" t="t" l="l"/>
            <a:pathLst>
              <a:path h="2708063" w="2677598">
                <a:moveTo>
                  <a:pt x="0" y="0"/>
                </a:moveTo>
                <a:lnTo>
                  <a:pt x="2677598" y="0"/>
                </a:lnTo>
                <a:lnTo>
                  <a:pt x="2677598" y="2708063"/>
                </a:lnTo>
                <a:lnTo>
                  <a:pt x="0" y="2708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244562">
            <a:off x="-84368" y="8707439"/>
            <a:ext cx="1832159" cy="1853005"/>
          </a:xfrm>
          <a:custGeom>
            <a:avLst/>
            <a:gdLst/>
            <a:ahLst/>
            <a:cxnLst/>
            <a:rect r="r" b="b" t="t" l="l"/>
            <a:pathLst>
              <a:path h="1853005" w="1832159">
                <a:moveTo>
                  <a:pt x="0" y="0"/>
                </a:moveTo>
                <a:lnTo>
                  <a:pt x="1832160" y="0"/>
                </a:lnTo>
                <a:lnTo>
                  <a:pt x="1832160" y="1853005"/>
                </a:lnTo>
                <a:lnTo>
                  <a:pt x="0" y="18530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244562">
            <a:off x="1343518" y="3936421"/>
            <a:ext cx="1551893" cy="1569550"/>
          </a:xfrm>
          <a:custGeom>
            <a:avLst/>
            <a:gdLst/>
            <a:ahLst/>
            <a:cxnLst/>
            <a:rect r="r" b="b" t="t" l="l"/>
            <a:pathLst>
              <a:path h="1569550" w="1551893">
                <a:moveTo>
                  <a:pt x="0" y="0"/>
                </a:moveTo>
                <a:lnTo>
                  <a:pt x="1551893" y="0"/>
                </a:lnTo>
                <a:lnTo>
                  <a:pt x="1551893" y="1569551"/>
                </a:lnTo>
                <a:lnTo>
                  <a:pt x="0" y="15695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282483">
            <a:off x="-111502" y="-289501"/>
            <a:ext cx="1677370" cy="1696455"/>
          </a:xfrm>
          <a:custGeom>
            <a:avLst/>
            <a:gdLst/>
            <a:ahLst/>
            <a:cxnLst/>
            <a:rect r="r" b="b" t="t" l="l"/>
            <a:pathLst>
              <a:path h="1696455" w="1677370">
                <a:moveTo>
                  <a:pt x="0" y="0"/>
                </a:moveTo>
                <a:lnTo>
                  <a:pt x="1677370" y="0"/>
                </a:lnTo>
                <a:lnTo>
                  <a:pt x="1677370" y="1696455"/>
                </a:lnTo>
                <a:lnTo>
                  <a:pt x="0" y="16964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3244562">
            <a:off x="15549089" y="4093496"/>
            <a:ext cx="1421787" cy="1437964"/>
          </a:xfrm>
          <a:custGeom>
            <a:avLst/>
            <a:gdLst/>
            <a:ahLst/>
            <a:cxnLst/>
            <a:rect r="r" b="b" t="t" l="l"/>
            <a:pathLst>
              <a:path h="1437964" w="1421787">
                <a:moveTo>
                  <a:pt x="0" y="0"/>
                </a:moveTo>
                <a:lnTo>
                  <a:pt x="1421786" y="0"/>
                </a:lnTo>
                <a:lnTo>
                  <a:pt x="1421786" y="1437964"/>
                </a:lnTo>
                <a:lnTo>
                  <a:pt x="0" y="1437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298101" y="20337"/>
            <a:ext cx="12079221" cy="10171754"/>
          </a:xfrm>
          <a:custGeom>
            <a:avLst/>
            <a:gdLst/>
            <a:ahLst/>
            <a:cxnLst/>
            <a:rect r="r" b="b" t="t" l="l"/>
            <a:pathLst>
              <a:path h="10171754" w="12079221">
                <a:moveTo>
                  <a:pt x="0" y="0"/>
                </a:moveTo>
                <a:lnTo>
                  <a:pt x="12079221" y="0"/>
                </a:lnTo>
                <a:lnTo>
                  <a:pt x="12079221" y="10171754"/>
                </a:lnTo>
                <a:lnTo>
                  <a:pt x="0" y="10171754"/>
                </a:lnTo>
                <a:lnTo>
                  <a:pt x="0" y="0"/>
                </a:lnTo>
                <a:close/>
              </a:path>
            </a:pathLst>
          </a:custGeom>
          <a:blipFill>
            <a:blip r:embed="rId6"/>
            <a:stretch>
              <a:fillRect l="-1144" t="-1065" r="0" b="-12017"/>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2483">
            <a:off x="16723509" y="-346459"/>
            <a:ext cx="2256661" cy="2282337"/>
          </a:xfrm>
          <a:custGeom>
            <a:avLst/>
            <a:gdLst/>
            <a:ahLst/>
            <a:cxnLst/>
            <a:rect r="r" b="b" t="t" l="l"/>
            <a:pathLst>
              <a:path h="2282337" w="2256661">
                <a:moveTo>
                  <a:pt x="0" y="0"/>
                </a:moveTo>
                <a:lnTo>
                  <a:pt x="2256661" y="0"/>
                </a:lnTo>
                <a:lnTo>
                  <a:pt x="2256661" y="2282337"/>
                </a:lnTo>
                <a:lnTo>
                  <a:pt x="0" y="22823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244562">
            <a:off x="16478681" y="8011792"/>
            <a:ext cx="2464970" cy="2493016"/>
          </a:xfrm>
          <a:custGeom>
            <a:avLst/>
            <a:gdLst/>
            <a:ahLst/>
            <a:cxnLst/>
            <a:rect r="r" b="b" t="t" l="l"/>
            <a:pathLst>
              <a:path h="2493016" w="2464970">
                <a:moveTo>
                  <a:pt x="0" y="0"/>
                </a:moveTo>
                <a:lnTo>
                  <a:pt x="2464970" y="0"/>
                </a:lnTo>
                <a:lnTo>
                  <a:pt x="2464970" y="2493016"/>
                </a:lnTo>
                <a:lnTo>
                  <a:pt x="0" y="2493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244562">
            <a:off x="547979" y="8775772"/>
            <a:ext cx="1832159" cy="1853005"/>
          </a:xfrm>
          <a:custGeom>
            <a:avLst/>
            <a:gdLst/>
            <a:ahLst/>
            <a:cxnLst/>
            <a:rect r="r" b="b" t="t" l="l"/>
            <a:pathLst>
              <a:path h="1853005" w="1832159">
                <a:moveTo>
                  <a:pt x="0" y="0"/>
                </a:moveTo>
                <a:lnTo>
                  <a:pt x="1832159" y="0"/>
                </a:lnTo>
                <a:lnTo>
                  <a:pt x="1832159" y="1853005"/>
                </a:lnTo>
                <a:lnTo>
                  <a:pt x="0" y="18530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244562">
            <a:off x="-402652" y="4118984"/>
            <a:ext cx="1551893" cy="1569550"/>
          </a:xfrm>
          <a:custGeom>
            <a:avLst/>
            <a:gdLst/>
            <a:ahLst/>
            <a:cxnLst/>
            <a:rect r="r" b="b" t="t" l="l"/>
            <a:pathLst>
              <a:path h="1569550" w="1551893">
                <a:moveTo>
                  <a:pt x="0" y="0"/>
                </a:moveTo>
                <a:lnTo>
                  <a:pt x="1551893" y="0"/>
                </a:lnTo>
                <a:lnTo>
                  <a:pt x="1551893" y="1569550"/>
                </a:lnTo>
                <a:lnTo>
                  <a:pt x="0" y="1569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282483">
            <a:off x="-372932" y="-53518"/>
            <a:ext cx="1677370" cy="1696455"/>
          </a:xfrm>
          <a:custGeom>
            <a:avLst/>
            <a:gdLst/>
            <a:ahLst/>
            <a:cxnLst/>
            <a:rect r="r" b="b" t="t" l="l"/>
            <a:pathLst>
              <a:path h="1696455" w="1677370">
                <a:moveTo>
                  <a:pt x="0" y="0"/>
                </a:moveTo>
                <a:lnTo>
                  <a:pt x="1677370" y="0"/>
                </a:lnTo>
                <a:lnTo>
                  <a:pt x="1677370" y="1696455"/>
                </a:lnTo>
                <a:lnTo>
                  <a:pt x="0" y="16964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3244562">
            <a:off x="16000955" y="4184777"/>
            <a:ext cx="1421787" cy="1437964"/>
          </a:xfrm>
          <a:custGeom>
            <a:avLst/>
            <a:gdLst/>
            <a:ahLst/>
            <a:cxnLst/>
            <a:rect r="r" b="b" t="t" l="l"/>
            <a:pathLst>
              <a:path h="1437964" w="1421787">
                <a:moveTo>
                  <a:pt x="0" y="0"/>
                </a:moveTo>
                <a:lnTo>
                  <a:pt x="1421787" y="0"/>
                </a:lnTo>
                <a:lnTo>
                  <a:pt x="1421787" y="1437964"/>
                </a:lnTo>
                <a:lnTo>
                  <a:pt x="0" y="1437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637622" y="20337"/>
            <a:ext cx="13341014" cy="10266663"/>
          </a:xfrm>
          <a:custGeom>
            <a:avLst/>
            <a:gdLst/>
            <a:ahLst/>
            <a:cxnLst/>
            <a:rect r="r" b="b" t="t" l="l"/>
            <a:pathLst>
              <a:path h="10266663" w="13341014">
                <a:moveTo>
                  <a:pt x="0" y="0"/>
                </a:moveTo>
                <a:lnTo>
                  <a:pt x="13341014" y="0"/>
                </a:lnTo>
                <a:lnTo>
                  <a:pt x="13341014" y="10266663"/>
                </a:lnTo>
                <a:lnTo>
                  <a:pt x="0" y="10266663"/>
                </a:lnTo>
                <a:lnTo>
                  <a:pt x="0" y="0"/>
                </a:lnTo>
                <a:close/>
              </a:path>
            </a:pathLst>
          </a:custGeom>
          <a:blipFill>
            <a:blip r:embed="rId6"/>
            <a:stretch>
              <a:fillRect l="-6824" t="-16113" r="0" b="-163"/>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2483">
            <a:off x="16700094" y="-144082"/>
            <a:ext cx="1921485" cy="1943347"/>
          </a:xfrm>
          <a:custGeom>
            <a:avLst/>
            <a:gdLst/>
            <a:ahLst/>
            <a:cxnLst/>
            <a:rect r="r" b="b" t="t" l="l"/>
            <a:pathLst>
              <a:path h="1943347" w="1921485">
                <a:moveTo>
                  <a:pt x="0" y="0"/>
                </a:moveTo>
                <a:lnTo>
                  <a:pt x="1921485" y="0"/>
                </a:lnTo>
                <a:lnTo>
                  <a:pt x="1921485" y="1943347"/>
                </a:lnTo>
                <a:lnTo>
                  <a:pt x="0" y="19433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244562">
            <a:off x="16531890" y="8405900"/>
            <a:ext cx="2210425" cy="2235575"/>
          </a:xfrm>
          <a:custGeom>
            <a:avLst/>
            <a:gdLst/>
            <a:ahLst/>
            <a:cxnLst/>
            <a:rect r="r" b="b" t="t" l="l"/>
            <a:pathLst>
              <a:path h="2235575" w="2210425">
                <a:moveTo>
                  <a:pt x="0" y="0"/>
                </a:moveTo>
                <a:lnTo>
                  <a:pt x="2210424" y="0"/>
                </a:lnTo>
                <a:lnTo>
                  <a:pt x="2210424" y="2235575"/>
                </a:lnTo>
                <a:lnTo>
                  <a:pt x="0" y="2235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244562">
            <a:off x="-337568" y="8330648"/>
            <a:ext cx="1834031" cy="1854899"/>
          </a:xfrm>
          <a:custGeom>
            <a:avLst/>
            <a:gdLst/>
            <a:ahLst/>
            <a:cxnLst/>
            <a:rect r="r" b="b" t="t" l="l"/>
            <a:pathLst>
              <a:path h="1854899" w="1834031">
                <a:moveTo>
                  <a:pt x="0" y="0"/>
                </a:moveTo>
                <a:lnTo>
                  <a:pt x="1834031" y="0"/>
                </a:lnTo>
                <a:lnTo>
                  <a:pt x="1834031" y="1854899"/>
                </a:lnTo>
                <a:lnTo>
                  <a:pt x="0" y="1854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282483">
            <a:off x="-261766" y="147956"/>
            <a:ext cx="2180359" cy="2205167"/>
          </a:xfrm>
          <a:custGeom>
            <a:avLst/>
            <a:gdLst/>
            <a:ahLst/>
            <a:cxnLst/>
            <a:rect r="r" b="b" t="t" l="l"/>
            <a:pathLst>
              <a:path h="2205167" w="2180359">
                <a:moveTo>
                  <a:pt x="0" y="0"/>
                </a:moveTo>
                <a:lnTo>
                  <a:pt x="2180359" y="0"/>
                </a:lnTo>
                <a:lnTo>
                  <a:pt x="2180359" y="2205167"/>
                </a:lnTo>
                <a:lnTo>
                  <a:pt x="0" y="2205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366447" y="355152"/>
            <a:ext cx="13770148" cy="9931848"/>
          </a:xfrm>
          <a:custGeom>
            <a:avLst/>
            <a:gdLst/>
            <a:ahLst/>
            <a:cxnLst/>
            <a:rect r="r" b="b" t="t" l="l"/>
            <a:pathLst>
              <a:path h="9931848" w="13770148">
                <a:moveTo>
                  <a:pt x="0" y="0"/>
                </a:moveTo>
                <a:lnTo>
                  <a:pt x="13770148" y="0"/>
                </a:lnTo>
                <a:lnTo>
                  <a:pt x="13770148" y="9931848"/>
                </a:lnTo>
                <a:lnTo>
                  <a:pt x="0" y="9931848"/>
                </a:lnTo>
                <a:lnTo>
                  <a:pt x="0" y="0"/>
                </a:lnTo>
                <a:close/>
              </a:path>
            </a:pathLst>
          </a:custGeom>
          <a:blipFill>
            <a:blip r:embed="rId6"/>
            <a:stretch>
              <a:fillRect l="-10163" t="-24522" r="-7083"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559" y="0"/>
            <a:ext cx="17602881" cy="12272215"/>
            <a:chOff x="0" y="0"/>
            <a:chExt cx="23470508" cy="16362954"/>
          </a:xfrm>
        </p:grpSpPr>
        <p:sp>
          <p:nvSpPr>
            <p:cNvPr name="Freeform 4" id="4"/>
            <p:cNvSpPr/>
            <p:nvPr/>
          </p:nvSpPr>
          <p:spPr>
            <a:xfrm flipH="false" flipV="false" rot="-5400000">
              <a:off x="5066407" y="-2041148"/>
              <a:ext cx="14915787" cy="21892416"/>
            </a:xfrm>
            <a:custGeom>
              <a:avLst/>
              <a:gdLst/>
              <a:ahLst/>
              <a:cxnLst/>
              <a:rect r="r" b="b" t="t" l="l"/>
              <a:pathLst>
                <a:path h="21892416" w="14915787">
                  <a:moveTo>
                    <a:pt x="0" y="0"/>
                  </a:moveTo>
                  <a:lnTo>
                    <a:pt x="14915787" y="0"/>
                  </a:lnTo>
                  <a:lnTo>
                    <a:pt x="14915787" y="21892416"/>
                  </a:lnTo>
                  <a:lnTo>
                    <a:pt x="0" y="21892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631362" y="-3631362"/>
              <a:ext cx="15527448" cy="22790172"/>
            </a:xfrm>
            <a:custGeom>
              <a:avLst/>
              <a:gdLst/>
              <a:ahLst/>
              <a:cxnLst/>
              <a:rect r="r" b="b" t="t" l="l"/>
              <a:pathLst>
                <a:path h="22790172" w="15527448">
                  <a:moveTo>
                    <a:pt x="0" y="0"/>
                  </a:moveTo>
                  <a:lnTo>
                    <a:pt x="15527448" y="0"/>
                  </a:lnTo>
                  <a:lnTo>
                    <a:pt x="15527448" y="22790172"/>
                  </a:lnTo>
                  <a:lnTo>
                    <a:pt x="0" y="22790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706198" y="1988861"/>
            <a:ext cx="17239242" cy="6533321"/>
          </a:xfrm>
          <a:prstGeom prst="rect">
            <a:avLst/>
          </a:prstGeom>
        </p:spPr>
        <p:txBody>
          <a:bodyPr anchor="t" rtlCol="false" tIns="0" lIns="0" bIns="0" rIns="0">
            <a:spAutoFit/>
          </a:bodyPr>
          <a:lstStyle/>
          <a:p>
            <a:pPr algn="just">
              <a:lnSpc>
                <a:spcPts val="4000"/>
              </a:lnSpc>
            </a:pPr>
            <a:r>
              <a:rPr lang="en-US" sz="2857" b="true">
                <a:solidFill>
                  <a:srgbClr val="FFFFFF"/>
                </a:solidFill>
                <a:latin typeface="Canva Sans Bold"/>
                <a:ea typeface="Canva Sans Bold"/>
                <a:cs typeface="Canva Sans Bold"/>
                <a:sym typeface="Canva Sans Bold"/>
              </a:rPr>
              <a:t>             Insight                                                                                                  Observation</a:t>
            </a:r>
          </a:p>
          <a:p>
            <a:pPr algn="just">
              <a:lnSpc>
                <a:spcPts val="3720"/>
              </a:lnSpc>
            </a:pPr>
          </a:p>
          <a:p>
            <a:pPr algn="just">
              <a:lnSpc>
                <a:spcPts val="3440"/>
              </a:lnSpc>
            </a:pPr>
            <a:r>
              <a:rPr lang="en-US" sz="2457" b="true">
                <a:solidFill>
                  <a:srgbClr val="FFFFFF"/>
                </a:solidFill>
                <a:latin typeface="Canva Sans Bold"/>
                <a:ea typeface="Canva Sans Bold"/>
                <a:cs typeface="Canva Sans Bold"/>
                <a:sym typeface="Canva Sans Bold"/>
              </a:rPr>
              <a:t>📘 Test Preparation                                                 Students who completed test prep scored significantly higher</a:t>
            </a:r>
          </a:p>
          <a:p>
            <a:pPr algn="just">
              <a:lnSpc>
                <a:spcPts val="3440"/>
              </a:lnSpc>
            </a:pPr>
          </a:p>
          <a:p>
            <a:pPr algn="just">
              <a:lnSpc>
                <a:spcPts val="3440"/>
              </a:lnSpc>
            </a:pPr>
            <a:r>
              <a:rPr lang="en-US" sz="2457" b="true">
                <a:solidFill>
                  <a:srgbClr val="FFFFFF"/>
                </a:solidFill>
                <a:latin typeface="Canva Sans Bold"/>
                <a:ea typeface="Canva Sans Bold"/>
                <a:cs typeface="Canva Sans Bold"/>
                <a:sym typeface="Canva Sans Bold"/>
              </a:rPr>
              <a:t>⏱️ Study Hours                                                 More study hours led to better scores, especially beyond 10 hours/week.</a:t>
            </a:r>
          </a:p>
          <a:p>
            <a:pPr algn="just">
              <a:lnSpc>
                <a:spcPts val="3440"/>
              </a:lnSpc>
            </a:pPr>
          </a:p>
          <a:p>
            <a:pPr algn="just">
              <a:lnSpc>
                <a:spcPts val="3440"/>
              </a:lnSpc>
            </a:pPr>
            <a:r>
              <a:rPr lang="en-US" sz="2457" b="true">
                <a:solidFill>
                  <a:srgbClr val="FFFFFF"/>
                </a:solidFill>
                <a:latin typeface="Canva Sans Bold"/>
                <a:ea typeface="Canva Sans Bold"/>
                <a:cs typeface="Canva Sans Bold"/>
                <a:sym typeface="Canva Sans Bold"/>
              </a:rPr>
              <a:t>🧮 Subject Corre</a:t>
            </a:r>
            <a:r>
              <a:rPr lang="en-US" sz="2457" b="true">
                <a:solidFill>
                  <a:srgbClr val="FFFFFF"/>
                </a:solidFill>
                <a:latin typeface="Canva Sans Bold"/>
                <a:ea typeface="Canva Sans Bold"/>
                <a:cs typeface="Canva Sans Bold"/>
                <a:sym typeface="Canva Sans Bold"/>
              </a:rPr>
              <a:t>lat</a:t>
            </a:r>
            <a:r>
              <a:rPr lang="en-US" sz="2457" b="true">
                <a:solidFill>
                  <a:srgbClr val="FFFFFF"/>
                </a:solidFill>
                <a:latin typeface="Canva Sans Bold"/>
                <a:ea typeface="Canva Sans Bold"/>
                <a:cs typeface="Canva Sans Bold"/>
                <a:sym typeface="Canva Sans Bold"/>
              </a:rPr>
              <a:t>ion                                             Math, Reading, and Writing scores are strongly correlated</a:t>
            </a:r>
          </a:p>
          <a:p>
            <a:pPr algn="just">
              <a:lnSpc>
                <a:spcPts val="3440"/>
              </a:lnSpc>
            </a:pPr>
          </a:p>
          <a:p>
            <a:pPr algn="just">
              <a:lnSpc>
                <a:spcPts val="3440"/>
              </a:lnSpc>
            </a:pPr>
            <a:r>
              <a:rPr lang="en-US" sz="2457" b="true">
                <a:solidFill>
                  <a:srgbClr val="FFFFFF"/>
                </a:solidFill>
                <a:latin typeface="Canva Sans Bold"/>
                <a:ea typeface="Canva Sans Bold"/>
                <a:cs typeface="Canva Sans Bold"/>
                <a:sym typeface="Canva Sans Bold"/>
              </a:rPr>
              <a:t>👨‍👩‍👧 Parental Education                                   Higher parental education is associated with better student performance</a:t>
            </a:r>
          </a:p>
          <a:p>
            <a:pPr algn="just">
              <a:lnSpc>
                <a:spcPts val="3440"/>
              </a:lnSpc>
            </a:pPr>
          </a:p>
          <a:p>
            <a:pPr algn="just">
              <a:lnSpc>
                <a:spcPts val="3440"/>
              </a:lnSpc>
            </a:pPr>
            <a:r>
              <a:rPr lang="en-US" sz="2457" b="true">
                <a:solidFill>
                  <a:srgbClr val="FFFFFF"/>
                </a:solidFill>
                <a:latin typeface="Canva Sans Bold"/>
                <a:ea typeface="Canva Sans Bold"/>
                <a:cs typeface="Canva Sans Bold"/>
                <a:sym typeface="Canva Sans Bold"/>
              </a:rPr>
              <a:t>👩 Gender Differences                                                                    Females slightly outperform over males.</a:t>
            </a:r>
          </a:p>
          <a:p>
            <a:pPr algn="just">
              <a:lnSpc>
                <a:spcPts val="3440"/>
              </a:lnSpc>
            </a:pPr>
          </a:p>
          <a:p>
            <a:pPr algn="just">
              <a:lnSpc>
                <a:spcPts val="3440"/>
              </a:lnSpc>
            </a:pPr>
            <a:r>
              <a:rPr lang="en-US" sz="2457" b="true">
                <a:solidFill>
                  <a:srgbClr val="FFFFFF"/>
                </a:solidFill>
                <a:latin typeface="Canva Sans Bold"/>
                <a:ea typeface="Canva Sans Bold"/>
                <a:cs typeface="Canva Sans Bold"/>
                <a:sym typeface="Canva Sans Bold"/>
              </a:rPr>
              <a:t>🧑🏽‍🤝‍🧑🏽 Ethnic Group                                                                      Performance varies slightly across ethnic groups,</a:t>
            </a:r>
          </a:p>
          <a:p>
            <a:pPr algn="just">
              <a:lnSpc>
                <a:spcPts val="3440"/>
              </a:lnSpc>
            </a:pPr>
            <a:r>
              <a:rPr lang="en-US" sz="2457" b="true">
                <a:solidFill>
                  <a:srgbClr val="FFFFFF"/>
                </a:solidFill>
                <a:latin typeface="Canva Sans Bold"/>
                <a:ea typeface="Canva Sans Bold"/>
                <a:cs typeface="Canva Sans Bold"/>
                <a:sym typeface="Canva Sans Bold"/>
              </a:rPr>
              <a:t>                                                                                                                        possibly due to access/resources</a:t>
            </a:r>
          </a:p>
          <a:p>
            <a:pPr algn="just">
              <a:lnSpc>
                <a:spcPts val="3440"/>
              </a:lnSpc>
            </a:pPr>
          </a:p>
        </p:txBody>
      </p:sp>
      <p:sp>
        <p:nvSpPr>
          <p:cNvPr name="Freeform 7" id="7"/>
          <p:cNvSpPr/>
          <p:nvPr/>
        </p:nvSpPr>
        <p:spPr>
          <a:xfrm flipH="false" flipV="false" rot="-3244562">
            <a:off x="15710638" y="7692018"/>
            <a:ext cx="3097324" cy="3132565"/>
          </a:xfrm>
          <a:custGeom>
            <a:avLst/>
            <a:gdLst/>
            <a:ahLst/>
            <a:cxnLst/>
            <a:rect r="r" b="b" t="t" l="l"/>
            <a:pathLst>
              <a:path h="3132565" w="3097324">
                <a:moveTo>
                  <a:pt x="0" y="0"/>
                </a:moveTo>
                <a:lnTo>
                  <a:pt x="3097324" y="0"/>
                </a:lnTo>
                <a:lnTo>
                  <a:pt x="3097324" y="3132564"/>
                </a:lnTo>
                <a:lnTo>
                  <a:pt x="0" y="3132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282483">
            <a:off x="16552297" y="-422321"/>
            <a:ext cx="2869395" cy="2902042"/>
          </a:xfrm>
          <a:custGeom>
            <a:avLst/>
            <a:gdLst/>
            <a:ahLst/>
            <a:cxnLst/>
            <a:rect r="r" b="b" t="t" l="l"/>
            <a:pathLst>
              <a:path h="2902042" w="2869395">
                <a:moveTo>
                  <a:pt x="0" y="0"/>
                </a:moveTo>
                <a:lnTo>
                  <a:pt x="2869394" y="0"/>
                </a:lnTo>
                <a:lnTo>
                  <a:pt x="2869394" y="2902042"/>
                </a:lnTo>
                <a:lnTo>
                  <a:pt x="0" y="29020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269510" y="670242"/>
            <a:ext cx="15748980" cy="707391"/>
          </a:xfrm>
          <a:prstGeom prst="rect">
            <a:avLst/>
          </a:prstGeom>
        </p:spPr>
        <p:txBody>
          <a:bodyPr anchor="t" rtlCol="false" tIns="0" lIns="0" bIns="0" rIns="0">
            <a:spAutoFit/>
          </a:bodyPr>
          <a:lstStyle/>
          <a:p>
            <a:pPr algn="ctr">
              <a:lnSpc>
                <a:spcPts val="4600"/>
              </a:lnSpc>
            </a:pPr>
            <a:r>
              <a:rPr lang="en-US" sz="4600">
                <a:solidFill>
                  <a:srgbClr val="EA6648"/>
                </a:solidFill>
                <a:latin typeface="Mango AC"/>
                <a:ea typeface="Mango AC"/>
                <a:cs typeface="Mango AC"/>
                <a:sym typeface="Mango AC"/>
              </a:rPr>
              <a:t>SUMMARY OF FINDINGS</a:t>
            </a:r>
          </a:p>
        </p:txBody>
      </p:sp>
      <p:sp>
        <p:nvSpPr>
          <p:cNvPr name="Freeform 10" id="10"/>
          <p:cNvSpPr/>
          <p:nvPr/>
        </p:nvSpPr>
        <p:spPr>
          <a:xfrm flipH="false" flipV="false" rot="-3244562">
            <a:off x="-636439" y="-317842"/>
            <a:ext cx="1957998" cy="1980276"/>
          </a:xfrm>
          <a:custGeom>
            <a:avLst/>
            <a:gdLst/>
            <a:ahLst/>
            <a:cxnLst/>
            <a:rect r="r" b="b" t="t" l="l"/>
            <a:pathLst>
              <a:path h="1980276" w="1957998">
                <a:moveTo>
                  <a:pt x="0" y="0"/>
                </a:moveTo>
                <a:lnTo>
                  <a:pt x="1957997" y="0"/>
                </a:lnTo>
                <a:lnTo>
                  <a:pt x="1957997" y="1980276"/>
                </a:lnTo>
                <a:lnTo>
                  <a:pt x="0" y="1980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3244562">
            <a:off x="-636439" y="8522215"/>
            <a:ext cx="1957998" cy="1980276"/>
          </a:xfrm>
          <a:custGeom>
            <a:avLst/>
            <a:gdLst/>
            <a:ahLst/>
            <a:cxnLst/>
            <a:rect r="r" b="b" t="t" l="l"/>
            <a:pathLst>
              <a:path h="1980276" w="1957998">
                <a:moveTo>
                  <a:pt x="0" y="0"/>
                </a:moveTo>
                <a:lnTo>
                  <a:pt x="1957997" y="0"/>
                </a:lnTo>
                <a:lnTo>
                  <a:pt x="1957997" y="1980275"/>
                </a:lnTo>
                <a:lnTo>
                  <a:pt x="0" y="1980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559" y="0"/>
            <a:ext cx="17602881" cy="12272215"/>
            <a:chOff x="0" y="0"/>
            <a:chExt cx="23470508" cy="16362954"/>
          </a:xfrm>
        </p:grpSpPr>
        <p:sp>
          <p:nvSpPr>
            <p:cNvPr name="Freeform 4" id="4"/>
            <p:cNvSpPr/>
            <p:nvPr/>
          </p:nvSpPr>
          <p:spPr>
            <a:xfrm flipH="false" flipV="false" rot="-5400000">
              <a:off x="5066407" y="-2041148"/>
              <a:ext cx="14915787" cy="21892416"/>
            </a:xfrm>
            <a:custGeom>
              <a:avLst/>
              <a:gdLst/>
              <a:ahLst/>
              <a:cxnLst/>
              <a:rect r="r" b="b" t="t" l="l"/>
              <a:pathLst>
                <a:path h="21892416" w="14915787">
                  <a:moveTo>
                    <a:pt x="0" y="0"/>
                  </a:moveTo>
                  <a:lnTo>
                    <a:pt x="14915787" y="0"/>
                  </a:lnTo>
                  <a:lnTo>
                    <a:pt x="14915787" y="21892416"/>
                  </a:lnTo>
                  <a:lnTo>
                    <a:pt x="0" y="21892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631362" y="-3631362"/>
              <a:ext cx="15527448" cy="22790172"/>
            </a:xfrm>
            <a:custGeom>
              <a:avLst/>
              <a:gdLst/>
              <a:ahLst/>
              <a:cxnLst/>
              <a:rect r="r" b="b" t="t" l="l"/>
              <a:pathLst>
                <a:path h="22790172" w="15527448">
                  <a:moveTo>
                    <a:pt x="0" y="0"/>
                  </a:moveTo>
                  <a:lnTo>
                    <a:pt x="15527448" y="0"/>
                  </a:lnTo>
                  <a:lnTo>
                    <a:pt x="15527448" y="22790172"/>
                  </a:lnTo>
                  <a:lnTo>
                    <a:pt x="0" y="22790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626639" y="1512271"/>
            <a:ext cx="16553102" cy="8386251"/>
          </a:xfrm>
          <a:prstGeom prst="rect">
            <a:avLst/>
          </a:prstGeom>
        </p:spPr>
        <p:txBody>
          <a:bodyPr anchor="t" rtlCol="false" tIns="0" lIns="0" bIns="0" rIns="0">
            <a:spAutoFit/>
          </a:bodyPr>
          <a:lstStyle/>
          <a:p>
            <a:pPr algn="just">
              <a:lnSpc>
                <a:spcPts val="3720"/>
              </a:lnSpc>
            </a:pPr>
            <a:r>
              <a:rPr lang="en-US" sz="2657" b="true">
                <a:solidFill>
                  <a:srgbClr val="FFFFFF"/>
                </a:solidFill>
                <a:latin typeface="Canva Sans Bold"/>
                <a:ea typeface="Canva Sans Bold"/>
                <a:cs typeface="Canva Sans Bold"/>
                <a:sym typeface="Canva Sans Bold"/>
              </a:rPr>
              <a:t>🧠 Smart</a:t>
            </a:r>
            <a:r>
              <a:rPr lang="en-US" sz="2657" b="true">
                <a:solidFill>
                  <a:srgbClr val="FFFFFF"/>
                </a:solidFill>
                <a:latin typeface="Canva Sans Bold"/>
                <a:ea typeface="Canva Sans Bold"/>
                <a:cs typeface="Canva Sans Bold"/>
                <a:sym typeface="Canva Sans Bold"/>
              </a:rPr>
              <a:t>er Prep, Stronger Performance</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 Test preparation and consistent study routines clearly boost scores — structured learning pays off.</a:t>
            </a:r>
          </a:p>
          <a:p>
            <a:pPr algn="just">
              <a:lnSpc>
                <a:spcPts val="3720"/>
              </a:lnSpc>
            </a:pPr>
            <a:r>
              <a:rPr lang="en-US" sz="2657" b="true">
                <a:solidFill>
                  <a:srgbClr val="FFFFFF"/>
                </a:solidFill>
                <a:latin typeface="Canva Sans Bold"/>
                <a:ea typeface="Canva Sans Bold"/>
                <a:cs typeface="Canva Sans Bold"/>
                <a:sym typeface="Canva Sans Bold"/>
              </a:rPr>
              <a:t>🏫 Background Matters, But So Does Support</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 Students with less academic family support can excel — if given the right guidance and encouragement.</a:t>
            </a:r>
          </a:p>
          <a:p>
            <a:pPr algn="just">
              <a:lnSpc>
                <a:spcPts val="3720"/>
              </a:lnSpc>
            </a:pPr>
            <a:r>
              <a:rPr lang="en-US" sz="2657" b="true">
                <a:solidFill>
                  <a:srgbClr val="FFFFFF"/>
                </a:solidFill>
                <a:latin typeface="Canva Sans Bold"/>
                <a:ea typeface="Canva Sans Bold"/>
                <a:cs typeface="Canva Sans Bold"/>
                <a:sym typeface="Canva Sans Bold"/>
              </a:rPr>
              <a:t>📊 Data Shows Direction</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 High inter-subject correl</a:t>
            </a:r>
            <a:r>
              <a:rPr lang="en-US" b="true" sz="2657">
                <a:solidFill>
                  <a:srgbClr val="FFFFFF"/>
                </a:solidFill>
                <a:latin typeface="Canva Sans Bold"/>
                <a:ea typeface="Canva Sans Bold"/>
                <a:cs typeface="Canva Sans Bold"/>
                <a:sym typeface="Canva Sans Bold"/>
              </a:rPr>
              <a:t>atio</a:t>
            </a:r>
            <a:r>
              <a:rPr lang="en-US" b="true" sz="2657">
                <a:solidFill>
                  <a:srgbClr val="FFFFFF"/>
                </a:solidFill>
                <a:latin typeface="Canva Sans Bold"/>
                <a:ea typeface="Canva Sans Bold"/>
                <a:cs typeface="Canva Sans Bold"/>
                <a:sym typeface="Canva Sans Bold"/>
              </a:rPr>
              <a:t>n suggests a need for balanced skill-building, not just subject-specific focus.</a:t>
            </a:r>
          </a:p>
          <a:p>
            <a:pPr algn="just">
              <a:lnSpc>
                <a:spcPts val="3720"/>
              </a:lnSpc>
            </a:pPr>
            <a:r>
              <a:rPr lang="en-US" sz="2657" b="true">
                <a:solidFill>
                  <a:srgbClr val="FFFFFF"/>
                </a:solidFill>
                <a:latin typeface="Canva Sans Bold"/>
                <a:ea typeface="Canva Sans Bold"/>
                <a:cs typeface="Canva Sans Bold"/>
                <a:sym typeface="Canva Sans Bold"/>
              </a:rPr>
              <a:t>🌍 Equity Isn’t Optional</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 Slight performance gaps across demographics call for inclusive strategies — equity must be embedded, not added.</a:t>
            </a:r>
          </a:p>
          <a:p>
            <a:pPr algn="just">
              <a:lnSpc>
                <a:spcPts val="4140"/>
              </a:lnSpc>
            </a:pPr>
            <a:r>
              <a:rPr lang="en-US" sz="2957" b="true">
                <a:solidFill>
                  <a:srgbClr val="FFFFFF"/>
                </a:solidFill>
                <a:latin typeface="Canva Sans Bold"/>
                <a:ea typeface="Canva Sans Bold"/>
                <a:cs typeface="Canva Sans Bold"/>
                <a:sym typeface="Canva Sans Bold"/>
              </a:rPr>
              <a:t> </a:t>
            </a:r>
            <a:r>
              <a:rPr lang="en-US" sz="2957" b="true">
                <a:solidFill>
                  <a:srgbClr val="FFFFFF"/>
                </a:solidFill>
                <a:latin typeface="Canva Sans Bold"/>
                <a:ea typeface="Canva Sans Bold"/>
                <a:cs typeface="Canva Sans Bold"/>
                <a:sym typeface="Canva Sans Bold"/>
              </a:rPr>
              <a:t>🚀 </a:t>
            </a:r>
            <a:r>
              <a:rPr lang="en-US" b="true" sz="2957" i="true">
                <a:solidFill>
                  <a:srgbClr val="004AAD"/>
                </a:solidFill>
                <a:latin typeface="Canva Sans Bold Italics"/>
                <a:ea typeface="Canva Sans Bold Italics"/>
                <a:cs typeface="Canva Sans Bold Italics"/>
                <a:sym typeface="Canva Sans Bold Italics"/>
              </a:rPr>
              <a:t>What Next? Emp</a:t>
            </a:r>
            <a:r>
              <a:rPr lang="en-US" b="true" sz="2957" i="true">
                <a:solidFill>
                  <a:srgbClr val="004AAD"/>
                </a:solidFill>
                <a:latin typeface="Canva Sans Bold Italics"/>
                <a:ea typeface="Canva Sans Bold Italics"/>
                <a:cs typeface="Canva Sans Bold Italics"/>
                <a:sym typeface="Canva Sans Bold Italics"/>
              </a:rPr>
              <a:t>ower, Personalize, Repeat</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Expand access to prep programs and peer mentoring</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Promote smart study habits early</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Engage families through</a:t>
            </a:r>
            <a:r>
              <a:rPr lang="en-US" b="true" sz="2657">
                <a:solidFill>
                  <a:srgbClr val="FFFFFF"/>
                </a:solidFill>
                <a:latin typeface="Canva Sans Bold"/>
                <a:ea typeface="Canva Sans Bold"/>
                <a:cs typeface="Canva Sans Bold"/>
                <a:sym typeface="Canva Sans Bold"/>
              </a:rPr>
              <a:t> outreach</a:t>
            </a:r>
          </a:p>
          <a:p>
            <a:pPr algn="just" marL="573786" indent="-286893" lvl="1">
              <a:lnSpc>
                <a:spcPts val="3720"/>
              </a:lnSpc>
              <a:buFont typeface="Arial"/>
              <a:buChar char="•"/>
            </a:pPr>
            <a:r>
              <a:rPr lang="en-US" b="true" sz="2657">
                <a:solidFill>
                  <a:srgbClr val="FFFFFF"/>
                </a:solidFill>
                <a:latin typeface="Canva Sans Bold"/>
                <a:ea typeface="Canva Sans Bold"/>
                <a:cs typeface="Canva Sans Bold"/>
                <a:sym typeface="Canva Sans Bold"/>
              </a:rPr>
              <a:t>Personalize learning for diverse needs</a:t>
            </a:r>
          </a:p>
          <a:p>
            <a:pPr algn="just">
              <a:lnSpc>
                <a:spcPts val="3160"/>
              </a:lnSpc>
            </a:pPr>
          </a:p>
        </p:txBody>
      </p:sp>
      <p:sp>
        <p:nvSpPr>
          <p:cNvPr name="Freeform 7" id="7"/>
          <p:cNvSpPr/>
          <p:nvPr/>
        </p:nvSpPr>
        <p:spPr>
          <a:xfrm flipH="false" flipV="false" rot="2282483">
            <a:off x="16552297" y="-422321"/>
            <a:ext cx="2869395" cy="2902042"/>
          </a:xfrm>
          <a:custGeom>
            <a:avLst/>
            <a:gdLst/>
            <a:ahLst/>
            <a:cxnLst/>
            <a:rect r="r" b="b" t="t" l="l"/>
            <a:pathLst>
              <a:path h="2902042" w="2869395">
                <a:moveTo>
                  <a:pt x="0" y="0"/>
                </a:moveTo>
                <a:lnTo>
                  <a:pt x="2869394" y="0"/>
                </a:lnTo>
                <a:lnTo>
                  <a:pt x="2869394" y="2902042"/>
                </a:lnTo>
                <a:lnTo>
                  <a:pt x="0" y="29020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028700" y="321309"/>
            <a:ext cx="15748980" cy="707391"/>
          </a:xfrm>
          <a:prstGeom prst="rect">
            <a:avLst/>
          </a:prstGeom>
        </p:spPr>
        <p:txBody>
          <a:bodyPr anchor="t" rtlCol="false" tIns="0" lIns="0" bIns="0" rIns="0">
            <a:spAutoFit/>
          </a:bodyPr>
          <a:lstStyle/>
          <a:p>
            <a:pPr algn="ctr">
              <a:lnSpc>
                <a:spcPts val="4600"/>
              </a:lnSpc>
            </a:pPr>
            <a:r>
              <a:rPr lang="en-US" sz="4600">
                <a:solidFill>
                  <a:srgbClr val="EA6648"/>
                </a:solidFill>
                <a:latin typeface="Mango AC"/>
                <a:ea typeface="Mango AC"/>
                <a:cs typeface="Mango AC"/>
                <a:sym typeface="Mango AC"/>
              </a:rPr>
              <a:t>INSIGHTS THAT MATTER &amp; THE WAY FORWARD</a:t>
            </a:r>
          </a:p>
        </p:txBody>
      </p:sp>
      <p:sp>
        <p:nvSpPr>
          <p:cNvPr name="Freeform 9" id="9"/>
          <p:cNvSpPr/>
          <p:nvPr/>
        </p:nvSpPr>
        <p:spPr>
          <a:xfrm flipH="false" flipV="false" rot="-3244562">
            <a:off x="-636439" y="-317842"/>
            <a:ext cx="1957998" cy="1980276"/>
          </a:xfrm>
          <a:custGeom>
            <a:avLst/>
            <a:gdLst/>
            <a:ahLst/>
            <a:cxnLst/>
            <a:rect r="r" b="b" t="t" l="l"/>
            <a:pathLst>
              <a:path h="1980276" w="1957998">
                <a:moveTo>
                  <a:pt x="0" y="0"/>
                </a:moveTo>
                <a:lnTo>
                  <a:pt x="1957997" y="0"/>
                </a:lnTo>
                <a:lnTo>
                  <a:pt x="1957997" y="1980276"/>
                </a:lnTo>
                <a:lnTo>
                  <a:pt x="0" y="1980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3244562">
            <a:off x="-978999" y="8522215"/>
            <a:ext cx="1957998" cy="1980276"/>
          </a:xfrm>
          <a:custGeom>
            <a:avLst/>
            <a:gdLst/>
            <a:ahLst/>
            <a:cxnLst/>
            <a:rect r="r" b="b" t="t" l="l"/>
            <a:pathLst>
              <a:path h="1980276" w="1957998">
                <a:moveTo>
                  <a:pt x="0" y="0"/>
                </a:moveTo>
                <a:lnTo>
                  <a:pt x="1957998" y="0"/>
                </a:lnTo>
                <a:lnTo>
                  <a:pt x="1957998" y="1980275"/>
                </a:lnTo>
                <a:lnTo>
                  <a:pt x="0" y="1980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5528639" y="6565038"/>
            <a:ext cx="2498082" cy="4150892"/>
          </a:xfrm>
          <a:custGeom>
            <a:avLst/>
            <a:gdLst/>
            <a:ahLst/>
            <a:cxnLst/>
            <a:rect r="r" b="b" t="t" l="l"/>
            <a:pathLst>
              <a:path h="4150892" w="2498082">
                <a:moveTo>
                  <a:pt x="0" y="0"/>
                </a:moveTo>
                <a:lnTo>
                  <a:pt x="2498083" y="0"/>
                </a:lnTo>
                <a:lnTo>
                  <a:pt x="2498083" y="4150892"/>
                </a:lnTo>
                <a:lnTo>
                  <a:pt x="0" y="41508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84317" y="2717714"/>
            <a:ext cx="2363222" cy="1362075"/>
          </a:xfrm>
          <a:custGeom>
            <a:avLst/>
            <a:gdLst/>
            <a:ahLst/>
            <a:cxnLst/>
            <a:rect r="r" b="b" t="t" l="l"/>
            <a:pathLst>
              <a:path h="1362075" w="2363222">
                <a:moveTo>
                  <a:pt x="0" y="0"/>
                </a:moveTo>
                <a:lnTo>
                  <a:pt x="2363222" y="0"/>
                </a:lnTo>
                <a:lnTo>
                  <a:pt x="2363222" y="1362075"/>
                </a:lnTo>
                <a:lnTo>
                  <a:pt x="0" y="1362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41464"/>
            <a:ext cx="14319532" cy="9983160"/>
            <a:chOff x="0" y="0"/>
            <a:chExt cx="19092709" cy="13310880"/>
          </a:xfrm>
        </p:grpSpPr>
        <p:sp>
          <p:nvSpPr>
            <p:cNvPr name="Freeform 5" id="5"/>
            <p:cNvSpPr/>
            <p:nvPr/>
          </p:nvSpPr>
          <p:spPr>
            <a:xfrm flipH="false" flipV="false" rot="-5400000">
              <a:off x="4121403" y="-1660426"/>
              <a:ext cx="12133644" cy="17808968"/>
            </a:xfrm>
            <a:custGeom>
              <a:avLst/>
              <a:gdLst/>
              <a:ahLst/>
              <a:cxnLst/>
              <a:rect r="r" b="b" t="t" l="l"/>
              <a:pathLst>
                <a:path h="17808968" w="12133644">
                  <a:moveTo>
                    <a:pt x="0" y="0"/>
                  </a:moveTo>
                  <a:lnTo>
                    <a:pt x="12133644" y="0"/>
                  </a:lnTo>
                  <a:lnTo>
                    <a:pt x="12133644" y="17808968"/>
                  </a:lnTo>
                  <a:lnTo>
                    <a:pt x="0" y="17808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2954028" y="-2954028"/>
              <a:ext cx="12631216" cy="18539272"/>
            </a:xfrm>
            <a:custGeom>
              <a:avLst/>
              <a:gdLst/>
              <a:ahLst/>
              <a:cxnLst/>
              <a:rect r="r" b="b" t="t" l="l"/>
              <a:pathLst>
                <a:path h="18539272" w="12631216">
                  <a:moveTo>
                    <a:pt x="0" y="0"/>
                  </a:moveTo>
                  <a:lnTo>
                    <a:pt x="12631216" y="0"/>
                  </a:lnTo>
                  <a:lnTo>
                    <a:pt x="12631216" y="18539272"/>
                  </a:lnTo>
                  <a:lnTo>
                    <a:pt x="0" y="185392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7" id="7"/>
          <p:cNvSpPr/>
          <p:nvPr/>
        </p:nvSpPr>
        <p:spPr>
          <a:xfrm flipH="false" flipV="false" rot="0">
            <a:off x="287418" y="9258300"/>
            <a:ext cx="2032360" cy="1903028"/>
          </a:xfrm>
          <a:custGeom>
            <a:avLst/>
            <a:gdLst/>
            <a:ahLst/>
            <a:cxnLst/>
            <a:rect r="r" b="b" t="t" l="l"/>
            <a:pathLst>
              <a:path h="1903028" w="2032360">
                <a:moveTo>
                  <a:pt x="0" y="0"/>
                </a:moveTo>
                <a:lnTo>
                  <a:pt x="2032360" y="0"/>
                </a:lnTo>
                <a:lnTo>
                  <a:pt x="2032360" y="1903028"/>
                </a:lnTo>
                <a:lnTo>
                  <a:pt x="0" y="19030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788901">
            <a:off x="14779447" y="83781"/>
            <a:ext cx="3483572" cy="1889838"/>
          </a:xfrm>
          <a:custGeom>
            <a:avLst/>
            <a:gdLst/>
            <a:ahLst/>
            <a:cxnLst/>
            <a:rect r="r" b="b" t="t" l="l"/>
            <a:pathLst>
              <a:path h="1889838" w="3483572">
                <a:moveTo>
                  <a:pt x="0" y="0"/>
                </a:moveTo>
                <a:lnTo>
                  <a:pt x="3483572" y="0"/>
                </a:lnTo>
                <a:lnTo>
                  <a:pt x="3483572" y="1889838"/>
                </a:lnTo>
                <a:lnTo>
                  <a:pt x="0" y="18898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10145" y="1614949"/>
            <a:ext cx="2395127" cy="1667879"/>
          </a:xfrm>
          <a:custGeom>
            <a:avLst/>
            <a:gdLst/>
            <a:ahLst/>
            <a:cxnLst/>
            <a:rect r="r" b="b" t="t" l="l"/>
            <a:pathLst>
              <a:path h="1667879" w="2395127">
                <a:moveTo>
                  <a:pt x="0" y="0"/>
                </a:moveTo>
                <a:lnTo>
                  <a:pt x="2395127" y="0"/>
                </a:lnTo>
                <a:lnTo>
                  <a:pt x="2395127" y="1667879"/>
                </a:lnTo>
                <a:lnTo>
                  <a:pt x="0" y="16678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884317" y="8212385"/>
            <a:ext cx="2395127" cy="1667879"/>
          </a:xfrm>
          <a:custGeom>
            <a:avLst/>
            <a:gdLst/>
            <a:ahLst/>
            <a:cxnLst/>
            <a:rect r="r" b="b" t="t" l="l"/>
            <a:pathLst>
              <a:path h="1667879" w="2395127">
                <a:moveTo>
                  <a:pt x="0" y="0"/>
                </a:moveTo>
                <a:lnTo>
                  <a:pt x="2395127" y="0"/>
                </a:lnTo>
                <a:lnTo>
                  <a:pt x="2395127" y="1667879"/>
                </a:lnTo>
                <a:lnTo>
                  <a:pt x="0" y="16678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1484982" y="4452445"/>
            <a:ext cx="1493624" cy="14936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4610165" y="4452445"/>
            <a:ext cx="3677835" cy="6167102"/>
          </a:xfrm>
          <a:custGeom>
            <a:avLst/>
            <a:gdLst/>
            <a:ahLst/>
            <a:cxnLst/>
            <a:rect r="r" b="b" t="t" l="l"/>
            <a:pathLst>
              <a:path h="6167102" w="3677835">
                <a:moveTo>
                  <a:pt x="0" y="0"/>
                </a:moveTo>
                <a:lnTo>
                  <a:pt x="3677835" y="0"/>
                </a:lnTo>
                <a:lnTo>
                  <a:pt x="3677835" y="6167102"/>
                </a:lnTo>
                <a:lnTo>
                  <a:pt x="0" y="616710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1762124" y="4729588"/>
            <a:ext cx="939339" cy="939339"/>
          </a:xfrm>
          <a:custGeom>
            <a:avLst/>
            <a:gdLst/>
            <a:ahLst/>
            <a:cxnLst/>
            <a:rect r="r" b="b" t="t" l="l"/>
            <a:pathLst>
              <a:path h="939339" w="939339">
                <a:moveTo>
                  <a:pt x="0" y="0"/>
                </a:moveTo>
                <a:lnTo>
                  <a:pt x="939339" y="0"/>
                </a:lnTo>
                <a:lnTo>
                  <a:pt x="939339" y="939339"/>
                </a:lnTo>
                <a:lnTo>
                  <a:pt x="0" y="93933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6" id="16"/>
          <p:cNvGrpSpPr/>
          <p:nvPr/>
        </p:nvGrpSpPr>
        <p:grpSpPr>
          <a:xfrm rot="0">
            <a:off x="1484982" y="6208533"/>
            <a:ext cx="1493624" cy="149362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484982" y="7964621"/>
            <a:ext cx="1493624" cy="14936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762124" y="6468427"/>
            <a:ext cx="911755" cy="973837"/>
          </a:xfrm>
          <a:custGeom>
            <a:avLst/>
            <a:gdLst/>
            <a:ahLst/>
            <a:cxnLst/>
            <a:rect r="r" b="b" t="t" l="l"/>
            <a:pathLst>
              <a:path h="973837" w="911755">
                <a:moveTo>
                  <a:pt x="0" y="0"/>
                </a:moveTo>
                <a:lnTo>
                  <a:pt x="911754" y="0"/>
                </a:lnTo>
                <a:lnTo>
                  <a:pt x="911754" y="973837"/>
                </a:lnTo>
                <a:lnTo>
                  <a:pt x="0" y="97383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3" id="23"/>
          <p:cNvSpPr/>
          <p:nvPr/>
        </p:nvSpPr>
        <p:spPr>
          <a:xfrm flipH="false" flipV="false" rot="0">
            <a:off x="1762124" y="8176597"/>
            <a:ext cx="916744" cy="1081703"/>
          </a:xfrm>
          <a:custGeom>
            <a:avLst/>
            <a:gdLst/>
            <a:ahLst/>
            <a:cxnLst/>
            <a:rect r="r" b="b" t="t" l="l"/>
            <a:pathLst>
              <a:path h="1081703" w="916744">
                <a:moveTo>
                  <a:pt x="0" y="0"/>
                </a:moveTo>
                <a:lnTo>
                  <a:pt x="916744" y="0"/>
                </a:lnTo>
                <a:lnTo>
                  <a:pt x="916744" y="1081703"/>
                </a:lnTo>
                <a:lnTo>
                  <a:pt x="0" y="108170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24" id="24"/>
          <p:cNvSpPr txBox="true"/>
          <p:nvPr/>
        </p:nvSpPr>
        <p:spPr>
          <a:xfrm rot="0">
            <a:off x="1702391" y="770210"/>
            <a:ext cx="13032132" cy="3075173"/>
          </a:xfrm>
          <a:prstGeom prst="rect">
            <a:avLst/>
          </a:prstGeom>
        </p:spPr>
        <p:txBody>
          <a:bodyPr anchor="t" rtlCol="false" tIns="0" lIns="0" bIns="0" rIns="0">
            <a:spAutoFit/>
          </a:bodyPr>
          <a:lstStyle/>
          <a:p>
            <a:pPr algn="ctr">
              <a:lnSpc>
                <a:spcPts val="9944"/>
              </a:lnSpc>
            </a:pPr>
            <a:r>
              <a:rPr lang="en-US" sz="9944">
                <a:solidFill>
                  <a:srgbClr val="EA6648"/>
                </a:solidFill>
                <a:latin typeface="Mango AC"/>
                <a:ea typeface="Mango AC"/>
                <a:cs typeface="Mango AC"/>
                <a:sym typeface="Mango AC"/>
              </a:rPr>
              <a:t>THANK YOU! </a:t>
            </a:r>
          </a:p>
          <a:p>
            <a:pPr algn="ctr">
              <a:lnSpc>
                <a:spcPts val="6445"/>
              </a:lnSpc>
            </a:pPr>
          </a:p>
          <a:p>
            <a:pPr algn="ctr">
              <a:lnSpc>
                <a:spcPts val="6445"/>
              </a:lnSpc>
            </a:pPr>
            <a:r>
              <a:rPr lang="en-US" sz="6445">
                <a:solidFill>
                  <a:srgbClr val="EA6648"/>
                </a:solidFill>
                <a:latin typeface="Mango AC"/>
                <a:ea typeface="Mango AC"/>
                <a:cs typeface="Mango AC"/>
                <a:sym typeface="Mango AC"/>
              </a:rPr>
              <a:t>LET’S CONNECT</a:t>
            </a:r>
          </a:p>
        </p:txBody>
      </p:sp>
      <p:sp>
        <p:nvSpPr>
          <p:cNvPr name="TextBox 25" id="25"/>
          <p:cNvSpPr txBox="true"/>
          <p:nvPr/>
        </p:nvSpPr>
        <p:spPr>
          <a:xfrm rot="0">
            <a:off x="3389097" y="5021774"/>
            <a:ext cx="10810576" cy="412116"/>
          </a:xfrm>
          <a:prstGeom prst="rect">
            <a:avLst/>
          </a:prstGeom>
        </p:spPr>
        <p:txBody>
          <a:bodyPr anchor="t" rtlCol="false" tIns="0" lIns="0" bIns="0" rIns="0">
            <a:spAutoFit/>
          </a:bodyPr>
          <a:lstStyle/>
          <a:p>
            <a:pPr algn="ctr">
              <a:lnSpc>
                <a:spcPts val="3100"/>
              </a:lnSpc>
            </a:pPr>
            <a:r>
              <a:rPr lang="en-US" b="true" sz="3100" u="sng">
                <a:solidFill>
                  <a:srgbClr val="FFFFFF"/>
                </a:solidFill>
                <a:latin typeface="Garet Bold"/>
                <a:ea typeface="Garet Bold"/>
                <a:cs typeface="Garet Bold"/>
                <a:sym typeface="Garet Bold"/>
                <a:hlinkClick r:id="rId24" tooltip="https://www.linkedin.com/in/datawithbiswajeet/"/>
              </a:rPr>
              <a:t>WWW.LINKEDIN.COM/IN/DATAWITHBISWAJEET</a:t>
            </a:r>
          </a:p>
        </p:txBody>
      </p:sp>
      <p:sp>
        <p:nvSpPr>
          <p:cNvPr name="TextBox 26" id="26"/>
          <p:cNvSpPr txBox="true"/>
          <p:nvPr/>
        </p:nvSpPr>
        <p:spPr>
          <a:xfrm rot="0">
            <a:off x="2978606" y="6733355"/>
            <a:ext cx="10810576" cy="802641"/>
          </a:xfrm>
          <a:prstGeom prst="rect">
            <a:avLst/>
          </a:prstGeom>
        </p:spPr>
        <p:txBody>
          <a:bodyPr anchor="t" rtlCol="false" tIns="0" lIns="0" bIns="0" rIns="0">
            <a:spAutoFit/>
          </a:bodyPr>
          <a:lstStyle/>
          <a:p>
            <a:pPr algn="ctr">
              <a:lnSpc>
                <a:spcPts val="3100"/>
              </a:lnSpc>
            </a:pPr>
            <a:r>
              <a:rPr lang="en-US" b="true" sz="3100" u="sng">
                <a:solidFill>
                  <a:srgbClr val="FFFFFF"/>
                </a:solidFill>
                <a:latin typeface="Garet Bold"/>
                <a:ea typeface="Garet Bold"/>
                <a:cs typeface="Garet Bold"/>
                <a:sym typeface="Garet Bold"/>
                <a:hlinkClick r:id="rId25" tooltip="https://github.com/datawithbiswajeet"/>
              </a:rPr>
              <a:t>WWW.GITHUB.COM/DATAWITHBISWAJEET</a:t>
            </a:r>
          </a:p>
          <a:p>
            <a:pPr algn="ctr">
              <a:lnSpc>
                <a:spcPts val="3100"/>
              </a:lnSpc>
            </a:pPr>
          </a:p>
        </p:txBody>
      </p:sp>
      <p:sp>
        <p:nvSpPr>
          <p:cNvPr name="TextBox 27" id="27"/>
          <p:cNvSpPr txBox="true"/>
          <p:nvPr/>
        </p:nvSpPr>
        <p:spPr>
          <a:xfrm rot="0">
            <a:off x="2218001" y="8368908"/>
            <a:ext cx="10810576" cy="412116"/>
          </a:xfrm>
          <a:prstGeom prst="rect">
            <a:avLst/>
          </a:prstGeom>
        </p:spPr>
        <p:txBody>
          <a:bodyPr anchor="t" rtlCol="false" tIns="0" lIns="0" bIns="0" rIns="0">
            <a:spAutoFit/>
          </a:bodyPr>
          <a:lstStyle/>
          <a:p>
            <a:pPr algn="ctr">
              <a:lnSpc>
                <a:spcPts val="3100"/>
              </a:lnSpc>
            </a:pPr>
            <a:r>
              <a:rPr lang="en-US" b="true" sz="3100" u="sng">
                <a:solidFill>
                  <a:srgbClr val="FFFFFF"/>
                </a:solidFill>
                <a:latin typeface="Garet Bold"/>
                <a:ea typeface="Garet Bold"/>
                <a:cs typeface="Garet Bold"/>
                <a:sym typeface="Garet Bold"/>
                <a:hlinkClick r:id="rId26" tooltip="mailto:datawithbiswajeet@gmail.com"/>
              </a:rPr>
              <a:t>DATAWITHBISWAJEET@GMAIL.COM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559" y="0"/>
            <a:ext cx="17602881" cy="12272215"/>
            <a:chOff x="0" y="0"/>
            <a:chExt cx="23470508" cy="16362954"/>
          </a:xfrm>
        </p:grpSpPr>
        <p:sp>
          <p:nvSpPr>
            <p:cNvPr name="Freeform 4" id="4"/>
            <p:cNvSpPr/>
            <p:nvPr/>
          </p:nvSpPr>
          <p:spPr>
            <a:xfrm flipH="false" flipV="false" rot="-5400000">
              <a:off x="5066407" y="-2041148"/>
              <a:ext cx="14915787" cy="21892416"/>
            </a:xfrm>
            <a:custGeom>
              <a:avLst/>
              <a:gdLst/>
              <a:ahLst/>
              <a:cxnLst/>
              <a:rect r="r" b="b" t="t" l="l"/>
              <a:pathLst>
                <a:path h="21892416" w="14915787">
                  <a:moveTo>
                    <a:pt x="0" y="0"/>
                  </a:moveTo>
                  <a:lnTo>
                    <a:pt x="14915787" y="0"/>
                  </a:lnTo>
                  <a:lnTo>
                    <a:pt x="14915787" y="21892416"/>
                  </a:lnTo>
                  <a:lnTo>
                    <a:pt x="0" y="21892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631362" y="-3631362"/>
              <a:ext cx="15527448" cy="22790172"/>
            </a:xfrm>
            <a:custGeom>
              <a:avLst/>
              <a:gdLst/>
              <a:ahLst/>
              <a:cxnLst/>
              <a:rect r="r" b="b" t="t" l="l"/>
              <a:pathLst>
                <a:path h="22790172" w="15527448">
                  <a:moveTo>
                    <a:pt x="0" y="0"/>
                  </a:moveTo>
                  <a:lnTo>
                    <a:pt x="15527448" y="0"/>
                  </a:lnTo>
                  <a:lnTo>
                    <a:pt x="15527448" y="22790172"/>
                  </a:lnTo>
                  <a:lnTo>
                    <a:pt x="0" y="22790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1028700" y="2583826"/>
            <a:ext cx="15987817" cy="7074856"/>
          </a:xfrm>
          <a:prstGeom prst="rect">
            <a:avLst/>
          </a:prstGeom>
        </p:spPr>
        <p:txBody>
          <a:bodyPr anchor="t" rtlCol="false" tIns="0" lIns="0" bIns="0" rIns="0">
            <a:spAutoFit/>
          </a:bodyPr>
          <a:lstStyle/>
          <a:p>
            <a:pPr algn="just">
              <a:lnSpc>
                <a:spcPts val="6947"/>
              </a:lnSpc>
            </a:pPr>
            <a:r>
              <a:rPr lang="en-US" sz="4962">
                <a:solidFill>
                  <a:srgbClr val="FFFFFF"/>
                </a:solidFill>
                <a:latin typeface="Times New Roman"/>
                <a:ea typeface="Times New Roman"/>
                <a:cs typeface="Times New Roman"/>
                <a:sym typeface="Times New Roman"/>
              </a:rPr>
              <a:t>We have a Student data set and we need to analyzes student performance data using Python, pandas, and seaborn. The dataset includes over 30,000+ records with information like gender, study hours, parental education, and test scores in math, reading, and writing. The goal is to clean the data, handle missing values, and visualize key patterns to understand which factors impact student achievement.</a:t>
            </a:r>
          </a:p>
        </p:txBody>
      </p:sp>
      <p:sp>
        <p:nvSpPr>
          <p:cNvPr name="Freeform 7" id="7"/>
          <p:cNvSpPr/>
          <p:nvPr/>
        </p:nvSpPr>
        <p:spPr>
          <a:xfrm flipH="false" flipV="false" rot="-2375970">
            <a:off x="-561650" y="-436882"/>
            <a:ext cx="2283971" cy="2309958"/>
          </a:xfrm>
          <a:custGeom>
            <a:avLst/>
            <a:gdLst/>
            <a:ahLst/>
            <a:cxnLst/>
            <a:rect r="r" b="b" t="t" l="l"/>
            <a:pathLst>
              <a:path h="2309958" w="2283971">
                <a:moveTo>
                  <a:pt x="0" y="0"/>
                </a:moveTo>
                <a:lnTo>
                  <a:pt x="2283971" y="0"/>
                </a:lnTo>
                <a:lnTo>
                  <a:pt x="2283971" y="2309958"/>
                </a:lnTo>
                <a:lnTo>
                  <a:pt x="0" y="2309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282483">
            <a:off x="15844583" y="-961779"/>
            <a:ext cx="3321955" cy="3359752"/>
          </a:xfrm>
          <a:custGeom>
            <a:avLst/>
            <a:gdLst/>
            <a:ahLst/>
            <a:cxnLst/>
            <a:rect r="r" b="b" t="t" l="l"/>
            <a:pathLst>
              <a:path h="3359752" w="3321955">
                <a:moveTo>
                  <a:pt x="0" y="0"/>
                </a:moveTo>
                <a:lnTo>
                  <a:pt x="3321956" y="0"/>
                </a:lnTo>
                <a:lnTo>
                  <a:pt x="3321956" y="3359752"/>
                </a:lnTo>
                <a:lnTo>
                  <a:pt x="0" y="33597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5577835" y="1038225"/>
            <a:ext cx="7132329" cy="962659"/>
          </a:xfrm>
          <a:prstGeom prst="rect">
            <a:avLst/>
          </a:prstGeom>
        </p:spPr>
        <p:txBody>
          <a:bodyPr anchor="t" rtlCol="false" tIns="0" lIns="0" bIns="0" rIns="0">
            <a:spAutoFit/>
          </a:bodyPr>
          <a:lstStyle/>
          <a:p>
            <a:pPr algn="l">
              <a:lnSpc>
                <a:spcPts val="6399"/>
              </a:lnSpc>
            </a:pPr>
            <a:r>
              <a:rPr lang="en-US" sz="6399">
                <a:solidFill>
                  <a:srgbClr val="EA6648"/>
                </a:solidFill>
                <a:latin typeface="Mango AC"/>
                <a:ea typeface="Mango AC"/>
                <a:cs typeface="Mango AC"/>
                <a:sym typeface="Mango AC"/>
              </a:rPr>
              <a:t>INTRODUCTION</a:t>
            </a:r>
          </a:p>
        </p:txBody>
      </p:sp>
      <p:sp>
        <p:nvSpPr>
          <p:cNvPr name="Freeform 10" id="10"/>
          <p:cNvSpPr/>
          <p:nvPr/>
        </p:nvSpPr>
        <p:spPr>
          <a:xfrm flipH="false" flipV="false" rot="-2375970">
            <a:off x="-555151" y="8995432"/>
            <a:ext cx="1311575" cy="1326498"/>
          </a:xfrm>
          <a:custGeom>
            <a:avLst/>
            <a:gdLst/>
            <a:ahLst/>
            <a:cxnLst/>
            <a:rect r="r" b="b" t="t" l="l"/>
            <a:pathLst>
              <a:path h="1326498" w="1311575">
                <a:moveTo>
                  <a:pt x="0" y="0"/>
                </a:moveTo>
                <a:lnTo>
                  <a:pt x="1311575" y="0"/>
                </a:lnTo>
                <a:lnTo>
                  <a:pt x="1311575" y="1326499"/>
                </a:lnTo>
                <a:lnTo>
                  <a:pt x="0" y="13264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2375970">
            <a:off x="17118706" y="8822540"/>
            <a:ext cx="1653470" cy="1672283"/>
          </a:xfrm>
          <a:custGeom>
            <a:avLst/>
            <a:gdLst/>
            <a:ahLst/>
            <a:cxnLst/>
            <a:rect r="r" b="b" t="t" l="l"/>
            <a:pathLst>
              <a:path h="1672283" w="1653470">
                <a:moveTo>
                  <a:pt x="0" y="0"/>
                </a:moveTo>
                <a:lnTo>
                  <a:pt x="1653469" y="0"/>
                </a:lnTo>
                <a:lnTo>
                  <a:pt x="1653469" y="1672283"/>
                </a:lnTo>
                <a:lnTo>
                  <a:pt x="0" y="16722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559" y="0"/>
            <a:ext cx="17602881" cy="12272215"/>
            <a:chOff x="0" y="0"/>
            <a:chExt cx="23470508" cy="16362954"/>
          </a:xfrm>
        </p:grpSpPr>
        <p:sp>
          <p:nvSpPr>
            <p:cNvPr name="Freeform 4" id="4"/>
            <p:cNvSpPr/>
            <p:nvPr/>
          </p:nvSpPr>
          <p:spPr>
            <a:xfrm flipH="false" flipV="false" rot="-5400000">
              <a:off x="5066407" y="-2041148"/>
              <a:ext cx="14915787" cy="21892416"/>
            </a:xfrm>
            <a:custGeom>
              <a:avLst/>
              <a:gdLst/>
              <a:ahLst/>
              <a:cxnLst/>
              <a:rect r="r" b="b" t="t" l="l"/>
              <a:pathLst>
                <a:path h="21892416" w="14915787">
                  <a:moveTo>
                    <a:pt x="0" y="0"/>
                  </a:moveTo>
                  <a:lnTo>
                    <a:pt x="14915787" y="0"/>
                  </a:lnTo>
                  <a:lnTo>
                    <a:pt x="14915787" y="21892416"/>
                  </a:lnTo>
                  <a:lnTo>
                    <a:pt x="0" y="21892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631362" y="-3631362"/>
              <a:ext cx="15527448" cy="22790172"/>
            </a:xfrm>
            <a:custGeom>
              <a:avLst/>
              <a:gdLst/>
              <a:ahLst/>
              <a:cxnLst/>
              <a:rect r="r" b="b" t="t" l="l"/>
              <a:pathLst>
                <a:path h="22790172" w="15527448">
                  <a:moveTo>
                    <a:pt x="0" y="0"/>
                  </a:moveTo>
                  <a:lnTo>
                    <a:pt x="15527448" y="0"/>
                  </a:lnTo>
                  <a:lnTo>
                    <a:pt x="15527448" y="22790172"/>
                  </a:lnTo>
                  <a:lnTo>
                    <a:pt x="0" y="22790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1028700" y="1520337"/>
            <a:ext cx="16593694" cy="8264305"/>
          </a:xfrm>
          <a:prstGeom prst="rect">
            <a:avLst/>
          </a:prstGeom>
        </p:spPr>
        <p:txBody>
          <a:bodyPr anchor="t" rtlCol="false" tIns="0" lIns="0" bIns="0" rIns="0">
            <a:spAutoFit/>
          </a:bodyPr>
          <a:lstStyle/>
          <a:p>
            <a:pPr algn="just">
              <a:lnSpc>
                <a:spcPts val="7210"/>
              </a:lnSpc>
            </a:pPr>
            <a:r>
              <a:rPr lang="en-US" sz="5150">
                <a:solidFill>
                  <a:srgbClr val="FFFFFF"/>
                </a:solidFill>
                <a:latin typeface="Times New Roman"/>
                <a:ea typeface="Times New Roman"/>
                <a:cs typeface="Times New Roman"/>
                <a:sym typeface="Times New Roman"/>
              </a:rPr>
              <a:t>Using pandas, we cleaned the dataset by:</a:t>
            </a:r>
          </a:p>
          <a:p>
            <a:pPr algn="just" marL="1111978" indent="-555989" lvl="1">
              <a:lnSpc>
                <a:spcPts val="7210"/>
              </a:lnSpc>
              <a:buFont typeface="Arial"/>
              <a:buChar char="•"/>
            </a:pPr>
            <a:r>
              <a:rPr lang="en-US" sz="5150">
                <a:solidFill>
                  <a:srgbClr val="FFFFFF"/>
                </a:solidFill>
                <a:latin typeface="Times New Roman"/>
                <a:ea typeface="Times New Roman"/>
                <a:cs typeface="Times New Roman"/>
                <a:sym typeface="Times New Roman"/>
              </a:rPr>
              <a:t>Dropping unnecessary columns (Unnamed: 0)</a:t>
            </a:r>
          </a:p>
          <a:p>
            <a:pPr algn="just" marL="1111978" indent="-555989" lvl="1">
              <a:lnSpc>
                <a:spcPts val="7210"/>
              </a:lnSpc>
              <a:buFont typeface="Arial"/>
              <a:buChar char="•"/>
            </a:pPr>
            <a:r>
              <a:rPr lang="en-US" sz="5150">
                <a:solidFill>
                  <a:srgbClr val="FFFFFF"/>
                </a:solidFill>
                <a:latin typeface="Times New Roman"/>
                <a:ea typeface="Times New Roman"/>
                <a:cs typeface="Times New Roman"/>
                <a:sym typeface="Times New Roman"/>
              </a:rPr>
              <a:t>Replacing or removing missing values (fillna, dropna, median)</a:t>
            </a:r>
          </a:p>
          <a:p>
            <a:pPr algn="just" marL="1111978" indent="-555989" lvl="1">
              <a:lnSpc>
                <a:spcPts val="7210"/>
              </a:lnSpc>
              <a:buFont typeface="Arial"/>
              <a:buChar char="•"/>
            </a:pPr>
            <a:r>
              <a:rPr lang="en-US" sz="5150">
                <a:solidFill>
                  <a:srgbClr val="FFFFFF"/>
                </a:solidFill>
                <a:latin typeface="Times New Roman"/>
                <a:ea typeface="Times New Roman"/>
                <a:cs typeface="Times New Roman"/>
                <a:sym typeface="Times New Roman"/>
              </a:rPr>
              <a:t>Standardizing categorical entries (e.g., replacing "05-Oct" with "5-10" in WklyStudyHours)</a:t>
            </a:r>
          </a:p>
          <a:p>
            <a:pPr algn="just">
              <a:lnSpc>
                <a:spcPts val="7210"/>
              </a:lnSpc>
            </a:pPr>
            <a:r>
              <a:rPr lang="en-US" sz="5150">
                <a:solidFill>
                  <a:srgbClr val="FFFFFF"/>
                </a:solidFill>
                <a:latin typeface="Times New Roman"/>
                <a:ea typeface="Times New Roman"/>
                <a:cs typeface="Times New Roman"/>
                <a:sym typeface="Times New Roman"/>
              </a:rPr>
              <a:t>This step ensured that the dataset was consistent and ready for analysis.</a:t>
            </a:r>
          </a:p>
          <a:p>
            <a:pPr algn="just">
              <a:lnSpc>
                <a:spcPts val="7210"/>
              </a:lnSpc>
            </a:pPr>
          </a:p>
        </p:txBody>
      </p:sp>
      <p:sp>
        <p:nvSpPr>
          <p:cNvPr name="Freeform 7" id="7"/>
          <p:cNvSpPr/>
          <p:nvPr/>
        </p:nvSpPr>
        <p:spPr>
          <a:xfrm flipH="false" flipV="false" rot="-2375970">
            <a:off x="-484175" y="-277492"/>
            <a:ext cx="1653470" cy="1672283"/>
          </a:xfrm>
          <a:custGeom>
            <a:avLst/>
            <a:gdLst/>
            <a:ahLst/>
            <a:cxnLst/>
            <a:rect r="r" b="b" t="t" l="l"/>
            <a:pathLst>
              <a:path h="1672283" w="1653470">
                <a:moveTo>
                  <a:pt x="0" y="0"/>
                </a:moveTo>
                <a:lnTo>
                  <a:pt x="1653469" y="0"/>
                </a:lnTo>
                <a:lnTo>
                  <a:pt x="1653469" y="1672282"/>
                </a:lnTo>
                <a:lnTo>
                  <a:pt x="0" y="16722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282483">
            <a:off x="16180429" y="-361741"/>
            <a:ext cx="3530023" cy="3570188"/>
          </a:xfrm>
          <a:custGeom>
            <a:avLst/>
            <a:gdLst/>
            <a:ahLst/>
            <a:cxnLst/>
            <a:rect r="r" b="b" t="t" l="l"/>
            <a:pathLst>
              <a:path h="3570188" w="3530023">
                <a:moveTo>
                  <a:pt x="0" y="0"/>
                </a:moveTo>
                <a:lnTo>
                  <a:pt x="3530023" y="0"/>
                </a:lnTo>
                <a:lnTo>
                  <a:pt x="3530023" y="3570187"/>
                </a:lnTo>
                <a:lnTo>
                  <a:pt x="0" y="35701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069510" y="634047"/>
            <a:ext cx="14431810" cy="789305"/>
          </a:xfrm>
          <a:prstGeom prst="rect">
            <a:avLst/>
          </a:prstGeom>
        </p:spPr>
        <p:txBody>
          <a:bodyPr anchor="t" rtlCol="false" tIns="0" lIns="0" bIns="0" rIns="0">
            <a:spAutoFit/>
          </a:bodyPr>
          <a:lstStyle/>
          <a:p>
            <a:pPr algn="l">
              <a:lnSpc>
                <a:spcPts val="5200"/>
              </a:lnSpc>
            </a:pPr>
            <a:r>
              <a:rPr lang="en-US" sz="5200">
                <a:solidFill>
                  <a:srgbClr val="EA6648"/>
                </a:solidFill>
                <a:latin typeface="Mango AC"/>
                <a:ea typeface="Mango AC"/>
                <a:cs typeface="Mango AC"/>
                <a:sym typeface="Mango AC"/>
              </a:rPr>
              <a:t>🧹 DATA CLEANING &amp; PREPROCESSING</a:t>
            </a:r>
          </a:p>
        </p:txBody>
      </p:sp>
      <p:sp>
        <p:nvSpPr>
          <p:cNvPr name="Freeform 10" id="10"/>
          <p:cNvSpPr/>
          <p:nvPr/>
        </p:nvSpPr>
        <p:spPr>
          <a:xfrm flipH="false" flipV="false" rot="-2375970">
            <a:off x="16192437" y="8705640"/>
            <a:ext cx="2133726" cy="2158003"/>
          </a:xfrm>
          <a:custGeom>
            <a:avLst/>
            <a:gdLst/>
            <a:ahLst/>
            <a:cxnLst/>
            <a:rect r="r" b="b" t="t" l="l"/>
            <a:pathLst>
              <a:path h="2158003" w="2133726">
                <a:moveTo>
                  <a:pt x="0" y="0"/>
                </a:moveTo>
                <a:lnTo>
                  <a:pt x="2133726" y="0"/>
                </a:lnTo>
                <a:lnTo>
                  <a:pt x="2133726" y="2158003"/>
                </a:lnTo>
                <a:lnTo>
                  <a:pt x="0" y="21580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2375970">
            <a:off x="-484175" y="8948500"/>
            <a:ext cx="1653470" cy="1672283"/>
          </a:xfrm>
          <a:custGeom>
            <a:avLst/>
            <a:gdLst/>
            <a:ahLst/>
            <a:cxnLst/>
            <a:rect r="r" b="b" t="t" l="l"/>
            <a:pathLst>
              <a:path h="1672283" w="1653470">
                <a:moveTo>
                  <a:pt x="0" y="0"/>
                </a:moveTo>
                <a:lnTo>
                  <a:pt x="1653469" y="0"/>
                </a:lnTo>
                <a:lnTo>
                  <a:pt x="1653469" y="1672283"/>
                </a:lnTo>
                <a:lnTo>
                  <a:pt x="0" y="16722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559" y="0"/>
            <a:ext cx="17602881" cy="12272215"/>
            <a:chOff x="0" y="0"/>
            <a:chExt cx="23470508" cy="16362954"/>
          </a:xfrm>
        </p:grpSpPr>
        <p:sp>
          <p:nvSpPr>
            <p:cNvPr name="Freeform 4" id="4"/>
            <p:cNvSpPr/>
            <p:nvPr/>
          </p:nvSpPr>
          <p:spPr>
            <a:xfrm flipH="false" flipV="false" rot="-5400000">
              <a:off x="5066407" y="-2041148"/>
              <a:ext cx="14915787" cy="21892416"/>
            </a:xfrm>
            <a:custGeom>
              <a:avLst/>
              <a:gdLst/>
              <a:ahLst/>
              <a:cxnLst/>
              <a:rect r="r" b="b" t="t" l="l"/>
              <a:pathLst>
                <a:path h="21892416" w="14915787">
                  <a:moveTo>
                    <a:pt x="0" y="0"/>
                  </a:moveTo>
                  <a:lnTo>
                    <a:pt x="14915787" y="0"/>
                  </a:lnTo>
                  <a:lnTo>
                    <a:pt x="14915787" y="21892416"/>
                  </a:lnTo>
                  <a:lnTo>
                    <a:pt x="0" y="21892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631362" y="-3631362"/>
              <a:ext cx="15527448" cy="22790172"/>
            </a:xfrm>
            <a:custGeom>
              <a:avLst/>
              <a:gdLst/>
              <a:ahLst/>
              <a:cxnLst/>
              <a:rect r="r" b="b" t="t" l="l"/>
              <a:pathLst>
                <a:path h="22790172" w="15527448">
                  <a:moveTo>
                    <a:pt x="0" y="0"/>
                  </a:moveTo>
                  <a:lnTo>
                    <a:pt x="15527448" y="0"/>
                  </a:lnTo>
                  <a:lnTo>
                    <a:pt x="15527448" y="22790172"/>
                  </a:lnTo>
                  <a:lnTo>
                    <a:pt x="0" y="22790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1028700" y="2133743"/>
            <a:ext cx="16593694" cy="7294233"/>
          </a:xfrm>
          <a:prstGeom prst="rect">
            <a:avLst/>
          </a:prstGeom>
        </p:spPr>
        <p:txBody>
          <a:bodyPr anchor="t" rtlCol="false" tIns="0" lIns="0" bIns="0" rIns="0">
            <a:spAutoFit/>
          </a:bodyPr>
          <a:lstStyle/>
          <a:p>
            <a:pPr algn="just">
              <a:lnSpc>
                <a:spcPts val="4830"/>
              </a:lnSpc>
            </a:pPr>
            <a:r>
              <a:rPr lang="en-US" sz="3450" b="true">
                <a:solidFill>
                  <a:srgbClr val="FFFFFF"/>
                </a:solidFill>
                <a:latin typeface="Canva Sans Bold"/>
                <a:ea typeface="Canva Sans Bold"/>
                <a:cs typeface="Canva Sans Bold"/>
                <a:sym typeface="Canva Sans Bold"/>
              </a:rPr>
              <a:t># 1. Importing Required Libraries</a:t>
            </a:r>
          </a:p>
          <a:p>
            <a:pPr algn="just">
              <a:lnSpc>
                <a:spcPts val="4830"/>
              </a:lnSpc>
            </a:pPr>
            <a:r>
              <a:rPr lang="en-US" sz="3450" b="true">
                <a:solidFill>
                  <a:srgbClr val="FFFFFF"/>
                </a:solidFill>
                <a:latin typeface="Canva Sans Bold"/>
                <a:ea typeface="Canva Sans Bold"/>
                <a:cs typeface="Canva Sans Bold"/>
                <a:sym typeface="Canva Sans Bold"/>
              </a:rPr>
              <a:t>import pandas as pd</a:t>
            </a:r>
          </a:p>
          <a:p>
            <a:pPr algn="just">
              <a:lnSpc>
                <a:spcPts val="4830"/>
              </a:lnSpc>
            </a:pPr>
          </a:p>
          <a:p>
            <a:pPr algn="just">
              <a:lnSpc>
                <a:spcPts val="4830"/>
              </a:lnSpc>
            </a:pPr>
            <a:r>
              <a:rPr lang="en-US" sz="3450" b="true">
                <a:solidFill>
                  <a:srgbClr val="FFFFFF"/>
                </a:solidFill>
                <a:latin typeface="Canva Sans Bold"/>
                <a:ea typeface="Canva Sans Bold"/>
                <a:cs typeface="Canva Sans Bold"/>
                <a:sym typeface="Canva Sans Bold"/>
              </a:rPr>
              <a:t># 2. Load the dataset</a:t>
            </a:r>
          </a:p>
          <a:p>
            <a:pPr algn="just">
              <a:lnSpc>
                <a:spcPts val="4830"/>
              </a:lnSpc>
            </a:pPr>
            <a:r>
              <a:rPr lang="en-US" sz="3450" b="true">
                <a:solidFill>
                  <a:srgbClr val="FFFFFF"/>
                </a:solidFill>
                <a:latin typeface="Canva Sans Bold"/>
                <a:ea typeface="Canva Sans Bold"/>
                <a:cs typeface="Canva Sans Bold"/>
                <a:sym typeface="Canva Sans Bold"/>
              </a:rPr>
              <a:t>df = pd.read_csv("student_scores.csv")</a:t>
            </a:r>
          </a:p>
          <a:p>
            <a:pPr algn="just">
              <a:lnSpc>
                <a:spcPts val="4830"/>
              </a:lnSpc>
            </a:pPr>
          </a:p>
          <a:p>
            <a:pPr algn="just">
              <a:lnSpc>
                <a:spcPts val="4830"/>
              </a:lnSpc>
            </a:pPr>
            <a:r>
              <a:rPr lang="en-US" sz="3450" b="true">
                <a:solidFill>
                  <a:srgbClr val="FFFFFF"/>
                </a:solidFill>
                <a:latin typeface="Canva Sans Bold"/>
                <a:ea typeface="Canva Sans Bold"/>
                <a:cs typeface="Canva Sans Bold"/>
                <a:sym typeface="Canva Sans Bold"/>
              </a:rPr>
              <a:t># 3. Drop unnecessary index column</a:t>
            </a:r>
          </a:p>
          <a:p>
            <a:pPr algn="just">
              <a:lnSpc>
                <a:spcPts val="4830"/>
              </a:lnSpc>
            </a:pPr>
            <a:r>
              <a:rPr lang="en-US" sz="3450" b="true">
                <a:solidFill>
                  <a:srgbClr val="FFFFFF"/>
                </a:solidFill>
                <a:latin typeface="Canva Sans Bold"/>
                <a:ea typeface="Canva Sans Bold"/>
                <a:cs typeface="Canva Sans Bold"/>
                <a:sym typeface="Canva Sans Bold"/>
              </a:rPr>
              <a:t>df.drop(columns=["Unnamed: 0"], inplace=True)</a:t>
            </a:r>
          </a:p>
          <a:p>
            <a:pPr algn="just">
              <a:lnSpc>
                <a:spcPts val="4830"/>
              </a:lnSpc>
            </a:pPr>
          </a:p>
          <a:p>
            <a:pPr algn="just">
              <a:lnSpc>
                <a:spcPts val="4830"/>
              </a:lnSpc>
            </a:pPr>
            <a:r>
              <a:rPr lang="en-US" sz="3450" b="true">
                <a:solidFill>
                  <a:srgbClr val="FFFFFF"/>
                </a:solidFill>
                <a:latin typeface="Canva Sans Bold"/>
                <a:ea typeface="Canva Sans Bold"/>
                <a:cs typeface="Canva Sans Bold"/>
                <a:sym typeface="Canva Sans Bold"/>
              </a:rPr>
              <a:t># 4. </a:t>
            </a:r>
            <a:r>
              <a:rPr lang="en-US" sz="3450" b="true">
                <a:solidFill>
                  <a:srgbClr val="FFFFFF"/>
                </a:solidFill>
                <a:latin typeface="Canva Sans Bold"/>
                <a:ea typeface="Canva Sans Bold"/>
                <a:cs typeface="Canva Sans Bold"/>
                <a:sym typeface="Canva Sans Bold"/>
              </a:rPr>
              <a:t>Replace incorrect value in WklyStudyHours column</a:t>
            </a:r>
          </a:p>
          <a:p>
            <a:pPr algn="just">
              <a:lnSpc>
                <a:spcPts val="4830"/>
              </a:lnSpc>
            </a:pPr>
            <a:r>
              <a:rPr lang="en-US" sz="3450" b="true">
                <a:solidFill>
                  <a:srgbClr val="FFFFFF"/>
                </a:solidFill>
                <a:latin typeface="Canva Sans Bold"/>
                <a:ea typeface="Canva Sans Bold"/>
                <a:cs typeface="Canva Sans Bold"/>
                <a:sym typeface="Canva Sans Bold"/>
              </a:rPr>
              <a:t>df["WklyStudyHours"] = df["WklyStudyHours"].replace("05-Oct", "5-10")</a:t>
            </a:r>
          </a:p>
          <a:p>
            <a:pPr algn="just">
              <a:lnSpc>
                <a:spcPts val="4830"/>
              </a:lnSpc>
            </a:pPr>
          </a:p>
        </p:txBody>
      </p:sp>
      <p:sp>
        <p:nvSpPr>
          <p:cNvPr name="Freeform 7" id="7"/>
          <p:cNvSpPr/>
          <p:nvPr/>
        </p:nvSpPr>
        <p:spPr>
          <a:xfrm flipH="false" flipV="false" rot="-3244562">
            <a:off x="17415370" y="9174394"/>
            <a:ext cx="1060141" cy="1072203"/>
          </a:xfrm>
          <a:custGeom>
            <a:avLst/>
            <a:gdLst/>
            <a:ahLst/>
            <a:cxnLst/>
            <a:rect r="r" b="b" t="t" l="l"/>
            <a:pathLst>
              <a:path h="1072203" w="1060141">
                <a:moveTo>
                  <a:pt x="0" y="0"/>
                </a:moveTo>
                <a:lnTo>
                  <a:pt x="1060141" y="0"/>
                </a:lnTo>
                <a:lnTo>
                  <a:pt x="1060141" y="1072203"/>
                </a:lnTo>
                <a:lnTo>
                  <a:pt x="0" y="10722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282483">
            <a:off x="16223391" y="1241298"/>
            <a:ext cx="2798006" cy="2829841"/>
          </a:xfrm>
          <a:custGeom>
            <a:avLst/>
            <a:gdLst/>
            <a:ahLst/>
            <a:cxnLst/>
            <a:rect r="r" b="b" t="t" l="l"/>
            <a:pathLst>
              <a:path h="2829841" w="2798006">
                <a:moveTo>
                  <a:pt x="0" y="0"/>
                </a:moveTo>
                <a:lnTo>
                  <a:pt x="2798006" y="0"/>
                </a:lnTo>
                <a:lnTo>
                  <a:pt x="2798006" y="2829841"/>
                </a:lnTo>
                <a:lnTo>
                  <a:pt x="0" y="28298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706198" y="670242"/>
            <a:ext cx="15748980" cy="707391"/>
          </a:xfrm>
          <a:prstGeom prst="rect">
            <a:avLst/>
          </a:prstGeom>
        </p:spPr>
        <p:txBody>
          <a:bodyPr anchor="t" rtlCol="false" tIns="0" lIns="0" bIns="0" rIns="0">
            <a:spAutoFit/>
          </a:bodyPr>
          <a:lstStyle/>
          <a:p>
            <a:pPr algn="l">
              <a:lnSpc>
                <a:spcPts val="4600"/>
              </a:lnSpc>
            </a:pPr>
            <a:r>
              <a:rPr lang="en-US" sz="4600">
                <a:solidFill>
                  <a:srgbClr val="EA6648"/>
                </a:solidFill>
                <a:latin typeface="Mango AC"/>
                <a:ea typeface="Mango AC"/>
                <a:cs typeface="Mango AC"/>
                <a:sym typeface="Mango AC"/>
              </a:rPr>
              <a:t>DATA CLEANING &amp; PREPROCESSING – CODE USED</a:t>
            </a:r>
          </a:p>
        </p:txBody>
      </p:sp>
      <p:sp>
        <p:nvSpPr>
          <p:cNvPr name="Freeform 10" id="10"/>
          <p:cNvSpPr/>
          <p:nvPr/>
        </p:nvSpPr>
        <p:spPr>
          <a:xfrm flipH="false" flipV="false" rot="2282483">
            <a:off x="-408537" y="-416482"/>
            <a:ext cx="1192328" cy="1205894"/>
          </a:xfrm>
          <a:custGeom>
            <a:avLst/>
            <a:gdLst/>
            <a:ahLst/>
            <a:cxnLst/>
            <a:rect r="r" b="b" t="t" l="l"/>
            <a:pathLst>
              <a:path h="1205894" w="1192328">
                <a:moveTo>
                  <a:pt x="0" y="0"/>
                </a:moveTo>
                <a:lnTo>
                  <a:pt x="1192328" y="0"/>
                </a:lnTo>
                <a:lnTo>
                  <a:pt x="1192328" y="1205894"/>
                </a:lnTo>
                <a:lnTo>
                  <a:pt x="0" y="1205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399999">
            <a:off x="-317586" y="8959199"/>
            <a:ext cx="1320290" cy="1335312"/>
          </a:xfrm>
          <a:custGeom>
            <a:avLst/>
            <a:gdLst/>
            <a:ahLst/>
            <a:cxnLst/>
            <a:rect r="r" b="b" t="t" l="l"/>
            <a:pathLst>
              <a:path h="1335312" w="1320290">
                <a:moveTo>
                  <a:pt x="0" y="0"/>
                </a:moveTo>
                <a:lnTo>
                  <a:pt x="1320290" y="0"/>
                </a:lnTo>
                <a:lnTo>
                  <a:pt x="1320290" y="1335312"/>
                </a:lnTo>
                <a:lnTo>
                  <a:pt x="0" y="13353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559" y="0"/>
            <a:ext cx="17602881" cy="12272215"/>
            <a:chOff x="0" y="0"/>
            <a:chExt cx="23470508" cy="16362954"/>
          </a:xfrm>
        </p:grpSpPr>
        <p:sp>
          <p:nvSpPr>
            <p:cNvPr name="Freeform 4" id="4"/>
            <p:cNvSpPr/>
            <p:nvPr/>
          </p:nvSpPr>
          <p:spPr>
            <a:xfrm flipH="false" flipV="false" rot="-5400000">
              <a:off x="5066407" y="-2041148"/>
              <a:ext cx="14915787" cy="21892416"/>
            </a:xfrm>
            <a:custGeom>
              <a:avLst/>
              <a:gdLst/>
              <a:ahLst/>
              <a:cxnLst/>
              <a:rect r="r" b="b" t="t" l="l"/>
              <a:pathLst>
                <a:path h="21892416" w="14915787">
                  <a:moveTo>
                    <a:pt x="0" y="0"/>
                  </a:moveTo>
                  <a:lnTo>
                    <a:pt x="14915787" y="0"/>
                  </a:lnTo>
                  <a:lnTo>
                    <a:pt x="14915787" y="21892416"/>
                  </a:lnTo>
                  <a:lnTo>
                    <a:pt x="0" y="21892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631362" y="-3631362"/>
              <a:ext cx="15527448" cy="22790172"/>
            </a:xfrm>
            <a:custGeom>
              <a:avLst/>
              <a:gdLst/>
              <a:ahLst/>
              <a:cxnLst/>
              <a:rect r="r" b="b" t="t" l="l"/>
              <a:pathLst>
                <a:path h="22790172" w="15527448">
                  <a:moveTo>
                    <a:pt x="0" y="0"/>
                  </a:moveTo>
                  <a:lnTo>
                    <a:pt x="15527448" y="0"/>
                  </a:lnTo>
                  <a:lnTo>
                    <a:pt x="15527448" y="22790172"/>
                  </a:lnTo>
                  <a:lnTo>
                    <a:pt x="0" y="22790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1028700" y="2133743"/>
            <a:ext cx="16593694" cy="6684633"/>
          </a:xfrm>
          <a:prstGeom prst="rect">
            <a:avLst/>
          </a:prstGeom>
        </p:spPr>
        <p:txBody>
          <a:bodyPr anchor="t" rtlCol="false" tIns="0" lIns="0" bIns="0" rIns="0">
            <a:spAutoFit/>
          </a:bodyPr>
          <a:lstStyle/>
          <a:p>
            <a:pPr algn="just">
              <a:lnSpc>
                <a:spcPts val="4830"/>
              </a:lnSpc>
            </a:pPr>
            <a:r>
              <a:rPr lang="en-US" sz="3450" b="true">
                <a:solidFill>
                  <a:srgbClr val="FFFFFF"/>
                </a:solidFill>
                <a:latin typeface="Canva Sans Bold"/>
                <a:ea typeface="Canva Sans Bold"/>
                <a:cs typeface="Canva Sans Bold"/>
                <a:sym typeface="Canva Sans Bold"/>
              </a:rPr>
              <a:t># 5. Check for missing values</a:t>
            </a:r>
          </a:p>
          <a:p>
            <a:pPr algn="just">
              <a:lnSpc>
                <a:spcPts val="4830"/>
              </a:lnSpc>
            </a:pPr>
            <a:r>
              <a:rPr lang="en-US" sz="3450" b="true">
                <a:solidFill>
                  <a:srgbClr val="FFFFFF"/>
                </a:solidFill>
                <a:latin typeface="Canva Sans Bold"/>
                <a:ea typeface="Canva Sans Bold"/>
                <a:cs typeface="Canva Sans Bold"/>
                <a:sym typeface="Canva Sans Bold"/>
              </a:rPr>
              <a:t>df.isnull().sum()</a:t>
            </a:r>
          </a:p>
          <a:p>
            <a:pPr algn="just">
              <a:lnSpc>
                <a:spcPts val="4830"/>
              </a:lnSpc>
            </a:pPr>
          </a:p>
          <a:p>
            <a:pPr algn="just">
              <a:lnSpc>
                <a:spcPts val="4830"/>
              </a:lnSpc>
            </a:pPr>
            <a:r>
              <a:rPr lang="en-US" sz="3450" b="true">
                <a:solidFill>
                  <a:srgbClr val="FFFFFF"/>
                </a:solidFill>
                <a:latin typeface="Canva Sans Bold"/>
                <a:ea typeface="Canva Sans Bold"/>
                <a:cs typeface="Canva Sans Bold"/>
                <a:sym typeface="Canva Sans Bold"/>
              </a:rPr>
              <a:t># 6. Fill missing categorical values</a:t>
            </a:r>
          </a:p>
          <a:p>
            <a:pPr algn="just">
              <a:lnSpc>
                <a:spcPts val="4830"/>
              </a:lnSpc>
            </a:pPr>
            <a:r>
              <a:rPr lang="en-US" sz="3450" b="true">
                <a:solidFill>
                  <a:srgbClr val="FFFFFF"/>
                </a:solidFill>
                <a:latin typeface="Canva Sans Bold"/>
                <a:ea typeface="Canva Sans Bold"/>
                <a:cs typeface="Canva Sans Bold"/>
                <a:sym typeface="Canva Sans Bold"/>
              </a:rPr>
              <a:t>df["EthnicGroup"].fillna("unknown", inplace=True)</a:t>
            </a:r>
          </a:p>
          <a:p>
            <a:pPr algn="just">
              <a:lnSpc>
                <a:spcPts val="4830"/>
              </a:lnSpc>
            </a:pPr>
          </a:p>
          <a:p>
            <a:pPr algn="just">
              <a:lnSpc>
                <a:spcPts val="4830"/>
              </a:lnSpc>
            </a:pPr>
            <a:r>
              <a:rPr lang="en-US" sz="3450" b="true">
                <a:solidFill>
                  <a:srgbClr val="FFFFFF"/>
                </a:solidFill>
                <a:latin typeface="Canva Sans Bold"/>
                <a:ea typeface="Canva Sans Bold"/>
                <a:cs typeface="Canva Sans Bold"/>
                <a:sym typeface="Canva Sans Bold"/>
              </a:rPr>
              <a:t># 7. Fil</a:t>
            </a:r>
            <a:r>
              <a:rPr lang="en-US" sz="3450" b="true">
                <a:solidFill>
                  <a:srgbClr val="FFFFFF"/>
                </a:solidFill>
                <a:latin typeface="Canva Sans Bold"/>
                <a:ea typeface="Canva Sans Bold"/>
                <a:cs typeface="Canva Sans Bold"/>
                <a:sym typeface="Canva Sans Bold"/>
              </a:rPr>
              <a:t>l missing numerical values with median</a:t>
            </a:r>
          </a:p>
          <a:p>
            <a:pPr algn="just">
              <a:lnSpc>
                <a:spcPts val="4830"/>
              </a:lnSpc>
            </a:pPr>
            <a:r>
              <a:rPr lang="en-US" sz="3450" b="true">
                <a:solidFill>
                  <a:srgbClr val="FFFFFF"/>
                </a:solidFill>
                <a:latin typeface="Canva Sans Bold"/>
                <a:ea typeface="Canva Sans Bold"/>
                <a:cs typeface="Canva Sans Bold"/>
                <a:sym typeface="Canva Sans Bold"/>
              </a:rPr>
              <a:t>df["NrSiblings"] = df["NrSiblings"].fillna(df["NrSiblings"].median())</a:t>
            </a:r>
          </a:p>
          <a:p>
            <a:pPr algn="just">
              <a:lnSpc>
                <a:spcPts val="4830"/>
              </a:lnSpc>
            </a:pPr>
          </a:p>
          <a:p>
            <a:pPr algn="just">
              <a:lnSpc>
                <a:spcPts val="4830"/>
              </a:lnSpc>
            </a:pPr>
            <a:r>
              <a:rPr lang="en-US" sz="3450" b="true">
                <a:solidFill>
                  <a:srgbClr val="FFFFFF"/>
                </a:solidFill>
                <a:latin typeface="Canva Sans Bold"/>
                <a:ea typeface="Canva Sans Bold"/>
                <a:cs typeface="Canva Sans Bold"/>
                <a:sym typeface="Canva Sans Bold"/>
              </a:rPr>
              <a:t># 8. Drop any remaining rows with missing values (optional/if needed)</a:t>
            </a:r>
          </a:p>
          <a:p>
            <a:pPr algn="just">
              <a:lnSpc>
                <a:spcPts val="4830"/>
              </a:lnSpc>
            </a:pPr>
            <a:r>
              <a:rPr lang="en-US" sz="3450" b="true">
                <a:solidFill>
                  <a:srgbClr val="FFFFFF"/>
                </a:solidFill>
                <a:latin typeface="Canva Sans Bold"/>
                <a:ea typeface="Canva Sans Bold"/>
                <a:cs typeface="Canva Sans Bold"/>
                <a:sym typeface="Canva Sans Bold"/>
              </a:rPr>
              <a:t>df.dropna(inplace=True)</a:t>
            </a:r>
          </a:p>
        </p:txBody>
      </p:sp>
      <p:sp>
        <p:nvSpPr>
          <p:cNvPr name="Freeform 7" id="7"/>
          <p:cNvSpPr/>
          <p:nvPr/>
        </p:nvSpPr>
        <p:spPr>
          <a:xfrm flipH="false" flipV="false" rot="-3244562">
            <a:off x="16336845" y="7752206"/>
            <a:ext cx="3217192" cy="3253797"/>
          </a:xfrm>
          <a:custGeom>
            <a:avLst/>
            <a:gdLst/>
            <a:ahLst/>
            <a:cxnLst/>
            <a:rect r="r" b="b" t="t" l="l"/>
            <a:pathLst>
              <a:path h="3253797" w="3217192">
                <a:moveTo>
                  <a:pt x="0" y="0"/>
                </a:moveTo>
                <a:lnTo>
                  <a:pt x="3217192" y="0"/>
                </a:lnTo>
                <a:lnTo>
                  <a:pt x="3217192" y="3253797"/>
                </a:lnTo>
                <a:lnTo>
                  <a:pt x="0" y="32537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282483">
            <a:off x="16687965" y="-243083"/>
            <a:ext cx="2514952" cy="2543567"/>
          </a:xfrm>
          <a:custGeom>
            <a:avLst/>
            <a:gdLst/>
            <a:ahLst/>
            <a:cxnLst/>
            <a:rect r="r" b="b" t="t" l="l"/>
            <a:pathLst>
              <a:path h="2543567" w="2514952">
                <a:moveTo>
                  <a:pt x="0" y="0"/>
                </a:moveTo>
                <a:lnTo>
                  <a:pt x="2514951" y="0"/>
                </a:lnTo>
                <a:lnTo>
                  <a:pt x="2514951" y="2543566"/>
                </a:lnTo>
                <a:lnTo>
                  <a:pt x="0" y="2543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706198" y="670242"/>
            <a:ext cx="15748980" cy="707391"/>
          </a:xfrm>
          <a:prstGeom prst="rect">
            <a:avLst/>
          </a:prstGeom>
        </p:spPr>
        <p:txBody>
          <a:bodyPr anchor="t" rtlCol="false" tIns="0" lIns="0" bIns="0" rIns="0">
            <a:spAutoFit/>
          </a:bodyPr>
          <a:lstStyle/>
          <a:p>
            <a:pPr algn="l">
              <a:lnSpc>
                <a:spcPts val="4600"/>
              </a:lnSpc>
            </a:pPr>
            <a:r>
              <a:rPr lang="en-US" sz="4600">
                <a:solidFill>
                  <a:srgbClr val="EA6648"/>
                </a:solidFill>
                <a:latin typeface="Mango AC"/>
                <a:ea typeface="Mango AC"/>
                <a:cs typeface="Mango AC"/>
                <a:sym typeface="Mango AC"/>
              </a:rPr>
              <a:t>DATA CLEANING &amp; PREPROCESSING – CODE USED</a:t>
            </a:r>
          </a:p>
        </p:txBody>
      </p:sp>
      <p:sp>
        <p:nvSpPr>
          <p:cNvPr name="Freeform 10" id="10"/>
          <p:cNvSpPr/>
          <p:nvPr/>
        </p:nvSpPr>
        <p:spPr>
          <a:xfrm flipH="false" flipV="false" rot="-3244562">
            <a:off x="-578124" y="8800200"/>
            <a:ext cx="1841366" cy="1862317"/>
          </a:xfrm>
          <a:custGeom>
            <a:avLst/>
            <a:gdLst/>
            <a:ahLst/>
            <a:cxnLst/>
            <a:rect r="r" b="b" t="t" l="l"/>
            <a:pathLst>
              <a:path h="1862317" w="1841366">
                <a:moveTo>
                  <a:pt x="0" y="0"/>
                </a:moveTo>
                <a:lnTo>
                  <a:pt x="1841366" y="0"/>
                </a:lnTo>
                <a:lnTo>
                  <a:pt x="1841366" y="1862317"/>
                </a:lnTo>
                <a:lnTo>
                  <a:pt x="0" y="1862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559" y="0"/>
            <a:ext cx="17602881" cy="12272215"/>
            <a:chOff x="0" y="0"/>
            <a:chExt cx="23470508" cy="16362954"/>
          </a:xfrm>
        </p:grpSpPr>
        <p:sp>
          <p:nvSpPr>
            <p:cNvPr name="Freeform 4" id="4"/>
            <p:cNvSpPr/>
            <p:nvPr/>
          </p:nvSpPr>
          <p:spPr>
            <a:xfrm flipH="false" flipV="false" rot="-5400000">
              <a:off x="5066407" y="-2041148"/>
              <a:ext cx="14915787" cy="21892416"/>
            </a:xfrm>
            <a:custGeom>
              <a:avLst/>
              <a:gdLst/>
              <a:ahLst/>
              <a:cxnLst/>
              <a:rect r="r" b="b" t="t" l="l"/>
              <a:pathLst>
                <a:path h="21892416" w="14915787">
                  <a:moveTo>
                    <a:pt x="0" y="0"/>
                  </a:moveTo>
                  <a:lnTo>
                    <a:pt x="14915787" y="0"/>
                  </a:lnTo>
                  <a:lnTo>
                    <a:pt x="14915787" y="21892416"/>
                  </a:lnTo>
                  <a:lnTo>
                    <a:pt x="0" y="21892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631362" y="-3631362"/>
              <a:ext cx="15527448" cy="22790172"/>
            </a:xfrm>
            <a:custGeom>
              <a:avLst/>
              <a:gdLst/>
              <a:ahLst/>
              <a:cxnLst/>
              <a:rect r="r" b="b" t="t" l="l"/>
              <a:pathLst>
                <a:path h="22790172" w="15527448">
                  <a:moveTo>
                    <a:pt x="0" y="0"/>
                  </a:moveTo>
                  <a:lnTo>
                    <a:pt x="15527448" y="0"/>
                  </a:lnTo>
                  <a:lnTo>
                    <a:pt x="15527448" y="22790172"/>
                  </a:lnTo>
                  <a:lnTo>
                    <a:pt x="0" y="22790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1312263" y="1969811"/>
            <a:ext cx="19994493" cy="7288489"/>
          </a:xfrm>
          <a:prstGeom prst="rect">
            <a:avLst/>
          </a:prstGeom>
        </p:spPr>
        <p:txBody>
          <a:bodyPr anchor="t" rtlCol="false" tIns="0" lIns="0" bIns="0" rIns="0">
            <a:spAutoFit/>
          </a:bodyPr>
          <a:lstStyle/>
          <a:p>
            <a:pPr algn="just">
              <a:lnSpc>
                <a:spcPts val="5820"/>
              </a:lnSpc>
            </a:pPr>
            <a:r>
              <a:rPr lang="en-US" sz="4157" b="true">
                <a:solidFill>
                  <a:srgbClr val="FFFFFF"/>
                </a:solidFill>
                <a:latin typeface="Canva Sans Bold"/>
                <a:ea typeface="Canva Sans Bold"/>
                <a:cs typeface="Canva Sans Bold"/>
                <a:sym typeface="Canva Sans Bold"/>
              </a:rPr>
              <a:t>Using pandas, matplotlib, and seaborn, I explored</a:t>
            </a:r>
          </a:p>
          <a:p>
            <a:pPr algn="just">
              <a:lnSpc>
                <a:spcPts val="5820"/>
              </a:lnSpc>
            </a:pPr>
            <a:r>
              <a:rPr lang="en-US" sz="4157" b="true">
                <a:solidFill>
                  <a:srgbClr val="FFFFFF"/>
                </a:solidFill>
                <a:latin typeface="Canva Sans Bold"/>
                <a:ea typeface="Canva Sans Bold"/>
                <a:cs typeface="Canva Sans Bold"/>
                <a:sym typeface="Canva Sans Bold"/>
              </a:rPr>
              <a:t> re</a:t>
            </a:r>
            <a:r>
              <a:rPr lang="en-US" sz="4157" b="true">
                <a:solidFill>
                  <a:srgbClr val="FFFFFF"/>
                </a:solidFill>
                <a:latin typeface="Canva Sans Bold"/>
                <a:ea typeface="Canva Sans Bold"/>
                <a:cs typeface="Canva Sans Bold"/>
                <a:sym typeface="Canva Sans Bold"/>
              </a:rPr>
              <a:t>lat</a:t>
            </a:r>
            <a:r>
              <a:rPr lang="en-US" sz="4157" b="true">
                <a:solidFill>
                  <a:srgbClr val="FFFFFF"/>
                </a:solidFill>
                <a:latin typeface="Canva Sans Bold"/>
                <a:ea typeface="Canva Sans Bold"/>
                <a:cs typeface="Canva Sans Bold"/>
                <a:sym typeface="Canva Sans Bold"/>
              </a:rPr>
              <a:t>ionships and patterns in the data. </a:t>
            </a:r>
          </a:p>
          <a:p>
            <a:pPr algn="just">
              <a:lnSpc>
                <a:spcPts val="5820"/>
              </a:lnSpc>
            </a:pPr>
          </a:p>
          <a:p>
            <a:pPr algn="just">
              <a:lnSpc>
                <a:spcPts val="5820"/>
              </a:lnSpc>
            </a:pPr>
            <a:r>
              <a:rPr lang="en-US" sz="4157" b="true">
                <a:solidFill>
                  <a:srgbClr val="FFFFFF"/>
                </a:solidFill>
                <a:latin typeface="Canva Sans Bold"/>
                <a:ea typeface="Canva Sans Bold"/>
                <a:cs typeface="Canva Sans Bold"/>
                <a:sym typeface="Canva Sans Bold"/>
              </a:rPr>
              <a:t>Key insights included:</a:t>
            </a:r>
          </a:p>
          <a:p>
            <a:pPr algn="just">
              <a:lnSpc>
                <a:spcPts val="5820"/>
              </a:lnSpc>
            </a:pPr>
          </a:p>
          <a:p>
            <a:pPr algn="just" marL="897630" indent="-448815" lvl="1">
              <a:lnSpc>
                <a:spcPts val="5820"/>
              </a:lnSpc>
              <a:buFont typeface="Arial"/>
              <a:buChar char="•"/>
            </a:pPr>
            <a:r>
              <a:rPr lang="en-US" b="true" sz="4157">
                <a:solidFill>
                  <a:srgbClr val="FFFFFF"/>
                </a:solidFill>
                <a:latin typeface="Canva Sans Bold"/>
                <a:ea typeface="Canva Sans Bold"/>
                <a:cs typeface="Canva Sans Bold"/>
                <a:sym typeface="Canva Sans Bold"/>
              </a:rPr>
              <a:t>Distribution of diffrent scores with number of student</a:t>
            </a:r>
          </a:p>
          <a:p>
            <a:pPr algn="just" marL="897630" indent="-448815" lvl="1">
              <a:lnSpc>
                <a:spcPts val="5820"/>
              </a:lnSpc>
              <a:buFont typeface="Arial"/>
              <a:buChar char="•"/>
            </a:pPr>
            <a:r>
              <a:rPr lang="en-US" b="true" sz="4157">
                <a:solidFill>
                  <a:srgbClr val="FFFFFF"/>
                </a:solidFill>
                <a:latin typeface="Canva Sans Bold"/>
                <a:ea typeface="Canva Sans Bold"/>
                <a:cs typeface="Canva Sans Bold"/>
                <a:sym typeface="Canva Sans Bold"/>
              </a:rPr>
              <a:t>Distribution by Ethnic group</a:t>
            </a:r>
          </a:p>
          <a:p>
            <a:pPr algn="just" marL="897630" indent="-448815" lvl="1">
              <a:lnSpc>
                <a:spcPts val="5820"/>
              </a:lnSpc>
              <a:buFont typeface="Arial"/>
              <a:buChar char="•"/>
            </a:pPr>
            <a:r>
              <a:rPr lang="en-US" b="true" sz="4157">
                <a:solidFill>
                  <a:srgbClr val="FFFFFF"/>
                </a:solidFill>
                <a:latin typeface="Canva Sans Bold"/>
                <a:ea typeface="Canva Sans Bold"/>
                <a:cs typeface="Canva Sans Bold"/>
                <a:sym typeface="Canva Sans Bold"/>
              </a:rPr>
              <a:t>Reading score by parents education</a:t>
            </a:r>
          </a:p>
          <a:p>
            <a:pPr algn="just" marL="897630" indent="-448815" lvl="1">
              <a:lnSpc>
                <a:spcPts val="5820"/>
              </a:lnSpc>
              <a:buFont typeface="Arial"/>
              <a:buChar char="•"/>
            </a:pPr>
            <a:r>
              <a:rPr lang="en-US" b="true" sz="4157">
                <a:solidFill>
                  <a:srgbClr val="FFFFFF"/>
                </a:solidFill>
                <a:latin typeface="Canva Sans Bold"/>
                <a:ea typeface="Canva Sans Bold"/>
                <a:cs typeface="Canva Sans Bold"/>
                <a:sym typeface="Canva Sans Bold"/>
              </a:rPr>
              <a:t>Maths Score By   Gender </a:t>
            </a:r>
          </a:p>
          <a:p>
            <a:pPr algn="just" marL="897630" indent="-448815" lvl="1">
              <a:lnSpc>
                <a:spcPts val="5820"/>
              </a:lnSpc>
              <a:buFont typeface="Arial"/>
              <a:buChar char="•"/>
            </a:pPr>
            <a:r>
              <a:rPr lang="en-US" b="true" sz="4157">
                <a:solidFill>
                  <a:srgbClr val="FFFFFF"/>
                </a:solidFill>
                <a:latin typeface="Canva Sans Bold"/>
                <a:ea typeface="Canva Sans Bold"/>
                <a:cs typeface="Canva Sans Bold"/>
                <a:sym typeface="Canva Sans Bold"/>
              </a:rPr>
              <a:t>Maths Score By Study Hour</a:t>
            </a:r>
          </a:p>
        </p:txBody>
      </p:sp>
      <p:sp>
        <p:nvSpPr>
          <p:cNvPr name="Freeform 7" id="7"/>
          <p:cNvSpPr/>
          <p:nvPr/>
        </p:nvSpPr>
        <p:spPr>
          <a:xfrm flipH="false" flipV="false" rot="-3244562">
            <a:off x="15710638" y="7692018"/>
            <a:ext cx="3097324" cy="3132565"/>
          </a:xfrm>
          <a:custGeom>
            <a:avLst/>
            <a:gdLst/>
            <a:ahLst/>
            <a:cxnLst/>
            <a:rect r="r" b="b" t="t" l="l"/>
            <a:pathLst>
              <a:path h="3132565" w="3097324">
                <a:moveTo>
                  <a:pt x="0" y="0"/>
                </a:moveTo>
                <a:lnTo>
                  <a:pt x="3097324" y="0"/>
                </a:lnTo>
                <a:lnTo>
                  <a:pt x="3097324" y="3132564"/>
                </a:lnTo>
                <a:lnTo>
                  <a:pt x="0" y="3132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282483">
            <a:off x="16552297" y="-422321"/>
            <a:ext cx="2869395" cy="2902042"/>
          </a:xfrm>
          <a:custGeom>
            <a:avLst/>
            <a:gdLst/>
            <a:ahLst/>
            <a:cxnLst/>
            <a:rect r="r" b="b" t="t" l="l"/>
            <a:pathLst>
              <a:path h="2902042" w="2869395">
                <a:moveTo>
                  <a:pt x="0" y="0"/>
                </a:moveTo>
                <a:lnTo>
                  <a:pt x="2869394" y="0"/>
                </a:lnTo>
                <a:lnTo>
                  <a:pt x="2869394" y="2902042"/>
                </a:lnTo>
                <a:lnTo>
                  <a:pt x="0" y="29020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706198" y="670242"/>
            <a:ext cx="15748980" cy="707391"/>
          </a:xfrm>
          <a:prstGeom prst="rect">
            <a:avLst/>
          </a:prstGeom>
        </p:spPr>
        <p:txBody>
          <a:bodyPr anchor="t" rtlCol="false" tIns="0" lIns="0" bIns="0" rIns="0">
            <a:spAutoFit/>
          </a:bodyPr>
          <a:lstStyle/>
          <a:p>
            <a:pPr algn="l">
              <a:lnSpc>
                <a:spcPts val="4600"/>
              </a:lnSpc>
            </a:pPr>
            <a:r>
              <a:rPr lang="en-US" sz="4600">
                <a:solidFill>
                  <a:srgbClr val="EA6648"/>
                </a:solidFill>
                <a:latin typeface="Mango AC"/>
                <a:ea typeface="Mango AC"/>
                <a:cs typeface="Mango AC"/>
                <a:sym typeface="Mango AC"/>
              </a:rPr>
              <a:t>       EXPLORATORY   DATA    ANALYSIS   (EDA)</a:t>
            </a:r>
          </a:p>
        </p:txBody>
      </p:sp>
      <p:sp>
        <p:nvSpPr>
          <p:cNvPr name="Freeform 10" id="10"/>
          <p:cNvSpPr/>
          <p:nvPr/>
        </p:nvSpPr>
        <p:spPr>
          <a:xfrm flipH="false" flipV="false" rot="-3244562">
            <a:off x="-636439" y="-317842"/>
            <a:ext cx="1957998" cy="1980276"/>
          </a:xfrm>
          <a:custGeom>
            <a:avLst/>
            <a:gdLst/>
            <a:ahLst/>
            <a:cxnLst/>
            <a:rect r="r" b="b" t="t" l="l"/>
            <a:pathLst>
              <a:path h="1980276" w="1957998">
                <a:moveTo>
                  <a:pt x="0" y="0"/>
                </a:moveTo>
                <a:lnTo>
                  <a:pt x="1957997" y="0"/>
                </a:lnTo>
                <a:lnTo>
                  <a:pt x="1957997" y="1980276"/>
                </a:lnTo>
                <a:lnTo>
                  <a:pt x="0" y="1980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3244562">
            <a:off x="-636439" y="8522215"/>
            <a:ext cx="1957998" cy="1980276"/>
          </a:xfrm>
          <a:custGeom>
            <a:avLst/>
            <a:gdLst/>
            <a:ahLst/>
            <a:cxnLst/>
            <a:rect r="r" b="b" t="t" l="l"/>
            <a:pathLst>
              <a:path h="1980276" w="1957998">
                <a:moveTo>
                  <a:pt x="0" y="0"/>
                </a:moveTo>
                <a:lnTo>
                  <a:pt x="1957997" y="0"/>
                </a:lnTo>
                <a:lnTo>
                  <a:pt x="1957997" y="1980275"/>
                </a:lnTo>
                <a:lnTo>
                  <a:pt x="0" y="1980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87376" y="-398252"/>
            <a:ext cx="13113248" cy="11083503"/>
          </a:xfrm>
          <a:custGeom>
            <a:avLst/>
            <a:gdLst/>
            <a:ahLst/>
            <a:cxnLst/>
            <a:rect r="r" b="b" t="t" l="l"/>
            <a:pathLst>
              <a:path h="11083503" w="13113248">
                <a:moveTo>
                  <a:pt x="0" y="0"/>
                </a:moveTo>
                <a:lnTo>
                  <a:pt x="13113248" y="0"/>
                </a:lnTo>
                <a:lnTo>
                  <a:pt x="13113248" y="11083504"/>
                </a:lnTo>
                <a:lnTo>
                  <a:pt x="0" y="11083504"/>
                </a:lnTo>
                <a:lnTo>
                  <a:pt x="0" y="0"/>
                </a:lnTo>
                <a:close/>
              </a:path>
            </a:pathLst>
          </a:custGeom>
          <a:blipFill>
            <a:blip r:embed="rId4"/>
            <a:stretch>
              <a:fillRect l="-6237" t="-10328" r="-5546" b="-7121"/>
            </a:stretch>
          </a:blipFill>
        </p:spPr>
      </p:sp>
      <p:sp>
        <p:nvSpPr>
          <p:cNvPr name="Freeform 4" id="4"/>
          <p:cNvSpPr/>
          <p:nvPr/>
        </p:nvSpPr>
        <p:spPr>
          <a:xfrm flipH="false" flipV="false" rot="2282483">
            <a:off x="16658708" y="-161444"/>
            <a:ext cx="1921485" cy="1943347"/>
          </a:xfrm>
          <a:custGeom>
            <a:avLst/>
            <a:gdLst/>
            <a:ahLst/>
            <a:cxnLst/>
            <a:rect r="r" b="b" t="t" l="l"/>
            <a:pathLst>
              <a:path h="1943347" w="1921485">
                <a:moveTo>
                  <a:pt x="0" y="0"/>
                </a:moveTo>
                <a:lnTo>
                  <a:pt x="1921485" y="0"/>
                </a:lnTo>
                <a:lnTo>
                  <a:pt x="1921485" y="1943348"/>
                </a:lnTo>
                <a:lnTo>
                  <a:pt x="0" y="19433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3244562">
            <a:off x="16771041" y="8473322"/>
            <a:ext cx="1832159" cy="1853005"/>
          </a:xfrm>
          <a:custGeom>
            <a:avLst/>
            <a:gdLst/>
            <a:ahLst/>
            <a:cxnLst/>
            <a:rect r="r" b="b" t="t" l="l"/>
            <a:pathLst>
              <a:path h="1853005" w="1832159">
                <a:moveTo>
                  <a:pt x="0" y="0"/>
                </a:moveTo>
                <a:lnTo>
                  <a:pt x="1832159" y="0"/>
                </a:lnTo>
                <a:lnTo>
                  <a:pt x="1832159" y="1853005"/>
                </a:lnTo>
                <a:lnTo>
                  <a:pt x="0" y="18530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3244562">
            <a:off x="-379325" y="8828651"/>
            <a:ext cx="1832159" cy="1853005"/>
          </a:xfrm>
          <a:custGeom>
            <a:avLst/>
            <a:gdLst/>
            <a:ahLst/>
            <a:cxnLst/>
            <a:rect r="r" b="b" t="t" l="l"/>
            <a:pathLst>
              <a:path h="1853005" w="1832159">
                <a:moveTo>
                  <a:pt x="0" y="0"/>
                </a:moveTo>
                <a:lnTo>
                  <a:pt x="1832159" y="0"/>
                </a:lnTo>
                <a:lnTo>
                  <a:pt x="1832159" y="1853006"/>
                </a:lnTo>
                <a:lnTo>
                  <a:pt x="0" y="18530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3244562">
            <a:off x="-185232" y="4350383"/>
            <a:ext cx="1009204" cy="1020687"/>
          </a:xfrm>
          <a:custGeom>
            <a:avLst/>
            <a:gdLst/>
            <a:ahLst/>
            <a:cxnLst/>
            <a:rect r="r" b="b" t="t" l="l"/>
            <a:pathLst>
              <a:path h="1020687" w="1009204">
                <a:moveTo>
                  <a:pt x="0" y="0"/>
                </a:moveTo>
                <a:lnTo>
                  <a:pt x="1009204" y="0"/>
                </a:lnTo>
                <a:lnTo>
                  <a:pt x="1009204" y="1020687"/>
                </a:lnTo>
                <a:lnTo>
                  <a:pt x="0" y="10206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2282483">
            <a:off x="-301931" y="-210435"/>
            <a:ext cx="1677370" cy="1696455"/>
          </a:xfrm>
          <a:custGeom>
            <a:avLst/>
            <a:gdLst/>
            <a:ahLst/>
            <a:cxnLst/>
            <a:rect r="r" b="b" t="t" l="l"/>
            <a:pathLst>
              <a:path h="1696455" w="1677370">
                <a:moveTo>
                  <a:pt x="0" y="0"/>
                </a:moveTo>
                <a:lnTo>
                  <a:pt x="1677371" y="0"/>
                </a:lnTo>
                <a:lnTo>
                  <a:pt x="1677371" y="1696456"/>
                </a:lnTo>
                <a:lnTo>
                  <a:pt x="0" y="16964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9363" y="0"/>
            <a:ext cx="17602881" cy="9527030"/>
          </a:xfrm>
          <a:custGeom>
            <a:avLst/>
            <a:gdLst/>
            <a:ahLst/>
            <a:cxnLst/>
            <a:rect r="r" b="b" t="t" l="l"/>
            <a:pathLst>
              <a:path h="9527030" w="17602881">
                <a:moveTo>
                  <a:pt x="0" y="0"/>
                </a:moveTo>
                <a:lnTo>
                  <a:pt x="17602881" y="0"/>
                </a:lnTo>
                <a:lnTo>
                  <a:pt x="17602881" y="9527030"/>
                </a:lnTo>
                <a:lnTo>
                  <a:pt x="0" y="9527030"/>
                </a:lnTo>
                <a:lnTo>
                  <a:pt x="0" y="0"/>
                </a:lnTo>
                <a:close/>
              </a:path>
            </a:pathLst>
          </a:custGeom>
          <a:blipFill>
            <a:blip r:embed="rId4"/>
            <a:stretch>
              <a:fillRect l="-3463" t="-187" r="-1526" b="-981"/>
            </a:stretch>
          </a:blipFill>
        </p:spPr>
      </p:sp>
      <p:sp>
        <p:nvSpPr>
          <p:cNvPr name="Freeform 4" id="4"/>
          <p:cNvSpPr/>
          <p:nvPr/>
        </p:nvSpPr>
        <p:spPr>
          <a:xfrm flipH="false" flipV="false" rot="-3244562">
            <a:off x="10591942" y="9525043"/>
            <a:ext cx="1361611" cy="1377104"/>
          </a:xfrm>
          <a:custGeom>
            <a:avLst/>
            <a:gdLst/>
            <a:ahLst/>
            <a:cxnLst/>
            <a:rect r="r" b="b" t="t" l="l"/>
            <a:pathLst>
              <a:path h="1377104" w="1361611">
                <a:moveTo>
                  <a:pt x="0" y="0"/>
                </a:moveTo>
                <a:lnTo>
                  <a:pt x="1361612" y="0"/>
                </a:lnTo>
                <a:lnTo>
                  <a:pt x="1361612" y="1377104"/>
                </a:lnTo>
                <a:lnTo>
                  <a:pt x="0" y="13771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3244562">
            <a:off x="-620163" y="-407587"/>
            <a:ext cx="1699051" cy="1718383"/>
          </a:xfrm>
          <a:custGeom>
            <a:avLst/>
            <a:gdLst/>
            <a:ahLst/>
            <a:cxnLst/>
            <a:rect r="r" b="b" t="t" l="l"/>
            <a:pathLst>
              <a:path h="1718383" w="1699051">
                <a:moveTo>
                  <a:pt x="0" y="0"/>
                </a:moveTo>
                <a:lnTo>
                  <a:pt x="1699051" y="0"/>
                </a:lnTo>
                <a:lnTo>
                  <a:pt x="1699051" y="1718383"/>
                </a:lnTo>
                <a:lnTo>
                  <a:pt x="0" y="17183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2282483">
            <a:off x="16575655" y="-236066"/>
            <a:ext cx="2513179" cy="2541774"/>
          </a:xfrm>
          <a:custGeom>
            <a:avLst/>
            <a:gdLst/>
            <a:ahLst/>
            <a:cxnLst/>
            <a:rect r="r" b="b" t="t" l="l"/>
            <a:pathLst>
              <a:path h="2541774" w="2513179">
                <a:moveTo>
                  <a:pt x="0" y="0"/>
                </a:moveTo>
                <a:lnTo>
                  <a:pt x="2513178" y="0"/>
                </a:lnTo>
                <a:lnTo>
                  <a:pt x="2513178" y="2541774"/>
                </a:lnTo>
                <a:lnTo>
                  <a:pt x="0" y="25417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3244562">
            <a:off x="16478610" y="8376783"/>
            <a:ext cx="2274613" cy="2300493"/>
          </a:xfrm>
          <a:custGeom>
            <a:avLst/>
            <a:gdLst/>
            <a:ahLst/>
            <a:cxnLst/>
            <a:rect r="r" b="b" t="t" l="l"/>
            <a:pathLst>
              <a:path h="2300493" w="2274613">
                <a:moveTo>
                  <a:pt x="0" y="0"/>
                </a:moveTo>
                <a:lnTo>
                  <a:pt x="2274612" y="0"/>
                </a:lnTo>
                <a:lnTo>
                  <a:pt x="2274612" y="2300493"/>
                </a:lnTo>
                <a:lnTo>
                  <a:pt x="0" y="23004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244562">
            <a:off x="-243147" y="9482789"/>
            <a:ext cx="838906" cy="848451"/>
          </a:xfrm>
          <a:custGeom>
            <a:avLst/>
            <a:gdLst/>
            <a:ahLst/>
            <a:cxnLst/>
            <a:rect r="r" b="b" t="t" l="l"/>
            <a:pathLst>
              <a:path h="848451" w="838906">
                <a:moveTo>
                  <a:pt x="0" y="0"/>
                </a:moveTo>
                <a:lnTo>
                  <a:pt x="838906" y="0"/>
                </a:lnTo>
                <a:lnTo>
                  <a:pt x="838906" y="848451"/>
                </a:lnTo>
                <a:lnTo>
                  <a:pt x="0" y="8484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3244562">
            <a:off x="17628800" y="5401778"/>
            <a:ext cx="1318400" cy="1333401"/>
          </a:xfrm>
          <a:custGeom>
            <a:avLst/>
            <a:gdLst/>
            <a:ahLst/>
            <a:cxnLst/>
            <a:rect r="r" b="b" t="t" l="l"/>
            <a:pathLst>
              <a:path h="1333401" w="1318400">
                <a:moveTo>
                  <a:pt x="0" y="0"/>
                </a:moveTo>
                <a:lnTo>
                  <a:pt x="1318400" y="0"/>
                </a:lnTo>
                <a:lnTo>
                  <a:pt x="1318400" y="1333401"/>
                </a:lnTo>
                <a:lnTo>
                  <a:pt x="0" y="1333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651241" y="-6413191"/>
            <a:ext cx="12985519" cy="23113383"/>
          </a:xfrm>
          <a:custGeom>
            <a:avLst/>
            <a:gdLst/>
            <a:ahLst/>
            <a:cxnLst/>
            <a:rect r="r" b="b" t="t" l="l"/>
            <a:pathLst>
              <a:path h="23113383" w="12985519">
                <a:moveTo>
                  <a:pt x="0" y="0"/>
                </a:moveTo>
                <a:lnTo>
                  <a:pt x="12985518" y="0"/>
                </a:lnTo>
                <a:lnTo>
                  <a:pt x="12985518" y="23113382"/>
                </a:lnTo>
                <a:lnTo>
                  <a:pt x="0" y="23113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2483">
            <a:off x="16674397" y="-161444"/>
            <a:ext cx="1921485" cy="1943347"/>
          </a:xfrm>
          <a:custGeom>
            <a:avLst/>
            <a:gdLst/>
            <a:ahLst/>
            <a:cxnLst/>
            <a:rect r="r" b="b" t="t" l="l"/>
            <a:pathLst>
              <a:path h="1943347" w="1921485">
                <a:moveTo>
                  <a:pt x="0" y="0"/>
                </a:moveTo>
                <a:lnTo>
                  <a:pt x="1921484" y="0"/>
                </a:lnTo>
                <a:lnTo>
                  <a:pt x="1921484" y="1943348"/>
                </a:lnTo>
                <a:lnTo>
                  <a:pt x="0" y="19433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244562">
            <a:off x="16073822" y="8212560"/>
            <a:ext cx="2533990" cy="2562822"/>
          </a:xfrm>
          <a:custGeom>
            <a:avLst/>
            <a:gdLst/>
            <a:ahLst/>
            <a:cxnLst/>
            <a:rect r="r" b="b" t="t" l="l"/>
            <a:pathLst>
              <a:path h="2562822" w="2533990">
                <a:moveTo>
                  <a:pt x="0" y="0"/>
                </a:moveTo>
                <a:lnTo>
                  <a:pt x="2533990" y="0"/>
                </a:lnTo>
                <a:lnTo>
                  <a:pt x="2533990" y="2562822"/>
                </a:lnTo>
                <a:lnTo>
                  <a:pt x="0" y="2562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244562">
            <a:off x="-84368" y="8626630"/>
            <a:ext cx="1832159" cy="1853005"/>
          </a:xfrm>
          <a:custGeom>
            <a:avLst/>
            <a:gdLst/>
            <a:ahLst/>
            <a:cxnLst/>
            <a:rect r="r" b="b" t="t" l="l"/>
            <a:pathLst>
              <a:path h="1853005" w="1832159">
                <a:moveTo>
                  <a:pt x="0" y="0"/>
                </a:moveTo>
                <a:lnTo>
                  <a:pt x="1832160" y="0"/>
                </a:lnTo>
                <a:lnTo>
                  <a:pt x="1832160" y="1853005"/>
                </a:lnTo>
                <a:lnTo>
                  <a:pt x="0" y="18530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244562">
            <a:off x="688112" y="3976825"/>
            <a:ext cx="1551893" cy="1569550"/>
          </a:xfrm>
          <a:custGeom>
            <a:avLst/>
            <a:gdLst/>
            <a:ahLst/>
            <a:cxnLst/>
            <a:rect r="r" b="b" t="t" l="l"/>
            <a:pathLst>
              <a:path h="1569550" w="1551893">
                <a:moveTo>
                  <a:pt x="0" y="0"/>
                </a:moveTo>
                <a:lnTo>
                  <a:pt x="1551893" y="0"/>
                </a:lnTo>
                <a:lnTo>
                  <a:pt x="1551893" y="1569551"/>
                </a:lnTo>
                <a:lnTo>
                  <a:pt x="0" y="15695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282483">
            <a:off x="-557850" y="-210435"/>
            <a:ext cx="1677370" cy="1696455"/>
          </a:xfrm>
          <a:custGeom>
            <a:avLst/>
            <a:gdLst/>
            <a:ahLst/>
            <a:cxnLst/>
            <a:rect r="r" b="b" t="t" l="l"/>
            <a:pathLst>
              <a:path h="1696455" w="1677370">
                <a:moveTo>
                  <a:pt x="0" y="0"/>
                </a:moveTo>
                <a:lnTo>
                  <a:pt x="1677370" y="0"/>
                </a:lnTo>
                <a:lnTo>
                  <a:pt x="1677370" y="1696456"/>
                </a:lnTo>
                <a:lnTo>
                  <a:pt x="0" y="16964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539650" y="298532"/>
            <a:ext cx="11755240" cy="9689936"/>
          </a:xfrm>
          <a:custGeom>
            <a:avLst/>
            <a:gdLst/>
            <a:ahLst/>
            <a:cxnLst/>
            <a:rect r="r" b="b" t="t" l="l"/>
            <a:pathLst>
              <a:path h="9689936" w="11755240">
                <a:moveTo>
                  <a:pt x="0" y="0"/>
                </a:moveTo>
                <a:lnTo>
                  <a:pt x="11755240" y="0"/>
                </a:lnTo>
                <a:lnTo>
                  <a:pt x="11755240" y="9689936"/>
                </a:lnTo>
                <a:lnTo>
                  <a:pt x="0" y="9689936"/>
                </a:lnTo>
                <a:lnTo>
                  <a:pt x="0" y="0"/>
                </a:lnTo>
                <a:close/>
              </a:path>
            </a:pathLst>
          </a:custGeom>
          <a:blipFill>
            <a:blip r:embed="rId6"/>
            <a:stretch>
              <a:fillRect l="0" t="0" r="-3363" b="0"/>
            </a:stretch>
          </a:blipFill>
        </p:spPr>
      </p:sp>
      <p:sp>
        <p:nvSpPr>
          <p:cNvPr name="Freeform 9" id="9"/>
          <p:cNvSpPr/>
          <p:nvPr/>
        </p:nvSpPr>
        <p:spPr>
          <a:xfrm flipH="false" flipV="false" rot="-3244562">
            <a:off x="15958701" y="4438716"/>
            <a:ext cx="1393709" cy="1409567"/>
          </a:xfrm>
          <a:custGeom>
            <a:avLst/>
            <a:gdLst/>
            <a:ahLst/>
            <a:cxnLst/>
            <a:rect r="r" b="b" t="t" l="l"/>
            <a:pathLst>
              <a:path h="1409567" w="1393709">
                <a:moveTo>
                  <a:pt x="0" y="0"/>
                </a:moveTo>
                <a:lnTo>
                  <a:pt x="1393709" y="0"/>
                </a:lnTo>
                <a:lnTo>
                  <a:pt x="1393709" y="1409568"/>
                </a:lnTo>
                <a:lnTo>
                  <a:pt x="0" y="140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DAGpn_n63Rk</dc:identifier>
  <dcterms:modified xsi:type="dcterms:W3CDTF">2011-08-01T06:04:30Z</dcterms:modified>
  <cp:revision>1</cp:revision>
  <dc:title>Data Analysis of Student Scores using Python</dc:title>
</cp:coreProperties>
</file>