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32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848" y="208788"/>
            <a:ext cx="9814560" cy="61523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67939"/>
            <a:ext cx="4046982" cy="16146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757" y="1498498"/>
            <a:ext cx="5969000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STERLING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5" dirty="0"/>
              <a:t>E-</a:t>
            </a:r>
            <a:r>
              <a:rPr spc="-10" dirty="0"/>
              <a:t>COMMERCE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788150" cy="646430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"/>
              </a:spcBef>
            </a:pPr>
            <a:r>
              <a:rPr dirty="0">
                <a:solidFill>
                  <a:srgbClr val="FFFFFF"/>
                </a:solidFill>
              </a:rPr>
              <a:t>ABOUT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US</a:t>
            </a:r>
          </a:p>
        </p:txBody>
      </p:sp>
      <p:sp>
        <p:nvSpPr>
          <p:cNvPr id="3" name="object 3"/>
          <p:cNvSpPr/>
          <p:nvPr/>
        </p:nvSpPr>
        <p:spPr>
          <a:xfrm>
            <a:off x="597408" y="1734311"/>
            <a:ext cx="6788150" cy="4668520"/>
          </a:xfrm>
          <a:custGeom>
            <a:avLst/>
            <a:gdLst/>
            <a:ahLst/>
            <a:cxnLst/>
            <a:rect l="l" t="t" r="r" b="b"/>
            <a:pathLst>
              <a:path w="6788150" h="4668520">
                <a:moveTo>
                  <a:pt x="0" y="4668012"/>
                </a:moveTo>
                <a:lnTo>
                  <a:pt x="6787896" y="4668012"/>
                </a:lnTo>
                <a:lnTo>
                  <a:pt x="6787896" y="0"/>
                </a:lnTo>
                <a:lnTo>
                  <a:pt x="0" y="0"/>
                </a:lnTo>
                <a:lnTo>
                  <a:pt x="0" y="4668012"/>
                </a:lnTo>
                <a:close/>
              </a:path>
            </a:pathLst>
          </a:custGeom>
          <a:ln w="9525">
            <a:solidFill>
              <a:srgbClr val="BB2E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6757" y="1759966"/>
            <a:ext cx="6632575" cy="427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sz="1700" b="1" spc="60" dirty="0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sz="1700" b="1" spc="-10" dirty="0">
                <a:solidFill>
                  <a:srgbClr val="BB2E08"/>
                </a:solidFill>
                <a:latin typeface="Georgia"/>
                <a:cs typeface="Georgia"/>
              </a:rPr>
              <a:t>E-</a:t>
            </a: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Commerce</a:t>
            </a:r>
            <a:r>
              <a:rPr sz="1700" b="1" spc="65" dirty="0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is</a:t>
            </a:r>
            <a:r>
              <a:rPr sz="1700" spc="9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85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one-</a:t>
            </a:r>
            <a:r>
              <a:rPr sz="1700" dirty="0">
                <a:latin typeface="Georgia"/>
                <a:cs typeface="Georgia"/>
              </a:rPr>
              <a:t>stop</a:t>
            </a:r>
            <a:r>
              <a:rPr sz="1700" spc="8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online</a:t>
            </a:r>
            <a:r>
              <a:rPr sz="1700" spc="85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shopping </a:t>
            </a:r>
            <a:r>
              <a:rPr sz="1700" dirty="0">
                <a:latin typeface="Georgia"/>
                <a:cs typeface="Georgia"/>
              </a:rPr>
              <a:t>destination</a:t>
            </a:r>
            <a:r>
              <a:rPr sz="1700" spc="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for</a:t>
            </a:r>
            <a:r>
              <a:rPr sz="1700" spc="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wide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range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5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high-</a:t>
            </a:r>
            <a:r>
              <a:rPr sz="1700" dirty="0">
                <a:latin typeface="Georgia"/>
                <a:cs typeface="Georgia"/>
              </a:rPr>
              <a:t>quality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products.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mission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is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provide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customers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with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 best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shopping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experience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possible, </a:t>
            </a:r>
            <a:r>
              <a:rPr sz="1700" dirty="0">
                <a:latin typeface="Georgia"/>
                <a:cs typeface="Georgia"/>
              </a:rPr>
              <a:t>with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focus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on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quality,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affordability,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convenience.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700">
              <a:latin typeface="Georgia"/>
              <a:cs typeface="Georgia"/>
            </a:endParaRPr>
          </a:p>
          <a:p>
            <a:pPr marL="12700" marR="6350" algn="just">
              <a:lnSpc>
                <a:spcPct val="100000"/>
              </a:lnSpc>
            </a:pPr>
            <a:r>
              <a:rPr sz="1700" dirty="0">
                <a:latin typeface="Georgia"/>
                <a:cs typeface="Georgia"/>
              </a:rPr>
              <a:t>At</a:t>
            </a:r>
            <a:r>
              <a:rPr sz="1700" spc="310" dirty="0"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sz="1700" b="1" spc="290" dirty="0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sz="1700" b="1" spc="-20" dirty="0">
                <a:solidFill>
                  <a:srgbClr val="BB2E08"/>
                </a:solidFill>
                <a:latin typeface="Georgia"/>
                <a:cs typeface="Georgia"/>
              </a:rPr>
              <a:t>E-</a:t>
            </a: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Commerce</a:t>
            </a:r>
            <a:r>
              <a:rPr sz="1700" dirty="0">
                <a:latin typeface="Georgia"/>
                <a:cs typeface="Georgia"/>
              </a:rPr>
              <a:t>,</a:t>
            </a:r>
            <a:r>
              <a:rPr sz="1700" spc="3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3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offer</a:t>
            </a:r>
            <a:r>
              <a:rPr sz="1700" spc="3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3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wide</a:t>
            </a:r>
            <a:r>
              <a:rPr sz="1700" spc="3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selection</a:t>
            </a:r>
            <a:r>
              <a:rPr sz="1700" spc="3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31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products </a:t>
            </a:r>
            <a:r>
              <a:rPr sz="1700" dirty="0">
                <a:latin typeface="Georgia"/>
                <a:cs typeface="Georgia"/>
              </a:rPr>
              <a:t>across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various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categories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such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as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health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sports,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men's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women's </a:t>
            </a:r>
            <a:r>
              <a:rPr sz="1700" dirty="0">
                <a:latin typeface="Georgia"/>
                <a:cs typeface="Georgia"/>
              </a:rPr>
              <a:t>fashion,</a:t>
            </a:r>
            <a:r>
              <a:rPr sz="1700" spc="3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computing,</a:t>
            </a:r>
            <a:r>
              <a:rPr sz="1700" spc="39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entertainment,</a:t>
            </a:r>
            <a:r>
              <a:rPr sz="1700" spc="3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mobiles</a:t>
            </a:r>
            <a:r>
              <a:rPr sz="1700" spc="40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3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tablets,</a:t>
            </a:r>
            <a:r>
              <a:rPr sz="1700" spc="38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appliances, </a:t>
            </a:r>
            <a:r>
              <a:rPr sz="1700" dirty="0">
                <a:latin typeface="Georgia"/>
                <a:cs typeface="Georgia"/>
              </a:rPr>
              <a:t>beauty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4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grooming,</a:t>
            </a:r>
            <a:r>
              <a:rPr sz="1700" spc="4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home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4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living,</a:t>
            </a:r>
            <a:r>
              <a:rPr sz="1700" spc="40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soghaat,</a:t>
            </a:r>
            <a:r>
              <a:rPr sz="1700" spc="4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school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education, </a:t>
            </a:r>
            <a:r>
              <a:rPr sz="1700" dirty="0">
                <a:latin typeface="Georgia"/>
                <a:cs typeface="Georgia"/>
              </a:rPr>
              <a:t>books,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254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more.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2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pride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ourselves</a:t>
            </a:r>
            <a:r>
              <a:rPr sz="1700" spc="2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on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offering</a:t>
            </a:r>
            <a:r>
              <a:rPr sz="1700" spc="2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254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comprehensive </a:t>
            </a:r>
            <a:r>
              <a:rPr sz="1700" dirty="0">
                <a:latin typeface="Georgia"/>
                <a:cs typeface="Georgia"/>
              </a:rPr>
              <a:t>range</a:t>
            </a:r>
            <a:r>
              <a:rPr sz="1700" spc="22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products</a:t>
            </a:r>
            <a:r>
              <a:rPr sz="1700" spc="22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that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caters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2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22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needs</a:t>
            </a:r>
            <a:r>
              <a:rPr sz="1700" spc="2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2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diverse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customer base.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700">
              <a:latin typeface="Georgia"/>
              <a:cs typeface="Georgia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Georgia"/>
                <a:cs typeface="Georgia"/>
              </a:rPr>
              <a:t>We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are</a:t>
            </a:r>
            <a:r>
              <a:rPr sz="1700" spc="5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proud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be</a:t>
            </a:r>
            <a:r>
              <a:rPr sz="1700" spc="4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leading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e-</a:t>
            </a:r>
            <a:r>
              <a:rPr sz="1700" dirty="0">
                <a:latin typeface="Georgia"/>
                <a:cs typeface="Georgia"/>
              </a:rPr>
              <a:t>commerce</a:t>
            </a:r>
            <a:r>
              <a:rPr sz="1700" spc="5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retailer,</a:t>
            </a:r>
            <a:r>
              <a:rPr sz="1700" spc="4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40" dirty="0">
                <a:latin typeface="Georgia"/>
                <a:cs typeface="Georgia"/>
              </a:rPr>
              <a:t>  </a:t>
            </a:r>
            <a:r>
              <a:rPr sz="1700" spc="-25" dirty="0">
                <a:latin typeface="Georgia"/>
                <a:cs typeface="Georgia"/>
              </a:rPr>
              <a:t>are </a:t>
            </a:r>
            <a:r>
              <a:rPr sz="1700" dirty="0">
                <a:latin typeface="Georgia"/>
                <a:cs typeface="Georgia"/>
              </a:rPr>
              <a:t>committed</a:t>
            </a:r>
            <a:r>
              <a:rPr sz="1700" spc="2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continuous</a:t>
            </a:r>
            <a:r>
              <a:rPr sz="1700" spc="19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innovation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2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improvement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meet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the </a:t>
            </a:r>
            <a:r>
              <a:rPr sz="1700" dirty="0">
                <a:latin typeface="Georgia"/>
                <a:cs typeface="Georgia"/>
              </a:rPr>
              <a:t>evolving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needs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customers.</a:t>
            </a:r>
            <a:endParaRPr sz="17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19" y="949497"/>
            <a:ext cx="4206239" cy="55153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126480" cy="584200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254"/>
              </a:spcBef>
            </a:pPr>
            <a:r>
              <a:rPr sz="3200" dirty="0">
                <a:solidFill>
                  <a:srgbClr val="FFFFFF"/>
                </a:solidFill>
              </a:rPr>
              <a:t>PROBLEM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OVERVIEW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97408" y="1516380"/>
            <a:ext cx="6126480" cy="4951730"/>
          </a:xfrm>
          <a:custGeom>
            <a:avLst/>
            <a:gdLst/>
            <a:ahLst/>
            <a:cxnLst/>
            <a:rect l="l" t="t" r="r" b="b"/>
            <a:pathLst>
              <a:path w="6126480" h="4951730">
                <a:moveTo>
                  <a:pt x="0" y="4951476"/>
                </a:moveTo>
                <a:lnTo>
                  <a:pt x="6126479" y="4951476"/>
                </a:lnTo>
                <a:lnTo>
                  <a:pt x="6126479" y="0"/>
                </a:lnTo>
                <a:lnTo>
                  <a:pt x="0" y="0"/>
                </a:lnTo>
                <a:lnTo>
                  <a:pt x="0" y="495147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algn="just">
              <a:lnSpc>
                <a:spcPct val="150000"/>
              </a:lnSpc>
              <a:spcBef>
                <a:spcPts val="100"/>
              </a:spcBef>
            </a:pP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The Director of</a:t>
            </a:r>
            <a:r>
              <a:rPr b="1" spc="-10" dirty="0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Sterling </a:t>
            </a:r>
            <a:r>
              <a:rPr dirty="0"/>
              <a:t>contacted</a:t>
            </a:r>
            <a:r>
              <a:rPr spc="20" dirty="0"/>
              <a:t> </a:t>
            </a:r>
            <a:r>
              <a:rPr dirty="0"/>
              <a:t>you</a:t>
            </a:r>
            <a:r>
              <a:rPr spc="3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your</a:t>
            </a:r>
            <a:r>
              <a:rPr spc="10" dirty="0"/>
              <a:t> </a:t>
            </a:r>
            <a:r>
              <a:rPr dirty="0"/>
              <a:t>team</a:t>
            </a:r>
            <a:r>
              <a:rPr spc="2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Data </a:t>
            </a:r>
            <a:r>
              <a:rPr dirty="0"/>
              <a:t>Scientists</a:t>
            </a:r>
            <a:r>
              <a:rPr spc="150" dirty="0"/>
              <a:t> </a:t>
            </a:r>
            <a:r>
              <a:rPr dirty="0"/>
              <a:t>because</a:t>
            </a:r>
            <a:r>
              <a:rPr spc="145" dirty="0"/>
              <a:t> </a:t>
            </a:r>
            <a:r>
              <a:rPr dirty="0"/>
              <a:t>they</a:t>
            </a:r>
            <a:r>
              <a:rPr spc="150" dirty="0"/>
              <a:t> </a:t>
            </a:r>
            <a:r>
              <a:rPr dirty="0"/>
              <a:t>are</a:t>
            </a:r>
            <a:r>
              <a:rPr spc="150" dirty="0"/>
              <a:t> </a:t>
            </a:r>
            <a:r>
              <a:rPr dirty="0"/>
              <a:t>interested</a:t>
            </a:r>
            <a:r>
              <a:rPr spc="155" dirty="0"/>
              <a:t> </a:t>
            </a:r>
            <a:r>
              <a:rPr dirty="0"/>
              <a:t>in</a:t>
            </a:r>
            <a:r>
              <a:rPr spc="160" dirty="0"/>
              <a:t> </a:t>
            </a:r>
            <a:r>
              <a:rPr dirty="0"/>
              <a:t>leveraging</a:t>
            </a:r>
            <a:r>
              <a:rPr spc="155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power</a:t>
            </a:r>
            <a:r>
              <a:rPr spc="135" dirty="0"/>
              <a:t> </a:t>
            </a:r>
            <a:r>
              <a:rPr spc="-25" dirty="0"/>
              <a:t>of </a:t>
            </a:r>
            <a:r>
              <a:rPr dirty="0"/>
              <a:t>their</a:t>
            </a:r>
            <a:r>
              <a:rPr spc="295" dirty="0"/>
              <a:t> </a:t>
            </a:r>
            <a:r>
              <a:rPr dirty="0"/>
              <a:t>data</a:t>
            </a:r>
            <a:r>
              <a:rPr spc="285" dirty="0"/>
              <a:t> </a:t>
            </a:r>
            <a:r>
              <a:rPr dirty="0"/>
              <a:t>to</a:t>
            </a:r>
            <a:r>
              <a:rPr spc="285" dirty="0"/>
              <a:t> </a:t>
            </a:r>
            <a:r>
              <a:rPr dirty="0"/>
              <a:t>gain</a:t>
            </a:r>
            <a:r>
              <a:rPr spc="290" dirty="0"/>
              <a:t> </a:t>
            </a:r>
            <a:r>
              <a:rPr dirty="0"/>
              <a:t>insights</a:t>
            </a:r>
            <a:r>
              <a:rPr spc="295" dirty="0"/>
              <a:t> </a:t>
            </a:r>
            <a:r>
              <a:rPr dirty="0"/>
              <a:t>into</a:t>
            </a:r>
            <a:r>
              <a:rPr spc="290" dirty="0"/>
              <a:t> </a:t>
            </a:r>
            <a:r>
              <a:rPr dirty="0"/>
              <a:t>the</a:t>
            </a:r>
            <a:r>
              <a:rPr spc="295" dirty="0"/>
              <a:t> </a:t>
            </a:r>
            <a:r>
              <a:rPr dirty="0"/>
              <a:t>business</a:t>
            </a:r>
            <a:r>
              <a:rPr spc="295" dirty="0"/>
              <a:t> </a:t>
            </a:r>
            <a:r>
              <a:rPr dirty="0"/>
              <a:t>and</a:t>
            </a:r>
            <a:r>
              <a:rPr spc="305" dirty="0"/>
              <a:t> </a:t>
            </a:r>
            <a:r>
              <a:rPr dirty="0"/>
              <a:t>improve</a:t>
            </a:r>
            <a:r>
              <a:rPr spc="280" dirty="0"/>
              <a:t> </a:t>
            </a:r>
            <a:r>
              <a:rPr spc="-10" dirty="0"/>
              <a:t>their efficiency.</a:t>
            </a: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pc="-10" dirty="0"/>
          </a:p>
          <a:p>
            <a:pPr marL="12700" marR="5080" algn="just">
              <a:lnSpc>
                <a:spcPct val="150000"/>
              </a:lnSpc>
            </a:pP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b="1" spc="45" dirty="0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dirty="0"/>
              <a:t>wants</a:t>
            </a:r>
            <a:r>
              <a:rPr spc="80" dirty="0"/>
              <a:t>  </a:t>
            </a:r>
            <a:r>
              <a:rPr dirty="0"/>
              <a:t>to</a:t>
            </a:r>
            <a:r>
              <a:rPr spc="70" dirty="0"/>
              <a:t>  </a:t>
            </a:r>
            <a:r>
              <a:rPr dirty="0"/>
              <a:t>better</a:t>
            </a:r>
            <a:r>
              <a:rPr spc="70" dirty="0"/>
              <a:t>  </a:t>
            </a:r>
            <a:r>
              <a:rPr dirty="0"/>
              <a:t>understand</a:t>
            </a:r>
            <a:r>
              <a:rPr spc="70" dirty="0"/>
              <a:t>  </a:t>
            </a:r>
            <a:r>
              <a:rPr dirty="0"/>
              <a:t>their</a:t>
            </a:r>
            <a:r>
              <a:rPr spc="70" dirty="0"/>
              <a:t>  </a:t>
            </a:r>
            <a:r>
              <a:rPr dirty="0"/>
              <a:t>customers'</a:t>
            </a:r>
            <a:r>
              <a:rPr spc="80" dirty="0"/>
              <a:t>  </a:t>
            </a:r>
            <a:r>
              <a:rPr spc="-10" dirty="0"/>
              <a:t>needs, </a:t>
            </a:r>
            <a:r>
              <a:rPr dirty="0"/>
              <a:t>preferences,</a:t>
            </a:r>
            <a:r>
              <a:rPr spc="120" dirty="0"/>
              <a:t>  </a:t>
            </a:r>
            <a:r>
              <a:rPr dirty="0"/>
              <a:t>and</a:t>
            </a:r>
            <a:r>
              <a:rPr spc="114" dirty="0"/>
              <a:t>  </a:t>
            </a:r>
            <a:r>
              <a:rPr dirty="0"/>
              <a:t>behavior.</a:t>
            </a:r>
            <a:r>
              <a:rPr spc="114" dirty="0"/>
              <a:t>  </a:t>
            </a:r>
            <a:r>
              <a:rPr dirty="0"/>
              <a:t>Specifically,</a:t>
            </a:r>
            <a:r>
              <a:rPr spc="125" dirty="0"/>
              <a:t>  </a:t>
            </a:r>
            <a:r>
              <a:rPr dirty="0"/>
              <a:t>want</a:t>
            </a:r>
            <a:r>
              <a:rPr spc="120" dirty="0"/>
              <a:t>  </a:t>
            </a:r>
            <a:r>
              <a:rPr dirty="0"/>
              <a:t>to</a:t>
            </a:r>
            <a:r>
              <a:rPr spc="114" dirty="0"/>
              <a:t>  </a:t>
            </a:r>
            <a:r>
              <a:rPr dirty="0"/>
              <a:t>identify</a:t>
            </a:r>
            <a:r>
              <a:rPr spc="120" dirty="0"/>
              <a:t>  </a:t>
            </a:r>
            <a:r>
              <a:rPr spc="-25" dirty="0"/>
              <a:t>any </a:t>
            </a:r>
            <a:r>
              <a:rPr dirty="0"/>
              <a:t>patterns</a:t>
            </a:r>
            <a:r>
              <a:rPr spc="-3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trends.</a:t>
            </a:r>
            <a:r>
              <a:rPr spc="345" dirty="0"/>
              <a:t> </a:t>
            </a: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b="1" spc="-30" dirty="0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dirty="0"/>
              <a:t>believes</a:t>
            </a:r>
            <a:r>
              <a:rPr spc="-2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leveraging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power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dirty="0"/>
              <a:t>data</a:t>
            </a:r>
            <a:r>
              <a:rPr spc="380" dirty="0"/>
              <a:t> </a:t>
            </a:r>
            <a:r>
              <a:rPr dirty="0"/>
              <a:t>can</a:t>
            </a:r>
            <a:r>
              <a:rPr spc="395" dirty="0"/>
              <a:t> </a:t>
            </a:r>
            <a:r>
              <a:rPr dirty="0"/>
              <a:t>help</a:t>
            </a:r>
            <a:r>
              <a:rPr spc="380" dirty="0"/>
              <a:t> </a:t>
            </a:r>
            <a:r>
              <a:rPr dirty="0"/>
              <a:t>them</a:t>
            </a:r>
            <a:r>
              <a:rPr spc="395" dirty="0"/>
              <a:t> </a:t>
            </a:r>
            <a:r>
              <a:rPr dirty="0"/>
              <a:t>make</a:t>
            </a:r>
            <a:r>
              <a:rPr spc="380" dirty="0"/>
              <a:t> </a:t>
            </a:r>
            <a:r>
              <a:rPr dirty="0"/>
              <a:t>more</a:t>
            </a:r>
            <a:r>
              <a:rPr spc="375" dirty="0"/>
              <a:t> </a:t>
            </a:r>
            <a:r>
              <a:rPr dirty="0"/>
              <a:t>informed</a:t>
            </a:r>
            <a:r>
              <a:rPr spc="395" dirty="0"/>
              <a:t> </a:t>
            </a:r>
            <a:r>
              <a:rPr dirty="0"/>
              <a:t>decisions</a:t>
            </a:r>
            <a:r>
              <a:rPr spc="375" dirty="0"/>
              <a:t> </a:t>
            </a:r>
            <a:r>
              <a:rPr dirty="0"/>
              <a:t>and</a:t>
            </a:r>
            <a:r>
              <a:rPr spc="380" dirty="0"/>
              <a:t> </a:t>
            </a:r>
            <a:r>
              <a:rPr spc="-10" dirty="0"/>
              <a:t>boost effectiveness.</a:t>
            </a:r>
          </a:p>
          <a:p>
            <a:pPr marL="12700" marR="6350" algn="just">
              <a:lnSpc>
                <a:spcPct val="150100"/>
              </a:lnSpc>
              <a:spcBef>
                <a:spcPts val="204"/>
              </a:spcBef>
            </a:pPr>
            <a:r>
              <a:rPr dirty="0"/>
              <a:t>They</a:t>
            </a:r>
            <a:r>
              <a:rPr spc="240" dirty="0"/>
              <a:t> </a:t>
            </a:r>
            <a:r>
              <a:rPr dirty="0"/>
              <a:t>want</a:t>
            </a:r>
            <a:r>
              <a:rPr spc="250" dirty="0"/>
              <a:t> </a:t>
            </a:r>
            <a:r>
              <a:rPr dirty="0"/>
              <a:t>to</a:t>
            </a:r>
            <a:r>
              <a:rPr spc="260" dirty="0"/>
              <a:t> </a:t>
            </a:r>
            <a:r>
              <a:rPr dirty="0"/>
              <a:t>understand</a:t>
            </a:r>
            <a:r>
              <a:rPr spc="254" dirty="0"/>
              <a:t> </a:t>
            </a:r>
            <a:r>
              <a:rPr dirty="0"/>
              <a:t>their</a:t>
            </a:r>
            <a:r>
              <a:rPr spc="254" dirty="0"/>
              <a:t> </a:t>
            </a:r>
            <a:r>
              <a:rPr dirty="0"/>
              <a:t>data,</a:t>
            </a:r>
            <a:r>
              <a:rPr spc="260" dirty="0"/>
              <a:t> </a:t>
            </a:r>
            <a:r>
              <a:rPr dirty="0"/>
              <a:t>so</a:t>
            </a:r>
            <a:r>
              <a:rPr spc="250" dirty="0"/>
              <a:t> </a:t>
            </a:r>
            <a:r>
              <a:rPr dirty="0"/>
              <a:t>they</a:t>
            </a:r>
            <a:r>
              <a:rPr spc="250" dirty="0"/>
              <a:t> </a:t>
            </a:r>
            <a:r>
              <a:rPr dirty="0"/>
              <a:t>can</a:t>
            </a:r>
            <a:r>
              <a:rPr spc="260" dirty="0"/>
              <a:t> </a:t>
            </a:r>
            <a:r>
              <a:rPr dirty="0"/>
              <a:t>optimize</a:t>
            </a:r>
            <a:r>
              <a:rPr spc="254" dirty="0"/>
              <a:t> </a:t>
            </a:r>
            <a:r>
              <a:rPr spc="-10" dirty="0"/>
              <a:t>their </a:t>
            </a:r>
            <a:r>
              <a:rPr dirty="0"/>
              <a:t>product</a:t>
            </a:r>
            <a:r>
              <a:rPr spc="-20" dirty="0"/>
              <a:t> </a:t>
            </a:r>
            <a:r>
              <a:rPr dirty="0"/>
              <a:t>offerings, streamline</a:t>
            </a:r>
            <a:r>
              <a:rPr spc="-15" dirty="0"/>
              <a:t> </a:t>
            </a:r>
            <a:r>
              <a:rPr dirty="0"/>
              <a:t>operations,</a:t>
            </a:r>
            <a:r>
              <a:rPr spc="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5" dirty="0"/>
              <a:t> </a:t>
            </a:r>
            <a:r>
              <a:rPr b="1" spc="-10" dirty="0">
                <a:solidFill>
                  <a:srgbClr val="BB2E08"/>
                </a:solidFill>
                <a:latin typeface="Georgia"/>
                <a:cs typeface="Georgia"/>
              </a:rPr>
              <a:t>Sterling’s </a:t>
            </a:r>
            <a:r>
              <a:rPr dirty="0"/>
              <a:t>customer</a:t>
            </a:r>
            <a:r>
              <a:rPr spc="-65" dirty="0"/>
              <a:t> </a:t>
            </a:r>
            <a:r>
              <a:rPr spc="-10" dirty="0"/>
              <a:t>experience.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9231" y="1516380"/>
            <a:ext cx="5131308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9325" y="1228153"/>
            <a:ext cx="11492865" cy="5241925"/>
            <a:chOff x="699325" y="1228153"/>
            <a:chExt cx="11492865" cy="5241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0" y="1240536"/>
              <a:ext cx="3718559" cy="3660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4087" y="1232916"/>
              <a:ext cx="7856220" cy="5232400"/>
            </a:xfrm>
            <a:custGeom>
              <a:avLst/>
              <a:gdLst/>
              <a:ahLst/>
              <a:cxnLst/>
              <a:rect l="l" t="t" r="r" b="b"/>
              <a:pathLst>
                <a:path w="7856220" h="5232400">
                  <a:moveTo>
                    <a:pt x="0" y="5231892"/>
                  </a:moveTo>
                  <a:lnTo>
                    <a:pt x="7856219" y="5231892"/>
                  </a:lnTo>
                  <a:lnTo>
                    <a:pt x="7856219" y="0"/>
                  </a:lnTo>
                  <a:lnTo>
                    <a:pt x="0" y="0"/>
                  </a:lnTo>
                  <a:lnTo>
                    <a:pt x="0" y="5231892"/>
                  </a:lnTo>
                  <a:close/>
                </a:path>
              </a:pathLst>
            </a:custGeom>
            <a:ln w="952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2218" y="1232910"/>
            <a:ext cx="6860540" cy="51435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Category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category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goods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City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city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customers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County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county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customers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Cust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Id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Customer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Since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date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when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first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order.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Date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of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Order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date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when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placed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an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order.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Full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Name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full</a:t>
            </a:r>
            <a:r>
              <a:rPr sz="1600" spc="-20" dirty="0">
                <a:latin typeface="Georgia"/>
                <a:cs typeface="Georgia"/>
              </a:rPr>
              <a:t> name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Gender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(Male,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Female)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Item</a:t>
            </a:r>
            <a:r>
              <a:rPr sz="1600" b="1" spc="-2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Id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Item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Order Id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Payment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Method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payment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platform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used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Place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Name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exact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location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20" dirty="0">
                <a:latin typeface="Georgia"/>
                <a:cs typeface="Georgia"/>
              </a:rPr>
              <a:t> 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Ref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Num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Reference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Number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Region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region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State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-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state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20" dirty="0">
                <a:latin typeface="Georgia"/>
                <a:cs typeface="Georgia"/>
              </a:rPr>
              <a:t> 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User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Name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customer’s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username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Zip</a:t>
            </a:r>
            <a:r>
              <a:rPr sz="1600" b="1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Customer’s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zip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code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Qty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Ordered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quantity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goods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ordered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Total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Total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amount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paid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by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customer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524510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solidFill>
                  <a:srgbClr val="FFFFFF"/>
                </a:solidFill>
              </a:rPr>
              <a:t>DATA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DICTIONARY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402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 MT</vt:lpstr>
      <vt:lpstr>Georgia</vt:lpstr>
      <vt:lpstr>Office Theme</vt:lpstr>
      <vt:lpstr>STERLING E-COMMERCE</vt:lpstr>
      <vt:lpstr>ABOUT US</vt:lpstr>
      <vt:lpstr>PROBLEM OVERVIEW</vt:lpstr>
      <vt:lpstr>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Eseoghena Braimah</dc:creator>
  <cp:lastModifiedBy>Ezekiel Ebuetse</cp:lastModifiedBy>
  <cp:revision>2</cp:revision>
  <dcterms:created xsi:type="dcterms:W3CDTF">2024-05-03T19:22:56Z</dcterms:created>
  <dcterms:modified xsi:type="dcterms:W3CDTF">2025-04-21T11:10:28Z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2024-05-03T00:00:00Z</vt:filetime>
  </property>
  <property fmtid="{D5CDD505-2E9C-101B-9397-08002B2CF9AE}" pid="5" name="Producer">
    <vt:lpwstr>Microsoft® PowerPoint® for Microsoft 365</vt:lpwstr>
  </property>
</Properties>
</file>