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6" r:id="rId8"/>
    <p:sldId id="267" r:id="rId9"/>
    <p:sldId id="268" r:id="rId10"/>
    <p:sldId id="262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5C"/>
    <a:srgbClr val="38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v4.xlsx]Pivot Table!PivotTable48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Table'!$H$19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735C"/>
              </a:solidFill>
              <a:round/>
            </a:ln>
            <a:effectLst/>
          </c:spPr>
          <c:marker>
            <c:symbol val="none"/>
          </c:marker>
          <c:cat>
            <c:multiLvlStrRef>
              <c:f>'Pivot Table'!$G$20:$G$34</c:f>
              <c:multiLvlStrCache>
                <c:ptCount val="12"/>
                <c:lvl>
                  <c:pt idx="0">
                    <c:v>Oct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  <c:pt idx="9">
                    <c:v>Jul</c:v>
                  </c:pt>
                  <c:pt idx="10">
                    <c:v>Aug</c:v>
                  </c:pt>
                  <c:pt idx="11">
                    <c:v>Sep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'Pivot Table'!$H$20:$H$34</c:f>
              <c:numCache>
                <c:formatCode>_(* #,##0_);_(* \(#,##0\);_(* "-"??_);_(@_)</c:formatCode>
                <c:ptCount val="12"/>
                <c:pt idx="0">
                  <c:v>22273</c:v>
                </c:pt>
                <c:pt idx="1">
                  <c:v>44299</c:v>
                </c:pt>
                <c:pt idx="2">
                  <c:v>183048</c:v>
                </c:pt>
                <c:pt idx="3">
                  <c:v>47981</c:v>
                </c:pt>
                <c:pt idx="4">
                  <c:v>32519</c:v>
                </c:pt>
                <c:pt idx="5">
                  <c:v>100858</c:v>
                </c:pt>
                <c:pt idx="6">
                  <c:v>148541</c:v>
                </c:pt>
                <c:pt idx="7">
                  <c:v>47783</c:v>
                </c:pt>
                <c:pt idx="8">
                  <c:v>91367</c:v>
                </c:pt>
                <c:pt idx="9">
                  <c:v>57942</c:v>
                </c:pt>
                <c:pt idx="10">
                  <c:v>31175</c:v>
                </c:pt>
                <c:pt idx="11">
                  <c:v>43791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98-4A68-A640-EF0C4B16A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860320"/>
        <c:axId val="1574862240"/>
      </c:lineChart>
      <c:catAx>
        <c:axId val="157486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862240"/>
        <c:crosses val="autoZero"/>
        <c:auto val="1"/>
        <c:lblAlgn val="ctr"/>
        <c:lblOffset val="100"/>
        <c:noMultiLvlLbl val="0"/>
      </c:catAx>
      <c:valAx>
        <c:axId val="1574862240"/>
        <c:scaling>
          <c:orientation val="minMax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86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v4.xlsx]Pivot Table!PivotTable52</c:name>
    <c:fmtId val="14"/>
  </c:pivotSource>
  <c:chart>
    <c:autoTitleDeleted val="1"/>
    <c:pivotFmts>
      <c:pivotFmt>
        <c:idx val="0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Table'!$K$21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735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Table'!$J$22:$J$26</c:f>
              <c:strCache>
                <c:ptCount val="4"/>
                <c:pt idx="0">
                  <c:v>West</c:v>
                </c:pt>
                <c:pt idx="1">
                  <c:v>Northeast</c:v>
                </c:pt>
                <c:pt idx="2">
                  <c:v>Midwest</c:v>
                </c:pt>
                <c:pt idx="3">
                  <c:v>South</c:v>
                </c:pt>
              </c:strCache>
            </c:strRef>
          </c:cat>
          <c:val>
            <c:numRef>
              <c:f>'Pivot Table'!$K$22:$K$26</c:f>
              <c:numCache>
                <c:formatCode>_(* #,##0_);_(* \(#,##0\);_(* "-"??_);_(@_)</c:formatCode>
                <c:ptCount val="4"/>
                <c:pt idx="0">
                  <c:v>144880</c:v>
                </c:pt>
                <c:pt idx="1">
                  <c:v>150289</c:v>
                </c:pt>
                <c:pt idx="2">
                  <c:v>253267</c:v>
                </c:pt>
                <c:pt idx="3">
                  <c:v>303141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2-4471-BB18-9DEFBF5FB2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2"/>
        <c:axId val="1469999776"/>
        <c:axId val="1470004096"/>
      </c:barChart>
      <c:catAx>
        <c:axId val="146999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004096"/>
        <c:crosses val="autoZero"/>
        <c:auto val="1"/>
        <c:lblAlgn val="ctr"/>
        <c:lblOffset val="100"/>
        <c:noMultiLvlLbl val="0"/>
      </c:catAx>
      <c:valAx>
        <c:axId val="1470004096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146999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v4.xlsx]Pivot Table!PivotTable32</c:name>
    <c:fmtId val="22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rgbClr val="FF7C19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rgbClr val="FF7C19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1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3"/>
        <c:spPr>
          <a:solidFill>
            <a:srgbClr val="FF7C19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4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'Pivot Table'!$G$2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73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4B-42FF-8A2F-52E4043C6F92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4B-42FF-8A2F-52E4043C6F92}"/>
              </c:ext>
            </c:extLst>
          </c:dPt>
          <c:dPt>
            <c:idx val="2"/>
            <c:bubble3D val="0"/>
            <c:spPr>
              <a:solidFill>
                <a:srgbClr val="FF7C1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4B-42FF-8A2F-52E4043C6F92}"/>
              </c:ext>
            </c:extLst>
          </c:dPt>
          <c:dPt>
            <c:idx val="3"/>
            <c:bubble3D val="0"/>
            <c:spPr>
              <a:solidFill>
                <a:srgbClr val="BB2E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4B-42FF-8A2F-52E4043C6F92}"/>
              </c:ext>
            </c:extLst>
          </c:dPt>
          <c:dLbls>
            <c:dLbl>
              <c:idx val="0"/>
              <c:layout>
                <c:manualLayout>
                  <c:x val="0.12777777777777777"/>
                  <c:y val="-0.134259259259259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4B-42FF-8A2F-52E4043C6F92}"/>
                </c:ext>
              </c:extLst>
            </c:dLbl>
            <c:dLbl>
              <c:idx val="1"/>
              <c:layout>
                <c:manualLayout>
                  <c:x val="0.10277777777777777"/>
                  <c:y val="0.1481481481481481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4B-42FF-8A2F-52E4043C6F92}"/>
                </c:ext>
              </c:extLst>
            </c:dLbl>
            <c:dLbl>
              <c:idx val="2"/>
              <c:layout>
                <c:manualLayout>
                  <c:x val="-0.11944444444444445"/>
                  <c:y val="0.138888888888888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54B-42FF-8A2F-52E4043C6F92}"/>
                </c:ext>
              </c:extLst>
            </c:dLbl>
            <c:dLbl>
              <c:idx val="3"/>
              <c:layout>
                <c:manualLayout>
                  <c:x val="-0.21111111111111111"/>
                  <c:y val="-6.01851851851851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4B-42FF-8A2F-52E4043C6F92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'Pivot Table'!$F$3:$F$7</c:f>
              <c:strCache>
                <c:ptCount val="4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'Pivot Table'!$G$3:$G$7</c:f>
              <c:numCache>
                <c:formatCode>General</c:formatCode>
                <c:ptCount val="4"/>
                <c:pt idx="0">
                  <c:v>81299</c:v>
                </c:pt>
                <c:pt idx="1">
                  <c:v>50531</c:v>
                </c:pt>
                <c:pt idx="2">
                  <c:v>103482</c:v>
                </c:pt>
                <c:pt idx="3">
                  <c:v>47771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4B-42FF-8A2F-52E4043C6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'CS Pivot'!$D$63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rgbClr val="FF735C"/>
            </a:solidFill>
            <a:ln>
              <a:noFill/>
            </a:ln>
            <a:effectLst/>
          </c:spPr>
          <c:invertIfNegative val="0"/>
          <c:cat>
            <c:strRef>
              <c:f>'CS Pivot'!$C$64:$C$67</c:f>
              <c:strCache>
                <c:ptCount val="4"/>
                <c:pt idx="0">
                  <c:v>Occasional Shopper</c:v>
                </c:pt>
                <c:pt idx="1">
                  <c:v>New Customer</c:v>
                </c:pt>
                <c:pt idx="2">
                  <c:v>Loyal Customer</c:v>
                </c:pt>
                <c:pt idx="3">
                  <c:v>High Potential</c:v>
                </c:pt>
              </c:strCache>
            </c:strRef>
          </c:cat>
          <c:val>
            <c:numRef>
              <c:f>'CS Pivot'!$D$64:$D$67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36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3-45E7-91F0-68C3BDBDA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2"/>
        <c:axId val="1422359663"/>
        <c:axId val="1422360143"/>
      </c:barChart>
      <c:catAx>
        <c:axId val="142235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360143"/>
        <c:crosses val="autoZero"/>
        <c:auto val="1"/>
        <c:lblAlgn val="ctr"/>
        <c:lblOffset val="100"/>
        <c:noMultiLvlLbl val="0"/>
      </c:catAx>
      <c:valAx>
        <c:axId val="1422360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359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v4.xlsx]Pivot Table!PivotTable33</c:name>
    <c:fmtId val="8"/>
  </c:pivotSource>
  <c:chart>
    <c:autoTitleDeleted val="1"/>
    <c:pivotFmts>
      <c:pivotFmt>
        <c:idx val="0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735C"/>
          </a:solidFill>
          <a:ln>
            <a:noFill/>
          </a:ln>
          <a:effectLst/>
        </c:spPr>
      </c:pivotFmt>
      <c:pivotFmt>
        <c:idx val="2"/>
        <c:spPr>
          <a:solidFill>
            <a:srgbClr val="FF735C"/>
          </a:solidFill>
          <a:ln>
            <a:noFill/>
          </a:ln>
          <a:effectLst/>
        </c:spPr>
      </c:pivotFmt>
      <c:pivotFmt>
        <c:idx val="3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Table'!$G$10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735C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706-48A9-A388-EFE03E4B65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Table'!$F$11:$F$14</c:f>
              <c:strCache>
                <c:ptCount val="3"/>
                <c:pt idx="0">
                  <c:v>Online</c:v>
                </c:pt>
                <c:pt idx="1">
                  <c:v>Cash</c:v>
                </c:pt>
                <c:pt idx="2">
                  <c:v>Credit</c:v>
                </c:pt>
              </c:strCache>
            </c:strRef>
          </c:cat>
          <c:val>
            <c:numRef>
              <c:f>'Pivot Table'!$G$11:$G$14</c:f>
              <c:numCache>
                <c:formatCode>General</c:formatCode>
                <c:ptCount val="3"/>
                <c:pt idx="0">
                  <c:v>175916</c:v>
                </c:pt>
                <c:pt idx="1">
                  <c:v>101759</c:v>
                </c:pt>
                <c:pt idx="2">
                  <c:v>5408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8-4BAB-8200-2C127004CC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-27"/>
        <c:axId val="1808299759"/>
        <c:axId val="1808300239"/>
      </c:barChart>
      <c:catAx>
        <c:axId val="180829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300239"/>
        <c:crosses val="autoZero"/>
        <c:auto val="1"/>
        <c:lblAlgn val="ctr"/>
        <c:lblOffset val="100"/>
        <c:noMultiLvlLbl val="0"/>
      </c:catAx>
      <c:valAx>
        <c:axId val="1808300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29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6D05-A53F-D757-02D5-F42CD06BC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A1361-A151-9061-EC62-31ACD60A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4587-7A9C-ACAD-DCC3-275752F2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54A1-02DE-9013-31E9-D1F3D616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BE86-5FA2-6F0B-BE97-A8C31CAD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2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EA4-0168-ADFC-D75A-9500DB09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5698-B2C1-1F65-7463-40E02EC4C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AD09-144A-F37E-74E5-6CA266D0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BF7C-4E84-7706-C1C7-3FD296BB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3216-B0BA-17BE-61C3-61FE704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C7F54-0513-AE8C-B70F-B61755FA5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28607-09A2-C943-90C0-6FA345370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B023-F75C-F59C-117B-C38EF80A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1A08-BACC-F1F2-647A-1965B5C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7165-B62E-D590-A4C3-A5E7BD19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3A01-D8F4-1EB6-1D3D-0B32C887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FDC9-7F25-0B0E-77B8-B0F201B6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4198-0D7B-6688-1AAB-4D1163E7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E970-A134-2E0D-1F96-E639A597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B5E7-0600-7573-84E8-60CC61F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2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682D-D5A8-6021-577B-72FF2966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53BE-2BC3-A682-AA48-91D3E0A2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5B41-A247-88F0-0A57-32BBDA6B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A1E1-F4E7-FDB2-2D7C-5F3D3D38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6AA0-92F8-42D6-95F7-9E852D3E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3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D045-4C9F-9151-8F2C-CDEBBF01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A9EA-FC90-9915-DB12-DBDF585B3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802FD-3D87-55A5-858E-8A63E2732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4322-53D7-0774-930D-77604286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3643-B05C-CD4D-E92A-71941D7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1B44-C519-FA0F-D2D7-744DD027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A150-577A-278A-952E-E6B42FEF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998D-C791-C165-CDAB-44FB42F4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3DC3-05A0-05DD-5D55-B53EC0A3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A267B-57EB-5D63-96F6-C1E398580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A8D41-EE04-19EE-EE74-2293B0D3C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1C74A-B663-7670-D64E-69FC8D0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75E43-6134-7AAA-1248-86187664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16DB3-E2F0-8F86-8EF7-E38B49F8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00DE-0670-49CE-4D44-092343A2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FEAB-AC21-C83B-7DCC-3CF7704A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AED7F-30AE-9D98-5979-E525B035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ADB70-5270-FCED-7E85-39AA88DF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4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F1E16-7EDE-EA57-529B-D05FAC06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10958-B7C8-7963-B8EE-D863E11D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7EA6-6483-4FDA-AD77-C23F8D11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29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0C72-B47B-C9D6-DE1B-1F87A05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E263-519B-0B07-DDCA-3AD8122C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6EAA5-0CA7-8D08-CEB1-A2EECDA0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9F18B-FA99-60F1-3D06-BFED59B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DCCC-B325-8706-1A99-CE51433A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30C85-B14F-9709-63DE-A27F0760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D6DB-336B-381E-7DB0-43475DF8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DC738-8B83-CC6C-A4C4-B1D009CE4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8DF0C-B50E-4639-F65A-0B06A8D1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F9DC8-241F-9824-1A84-21952C49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E29B6-4F10-8B7B-7F98-D61478FA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31E25-0145-9C7E-255E-83A423F7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A0DC2-D34F-7FE2-639B-52834834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B8C6-6465-3BEB-4363-8886B861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F37E-4DDC-2FFD-2446-562D7114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1B61D-E4C7-418A-A92D-072E4873139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4237-43B8-91E0-C5E5-A5F8D7DCA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C113-8037-EE12-F7D7-AAB7BD31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87BE-2C57-6D35-9706-B17E40080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Business Insights for Sterling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3330A-4EA7-554E-5488-E6A19BA93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Data Driven Approach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08AA066-1E5F-B537-33CE-0317D80B474F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6661A5-86EE-3AAE-472F-A3426FFF7F32}"/>
              </a:ext>
            </a:extLst>
          </p:cNvPr>
          <p:cNvCxnSpPr/>
          <p:nvPr/>
        </p:nvCxnSpPr>
        <p:spPr>
          <a:xfrm>
            <a:off x="1190847" y="3429000"/>
            <a:ext cx="9664995" cy="0"/>
          </a:xfrm>
          <a:prstGeom prst="line">
            <a:avLst/>
          </a:prstGeom>
          <a:ln w="50800">
            <a:solidFill>
              <a:srgbClr val="FF73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05E108-0B5B-ED90-A452-F8EB47CF6B6A}"/>
              </a:ext>
            </a:extLst>
          </p:cNvPr>
          <p:cNvSpPr/>
          <p:nvPr/>
        </p:nvSpPr>
        <p:spPr>
          <a:xfrm>
            <a:off x="893135" y="2041451"/>
            <a:ext cx="10409274" cy="2690037"/>
          </a:xfrm>
          <a:prstGeom prst="roundRect">
            <a:avLst/>
          </a:prstGeom>
          <a:noFill/>
          <a:ln w="82550"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839E64-71F6-B513-04EA-6E36A0F74D0B}"/>
              </a:ext>
            </a:extLst>
          </p:cNvPr>
          <p:cNvSpPr txBox="1">
            <a:spLocks/>
          </p:cNvSpPr>
          <p:nvPr/>
        </p:nvSpPr>
        <p:spPr>
          <a:xfrm>
            <a:off x="1676400" y="5047989"/>
            <a:ext cx="9144000" cy="894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Project Team: </a:t>
            </a:r>
          </a:p>
          <a:p>
            <a:r>
              <a:rPr lang="en-GB" sz="2000" b="1" i="1" dirty="0"/>
              <a:t>Victor </a:t>
            </a:r>
            <a:r>
              <a:rPr lang="en-GB" sz="2000" b="1" i="1" dirty="0" err="1"/>
              <a:t>Chukwude</a:t>
            </a:r>
            <a:r>
              <a:rPr lang="en-GB" sz="2000" b="1" i="1" dirty="0"/>
              <a:t>, Theodora Obasuyi, Samia Negash and Ezekiel Ebuetse</a:t>
            </a:r>
          </a:p>
        </p:txBody>
      </p:sp>
    </p:spTree>
    <p:extLst>
      <p:ext uri="{BB962C8B-B14F-4D97-AF65-F5344CB8AC3E}">
        <p14:creationId xmlns:p14="http://schemas.microsoft.com/office/powerpoint/2010/main" val="370153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68C1-59FE-4DFC-87A8-611E7276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47262EF-782E-E6EB-94BA-014AD5E144E7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05CC7F8-50AF-59DD-79A6-94E8BD59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649" y="472705"/>
            <a:ext cx="9144000" cy="433981"/>
          </a:xfrm>
        </p:spPr>
        <p:txBody>
          <a:bodyPr>
            <a:normAutofit/>
          </a:bodyPr>
          <a:lstStyle/>
          <a:p>
            <a:r>
              <a:rPr lang="en-GB" dirty="0"/>
              <a:t>Dashboard</a:t>
            </a:r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223398-5726-7255-CB59-2D5C12ADA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927265" cy="689696"/>
          </a:xfrm>
        </p:spPr>
        <p:txBody>
          <a:bodyPr>
            <a:noAutofit/>
          </a:bodyPr>
          <a:lstStyle/>
          <a:p>
            <a:r>
              <a:rPr lang="en-GB" sz="4800" dirty="0"/>
              <a:t>Business 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06CA03-ECA4-0503-BF9A-87CAE3A7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6" y="906687"/>
            <a:ext cx="11241965" cy="46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0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D55BD-F250-6AD9-5D09-C2F95F76C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2BBFAB7-2662-CB20-5DB1-25494EF89622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4622905-7815-5C35-0484-A92293DA6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081668"/>
            <a:ext cx="9144000" cy="4339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Recommendations</a:t>
            </a:r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3593866-7CE1-A4F4-3ACE-8BD3519A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Business Insights</a:t>
            </a:r>
          </a:p>
        </p:txBody>
      </p:sp>
      <p:sp>
        <p:nvSpPr>
          <p:cNvPr id="3" name="Subtitle 7">
            <a:extLst>
              <a:ext uri="{FF2B5EF4-FFF2-40B4-BE49-F238E27FC236}">
                <a16:creationId xmlns:a16="http://schemas.microsoft.com/office/drawing/2014/main" id="{C5809672-BE81-2DC5-AEB8-66F14E620704}"/>
              </a:ext>
            </a:extLst>
          </p:cNvPr>
          <p:cNvSpPr txBox="1">
            <a:spLocks/>
          </p:cNvSpPr>
          <p:nvPr/>
        </p:nvSpPr>
        <p:spPr>
          <a:xfrm>
            <a:off x="854148" y="1722582"/>
            <a:ext cx="9927265" cy="3788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Institute a Customer Loyalty Scheme to </a:t>
            </a:r>
            <a:r>
              <a:rPr lang="en-GB" dirty="0" err="1"/>
              <a:t>to</a:t>
            </a:r>
            <a:r>
              <a:rPr lang="en-GB" dirty="0"/>
              <a:t> convert High Potential Customers to Loyal Customer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Reward Loyal Customers with Loyalty Discount or Company Shares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Targeted Promotional adverts for Occasional and Churned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Partner with Logistics firms during  high sales period to reduce logistics cost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Resources management by staff redistribution during peak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Target customers with preferred payment method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30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1632A-340A-4D8B-B6FB-F656B41E4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C26933D-6246-AE8D-A32A-4C1755955D90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D1CD755-ACDE-5C9E-A296-AC53F789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2368014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B877490-FCFF-5FF8-20F5-525E8B73A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382" y="234733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81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B8F16-889D-73E4-D510-556CED77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3CD7700-0749-F3F6-6176-8AB9BA2B38F8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5EC8D6C-02F5-68CD-5254-50F354B3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081668"/>
            <a:ext cx="9144000" cy="37375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Project Objective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095A5A-CE13-63B5-ACD1-7FC4B368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0816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462FA-7B77-0423-1CA4-B06198690AA7}"/>
              </a:ext>
            </a:extLst>
          </p:cNvPr>
          <p:cNvSpPr txBox="1"/>
          <p:nvPr/>
        </p:nvSpPr>
        <p:spPr>
          <a:xfrm>
            <a:off x="964796" y="1390170"/>
            <a:ext cx="8880953" cy="455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n-GB" sz="2800" dirty="0"/>
              <a:t>To help Sterling</a:t>
            </a:r>
            <a:r>
              <a:rPr lang="en-GB" sz="2800" spc="70" dirty="0"/>
              <a:t>  </a:t>
            </a:r>
            <a:r>
              <a:rPr lang="en-GB" sz="2800" dirty="0"/>
              <a:t>better</a:t>
            </a:r>
            <a:r>
              <a:rPr lang="en-GB" sz="2800" spc="70" dirty="0"/>
              <a:t>  </a:t>
            </a:r>
            <a:r>
              <a:rPr lang="en-GB" sz="2800" dirty="0"/>
              <a:t>understand</a:t>
            </a:r>
            <a:r>
              <a:rPr lang="en-GB" sz="2800" spc="70" dirty="0"/>
              <a:t> :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Customers'</a:t>
            </a:r>
            <a:r>
              <a:rPr lang="en-GB" sz="2800" spc="80" dirty="0"/>
              <a:t>  </a:t>
            </a:r>
            <a:r>
              <a:rPr lang="en-GB" sz="2800" spc="-10" dirty="0"/>
              <a:t>needs,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Preferences,</a:t>
            </a:r>
            <a:r>
              <a:rPr lang="en-GB" sz="2800" spc="120" dirty="0"/>
              <a:t> </a:t>
            </a:r>
            <a:endParaRPr lang="en-GB" sz="2800" spc="114" dirty="0"/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Customer’s behaviour.</a:t>
            </a:r>
            <a:r>
              <a:rPr lang="en-GB" sz="2800" spc="114" dirty="0"/>
              <a:t> 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spc="114" dirty="0"/>
              <a:t>Iden</a:t>
            </a:r>
            <a:r>
              <a:rPr lang="en-GB" sz="2800" dirty="0"/>
              <a:t>tify</a:t>
            </a:r>
            <a:r>
              <a:rPr lang="en-GB" sz="2800" spc="120" dirty="0"/>
              <a:t>  </a:t>
            </a:r>
            <a:r>
              <a:rPr lang="en-GB" sz="2800" dirty="0"/>
              <a:t>patterns</a:t>
            </a:r>
            <a:r>
              <a:rPr lang="en-GB" sz="2800" spc="-35" dirty="0"/>
              <a:t> </a:t>
            </a:r>
            <a:r>
              <a:rPr lang="en-GB" sz="2800" dirty="0"/>
              <a:t>or</a:t>
            </a:r>
            <a:r>
              <a:rPr lang="en-GB" sz="2800" spc="-35" dirty="0"/>
              <a:t> </a:t>
            </a:r>
            <a:r>
              <a:rPr lang="en-GB" sz="2800" dirty="0"/>
              <a:t>trends.</a:t>
            </a:r>
            <a:r>
              <a:rPr lang="en-GB" sz="2800" spc="345" dirty="0"/>
              <a:t>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Make</a:t>
            </a:r>
            <a:r>
              <a:rPr lang="en-GB" sz="2800" spc="380" dirty="0"/>
              <a:t> </a:t>
            </a:r>
            <a:r>
              <a:rPr lang="en-GB" sz="2800" dirty="0"/>
              <a:t>more</a:t>
            </a:r>
            <a:r>
              <a:rPr lang="en-GB" sz="2800" spc="375" dirty="0"/>
              <a:t> </a:t>
            </a:r>
            <a:r>
              <a:rPr lang="en-GB" sz="2800" dirty="0"/>
              <a:t>informed</a:t>
            </a:r>
            <a:r>
              <a:rPr lang="en-GB" sz="2800" spc="395" dirty="0"/>
              <a:t> </a:t>
            </a:r>
            <a:r>
              <a:rPr lang="en-GB" sz="2800" dirty="0"/>
              <a:t>decisions</a:t>
            </a:r>
            <a:r>
              <a:rPr lang="en-GB" sz="2800" spc="375" dirty="0"/>
              <a:t> </a:t>
            </a:r>
            <a:r>
              <a:rPr lang="en-GB" sz="2800" dirty="0"/>
              <a:t>and</a:t>
            </a:r>
            <a:r>
              <a:rPr lang="en-GB" sz="2800" spc="380" dirty="0"/>
              <a:t>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spc="-10" dirty="0"/>
              <a:t>Boost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07852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7F486-90B4-9A28-1E75-6292682D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E27A7C6-0168-9877-612C-3B5B3FC6F6EB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D39983C-4CAD-B45F-CF9D-C1FDDC788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7871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Source of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12 months sales record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7D7905-6F6C-0985-E070-7DA6ABA15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081669"/>
          </a:xfrm>
        </p:spPr>
        <p:txBody>
          <a:bodyPr/>
          <a:lstStyle/>
          <a:p>
            <a:r>
              <a:rPr lang="en-GB" dirty="0"/>
              <a:t>Data Overview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B70109C6-7546-2BD2-9165-FA244FBB4BB9}"/>
              </a:ext>
            </a:extLst>
          </p:cNvPr>
          <p:cNvSpPr txBox="1">
            <a:spLocks/>
          </p:cNvSpPr>
          <p:nvPr/>
        </p:nvSpPr>
        <p:spPr>
          <a:xfrm>
            <a:off x="592890" y="3435079"/>
            <a:ext cx="9144000" cy="59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Diagram of Data pipeline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Subtitle 7">
            <a:extLst>
              <a:ext uri="{FF2B5EF4-FFF2-40B4-BE49-F238E27FC236}">
                <a16:creationId xmlns:a16="http://schemas.microsoft.com/office/drawing/2014/main" id="{F7BC629F-9F53-A6B6-BD7D-AA67F8C7BDD9}"/>
              </a:ext>
            </a:extLst>
          </p:cNvPr>
          <p:cNvSpPr txBox="1">
            <a:spLocks/>
          </p:cNvSpPr>
          <p:nvPr/>
        </p:nvSpPr>
        <p:spPr>
          <a:xfrm>
            <a:off x="854149" y="2347331"/>
            <a:ext cx="9144000" cy="1081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Data Dimension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Rows – 283,083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Column  -  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B8FD2-17A5-C7F9-5577-B4CD7498E441}"/>
              </a:ext>
            </a:extLst>
          </p:cNvPr>
          <p:cNvSpPr/>
          <p:nvPr/>
        </p:nvSpPr>
        <p:spPr>
          <a:xfrm>
            <a:off x="187892" y="3995804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4FED3E-818B-B306-4B4D-723C9B01128C}"/>
              </a:ext>
            </a:extLst>
          </p:cNvPr>
          <p:cNvSpPr/>
          <p:nvPr/>
        </p:nvSpPr>
        <p:spPr>
          <a:xfrm>
            <a:off x="2041745" y="4446741"/>
            <a:ext cx="613775" cy="318185"/>
          </a:xfrm>
          <a:prstGeom prst="rightArrow">
            <a:avLst/>
          </a:prstGeom>
          <a:noFill/>
          <a:ln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01065D-7197-7BDC-C31E-24E36D90E945}"/>
              </a:ext>
            </a:extLst>
          </p:cNvPr>
          <p:cNvSpPr/>
          <p:nvPr/>
        </p:nvSpPr>
        <p:spPr>
          <a:xfrm>
            <a:off x="2657602" y="4010418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D21845-76F9-B608-7085-F73FA21BC481}"/>
              </a:ext>
            </a:extLst>
          </p:cNvPr>
          <p:cNvSpPr/>
          <p:nvPr/>
        </p:nvSpPr>
        <p:spPr>
          <a:xfrm>
            <a:off x="4511455" y="4461355"/>
            <a:ext cx="613775" cy="318185"/>
          </a:xfrm>
          <a:prstGeom prst="rightArrow">
            <a:avLst/>
          </a:prstGeom>
          <a:noFill/>
          <a:ln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39F19-E246-6103-3CAE-EF1CCB9F2F50}"/>
              </a:ext>
            </a:extLst>
          </p:cNvPr>
          <p:cNvSpPr/>
          <p:nvPr/>
        </p:nvSpPr>
        <p:spPr>
          <a:xfrm>
            <a:off x="5164890" y="4025032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5613DE-B557-2C47-6FC5-77649DA0E443}"/>
              </a:ext>
            </a:extLst>
          </p:cNvPr>
          <p:cNvSpPr/>
          <p:nvPr/>
        </p:nvSpPr>
        <p:spPr>
          <a:xfrm>
            <a:off x="7018743" y="4475969"/>
            <a:ext cx="613775" cy="318185"/>
          </a:xfrm>
          <a:prstGeom prst="rightArrow">
            <a:avLst/>
          </a:prstGeom>
          <a:noFill/>
          <a:ln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C2890-E07D-E748-5985-16E461B8C290}"/>
              </a:ext>
            </a:extLst>
          </p:cNvPr>
          <p:cNvSpPr/>
          <p:nvPr/>
        </p:nvSpPr>
        <p:spPr>
          <a:xfrm>
            <a:off x="7672178" y="4039646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Insight Extraction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8601ACF-C92A-6D72-3E74-1D64CDDDEFE6}"/>
              </a:ext>
            </a:extLst>
          </p:cNvPr>
          <p:cNvSpPr/>
          <p:nvPr/>
        </p:nvSpPr>
        <p:spPr>
          <a:xfrm>
            <a:off x="9526031" y="4490583"/>
            <a:ext cx="613775" cy="318185"/>
          </a:xfrm>
          <a:prstGeom prst="rightArrow">
            <a:avLst/>
          </a:prstGeom>
          <a:noFill/>
          <a:ln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C913B9-E539-6701-CBA2-0064AE4CE051}"/>
              </a:ext>
            </a:extLst>
          </p:cNvPr>
          <p:cNvSpPr/>
          <p:nvPr/>
        </p:nvSpPr>
        <p:spPr>
          <a:xfrm>
            <a:off x="10154414" y="4016682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136222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C56F8-16F6-C8EC-FC0C-6CB90166F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49FE02-CC9E-6C9C-20F3-A88421EAA346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58055B1-412F-EB7D-0EEE-C7ADE6DA2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586696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Data Cleaning, Handling of Duplicates and Inconsistencies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1FCEAFC-275C-1EF7-E076-60384D881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Handling and Pre-Processing</a:t>
            </a:r>
          </a:p>
        </p:txBody>
      </p:sp>
      <p:sp>
        <p:nvSpPr>
          <p:cNvPr id="3" name="Subtitle 7">
            <a:extLst>
              <a:ext uri="{FF2B5EF4-FFF2-40B4-BE49-F238E27FC236}">
                <a16:creationId xmlns:a16="http://schemas.microsoft.com/office/drawing/2014/main" id="{9355D425-18B0-4508-A1AC-C1B67601E667}"/>
              </a:ext>
            </a:extLst>
          </p:cNvPr>
          <p:cNvSpPr txBox="1">
            <a:spLocks/>
          </p:cNvSpPr>
          <p:nvPr/>
        </p:nvSpPr>
        <p:spPr>
          <a:xfrm>
            <a:off x="804045" y="1732705"/>
            <a:ext cx="9144000" cy="772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Missing Values: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5 Missing Values in Order 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65074079-84D5-1642-AE43-CFE0C2A02C3B}"/>
              </a:ext>
            </a:extLst>
          </p:cNvPr>
          <p:cNvSpPr txBox="1">
            <a:spLocks/>
          </p:cNvSpPr>
          <p:nvPr/>
        </p:nvSpPr>
        <p:spPr>
          <a:xfrm>
            <a:off x="668346" y="2515328"/>
            <a:ext cx="9144000" cy="772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Duplicates: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None Found – Conc. All ID  fields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id="{4DD1D9E7-C256-CAA2-5309-91AB1F8CE0DE}"/>
              </a:ext>
            </a:extLst>
          </p:cNvPr>
          <p:cNvSpPr txBox="1">
            <a:spLocks/>
          </p:cNvSpPr>
          <p:nvPr/>
        </p:nvSpPr>
        <p:spPr>
          <a:xfrm>
            <a:off x="820746" y="3619704"/>
            <a:ext cx="9144000" cy="1190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Inconsistencies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Payment method. No input validation,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Recategorize into 3 headers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774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0F58-D550-7BCB-036F-B6A212638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F5B08B7-F000-B9FC-4521-E306A8D5643B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9CEB6A2-2890-22B1-D6D3-8056A2A8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Handling and Pre-Processing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76A9FDA7-15E3-88B4-00E5-AE23946D439B}"/>
              </a:ext>
            </a:extLst>
          </p:cNvPr>
          <p:cNvSpPr txBox="1">
            <a:spLocks/>
          </p:cNvSpPr>
          <p:nvPr/>
        </p:nvSpPr>
        <p:spPr>
          <a:xfrm>
            <a:off x="555612" y="1189905"/>
            <a:ext cx="9144000" cy="88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Feature Engineering: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Created Customer Segmentation Table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545236-7C52-ACFB-A1CE-1A3CAD18B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66432"/>
              </p:ext>
            </p:extLst>
          </p:nvPr>
        </p:nvGraphicFramePr>
        <p:xfrm>
          <a:off x="519441" y="2605414"/>
          <a:ext cx="10140208" cy="1922807"/>
        </p:xfrm>
        <a:graphic>
          <a:graphicData uri="http://schemas.openxmlformats.org/drawingml/2006/table">
            <a:tbl>
              <a:tblPr/>
              <a:tblGrid>
                <a:gridCol w="1468581">
                  <a:extLst>
                    <a:ext uri="{9D8B030D-6E8A-4147-A177-3AD203B41FA5}">
                      <a16:colId xmlns:a16="http://schemas.microsoft.com/office/drawing/2014/main" val="1030056751"/>
                    </a:ext>
                  </a:extLst>
                </a:gridCol>
                <a:gridCol w="1555997">
                  <a:extLst>
                    <a:ext uri="{9D8B030D-6E8A-4147-A177-3AD203B41FA5}">
                      <a16:colId xmlns:a16="http://schemas.microsoft.com/office/drawing/2014/main" val="1424797034"/>
                    </a:ext>
                  </a:extLst>
                </a:gridCol>
                <a:gridCol w="940299">
                  <a:extLst>
                    <a:ext uri="{9D8B030D-6E8A-4147-A177-3AD203B41FA5}">
                      <a16:colId xmlns:a16="http://schemas.microsoft.com/office/drawing/2014/main" val="4014795730"/>
                    </a:ext>
                  </a:extLst>
                </a:gridCol>
                <a:gridCol w="1035293">
                  <a:extLst>
                    <a:ext uri="{9D8B030D-6E8A-4147-A177-3AD203B41FA5}">
                      <a16:colId xmlns:a16="http://schemas.microsoft.com/office/drawing/2014/main" val="3184331870"/>
                    </a:ext>
                  </a:extLst>
                </a:gridCol>
                <a:gridCol w="839190">
                  <a:extLst>
                    <a:ext uri="{9D8B030D-6E8A-4147-A177-3AD203B41FA5}">
                      <a16:colId xmlns:a16="http://schemas.microsoft.com/office/drawing/2014/main" val="630382994"/>
                    </a:ext>
                  </a:extLst>
                </a:gridCol>
                <a:gridCol w="1031555">
                  <a:extLst>
                    <a:ext uri="{9D8B030D-6E8A-4147-A177-3AD203B41FA5}">
                      <a16:colId xmlns:a16="http://schemas.microsoft.com/office/drawing/2014/main" val="2440643620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033291885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2763015469"/>
                    </a:ext>
                  </a:extLst>
                </a:gridCol>
                <a:gridCol w="1590805">
                  <a:extLst>
                    <a:ext uri="{9D8B030D-6E8A-4147-A177-3AD203B41FA5}">
                      <a16:colId xmlns:a16="http://schemas.microsoft.com/office/drawing/2014/main" val="931450407"/>
                    </a:ext>
                  </a:extLst>
                </a:gridCol>
              </a:tblGrid>
              <a:tr h="70717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since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duration of patronage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 of order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Days since last order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Recency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Tenure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Loyalty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Segment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854917"/>
                  </a:ext>
                </a:extLst>
              </a:tr>
              <a:tr h="3608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11/02/2008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14.48596851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Customer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397"/>
                  </a:ext>
                </a:extLst>
              </a:tr>
              <a:tr h="3608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23/06/2005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17.12525667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Customer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990874"/>
                  </a:ext>
                </a:extLst>
              </a:tr>
              <a:tr h="3608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15/09/2013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8.895277207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Occasional Shopper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81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18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4F003-895E-FA0C-EC34-3D329AFE5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883B2D7-C9D1-249C-F96D-4A390DF740D3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958152-45AB-18D1-4CB5-6F03F5230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661852"/>
          </a:xfrm>
        </p:spPr>
        <p:txBody>
          <a:bodyPr>
            <a:normAutofit/>
          </a:bodyPr>
          <a:lstStyle/>
          <a:p>
            <a:r>
              <a:rPr lang="en-GB" dirty="0"/>
              <a:t>Seasonal Trend by Orders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E812118-5E25-6F86-C219-A9AD347B5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Data Insights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E6EE1BEC-8568-70B6-5523-2C2B059AD66E}"/>
              </a:ext>
            </a:extLst>
          </p:cNvPr>
          <p:cNvSpPr txBox="1">
            <a:spLocks/>
          </p:cNvSpPr>
          <p:nvPr/>
        </p:nvSpPr>
        <p:spPr>
          <a:xfrm>
            <a:off x="304800" y="5653474"/>
            <a:ext cx="9144000" cy="236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4A63F1-1CF6-4B7A-B2BA-C1C907350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331760"/>
              </p:ext>
            </p:extLst>
          </p:nvPr>
        </p:nvGraphicFramePr>
        <p:xfrm>
          <a:off x="801665" y="1829336"/>
          <a:ext cx="9594937" cy="452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69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2143B-8434-B948-E610-0AECBACC9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79A0C3C-96B0-A080-7A8D-FD3E8B436E25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015008-8055-70E2-9135-A4226489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661852"/>
          </a:xfrm>
        </p:spPr>
        <p:txBody>
          <a:bodyPr>
            <a:normAutofit/>
          </a:bodyPr>
          <a:lstStyle/>
          <a:p>
            <a:r>
              <a:rPr lang="en-GB" dirty="0"/>
              <a:t>Regional Trend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87C6B5-415C-702B-0454-BC4093C44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Data Insights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A8B45802-1737-47CF-9E5C-2DD19CCCB154}"/>
              </a:ext>
            </a:extLst>
          </p:cNvPr>
          <p:cNvSpPr txBox="1"/>
          <p:nvPr/>
        </p:nvSpPr>
        <p:spPr>
          <a:xfrm>
            <a:off x="1129859" y="5772472"/>
            <a:ext cx="2209800" cy="2032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400" b="1" i="0" u="none" strike="noStrike" kern="1200" baseline="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Chakra Petch" pitchFamily="2" charset="-34"/>
              </a:rPr>
              <a:t>Customers Population By Region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4242BCD-34B2-47A9-A55E-13FDD41E3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931088"/>
              </p:ext>
            </p:extLst>
          </p:nvPr>
        </p:nvGraphicFramePr>
        <p:xfrm>
          <a:off x="6333469" y="2105634"/>
          <a:ext cx="5465756" cy="336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26">
            <a:extLst>
              <a:ext uri="{FF2B5EF4-FFF2-40B4-BE49-F238E27FC236}">
                <a16:creationId xmlns:a16="http://schemas.microsoft.com/office/drawing/2014/main" id="{E09F3BC2-58BF-43A4-AFAD-43382BD9CCAC}"/>
              </a:ext>
            </a:extLst>
          </p:cNvPr>
          <p:cNvSpPr txBox="1"/>
          <p:nvPr/>
        </p:nvSpPr>
        <p:spPr>
          <a:xfrm>
            <a:off x="8275746" y="5772472"/>
            <a:ext cx="1581202" cy="2031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Chakra Petch" pitchFamily="2" charset="-34"/>
              </a:rPr>
              <a:t>Sales By Region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31CAEF5-1006-4798-975D-13DED3A0B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791338"/>
              </p:ext>
            </p:extLst>
          </p:nvPr>
        </p:nvGraphicFramePr>
        <p:xfrm>
          <a:off x="392775" y="1866378"/>
          <a:ext cx="5465756" cy="3608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6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94D4C-B22C-AEF8-EABD-2EC997A41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CC248FC-6B64-2D2F-75F8-22BB7C06516F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A54391-AE3D-18C5-22EC-7E60CA7EB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661852"/>
          </a:xfrm>
        </p:spPr>
        <p:txBody>
          <a:bodyPr>
            <a:normAutofit/>
          </a:bodyPr>
          <a:lstStyle/>
          <a:p>
            <a:r>
              <a:rPr lang="en-GB" dirty="0"/>
              <a:t>Customer Segment by Loyalty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C3E825-19AE-570D-E02F-DD6A7A76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Data Insights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4076F7CF-F3B4-B01E-4F2A-E81175EBBE24}"/>
              </a:ext>
            </a:extLst>
          </p:cNvPr>
          <p:cNvSpPr txBox="1">
            <a:spLocks/>
          </p:cNvSpPr>
          <p:nvPr/>
        </p:nvSpPr>
        <p:spPr>
          <a:xfrm>
            <a:off x="304800" y="5653474"/>
            <a:ext cx="9144000" cy="236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05AE83-7C99-484A-9C41-7480D4D41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4587"/>
              </p:ext>
            </p:extLst>
          </p:nvPr>
        </p:nvGraphicFramePr>
        <p:xfrm>
          <a:off x="1941534" y="1866379"/>
          <a:ext cx="7377830" cy="429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239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31AAB-FD17-8460-0F16-8A3E658B2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8212CD1-BF2F-91EE-0B23-5299C9A71019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B18BA5E-412E-D346-8F0E-BC427872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975" y="1081668"/>
            <a:ext cx="9144000" cy="661852"/>
          </a:xfrm>
        </p:spPr>
        <p:txBody>
          <a:bodyPr>
            <a:normAutofit/>
          </a:bodyPr>
          <a:lstStyle/>
          <a:p>
            <a:r>
              <a:rPr lang="en-GB" dirty="0"/>
              <a:t>Customer Preference by Payment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D35E94-F7E1-F072-2EB9-32DF3BEA7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Data Insights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25A4F8B9-0B48-13D0-0F6C-32515DCA2EA2}"/>
              </a:ext>
            </a:extLst>
          </p:cNvPr>
          <p:cNvSpPr txBox="1">
            <a:spLocks/>
          </p:cNvSpPr>
          <p:nvPr/>
        </p:nvSpPr>
        <p:spPr>
          <a:xfrm>
            <a:off x="304800" y="5653474"/>
            <a:ext cx="9144000" cy="236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F92BB5-875B-4D9E-8678-F4A5D61F4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762143"/>
              </p:ext>
            </p:extLst>
          </p:nvPr>
        </p:nvGraphicFramePr>
        <p:xfrm>
          <a:off x="1954060" y="1741118"/>
          <a:ext cx="7027102" cy="408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59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297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Georgia</vt:lpstr>
      <vt:lpstr>Office Theme</vt:lpstr>
      <vt:lpstr>Business Insights for Sterling </vt:lpstr>
      <vt:lpstr>Introduction</vt:lpstr>
      <vt:lpstr>Data Overview</vt:lpstr>
      <vt:lpstr>Data Handling and Pre-Processing</vt:lpstr>
      <vt:lpstr>Data Handling and Pre-Processing</vt:lpstr>
      <vt:lpstr>Data Insights</vt:lpstr>
      <vt:lpstr>Data Insights</vt:lpstr>
      <vt:lpstr>Data Insights</vt:lpstr>
      <vt:lpstr>Data Insights</vt:lpstr>
      <vt:lpstr>Business Insights</vt:lpstr>
      <vt:lpstr>Business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Reginald Chukwude</dc:creator>
  <cp:lastModifiedBy>Ezekiel Ebuetse</cp:lastModifiedBy>
  <cp:revision>10</cp:revision>
  <dcterms:created xsi:type="dcterms:W3CDTF">2025-02-07T19:15:39Z</dcterms:created>
  <dcterms:modified xsi:type="dcterms:W3CDTF">2025-02-22T08:43:23Z</dcterms:modified>
</cp:coreProperties>
</file>