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8" r:id="rId2"/>
    <p:sldId id="269" r:id="rId3"/>
    <p:sldId id="279" r:id="rId4"/>
    <p:sldId id="256" r:id="rId5"/>
    <p:sldId id="258" r:id="rId6"/>
    <p:sldId id="270" r:id="rId7"/>
    <p:sldId id="271" r:id="rId8"/>
    <p:sldId id="272" r:id="rId9"/>
    <p:sldId id="273" r:id="rId10"/>
    <p:sldId id="274" r:id="rId11"/>
    <p:sldId id="275" r:id="rId12"/>
    <p:sldId id="276" r:id="rId13"/>
    <p:sldId id="277"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roje\AppData\Roaming\Microsoft\Excel\1%20(version%201).xlsb"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proje\Desktop\COURSE\PRATEEK_AGARWAL_SQL\SQL%20CLASSWORK\DATASETS\SQL%20Project%208\RESULT%20TABLES\12.%20TOTAL_NO_OF_QUANTITY_POSTDIWALI.xml"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proje\Desktop\COURSE\PRATEEK_AGARWAL_SQL\SQL%20CLASSWORK\DATASETS\SQL%20Project%208\RESULT%20TABLES\18.%20NO_OF_ORDER_POSTDIWALI%20JOIN%20WITH%2017.xml"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roje\Desktop\COURSE\PRATEEK_AGARWAL_SQL\SQL%20CLASSWORK\DATASETS\SQL%20Project%208\RESULT%20TABLES\2.%20COUNT_CATEGORY_POSTDIWALI.xml"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roje\Desktop\COURSE\PRATEEK_AGARWAL_SQL\SQL%20CLASSWORK\DATASETS\SQL%20Project%208\RESULT%20TABLES\3.%20COUNT_CITY_PREDIWALI.xml"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roje\Desktop\COURSE\PRATEEK_AGARWAL_SQL\SQL%20CLASSWORK\DATASETS\SQL%20Project%208\RESULT%20TABLES\4.%20COUNT_CITY_POSTDIWALI.xml"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roje\Desktop\COURSE\PRATEEK_AGARWAL_SQL\SQL%20CLASSWORK\DATASETS\SQL%20Project%208\RESULT%20TABLES\5.%20ORDERs_PLACED_PREDIWALI.xml"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roje\Desktop\COURSE\PRATEEK_AGARWAL_SQL\SQL%20CLASSWORK\DATASETS\SQL%20Project%208\RESULT%20TABLES\6.%20ORDERs_PLACED_POSTDIWALI.xml"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roje\Desktop\COURSE\PRATEEK_AGARWAL_SQL\SQL%20CLASSWORK\DATASETS\SQL%20Project%208\RESULT%20TABLES\7.%20TOTAL_NO_OF_ORDERS_PREDIWALI.xml"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proje\Desktop\COURSE\PRATEEK_AGARWAL_SQL\SQL%20CLASSWORK\DATASETS\SQL%20Project%208\RESULT%20TABLES\8.%20TOTAL_NO_OF_ORDERS_POSTDIWALI.xml"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proje\Desktop\COURSE\PRATEEK_AGARWAL_SQL\SQL%20CLASSWORK\DATASETS\SQL%20Project%208\RESULT%20TABLES\11.%20TOTAL_NO_OF_QUANTITY_PREDIWALI.xml"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r>
              <a:rPr lang="en-US" sz="1500" b="1" i="0" u="none" strike="noStrike" cap="all" normalizeH="0" baseline="0" dirty="0">
                <a:effectLst/>
              </a:rPr>
              <a:t>TOP 5 MOST ORDERED CATEGORIES OF FOOD</a:t>
            </a:r>
          </a:p>
          <a:p>
            <a:pPr>
              <a:defRPr/>
            </a:pPr>
            <a:r>
              <a:rPr lang="en-US" sz="1500" dirty="0"/>
              <a:t>PRE DIWALI</a:t>
            </a:r>
          </a:p>
        </c:rich>
      </c:tx>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lotArea>
      <c:layout/>
      <c:barChart>
        <c:barDir val="col"/>
        <c:grouping val="clustered"/>
        <c:varyColors val="0"/>
        <c:ser>
          <c:idx val="0"/>
          <c:order val="0"/>
          <c:tx>
            <c:strRef>
              <c:f>Table1!$B$1</c:f>
              <c:strCache>
                <c:ptCount val="1"/>
                <c:pt idx="0">
                  <c:v>COUNT_CATEGORY</c:v>
                </c:pt>
              </c:strCache>
            </c:strRef>
          </c:tx>
          <c:spPr>
            <a:pattFill prst="ltUpDiag">
              <a:fgClr>
                <a:schemeClr val="accent1"/>
              </a:fgClr>
              <a:bgClr>
                <a:schemeClr val="lt1"/>
              </a:bgClr>
            </a:pattFill>
            <a:ln>
              <a:noFill/>
            </a:ln>
            <a:effectLst/>
          </c:spPr>
          <c:invertIfNegative val="0"/>
          <c:dLbls>
            <c:spPr>
              <a:solidFill>
                <a:schemeClr val="accent1">
                  <a:alpha val="70000"/>
                </a:schemeClr>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strRef>
              <c:f>Table1!$A$2:$A$6</c:f>
              <c:strCache>
                <c:ptCount val="5"/>
                <c:pt idx="0">
                  <c:v>Sweets</c:v>
                </c:pt>
                <c:pt idx="1">
                  <c:v>Snacks</c:v>
                </c:pt>
                <c:pt idx="2">
                  <c:v>South Indian</c:v>
                </c:pt>
                <c:pt idx="3">
                  <c:v>Quick Bites</c:v>
                </c:pt>
                <c:pt idx="4">
                  <c:v>Desserts</c:v>
                </c:pt>
              </c:strCache>
            </c:strRef>
          </c:cat>
          <c:val>
            <c:numRef>
              <c:f>Table1!$B$2:$B$6</c:f>
              <c:numCache>
                <c:formatCode>General</c:formatCode>
                <c:ptCount val="5"/>
                <c:pt idx="0">
                  <c:v>48081</c:v>
                </c:pt>
                <c:pt idx="1">
                  <c:v>15778</c:v>
                </c:pt>
                <c:pt idx="2">
                  <c:v>8271</c:v>
                </c:pt>
                <c:pt idx="3">
                  <c:v>8159</c:v>
                </c:pt>
                <c:pt idx="4">
                  <c:v>4394</c:v>
                </c:pt>
              </c:numCache>
            </c:numRef>
          </c:val>
          <c:extLst>
            <c:ext xmlns:c16="http://schemas.microsoft.com/office/drawing/2014/chart" uri="{C3380CC4-5D6E-409C-BE32-E72D297353CC}">
              <c16:uniqueId val="{00000000-05DB-40B1-860A-A8CB6FB58416}"/>
            </c:ext>
          </c:extLst>
        </c:ser>
        <c:dLbls>
          <c:dLblPos val="outEnd"/>
          <c:showLegendKey val="0"/>
          <c:showVal val="1"/>
          <c:showCatName val="0"/>
          <c:showSerName val="0"/>
          <c:showPercent val="0"/>
          <c:showBubbleSize val="0"/>
        </c:dLbls>
        <c:gapWidth val="269"/>
        <c:overlap val="-20"/>
        <c:axId val="1323851536"/>
        <c:axId val="1174154176"/>
      </c:barChart>
      <c:catAx>
        <c:axId val="1323851536"/>
        <c:scaling>
          <c:orientation val="minMax"/>
        </c:scaling>
        <c:delete val="0"/>
        <c:axPos val="b"/>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1064" b="0" i="0" u="none" strike="noStrike" kern="1200" cap="all" spc="150" normalizeH="0" baseline="0">
                <a:solidFill>
                  <a:schemeClr val="lt1"/>
                </a:solidFill>
                <a:latin typeface="+mn-lt"/>
                <a:ea typeface="+mn-ea"/>
                <a:cs typeface="+mn-cs"/>
              </a:defRPr>
            </a:pPr>
            <a:endParaRPr lang="en-US"/>
          </a:p>
        </c:txPr>
        <c:crossAx val="1174154176"/>
        <c:crosses val="autoZero"/>
        <c:auto val="1"/>
        <c:lblAlgn val="ctr"/>
        <c:lblOffset val="100"/>
        <c:noMultiLvlLbl val="0"/>
      </c:catAx>
      <c:valAx>
        <c:axId val="11741541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1323851536"/>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dirty="0"/>
              <a:t>TOP 10 ITEMS ORDERED (MOST ORDERS PLACED) - POST DIWALI</a:t>
            </a:r>
            <a:endParaRPr lang="en-IN" dirty="0"/>
          </a:p>
        </c:rich>
      </c:tx>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barChart>
        <c:barDir val="bar"/>
        <c:grouping val="clustered"/>
        <c:varyColors val="0"/>
        <c:ser>
          <c:idx val="0"/>
          <c:order val="0"/>
          <c:tx>
            <c:strRef>
              <c:f>'[12. TOTAL_NO_OF_QUANTITY_POSTDIWALI.xml]Table1'!$B$1</c:f>
              <c:strCache>
                <c:ptCount val="1"/>
                <c:pt idx="0">
                  <c:v>ORDERs_PLACED</c:v>
                </c:pt>
              </c:strCache>
            </c:strRef>
          </c:tx>
          <c:spPr>
            <a:pattFill prst="ltUpDiag">
              <a:fgClr>
                <a:schemeClr val="accent1"/>
              </a:fgClr>
              <a:bgClr>
                <a:schemeClr val="lt1"/>
              </a:bgClr>
            </a:pattFill>
            <a:ln>
              <a:noFill/>
            </a:ln>
            <a:effectLst/>
          </c:spPr>
          <c:invertIfNegative val="0"/>
          <c:dLbls>
            <c:spPr>
              <a:solidFill>
                <a:schemeClr val="accent1">
                  <a:alpha val="7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strRef>
              <c:f>'[12. TOTAL_NO_OF_QUANTITY_POSTDIWALI.xml]Table1'!$A$2:$A$11</c:f>
              <c:strCache>
                <c:ptCount val="10"/>
                <c:pt idx="0">
                  <c:v>Masala Dosa</c:v>
                </c:pt>
                <c:pt idx="1">
                  <c:v>Gulab Jamun</c:v>
                </c:pt>
                <c:pt idx="2">
                  <c:v>Samosa</c:v>
                </c:pt>
                <c:pt idx="3">
                  <c:v>Milk Cake</c:v>
                </c:pt>
                <c:pt idx="4">
                  <c:v>Kaju Katli</c:v>
                </c:pt>
                <c:pt idx="5">
                  <c:v>Rasgulla</c:v>
                </c:pt>
                <c:pt idx="6">
                  <c:v>Rasmalai</c:v>
                </c:pt>
                <c:pt idx="7">
                  <c:v>Pav Bhaji</c:v>
                </c:pt>
                <c:pt idx="8">
                  <c:v>Kaju Barfi</c:v>
                </c:pt>
                <c:pt idx="9">
                  <c:v>Kalakand</c:v>
                </c:pt>
              </c:strCache>
            </c:strRef>
          </c:cat>
          <c:val>
            <c:numRef>
              <c:f>'[12. TOTAL_NO_OF_QUANTITY_POSTDIWALI.xml]Table1'!$B$2:$B$11</c:f>
              <c:numCache>
                <c:formatCode>General</c:formatCode>
                <c:ptCount val="10"/>
                <c:pt idx="0">
                  <c:v>3428</c:v>
                </c:pt>
                <c:pt idx="1">
                  <c:v>3056</c:v>
                </c:pt>
                <c:pt idx="2">
                  <c:v>2868</c:v>
                </c:pt>
                <c:pt idx="3">
                  <c:v>2184</c:v>
                </c:pt>
                <c:pt idx="4">
                  <c:v>2067</c:v>
                </c:pt>
                <c:pt idx="5">
                  <c:v>2054</c:v>
                </c:pt>
                <c:pt idx="6">
                  <c:v>1662</c:v>
                </c:pt>
                <c:pt idx="7">
                  <c:v>1614</c:v>
                </c:pt>
                <c:pt idx="8">
                  <c:v>1345</c:v>
                </c:pt>
                <c:pt idx="9">
                  <c:v>1090</c:v>
                </c:pt>
              </c:numCache>
            </c:numRef>
          </c:val>
          <c:extLst>
            <c:ext xmlns:c16="http://schemas.microsoft.com/office/drawing/2014/chart" uri="{C3380CC4-5D6E-409C-BE32-E72D297353CC}">
              <c16:uniqueId val="{00000000-EF61-4568-8E6B-3BDB9D630D4C}"/>
            </c:ext>
          </c:extLst>
        </c:ser>
        <c:dLbls>
          <c:dLblPos val="outEnd"/>
          <c:showLegendKey val="0"/>
          <c:showVal val="1"/>
          <c:showCatName val="0"/>
          <c:showSerName val="0"/>
          <c:showPercent val="0"/>
          <c:showBubbleSize val="0"/>
        </c:dLbls>
        <c:gapWidth val="269"/>
        <c:overlap val="-20"/>
        <c:axId val="689532159"/>
        <c:axId val="814019503"/>
      </c:barChart>
      <c:catAx>
        <c:axId val="689532159"/>
        <c:scaling>
          <c:orientation val="minMax"/>
        </c:scaling>
        <c:delete val="0"/>
        <c:axPos val="l"/>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800" b="0" i="0" u="none" strike="noStrike" kern="1200" cap="all" spc="150" normalizeH="0" baseline="0">
                <a:solidFill>
                  <a:schemeClr val="lt1"/>
                </a:solidFill>
                <a:latin typeface="+mn-lt"/>
                <a:ea typeface="+mn-ea"/>
                <a:cs typeface="+mn-cs"/>
              </a:defRPr>
            </a:pPr>
            <a:endParaRPr lang="en-US"/>
          </a:p>
        </c:txPr>
        <c:crossAx val="814019503"/>
        <c:crosses val="autoZero"/>
        <c:auto val="1"/>
        <c:lblAlgn val="ctr"/>
        <c:lblOffset val="100"/>
        <c:noMultiLvlLbl val="0"/>
      </c:catAx>
      <c:valAx>
        <c:axId val="814019503"/>
        <c:scaling>
          <c:orientation val="minMax"/>
        </c:scaling>
        <c:delete val="0"/>
        <c:axPos val="b"/>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689532159"/>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barChart>
        <c:barDir val="bar"/>
        <c:grouping val="clustered"/>
        <c:varyColors val="0"/>
        <c:ser>
          <c:idx val="0"/>
          <c:order val="0"/>
          <c:tx>
            <c:strRef>
              <c:f>'[18. NO_OF_ORDER_POSTDIWALI JOIN WITH 17.xml]Table1'!$B$1</c:f>
              <c:strCache>
                <c:ptCount val="1"/>
                <c:pt idx="0">
                  <c:v>TOTAL NO OF ORDERS </c:v>
                </c:pt>
              </c:strCache>
            </c:strRef>
          </c:tx>
          <c:spPr>
            <a:pattFill prst="ltUpDiag">
              <a:fgClr>
                <a:schemeClr val="accent1"/>
              </a:fgClr>
              <a:bgClr>
                <a:schemeClr val="lt1"/>
              </a:bgClr>
            </a:pattFill>
            <a:ln>
              <a:noFill/>
            </a:ln>
            <a:effectLst/>
          </c:spPr>
          <c:invertIfNegative val="0"/>
          <c:dLbls>
            <c:spPr>
              <a:solidFill>
                <a:schemeClr val="accent1">
                  <a:alpha val="7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strRef>
              <c:f>'[18. NO_OF_ORDER_POSTDIWALI JOIN WITH 17.xml]Table1'!$A$2:$A$3</c:f>
              <c:strCache>
                <c:ptCount val="2"/>
                <c:pt idx="0">
                  <c:v>14-10-2019 TO 17-10-2019 (PRE DIWALI)</c:v>
                </c:pt>
                <c:pt idx="1">
                  <c:v>18-10-2019 TO 21-10-2019 (POST DIWALI)</c:v>
                </c:pt>
              </c:strCache>
            </c:strRef>
          </c:cat>
          <c:val>
            <c:numRef>
              <c:f>'[18. NO_OF_ORDER_POSTDIWALI JOIN WITH 17.xml]Table1'!$B$2:$B$3</c:f>
              <c:numCache>
                <c:formatCode>General</c:formatCode>
                <c:ptCount val="2"/>
                <c:pt idx="0">
                  <c:v>90543</c:v>
                </c:pt>
                <c:pt idx="1">
                  <c:v>96008</c:v>
                </c:pt>
              </c:numCache>
            </c:numRef>
          </c:val>
          <c:extLst>
            <c:ext xmlns:c16="http://schemas.microsoft.com/office/drawing/2014/chart" uri="{C3380CC4-5D6E-409C-BE32-E72D297353CC}">
              <c16:uniqueId val="{00000000-D979-4DFF-B6B1-7114C376AD8B}"/>
            </c:ext>
          </c:extLst>
        </c:ser>
        <c:dLbls>
          <c:dLblPos val="inEnd"/>
          <c:showLegendKey val="0"/>
          <c:showVal val="1"/>
          <c:showCatName val="0"/>
          <c:showSerName val="0"/>
          <c:showPercent val="0"/>
          <c:showBubbleSize val="0"/>
        </c:dLbls>
        <c:gapWidth val="269"/>
        <c:overlap val="-20"/>
        <c:axId val="1699415168"/>
        <c:axId val="1628517072"/>
      </c:barChart>
      <c:catAx>
        <c:axId val="1699415168"/>
        <c:scaling>
          <c:orientation val="minMax"/>
        </c:scaling>
        <c:delete val="0"/>
        <c:axPos val="l"/>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800" b="0" i="0" u="none" strike="noStrike" kern="1200" cap="all" spc="150" normalizeH="0" baseline="0">
                <a:solidFill>
                  <a:schemeClr val="lt1"/>
                </a:solidFill>
                <a:latin typeface="+mn-lt"/>
                <a:ea typeface="+mn-ea"/>
                <a:cs typeface="+mn-cs"/>
              </a:defRPr>
            </a:pPr>
            <a:endParaRPr lang="en-US"/>
          </a:p>
        </c:txPr>
        <c:crossAx val="1628517072"/>
        <c:crosses val="autoZero"/>
        <c:auto val="1"/>
        <c:lblAlgn val="ctr"/>
        <c:lblOffset val="100"/>
        <c:noMultiLvlLbl val="0"/>
      </c:catAx>
      <c:valAx>
        <c:axId val="1628517072"/>
        <c:scaling>
          <c:orientation val="minMax"/>
        </c:scaling>
        <c:delete val="0"/>
        <c:axPos val="b"/>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1699415168"/>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r>
              <a:rPr lang="en-US" sz="1500" b="1" i="0" cap="all" baseline="0" dirty="0">
                <a:effectLst/>
              </a:rPr>
              <a:t>TOP 5 MOST ORDERED CATEGORIES OF FOOD</a:t>
            </a:r>
            <a:endParaRPr lang="en-IN" sz="1500" dirty="0">
              <a:effectLst/>
            </a:endParaRPr>
          </a:p>
          <a:p>
            <a:pPr>
              <a:defRPr/>
            </a:pPr>
            <a:r>
              <a:rPr lang="en-US" sz="1500" b="1" i="0" cap="all" baseline="0" dirty="0">
                <a:effectLst/>
              </a:rPr>
              <a:t>POST DIWALI</a:t>
            </a:r>
            <a:endParaRPr lang="en-IN" sz="1500" dirty="0">
              <a:effectLst/>
            </a:endParaRPr>
          </a:p>
        </c:rich>
      </c:tx>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lotArea>
      <c:layout>
        <c:manualLayout>
          <c:layoutTarget val="inner"/>
          <c:xMode val="edge"/>
          <c:yMode val="edge"/>
          <c:x val="0.1525793963254593"/>
          <c:y val="0.34729184893554971"/>
          <c:w val="0.83630949256342957"/>
          <c:h val="0.49426727909011375"/>
        </c:manualLayout>
      </c:layout>
      <c:barChart>
        <c:barDir val="col"/>
        <c:grouping val="clustered"/>
        <c:varyColors val="0"/>
        <c:ser>
          <c:idx val="0"/>
          <c:order val="0"/>
          <c:tx>
            <c:strRef>
              <c:f>Table1!$B$1</c:f>
              <c:strCache>
                <c:ptCount val="1"/>
                <c:pt idx="0">
                  <c:v>COUNT_CATEGORY</c:v>
                </c:pt>
              </c:strCache>
            </c:strRef>
          </c:tx>
          <c:spPr>
            <a:pattFill prst="ltUpDiag">
              <a:fgClr>
                <a:schemeClr val="accent1"/>
              </a:fgClr>
              <a:bgClr>
                <a:schemeClr val="lt1"/>
              </a:bgClr>
            </a:pattFill>
            <a:ln>
              <a:noFill/>
            </a:ln>
            <a:effectLst/>
          </c:spPr>
          <c:invertIfNegative val="0"/>
          <c:dLbls>
            <c:spPr>
              <a:solidFill>
                <a:srgbClr val="4472C4">
                  <a:alpha val="70000"/>
                </a:srgbClr>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strRef>
              <c:f>Table1!$A$2:$A$6</c:f>
              <c:strCache>
                <c:ptCount val="5"/>
                <c:pt idx="0">
                  <c:v>Sweets</c:v>
                </c:pt>
                <c:pt idx="1">
                  <c:v>Snacks</c:v>
                </c:pt>
                <c:pt idx="2">
                  <c:v>South Indian</c:v>
                </c:pt>
                <c:pt idx="3">
                  <c:v>Quick Bites</c:v>
                </c:pt>
                <c:pt idx="4">
                  <c:v>Namkeen</c:v>
                </c:pt>
              </c:strCache>
            </c:strRef>
          </c:cat>
          <c:val>
            <c:numRef>
              <c:f>Table1!$B$2:$B$6</c:f>
              <c:numCache>
                <c:formatCode>General</c:formatCode>
                <c:ptCount val="5"/>
                <c:pt idx="0">
                  <c:v>76159</c:v>
                </c:pt>
                <c:pt idx="1">
                  <c:v>18172</c:v>
                </c:pt>
                <c:pt idx="2">
                  <c:v>10656</c:v>
                </c:pt>
                <c:pt idx="3">
                  <c:v>9598</c:v>
                </c:pt>
                <c:pt idx="4">
                  <c:v>5790</c:v>
                </c:pt>
              </c:numCache>
            </c:numRef>
          </c:val>
          <c:extLst>
            <c:ext xmlns:c16="http://schemas.microsoft.com/office/drawing/2014/chart" uri="{C3380CC4-5D6E-409C-BE32-E72D297353CC}">
              <c16:uniqueId val="{00000000-8229-40B2-B783-B7F9A8C29101}"/>
            </c:ext>
          </c:extLst>
        </c:ser>
        <c:dLbls>
          <c:dLblPos val="outEnd"/>
          <c:showLegendKey val="0"/>
          <c:showVal val="1"/>
          <c:showCatName val="0"/>
          <c:showSerName val="0"/>
          <c:showPercent val="0"/>
          <c:showBubbleSize val="0"/>
        </c:dLbls>
        <c:gapWidth val="269"/>
        <c:overlap val="-20"/>
        <c:axId val="1847323584"/>
        <c:axId val="1854393344"/>
      </c:barChart>
      <c:catAx>
        <c:axId val="1847323584"/>
        <c:scaling>
          <c:orientation val="minMax"/>
        </c:scaling>
        <c:delete val="0"/>
        <c:axPos val="b"/>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1064" b="0" i="0" u="none" strike="noStrike" kern="1200" cap="all" spc="150" normalizeH="0" baseline="0">
                <a:solidFill>
                  <a:schemeClr val="lt1"/>
                </a:solidFill>
                <a:latin typeface="+mn-lt"/>
                <a:ea typeface="+mn-ea"/>
                <a:cs typeface="+mn-cs"/>
              </a:defRPr>
            </a:pPr>
            <a:endParaRPr lang="en-US"/>
          </a:p>
        </c:txPr>
        <c:crossAx val="1854393344"/>
        <c:crosses val="autoZero"/>
        <c:auto val="1"/>
        <c:lblAlgn val="ctr"/>
        <c:lblOffset val="100"/>
        <c:noMultiLvlLbl val="0"/>
      </c:catAx>
      <c:valAx>
        <c:axId val="18543933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1847323584"/>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sz="1500" b="1" i="0" u="none" strike="noStrike" cap="all" normalizeH="0" baseline="0" dirty="0">
                <a:effectLst/>
              </a:rPr>
              <a:t>CITY ID HAS THE MOST NO OF ORDERS PRE DIWALI</a:t>
            </a:r>
            <a:endParaRPr lang="en-IN" dirty="0"/>
          </a:p>
        </c:rich>
      </c:tx>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barChart>
        <c:barDir val="col"/>
        <c:grouping val="clustered"/>
        <c:varyColors val="0"/>
        <c:ser>
          <c:idx val="1"/>
          <c:order val="0"/>
          <c:tx>
            <c:strRef>
              <c:f>Table1!$B$1</c:f>
              <c:strCache>
                <c:ptCount val="1"/>
                <c:pt idx="0">
                  <c:v>COUNT_CITY</c:v>
                </c:pt>
              </c:strCache>
            </c:strRef>
          </c:tx>
          <c:spPr>
            <a:pattFill prst="ltUpDiag">
              <a:fgClr>
                <a:schemeClr val="accent2"/>
              </a:fgClr>
              <a:bgClr>
                <a:schemeClr val="lt1"/>
              </a:bgClr>
            </a:pattFill>
            <a:ln>
              <a:noFill/>
            </a:ln>
            <a:effectLst/>
          </c:spPr>
          <c:invertIfNegative val="0"/>
          <c:dLbls>
            <c:spPr>
              <a:solidFill>
                <a:srgbClr val="ED7D31">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numRef>
              <c:f>Table1!$A$2:$A$6</c:f>
              <c:numCache>
                <c:formatCode>@</c:formatCode>
                <c:ptCount val="5"/>
                <c:pt idx="0">
                  <c:v>7</c:v>
                </c:pt>
                <c:pt idx="1">
                  <c:v>10459</c:v>
                </c:pt>
                <c:pt idx="2">
                  <c:v>18</c:v>
                </c:pt>
                <c:pt idx="3">
                  <c:v>19</c:v>
                </c:pt>
                <c:pt idx="4">
                  <c:v>48</c:v>
                </c:pt>
              </c:numCache>
            </c:numRef>
          </c:cat>
          <c:val>
            <c:numRef>
              <c:f>Table1!$B$2:$B$6</c:f>
              <c:numCache>
                <c:formatCode>General</c:formatCode>
                <c:ptCount val="5"/>
                <c:pt idx="0">
                  <c:v>23753</c:v>
                </c:pt>
                <c:pt idx="1">
                  <c:v>8856</c:v>
                </c:pt>
                <c:pt idx="2">
                  <c:v>8632</c:v>
                </c:pt>
                <c:pt idx="3">
                  <c:v>6619</c:v>
                </c:pt>
                <c:pt idx="4">
                  <c:v>5632</c:v>
                </c:pt>
              </c:numCache>
            </c:numRef>
          </c:val>
          <c:extLst>
            <c:ext xmlns:c16="http://schemas.microsoft.com/office/drawing/2014/chart" uri="{C3380CC4-5D6E-409C-BE32-E72D297353CC}">
              <c16:uniqueId val="{00000000-7D87-4616-BB22-B3728B59D35B}"/>
            </c:ext>
          </c:extLst>
        </c:ser>
        <c:dLbls>
          <c:dLblPos val="outEnd"/>
          <c:showLegendKey val="0"/>
          <c:showVal val="1"/>
          <c:showCatName val="0"/>
          <c:showSerName val="0"/>
          <c:showPercent val="0"/>
          <c:showBubbleSize val="0"/>
        </c:dLbls>
        <c:gapWidth val="269"/>
        <c:overlap val="-20"/>
        <c:axId val="896351407"/>
        <c:axId val="895915551"/>
      </c:barChart>
      <c:catAx>
        <c:axId val="896351407"/>
        <c:scaling>
          <c:orientation val="minMax"/>
        </c:scaling>
        <c:delete val="0"/>
        <c:axPos val="b"/>
        <c:majorGridlines>
          <c:spPr>
            <a:ln w="9525" cap="flat" cmpd="sng" algn="ctr">
              <a:solidFill>
                <a:schemeClr val="lt1">
                  <a:alpha val="25000"/>
                </a:schemeClr>
              </a:solidFill>
              <a:round/>
            </a:ln>
            <a:effectLst/>
          </c:spPr>
        </c:majorGridlines>
        <c:numFmt formatCode="@"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800" b="0" i="0" u="none" strike="noStrike" kern="1200" cap="all" spc="150" normalizeH="0" baseline="0">
                <a:solidFill>
                  <a:schemeClr val="lt1"/>
                </a:solidFill>
                <a:latin typeface="+mn-lt"/>
                <a:ea typeface="+mn-ea"/>
                <a:cs typeface="+mn-cs"/>
              </a:defRPr>
            </a:pPr>
            <a:endParaRPr lang="en-US"/>
          </a:p>
        </c:txPr>
        <c:crossAx val="895915551"/>
        <c:crosses val="autoZero"/>
        <c:auto val="1"/>
        <c:lblAlgn val="ctr"/>
        <c:lblOffset val="100"/>
        <c:noMultiLvlLbl val="0"/>
      </c:catAx>
      <c:valAx>
        <c:axId val="89591555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89635140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sz="1500" b="1" i="0" u="none" strike="noStrike" cap="all" normalizeH="0" baseline="0" dirty="0">
                <a:effectLst/>
              </a:rPr>
              <a:t>CITY ID HAS THE MOST NO OF ORDERS POST DIWALI</a:t>
            </a:r>
            <a:endParaRPr lang="en-IN" dirty="0"/>
          </a:p>
        </c:rich>
      </c:tx>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barChart>
        <c:barDir val="col"/>
        <c:grouping val="clustered"/>
        <c:varyColors val="0"/>
        <c:ser>
          <c:idx val="1"/>
          <c:order val="0"/>
          <c:tx>
            <c:strRef>
              <c:f>Table1!$B$1</c:f>
              <c:strCache>
                <c:ptCount val="1"/>
                <c:pt idx="0">
                  <c:v>COUNT_CITY</c:v>
                </c:pt>
              </c:strCache>
            </c:strRef>
          </c:tx>
          <c:spPr>
            <a:pattFill prst="ltUpDiag">
              <a:fgClr>
                <a:schemeClr val="accent2"/>
              </a:fgClr>
              <a:bgClr>
                <a:schemeClr val="lt1"/>
              </a:bgClr>
            </a:pattFill>
            <a:ln>
              <a:noFill/>
            </a:ln>
            <a:effectLst/>
          </c:spPr>
          <c:invertIfNegative val="0"/>
          <c:dLbls>
            <c:spPr>
              <a:solidFill>
                <a:schemeClr val="accent2">
                  <a:alpha val="7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numRef>
              <c:f>Table1!$A$2:$A$6</c:f>
              <c:numCache>
                <c:formatCode>General</c:formatCode>
                <c:ptCount val="5"/>
                <c:pt idx="0">
                  <c:v>7</c:v>
                </c:pt>
                <c:pt idx="1">
                  <c:v>18</c:v>
                </c:pt>
                <c:pt idx="2">
                  <c:v>10459</c:v>
                </c:pt>
                <c:pt idx="3">
                  <c:v>19</c:v>
                </c:pt>
                <c:pt idx="4">
                  <c:v>37</c:v>
                </c:pt>
              </c:numCache>
            </c:numRef>
          </c:cat>
          <c:val>
            <c:numRef>
              <c:f>Table1!$B$2:$B$6</c:f>
              <c:numCache>
                <c:formatCode>General</c:formatCode>
                <c:ptCount val="5"/>
                <c:pt idx="0">
                  <c:v>36036</c:v>
                </c:pt>
                <c:pt idx="1">
                  <c:v>13927</c:v>
                </c:pt>
                <c:pt idx="2">
                  <c:v>11426</c:v>
                </c:pt>
                <c:pt idx="3">
                  <c:v>8629</c:v>
                </c:pt>
                <c:pt idx="4">
                  <c:v>8202</c:v>
                </c:pt>
              </c:numCache>
            </c:numRef>
          </c:val>
          <c:extLst>
            <c:ext xmlns:c16="http://schemas.microsoft.com/office/drawing/2014/chart" uri="{C3380CC4-5D6E-409C-BE32-E72D297353CC}">
              <c16:uniqueId val="{00000000-215E-4EC3-96D9-8F710DCF79E8}"/>
            </c:ext>
          </c:extLst>
        </c:ser>
        <c:dLbls>
          <c:dLblPos val="outEnd"/>
          <c:showLegendKey val="0"/>
          <c:showVal val="1"/>
          <c:showCatName val="0"/>
          <c:showSerName val="0"/>
          <c:showPercent val="0"/>
          <c:showBubbleSize val="0"/>
        </c:dLbls>
        <c:gapWidth val="269"/>
        <c:overlap val="-20"/>
        <c:axId val="650295343"/>
        <c:axId val="493152511"/>
      </c:barChart>
      <c:catAx>
        <c:axId val="650295343"/>
        <c:scaling>
          <c:orientation val="minMax"/>
        </c:scaling>
        <c:delete val="0"/>
        <c:axPos val="b"/>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800" b="0" i="0" u="none" strike="noStrike" kern="1200" cap="all" spc="150" normalizeH="0" baseline="0">
                <a:solidFill>
                  <a:schemeClr val="lt1"/>
                </a:solidFill>
                <a:latin typeface="+mn-lt"/>
                <a:ea typeface="+mn-ea"/>
                <a:cs typeface="+mn-cs"/>
              </a:defRPr>
            </a:pPr>
            <a:endParaRPr lang="en-US"/>
          </a:p>
        </c:txPr>
        <c:crossAx val="493152511"/>
        <c:crosses val="autoZero"/>
        <c:auto val="1"/>
        <c:lblAlgn val="ctr"/>
        <c:lblOffset val="100"/>
        <c:noMultiLvlLbl val="0"/>
      </c:catAx>
      <c:valAx>
        <c:axId val="49315251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650295343"/>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legend>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dirty="0"/>
              <a:t>THE TOP 10 SHOPS WITH MOST NO OF ORDERS - PRE DIWALI</a:t>
            </a:r>
            <a:endParaRPr lang="en-IN" dirty="0"/>
          </a:p>
        </c:rich>
      </c:tx>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barChart>
        <c:barDir val="bar"/>
        <c:grouping val="clustered"/>
        <c:varyColors val="0"/>
        <c:ser>
          <c:idx val="0"/>
          <c:order val="0"/>
          <c:tx>
            <c:strRef>
              <c:f>Table1!$B$1</c:f>
              <c:strCache>
                <c:ptCount val="1"/>
                <c:pt idx="0">
                  <c:v>ORDERs_PLACED</c:v>
                </c:pt>
              </c:strCache>
            </c:strRef>
          </c:tx>
          <c:spPr>
            <a:pattFill prst="ltUpDiag">
              <a:fgClr>
                <a:schemeClr val="accent1"/>
              </a:fgClr>
              <a:bgClr>
                <a:schemeClr val="lt1"/>
              </a:bgClr>
            </a:pattFill>
            <a:ln>
              <a:noFill/>
            </a:ln>
            <a:effectLst/>
          </c:spPr>
          <c:invertIfNegative val="0"/>
          <c:dLbls>
            <c:spPr>
              <a:solidFill>
                <a:schemeClr val="accent1">
                  <a:alpha val="7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strRef>
              <c:f>Table1!$A$2:$A$11</c:f>
              <c:strCache>
                <c:ptCount val="10"/>
                <c:pt idx="0">
                  <c:v>Haldiram's</c:v>
                </c:pt>
                <c:pt idx="1">
                  <c:v>Manohar Dairy and Restaurant</c:v>
                </c:pt>
                <c:pt idx="2">
                  <c:v>Kiranshree Sweets &amp; Snacks</c:v>
                </c:pt>
                <c:pt idx="3">
                  <c:v>New Delhi Sweets</c:v>
                </c:pt>
                <c:pt idx="4">
                  <c:v>SHRI SANGEETAS</c:v>
                </c:pt>
                <c:pt idx="5">
                  <c:v>Bikaner's Sweets</c:v>
                </c:pt>
                <c:pt idx="6">
                  <c:v>Nathu's Sweets</c:v>
                </c:pt>
                <c:pt idx="7">
                  <c:v>APNA SWEETS</c:v>
                </c:pt>
                <c:pt idx="8">
                  <c:v>Bhikharam Chandmal</c:v>
                </c:pt>
                <c:pt idx="9">
                  <c:v>Sweet India</c:v>
                </c:pt>
              </c:strCache>
            </c:strRef>
          </c:cat>
          <c:val>
            <c:numRef>
              <c:f>Table1!$B$2:$B$11</c:f>
              <c:numCache>
                <c:formatCode>General</c:formatCode>
                <c:ptCount val="10"/>
                <c:pt idx="0">
                  <c:v>4878</c:v>
                </c:pt>
                <c:pt idx="1">
                  <c:v>3933</c:v>
                </c:pt>
                <c:pt idx="2">
                  <c:v>3527</c:v>
                </c:pt>
                <c:pt idx="3">
                  <c:v>2897</c:v>
                </c:pt>
                <c:pt idx="4">
                  <c:v>2796</c:v>
                </c:pt>
                <c:pt idx="5">
                  <c:v>2720</c:v>
                </c:pt>
                <c:pt idx="6">
                  <c:v>2598</c:v>
                </c:pt>
                <c:pt idx="7">
                  <c:v>2493</c:v>
                </c:pt>
                <c:pt idx="8">
                  <c:v>2425</c:v>
                </c:pt>
                <c:pt idx="9">
                  <c:v>2143</c:v>
                </c:pt>
              </c:numCache>
            </c:numRef>
          </c:val>
          <c:extLst>
            <c:ext xmlns:c16="http://schemas.microsoft.com/office/drawing/2014/chart" uri="{C3380CC4-5D6E-409C-BE32-E72D297353CC}">
              <c16:uniqueId val="{00000000-A18D-46F1-AC2E-96FE33DE1EEE}"/>
            </c:ext>
          </c:extLst>
        </c:ser>
        <c:dLbls>
          <c:dLblPos val="outEnd"/>
          <c:showLegendKey val="0"/>
          <c:showVal val="1"/>
          <c:showCatName val="0"/>
          <c:showSerName val="0"/>
          <c:showPercent val="0"/>
          <c:showBubbleSize val="0"/>
        </c:dLbls>
        <c:gapWidth val="269"/>
        <c:overlap val="-20"/>
        <c:axId val="1929799488"/>
        <c:axId val="1778299152"/>
      </c:barChart>
      <c:catAx>
        <c:axId val="1929799488"/>
        <c:scaling>
          <c:orientation val="minMax"/>
        </c:scaling>
        <c:delete val="0"/>
        <c:axPos val="l"/>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800" b="0" i="0" u="none" strike="noStrike" kern="1200" cap="all" spc="150" normalizeH="0" baseline="0">
                <a:solidFill>
                  <a:schemeClr val="lt1"/>
                </a:solidFill>
                <a:latin typeface="+mn-lt"/>
                <a:ea typeface="+mn-ea"/>
                <a:cs typeface="+mn-cs"/>
              </a:defRPr>
            </a:pPr>
            <a:endParaRPr lang="en-US"/>
          </a:p>
        </c:txPr>
        <c:crossAx val="1778299152"/>
        <c:crosses val="autoZero"/>
        <c:auto val="1"/>
        <c:lblAlgn val="ctr"/>
        <c:lblOffset val="100"/>
        <c:noMultiLvlLbl val="0"/>
      </c:catAx>
      <c:valAx>
        <c:axId val="1778299152"/>
        <c:scaling>
          <c:orientation val="minMax"/>
        </c:scaling>
        <c:delete val="0"/>
        <c:axPos val="b"/>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1929799488"/>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dirty="0"/>
              <a:t>THE TOP 10 SHOPS WITH MOST NO OF ORDERS - POST DIWALI</a:t>
            </a:r>
            <a:endParaRPr lang="en-IN" dirty="0"/>
          </a:p>
        </c:rich>
      </c:tx>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barChart>
        <c:barDir val="bar"/>
        <c:grouping val="clustered"/>
        <c:varyColors val="0"/>
        <c:ser>
          <c:idx val="0"/>
          <c:order val="0"/>
          <c:tx>
            <c:strRef>
              <c:f>Table1!$B$1</c:f>
              <c:strCache>
                <c:ptCount val="1"/>
                <c:pt idx="0">
                  <c:v>ORDERs_PLACED</c:v>
                </c:pt>
              </c:strCache>
            </c:strRef>
          </c:tx>
          <c:spPr>
            <a:pattFill prst="ltUpDiag">
              <a:fgClr>
                <a:schemeClr val="accent1"/>
              </a:fgClr>
              <a:bgClr>
                <a:schemeClr val="lt1"/>
              </a:bgClr>
            </a:pattFill>
            <a:ln>
              <a:noFill/>
            </a:ln>
            <a:effectLst/>
          </c:spPr>
          <c:invertIfNegative val="0"/>
          <c:dLbls>
            <c:spPr>
              <a:solidFill>
                <a:schemeClr val="accent1">
                  <a:alpha val="7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strRef>
              <c:f>Table1!$A$2:$A$11</c:f>
              <c:strCache>
                <c:ptCount val="10"/>
                <c:pt idx="0">
                  <c:v>Haldiram's</c:v>
                </c:pt>
                <c:pt idx="1">
                  <c:v>Bhikharam Chandmal</c:v>
                </c:pt>
                <c:pt idx="2">
                  <c:v>Nathu's Sweets</c:v>
                </c:pt>
                <c:pt idx="3">
                  <c:v>APNA SWEETS</c:v>
                </c:pt>
                <c:pt idx="4">
                  <c:v>Kiranshree Sweets &amp; Snacks</c:v>
                </c:pt>
                <c:pt idx="5">
                  <c:v>Manohar Dairy and Restaurant</c:v>
                </c:pt>
                <c:pt idx="6">
                  <c:v>New Delhi Sweets</c:v>
                </c:pt>
                <c:pt idx="7">
                  <c:v>SHRI SANGEETAS</c:v>
                </c:pt>
                <c:pt idx="8">
                  <c:v>Kaveri - Lalpur</c:v>
                </c:pt>
                <c:pt idx="9">
                  <c:v>Bikaner's Sweets</c:v>
                </c:pt>
              </c:strCache>
            </c:strRef>
          </c:cat>
          <c:val>
            <c:numRef>
              <c:f>Table1!$B$2:$B$11</c:f>
              <c:numCache>
                <c:formatCode>General</c:formatCode>
                <c:ptCount val="10"/>
                <c:pt idx="0">
                  <c:v>6835</c:v>
                </c:pt>
                <c:pt idx="1">
                  <c:v>4934</c:v>
                </c:pt>
                <c:pt idx="2">
                  <c:v>4674</c:v>
                </c:pt>
                <c:pt idx="3">
                  <c:v>4190</c:v>
                </c:pt>
                <c:pt idx="4">
                  <c:v>4057</c:v>
                </c:pt>
                <c:pt idx="5">
                  <c:v>3685</c:v>
                </c:pt>
                <c:pt idx="6">
                  <c:v>3239</c:v>
                </c:pt>
                <c:pt idx="7">
                  <c:v>3144</c:v>
                </c:pt>
                <c:pt idx="8">
                  <c:v>3058</c:v>
                </c:pt>
                <c:pt idx="9">
                  <c:v>2916</c:v>
                </c:pt>
              </c:numCache>
            </c:numRef>
          </c:val>
          <c:extLst>
            <c:ext xmlns:c16="http://schemas.microsoft.com/office/drawing/2014/chart" uri="{C3380CC4-5D6E-409C-BE32-E72D297353CC}">
              <c16:uniqueId val="{00000000-FDD4-467B-8329-E44057B27BEE}"/>
            </c:ext>
          </c:extLst>
        </c:ser>
        <c:dLbls>
          <c:dLblPos val="outEnd"/>
          <c:showLegendKey val="0"/>
          <c:showVal val="1"/>
          <c:showCatName val="0"/>
          <c:showSerName val="0"/>
          <c:showPercent val="0"/>
          <c:showBubbleSize val="0"/>
        </c:dLbls>
        <c:gapWidth val="269"/>
        <c:overlap val="-20"/>
        <c:axId val="1073451776"/>
        <c:axId val="1233468432"/>
      </c:barChart>
      <c:catAx>
        <c:axId val="1073451776"/>
        <c:scaling>
          <c:orientation val="minMax"/>
        </c:scaling>
        <c:delete val="0"/>
        <c:axPos val="l"/>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800" b="0" i="0" u="none" strike="noStrike" kern="1200" cap="all" spc="150" normalizeH="0" baseline="0">
                <a:solidFill>
                  <a:schemeClr val="lt1"/>
                </a:solidFill>
                <a:latin typeface="+mn-lt"/>
                <a:ea typeface="+mn-ea"/>
                <a:cs typeface="+mn-cs"/>
              </a:defRPr>
            </a:pPr>
            <a:endParaRPr lang="en-US"/>
          </a:p>
        </c:txPr>
        <c:crossAx val="1233468432"/>
        <c:crosses val="autoZero"/>
        <c:auto val="1"/>
        <c:lblAlgn val="ctr"/>
        <c:lblOffset val="100"/>
        <c:noMultiLvlLbl val="0"/>
      </c:catAx>
      <c:valAx>
        <c:axId val="1233468432"/>
        <c:scaling>
          <c:orientation val="minMax"/>
        </c:scaling>
        <c:delete val="0"/>
        <c:axPos val="b"/>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1073451776"/>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dirty="0"/>
              <a:t>ORDERS PLACED FROM TOP SHOP - TOTAL NO OF ORDERS(QTY</a:t>
            </a:r>
            <a:r>
              <a:rPr lang="en-US" baseline="0" dirty="0"/>
              <a:t> WISE)</a:t>
            </a:r>
            <a:r>
              <a:rPr lang="en-US" dirty="0"/>
              <a:t> –</a:t>
            </a:r>
          </a:p>
          <a:p>
            <a:pPr>
              <a:defRPr/>
            </a:pPr>
            <a:r>
              <a:rPr lang="en-US" dirty="0"/>
              <a:t>PRE DIWALI</a:t>
            </a:r>
            <a:endParaRPr lang="en-IN" dirty="0"/>
          </a:p>
        </c:rich>
      </c:tx>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barChart>
        <c:barDir val="bar"/>
        <c:grouping val="clustered"/>
        <c:varyColors val="0"/>
        <c:ser>
          <c:idx val="0"/>
          <c:order val="0"/>
          <c:tx>
            <c:strRef>
              <c:f>Table1!$C$1</c:f>
              <c:strCache>
                <c:ptCount val="1"/>
                <c:pt idx="0">
                  <c:v>TOTAL_NO_OF_ORDERS</c:v>
                </c:pt>
              </c:strCache>
            </c:strRef>
          </c:tx>
          <c:spPr>
            <a:pattFill prst="ltUpDiag">
              <a:fgClr>
                <a:schemeClr val="accent1"/>
              </a:fgClr>
              <a:bgClr>
                <a:schemeClr val="lt1"/>
              </a:bgClr>
            </a:pattFill>
            <a:ln>
              <a:noFill/>
            </a:ln>
            <a:effectLst/>
          </c:spPr>
          <c:invertIfNegative val="0"/>
          <c:dLbls>
            <c:spPr>
              <a:solidFill>
                <a:schemeClr val="accent1">
                  <a:alpha val="7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strRef>
              <c:f>Table1!$A$2:$A$11</c:f>
              <c:strCache>
                <c:ptCount val="10"/>
                <c:pt idx="0">
                  <c:v>Haldiram's</c:v>
                </c:pt>
                <c:pt idx="1">
                  <c:v>Manohar Dairy and Restaurant</c:v>
                </c:pt>
                <c:pt idx="2">
                  <c:v>Kiranshree Sweets &amp; Snacks</c:v>
                </c:pt>
                <c:pt idx="3">
                  <c:v>New Delhi Sweets</c:v>
                </c:pt>
                <c:pt idx="4">
                  <c:v>SHRI SANGEETAS</c:v>
                </c:pt>
                <c:pt idx="5">
                  <c:v>Bikaner's Sweets</c:v>
                </c:pt>
                <c:pt idx="6">
                  <c:v>Nathu's Sweets</c:v>
                </c:pt>
                <c:pt idx="7">
                  <c:v>APNA SWEETS</c:v>
                </c:pt>
                <c:pt idx="8">
                  <c:v>Bhikharam Chandmal</c:v>
                </c:pt>
                <c:pt idx="9">
                  <c:v>Sweet India</c:v>
                </c:pt>
              </c:strCache>
            </c:strRef>
          </c:cat>
          <c:val>
            <c:numRef>
              <c:f>Table1!$C$2:$C$11</c:f>
              <c:numCache>
                <c:formatCode>General</c:formatCode>
                <c:ptCount val="10"/>
                <c:pt idx="0">
                  <c:v>5968</c:v>
                </c:pt>
                <c:pt idx="1">
                  <c:v>5285</c:v>
                </c:pt>
                <c:pt idx="2">
                  <c:v>5207</c:v>
                </c:pt>
                <c:pt idx="3">
                  <c:v>3874</c:v>
                </c:pt>
                <c:pt idx="4">
                  <c:v>5392</c:v>
                </c:pt>
                <c:pt idx="5">
                  <c:v>4700</c:v>
                </c:pt>
                <c:pt idx="6">
                  <c:v>3585</c:v>
                </c:pt>
                <c:pt idx="7">
                  <c:v>3175</c:v>
                </c:pt>
                <c:pt idx="8">
                  <c:v>2934</c:v>
                </c:pt>
                <c:pt idx="9">
                  <c:v>2979</c:v>
                </c:pt>
              </c:numCache>
            </c:numRef>
          </c:val>
          <c:extLst>
            <c:ext xmlns:c16="http://schemas.microsoft.com/office/drawing/2014/chart" uri="{C3380CC4-5D6E-409C-BE32-E72D297353CC}">
              <c16:uniqueId val="{00000000-D40F-4932-AEF8-146B03153046}"/>
            </c:ext>
          </c:extLst>
        </c:ser>
        <c:dLbls>
          <c:dLblPos val="outEnd"/>
          <c:showLegendKey val="0"/>
          <c:showVal val="1"/>
          <c:showCatName val="0"/>
          <c:showSerName val="0"/>
          <c:showPercent val="0"/>
          <c:showBubbleSize val="0"/>
        </c:dLbls>
        <c:gapWidth val="269"/>
        <c:overlap val="-20"/>
        <c:axId val="1291821280"/>
        <c:axId val="1129253968"/>
      </c:barChart>
      <c:catAx>
        <c:axId val="1291821280"/>
        <c:scaling>
          <c:orientation val="minMax"/>
        </c:scaling>
        <c:delete val="0"/>
        <c:axPos val="l"/>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800" b="0" i="0" u="none" strike="noStrike" kern="1200" cap="all" spc="150" normalizeH="0" baseline="0">
                <a:solidFill>
                  <a:schemeClr val="lt1"/>
                </a:solidFill>
                <a:latin typeface="+mn-lt"/>
                <a:ea typeface="+mn-ea"/>
                <a:cs typeface="+mn-cs"/>
              </a:defRPr>
            </a:pPr>
            <a:endParaRPr lang="en-US"/>
          </a:p>
        </c:txPr>
        <c:crossAx val="1129253968"/>
        <c:crosses val="autoZero"/>
        <c:auto val="1"/>
        <c:lblAlgn val="ctr"/>
        <c:lblOffset val="100"/>
        <c:noMultiLvlLbl val="0"/>
      </c:catAx>
      <c:valAx>
        <c:axId val="1129253968"/>
        <c:scaling>
          <c:orientation val="minMax"/>
        </c:scaling>
        <c:delete val="0"/>
        <c:axPos val="b"/>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1291821280"/>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sz="1500" b="1" i="0" cap="all" baseline="0" dirty="0">
                <a:effectLst/>
              </a:rPr>
              <a:t>ORDERS PLACED FROM TOP SHOP - TOTAL NO OF ORDERS(QTY WISE) –</a:t>
            </a:r>
            <a:endParaRPr lang="en-IN" sz="1500" dirty="0">
              <a:effectLst/>
            </a:endParaRPr>
          </a:p>
          <a:p>
            <a:pPr>
              <a:defRPr/>
            </a:pPr>
            <a:r>
              <a:rPr lang="en-US" sz="1500" b="1" i="0" cap="all" baseline="0" dirty="0">
                <a:effectLst/>
              </a:rPr>
              <a:t>POST DIWALI</a:t>
            </a:r>
            <a:endParaRPr lang="en-IN" sz="1500" dirty="0">
              <a:effectLst/>
            </a:endParaRPr>
          </a:p>
        </c:rich>
      </c:tx>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barChart>
        <c:barDir val="bar"/>
        <c:grouping val="clustered"/>
        <c:varyColors val="0"/>
        <c:ser>
          <c:idx val="0"/>
          <c:order val="0"/>
          <c:tx>
            <c:strRef>
              <c:f>Table1!$C$1</c:f>
              <c:strCache>
                <c:ptCount val="1"/>
                <c:pt idx="0">
                  <c:v>TOTAL_NO_OF_ORDERS</c:v>
                </c:pt>
              </c:strCache>
            </c:strRef>
          </c:tx>
          <c:spPr>
            <a:pattFill prst="ltUpDiag">
              <a:fgClr>
                <a:schemeClr val="accent1"/>
              </a:fgClr>
              <a:bgClr>
                <a:schemeClr val="lt1"/>
              </a:bgClr>
            </a:pattFill>
            <a:ln>
              <a:noFill/>
            </a:ln>
            <a:effectLst/>
          </c:spPr>
          <c:invertIfNegative val="0"/>
          <c:dLbls>
            <c:spPr>
              <a:solidFill>
                <a:schemeClr val="accent1">
                  <a:alpha val="7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strRef>
              <c:f>Table1!$A$2:$A$11</c:f>
              <c:strCache>
                <c:ptCount val="10"/>
                <c:pt idx="0">
                  <c:v>Haldiram's</c:v>
                </c:pt>
                <c:pt idx="1">
                  <c:v>Bhikharam Chandmal</c:v>
                </c:pt>
                <c:pt idx="2">
                  <c:v>Nathu's Sweets</c:v>
                </c:pt>
                <c:pt idx="3">
                  <c:v>APNA SWEETS</c:v>
                </c:pt>
                <c:pt idx="4">
                  <c:v>Kiranshree Sweets &amp; Snacks</c:v>
                </c:pt>
                <c:pt idx="5">
                  <c:v>Manohar Dairy and Restaurant</c:v>
                </c:pt>
                <c:pt idx="6">
                  <c:v>New Delhi Sweets</c:v>
                </c:pt>
                <c:pt idx="7">
                  <c:v>SHRI SANGEETAS</c:v>
                </c:pt>
                <c:pt idx="8">
                  <c:v>Kaveri - Lalpur</c:v>
                </c:pt>
                <c:pt idx="9">
                  <c:v>Bikaner's Sweets</c:v>
                </c:pt>
              </c:strCache>
            </c:strRef>
          </c:cat>
          <c:val>
            <c:numRef>
              <c:f>Table1!$C$2:$C$11</c:f>
              <c:numCache>
                <c:formatCode>General</c:formatCode>
                <c:ptCount val="10"/>
                <c:pt idx="0">
                  <c:v>8491</c:v>
                </c:pt>
                <c:pt idx="1">
                  <c:v>7023</c:v>
                </c:pt>
                <c:pt idx="2">
                  <c:v>7162</c:v>
                </c:pt>
                <c:pt idx="3">
                  <c:v>5677</c:v>
                </c:pt>
                <c:pt idx="4">
                  <c:v>6206</c:v>
                </c:pt>
                <c:pt idx="5">
                  <c:v>4811</c:v>
                </c:pt>
                <c:pt idx="6">
                  <c:v>4381</c:v>
                </c:pt>
                <c:pt idx="7">
                  <c:v>5996</c:v>
                </c:pt>
                <c:pt idx="8">
                  <c:v>4709</c:v>
                </c:pt>
                <c:pt idx="9">
                  <c:v>4399</c:v>
                </c:pt>
              </c:numCache>
            </c:numRef>
          </c:val>
          <c:extLst>
            <c:ext xmlns:c16="http://schemas.microsoft.com/office/drawing/2014/chart" uri="{C3380CC4-5D6E-409C-BE32-E72D297353CC}">
              <c16:uniqueId val="{00000000-24C5-4ECD-9B16-5743663CEE12}"/>
            </c:ext>
          </c:extLst>
        </c:ser>
        <c:dLbls>
          <c:dLblPos val="outEnd"/>
          <c:showLegendKey val="0"/>
          <c:showVal val="1"/>
          <c:showCatName val="0"/>
          <c:showSerName val="0"/>
          <c:showPercent val="0"/>
          <c:showBubbleSize val="0"/>
        </c:dLbls>
        <c:gapWidth val="269"/>
        <c:overlap val="-20"/>
        <c:axId val="1298929824"/>
        <c:axId val="1135689648"/>
      </c:barChart>
      <c:catAx>
        <c:axId val="1298929824"/>
        <c:scaling>
          <c:orientation val="minMax"/>
        </c:scaling>
        <c:delete val="0"/>
        <c:axPos val="l"/>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800" b="0" i="0" u="none" strike="noStrike" kern="1200" cap="all" spc="150" normalizeH="0" baseline="0">
                <a:solidFill>
                  <a:schemeClr val="lt1"/>
                </a:solidFill>
                <a:latin typeface="+mn-lt"/>
                <a:ea typeface="+mn-ea"/>
                <a:cs typeface="+mn-cs"/>
              </a:defRPr>
            </a:pPr>
            <a:endParaRPr lang="en-US"/>
          </a:p>
        </c:txPr>
        <c:crossAx val="1135689648"/>
        <c:crosses val="autoZero"/>
        <c:auto val="1"/>
        <c:lblAlgn val="ctr"/>
        <c:lblOffset val="100"/>
        <c:noMultiLvlLbl val="0"/>
      </c:catAx>
      <c:valAx>
        <c:axId val="1135689648"/>
        <c:scaling>
          <c:orientation val="minMax"/>
        </c:scaling>
        <c:delete val="0"/>
        <c:axPos val="b"/>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1298929824"/>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dirty="0"/>
              <a:t>TOP 10 ITEMS ORDERED (MOST ORDERS PLACED) - PRE DIWALI</a:t>
            </a:r>
            <a:endParaRPr lang="en-IN" dirty="0"/>
          </a:p>
        </c:rich>
      </c:tx>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barChart>
        <c:barDir val="bar"/>
        <c:grouping val="clustered"/>
        <c:varyColors val="0"/>
        <c:ser>
          <c:idx val="0"/>
          <c:order val="0"/>
          <c:tx>
            <c:strRef>
              <c:f>Table1!$B$1</c:f>
              <c:strCache>
                <c:ptCount val="1"/>
                <c:pt idx="0">
                  <c:v>ORDERs_PLACED</c:v>
                </c:pt>
              </c:strCache>
            </c:strRef>
          </c:tx>
          <c:spPr>
            <a:pattFill prst="ltUpDiag">
              <a:fgClr>
                <a:schemeClr val="accent1"/>
              </a:fgClr>
              <a:bgClr>
                <a:schemeClr val="lt1"/>
              </a:bgClr>
            </a:pattFill>
            <a:ln>
              <a:noFill/>
            </a:ln>
            <a:effectLst/>
          </c:spPr>
          <c:invertIfNegative val="0"/>
          <c:dLbls>
            <c:spPr>
              <a:solidFill>
                <a:schemeClr val="accent1">
                  <a:alpha val="7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strRef>
              <c:f>Table1!$A$2:$A$11</c:f>
              <c:strCache>
                <c:ptCount val="10"/>
                <c:pt idx="0">
                  <c:v>Masala Dosa</c:v>
                </c:pt>
                <c:pt idx="1">
                  <c:v>Samosa</c:v>
                </c:pt>
                <c:pt idx="2">
                  <c:v>Gulab Jamun</c:v>
                </c:pt>
                <c:pt idx="3">
                  <c:v>Pav Bhaji</c:v>
                </c:pt>
                <c:pt idx="4">
                  <c:v>Rasmalai</c:v>
                </c:pt>
                <c:pt idx="5">
                  <c:v>Rasgulla</c:v>
                </c:pt>
                <c:pt idx="6">
                  <c:v>Milk Cake</c:v>
                </c:pt>
                <c:pt idx="7">
                  <c:v>Samosa (1 Pc)</c:v>
                </c:pt>
                <c:pt idx="8">
                  <c:v>Raj Kachori</c:v>
                </c:pt>
                <c:pt idx="9">
                  <c:v>Kaju Katli</c:v>
                </c:pt>
              </c:strCache>
            </c:strRef>
          </c:cat>
          <c:val>
            <c:numRef>
              <c:f>Table1!$B$2:$B$11</c:f>
              <c:numCache>
                <c:formatCode>General</c:formatCode>
                <c:ptCount val="10"/>
                <c:pt idx="0">
                  <c:v>2740</c:v>
                </c:pt>
                <c:pt idx="1">
                  <c:v>2513</c:v>
                </c:pt>
                <c:pt idx="2">
                  <c:v>1984</c:v>
                </c:pt>
                <c:pt idx="3">
                  <c:v>1455</c:v>
                </c:pt>
                <c:pt idx="4">
                  <c:v>1388</c:v>
                </c:pt>
                <c:pt idx="5">
                  <c:v>1330</c:v>
                </c:pt>
                <c:pt idx="6">
                  <c:v>1188</c:v>
                </c:pt>
                <c:pt idx="7">
                  <c:v>901</c:v>
                </c:pt>
                <c:pt idx="8">
                  <c:v>731</c:v>
                </c:pt>
                <c:pt idx="9">
                  <c:v>728</c:v>
                </c:pt>
              </c:numCache>
            </c:numRef>
          </c:val>
          <c:extLst>
            <c:ext xmlns:c16="http://schemas.microsoft.com/office/drawing/2014/chart" uri="{C3380CC4-5D6E-409C-BE32-E72D297353CC}">
              <c16:uniqueId val="{00000000-1E2A-4522-A678-FE46F32E49E5}"/>
            </c:ext>
          </c:extLst>
        </c:ser>
        <c:dLbls>
          <c:dLblPos val="outEnd"/>
          <c:showLegendKey val="0"/>
          <c:showVal val="1"/>
          <c:showCatName val="0"/>
          <c:showSerName val="0"/>
          <c:showPercent val="0"/>
          <c:showBubbleSize val="0"/>
        </c:dLbls>
        <c:gapWidth val="269"/>
        <c:overlap val="-20"/>
        <c:axId val="689514559"/>
        <c:axId val="547626703"/>
      </c:barChart>
      <c:catAx>
        <c:axId val="689514559"/>
        <c:scaling>
          <c:orientation val="minMax"/>
        </c:scaling>
        <c:delete val="0"/>
        <c:axPos val="l"/>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800" b="0" i="0" u="none" strike="noStrike" kern="1200" cap="all" spc="150" normalizeH="0" baseline="0">
                <a:solidFill>
                  <a:schemeClr val="lt1"/>
                </a:solidFill>
                <a:latin typeface="+mn-lt"/>
                <a:ea typeface="+mn-ea"/>
                <a:cs typeface="+mn-cs"/>
              </a:defRPr>
            </a:pPr>
            <a:endParaRPr lang="en-US"/>
          </a:p>
        </c:txPr>
        <c:crossAx val="547626703"/>
        <c:crosses val="autoZero"/>
        <c:auto val="1"/>
        <c:lblAlgn val="ctr"/>
        <c:lblOffset val="100"/>
        <c:noMultiLvlLbl val="0"/>
      </c:catAx>
      <c:valAx>
        <c:axId val="547626703"/>
        <c:scaling>
          <c:orientation val="minMax"/>
        </c:scaling>
        <c:delete val="0"/>
        <c:axPos val="b"/>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689514559"/>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4">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4"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styleClr val="auto"/>
    </cs:fillRef>
    <cs:effectRef idx="0"/>
    <cs:fontRef idx="minor">
      <a:schemeClr val="lt1"/>
    </cs:fontRef>
    <cs:spPr>
      <a:solidFill>
        <a:schemeClr val="phClr">
          <a:alpha val="70000"/>
        </a:schemeClr>
      </a:solidFill>
    </cs:spPr>
    <cs:defRPr sz="1197"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26">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styleClr val="auto"/>
    </cs:fillRef>
    <cs:effectRef idx="0"/>
    <cs:fontRef idx="minor">
      <a:schemeClr val="lt1"/>
    </cs:fontRef>
    <cs:spPr>
      <a:solidFill>
        <a:schemeClr val="phClr">
          <a:alpha val="70000"/>
        </a:schemeClr>
      </a:solidFill>
    </cs:spPr>
    <cs:defRPr sz="900"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26">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styleClr val="auto"/>
    </cs:fillRef>
    <cs:effectRef idx="0"/>
    <cs:fontRef idx="minor">
      <a:schemeClr val="lt1"/>
    </cs:fontRef>
    <cs:spPr>
      <a:solidFill>
        <a:schemeClr val="phClr">
          <a:alpha val="70000"/>
        </a:schemeClr>
      </a:solidFill>
    </cs:spPr>
    <cs:defRPr sz="900"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4">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4"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styleClr val="auto"/>
    </cs:fillRef>
    <cs:effectRef idx="0"/>
    <cs:fontRef idx="minor">
      <a:schemeClr val="lt1"/>
    </cs:fontRef>
    <cs:spPr>
      <a:solidFill>
        <a:schemeClr val="phClr">
          <a:alpha val="70000"/>
        </a:schemeClr>
      </a:solidFill>
    </cs:spPr>
    <cs:defRPr sz="1197"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4">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styleClr val="auto"/>
    </cs:fillRef>
    <cs:effectRef idx="0"/>
    <cs:fontRef idx="minor">
      <a:schemeClr val="lt1"/>
    </cs:fontRef>
    <cs:spPr>
      <a:solidFill>
        <a:schemeClr val="phClr">
          <a:alpha val="70000"/>
        </a:schemeClr>
      </a:solidFill>
    </cs:spPr>
    <cs:defRPr sz="900"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14">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styleClr val="auto"/>
    </cs:fillRef>
    <cs:effectRef idx="0"/>
    <cs:fontRef idx="minor">
      <a:schemeClr val="lt1"/>
    </cs:fontRef>
    <cs:spPr>
      <a:solidFill>
        <a:schemeClr val="phClr">
          <a:alpha val="70000"/>
        </a:schemeClr>
      </a:solidFill>
    </cs:spPr>
    <cs:defRPr sz="900"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26">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styleClr val="auto"/>
    </cs:fillRef>
    <cs:effectRef idx="0"/>
    <cs:fontRef idx="minor">
      <a:schemeClr val="lt1"/>
    </cs:fontRef>
    <cs:spPr>
      <a:solidFill>
        <a:schemeClr val="phClr">
          <a:alpha val="70000"/>
        </a:schemeClr>
      </a:solidFill>
    </cs:spPr>
    <cs:defRPr sz="900"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26">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styleClr val="auto"/>
    </cs:fillRef>
    <cs:effectRef idx="0"/>
    <cs:fontRef idx="minor">
      <a:schemeClr val="lt1"/>
    </cs:fontRef>
    <cs:spPr>
      <a:solidFill>
        <a:schemeClr val="phClr">
          <a:alpha val="70000"/>
        </a:schemeClr>
      </a:solidFill>
    </cs:spPr>
    <cs:defRPr sz="900"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26">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styleClr val="auto"/>
    </cs:fillRef>
    <cs:effectRef idx="0"/>
    <cs:fontRef idx="minor">
      <a:schemeClr val="lt1"/>
    </cs:fontRef>
    <cs:spPr>
      <a:solidFill>
        <a:schemeClr val="phClr">
          <a:alpha val="70000"/>
        </a:schemeClr>
      </a:solidFill>
    </cs:spPr>
    <cs:defRPr sz="900"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26">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styleClr val="auto"/>
    </cs:fillRef>
    <cs:effectRef idx="0"/>
    <cs:fontRef idx="minor">
      <a:schemeClr val="lt1"/>
    </cs:fontRef>
    <cs:spPr>
      <a:solidFill>
        <a:schemeClr val="phClr">
          <a:alpha val="70000"/>
        </a:schemeClr>
      </a:solidFill>
    </cs:spPr>
    <cs:defRPr sz="900"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26">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styleClr val="auto"/>
    </cs:fillRef>
    <cs:effectRef idx="0"/>
    <cs:fontRef idx="minor">
      <a:schemeClr val="lt1"/>
    </cs:fontRef>
    <cs:spPr>
      <a:solidFill>
        <a:schemeClr val="phClr">
          <a:alpha val="70000"/>
        </a:schemeClr>
      </a:solidFill>
    </cs:spPr>
    <cs:defRPr sz="900"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0B8A-99D7-42C2-AC5C-2792FC07E1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D28D19-B0C2-402F-AE3B-CC171546ED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1A6981-116A-490F-9C08-4F57893D7509}"/>
              </a:ext>
            </a:extLst>
          </p:cNvPr>
          <p:cNvSpPr>
            <a:spLocks noGrp="1"/>
          </p:cNvSpPr>
          <p:nvPr>
            <p:ph type="dt" sz="half" idx="10"/>
          </p:nvPr>
        </p:nvSpPr>
        <p:spPr/>
        <p:txBody>
          <a:bodyPr/>
          <a:lstStyle/>
          <a:p>
            <a:fld id="{0DDEDEFD-17BC-488F-989B-677C9E6516B3}" type="datetimeFigureOut">
              <a:rPr lang="en-IN" smtClean="0"/>
              <a:t>12-07-2020</a:t>
            </a:fld>
            <a:endParaRPr lang="en-IN"/>
          </a:p>
        </p:txBody>
      </p:sp>
      <p:sp>
        <p:nvSpPr>
          <p:cNvPr id="5" name="Footer Placeholder 4">
            <a:extLst>
              <a:ext uri="{FF2B5EF4-FFF2-40B4-BE49-F238E27FC236}">
                <a16:creationId xmlns:a16="http://schemas.microsoft.com/office/drawing/2014/main" id="{BBDBCEF8-3BB3-4354-95E5-FC4DD352F8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7DD93F-3DED-4392-8AE6-524151CC5216}"/>
              </a:ext>
            </a:extLst>
          </p:cNvPr>
          <p:cNvSpPr>
            <a:spLocks noGrp="1"/>
          </p:cNvSpPr>
          <p:nvPr>
            <p:ph type="sldNum" sz="quarter" idx="12"/>
          </p:nvPr>
        </p:nvSpPr>
        <p:spPr/>
        <p:txBody>
          <a:bodyPr/>
          <a:lstStyle/>
          <a:p>
            <a:fld id="{899CFCC1-8B3B-4552-A6A9-BAED27C229E9}" type="slidenum">
              <a:rPr lang="en-IN" smtClean="0"/>
              <a:t>‹#›</a:t>
            </a:fld>
            <a:endParaRPr lang="en-IN"/>
          </a:p>
        </p:txBody>
      </p:sp>
    </p:spTree>
    <p:extLst>
      <p:ext uri="{BB962C8B-B14F-4D97-AF65-F5344CB8AC3E}">
        <p14:creationId xmlns:p14="http://schemas.microsoft.com/office/powerpoint/2010/main" val="3797283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25EFE-B5C3-46DD-ADAC-245B2614E9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3D5750-C8A7-4B62-866C-ACD6D23E2D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C9FF3E-EFBC-43CA-9FF7-882838321C31}"/>
              </a:ext>
            </a:extLst>
          </p:cNvPr>
          <p:cNvSpPr>
            <a:spLocks noGrp="1"/>
          </p:cNvSpPr>
          <p:nvPr>
            <p:ph type="dt" sz="half" idx="10"/>
          </p:nvPr>
        </p:nvSpPr>
        <p:spPr/>
        <p:txBody>
          <a:bodyPr/>
          <a:lstStyle/>
          <a:p>
            <a:fld id="{0DDEDEFD-17BC-488F-989B-677C9E6516B3}" type="datetimeFigureOut">
              <a:rPr lang="en-IN" smtClean="0"/>
              <a:t>12-07-2020</a:t>
            </a:fld>
            <a:endParaRPr lang="en-IN"/>
          </a:p>
        </p:txBody>
      </p:sp>
      <p:sp>
        <p:nvSpPr>
          <p:cNvPr id="5" name="Footer Placeholder 4">
            <a:extLst>
              <a:ext uri="{FF2B5EF4-FFF2-40B4-BE49-F238E27FC236}">
                <a16:creationId xmlns:a16="http://schemas.microsoft.com/office/drawing/2014/main" id="{66BD7BE3-1BEE-4202-9704-B691E5E9AB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0EC2EC-9BFB-4BFF-8AB0-9C1CED58167D}"/>
              </a:ext>
            </a:extLst>
          </p:cNvPr>
          <p:cNvSpPr>
            <a:spLocks noGrp="1"/>
          </p:cNvSpPr>
          <p:nvPr>
            <p:ph type="sldNum" sz="quarter" idx="12"/>
          </p:nvPr>
        </p:nvSpPr>
        <p:spPr/>
        <p:txBody>
          <a:bodyPr/>
          <a:lstStyle/>
          <a:p>
            <a:fld id="{899CFCC1-8B3B-4552-A6A9-BAED27C229E9}" type="slidenum">
              <a:rPr lang="en-IN" smtClean="0"/>
              <a:t>‹#›</a:t>
            </a:fld>
            <a:endParaRPr lang="en-IN"/>
          </a:p>
        </p:txBody>
      </p:sp>
    </p:spTree>
    <p:extLst>
      <p:ext uri="{BB962C8B-B14F-4D97-AF65-F5344CB8AC3E}">
        <p14:creationId xmlns:p14="http://schemas.microsoft.com/office/powerpoint/2010/main" val="3149998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3C66DB-163D-4D74-B7B9-01124D5CBF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717B31-BE5E-49DF-A158-97632AF199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634049-7118-4C20-AB0A-1498B5A0F6BB}"/>
              </a:ext>
            </a:extLst>
          </p:cNvPr>
          <p:cNvSpPr>
            <a:spLocks noGrp="1"/>
          </p:cNvSpPr>
          <p:nvPr>
            <p:ph type="dt" sz="half" idx="10"/>
          </p:nvPr>
        </p:nvSpPr>
        <p:spPr/>
        <p:txBody>
          <a:bodyPr/>
          <a:lstStyle/>
          <a:p>
            <a:fld id="{0DDEDEFD-17BC-488F-989B-677C9E6516B3}" type="datetimeFigureOut">
              <a:rPr lang="en-IN" smtClean="0"/>
              <a:t>12-07-2020</a:t>
            </a:fld>
            <a:endParaRPr lang="en-IN"/>
          </a:p>
        </p:txBody>
      </p:sp>
      <p:sp>
        <p:nvSpPr>
          <p:cNvPr id="5" name="Footer Placeholder 4">
            <a:extLst>
              <a:ext uri="{FF2B5EF4-FFF2-40B4-BE49-F238E27FC236}">
                <a16:creationId xmlns:a16="http://schemas.microsoft.com/office/drawing/2014/main" id="{E230CB97-9CA2-4E67-A42B-D000DB6A80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315C49-B84A-4ED9-8270-31B8A265AED7}"/>
              </a:ext>
            </a:extLst>
          </p:cNvPr>
          <p:cNvSpPr>
            <a:spLocks noGrp="1"/>
          </p:cNvSpPr>
          <p:nvPr>
            <p:ph type="sldNum" sz="quarter" idx="12"/>
          </p:nvPr>
        </p:nvSpPr>
        <p:spPr/>
        <p:txBody>
          <a:bodyPr/>
          <a:lstStyle/>
          <a:p>
            <a:fld id="{899CFCC1-8B3B-4552-A6A9-BAED27C229E9}" type="slidenum">
              <a:rPr lang="en-IN" smtClean="0"/>
              <a:t>‹#›</a:t>
            </a:fld>
            <a:endParaRPr lang="en-IN"/>
          </a:p>
        </p:txBody>
      </p:sp>
    </p:spTree>
    <p:extLst>
      <p:ext uri="{BB962C8B-B14F-4D97-AF65-F5344CB8AC3E}">
        <p14:creationId xmlns:p14="http://schemas.microsoft.com/office/powerpoint/2010/main" val="4061645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D26F2-C803-4CB6-AD8A-C1217B04B8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C24871-A990-4201-BF31-6D8B802287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BFF6B5-FA9E-4518-953C-E2C6A1192A27}"/>
              </a:ext>
            </a:extLst>
          </p:cNvPr>
          <p:cNvSpPr>
            <a:spLocks noGrp="1"/>
          </p:cNvSpPr>
          <p:nvPr>
            <p:ph type="dt" sz="half" idx="10"/>
          </p:nvPr>
        </p:nvSpPr>
        <p:spPr/>
        <p:txBody>
          <a:bodyPr/>
          <a:lstStyle/>
          <a:p>
            <a:fld id="{0DDEDEFD-17BC-488F-989B-677C9E6516B3}" type="datetimeFigureOut">
              <a:rPr lang="en-IN" smtClean="0"/>
              <a:t>12-07-2020</a:t>
            </a:fld>
            <a:endParaRPr lang="en-IN"/>
          </a:p>
        </p:txBody>
      </p:sp>
      <p:sp>
        <p:nvSpPr>
          <p:cNvPr id="5" name="Footer Placeholder 4">
            <a:extLst>
              <a:ext uri="{FF2B5EF4-FFF2-40B4-BE49-F238E27FC236}">
                <a16:creationId xmlns:a16="http://schemas.microsoft.com/office/drawing/2014/main" id="{D467EDFB-05CF-48A6-B7AE-6FC6F2B129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0EEA13-BE7E-42F2-9026-FA1B0603AA10}"/>
              </a:ext>
            </a:extLst>
          </p:cNvPr>
          <p:cNvSpPr>
            <a:spLocks noGrp="1"/>
          </p:cNvSpPr>
          <p:nvPr>
            <p:ph type="sldNum" sz="quarter" idx="12"/>
          </p:nvPr>
        </p:nvSpPr>
        <p:spPr/>
        <p:txBody>
          <a:bodyPr/>
          <a:lstStyle/>
          <a:p>
            <a:fld id="{899CFCC1-8B3B-4552-A6A9-BAED27C229E9}" type="slidenum">
              <a:rPr lang="en-IN" smtClean="0"/>
              <a:t>‹#›</a:t>
            </a:fld>
            <a:endParaRPr lang="en-IN"/>
          </a:p>
        </p:txBody>
      </p:sp>
    </p:spTree>
    <p:extLst>
      <p:ext uri="{BB962C8B-B14F-4D97-AF65-F5344CB8AC3E}">
        <p14:creationId xmlns:p14="http://schemas.microsoft.com/office/powerpoint/2010/main" val="349248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B34DC-D779-4426-B79B-C152B31A0A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5845C80-1D1F-45D6-BE1E-6D2FF5B66E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4A8CB5-326E-456B-9FA5-319ABABC498F}"/>
              </a:ext>
            </a:extLst>
          </p:cNvPr>
          <p:cNvSpPr>
            <a:spLocks noGrp="1"/>
          </p:cNvSpPr>
          <p:nvPr>
            <p:ph type="dt" sz="half" idx="10"/>
          </p:nvPr>
        </p:nvSpPr>
        <p:spPr/>
        <p:txBody>
          <a:bodyPr/>
          <a:lstStyle/>
          <a:p>
            <a:fld id="{0DDEDEFD-17BC-488F-989B-677C9E6516B3}" type="datetimeFigureOut">
              <a:rPr lang="en-IN" smtClean="0"/>
              <a:t>12-07-2020</a:t>
            </a:fld>
            <a:endParaRPr lang="en-IN"/>
          </a:p>
        </p:txBody>
      </p:sp>
      <p:sp>
        <p:nvSpPr>
          <p:cNvPr id="5" name="Footer Placeholder 4">
            <a:extLst>
              <a:ext uri="{FF2B5EF4-FFF2-40B4-BE49-F238E27FC236}">
                <a16:creationId xmlns:a16="http://schemas.microsoft.com/office/drawing/2014/main" id="{9DB8AED3-29EE-47B6-8ABC-A633D963E2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844A49-0F91-4A52-BF6E-BA52505E8FA6}"/>
              </a:ext>
            </a:extLst>
          </p:cNvPr>
          <p:cNvSpPr>
            <a:spLocks noGrp="1"/>
          </p:cNvSpPr>
          <p:nvPr>
            <p:ph type="sldNum" sz="quarter" idx="12"/>
          </p:nvPr>
        </p:nvSpPr>
        <p:spPr/>
        <p:txBody>
          <a:bodyPr/>
          <a:lstStyle/>
          <a:p>
            <a:fld id="{899CFCC1-8B3B-4552-A6A9-BAED27C229E9}" type="slidenum">
              <a:rPr lang="en-IN" smtClean="0"/>
              <a:t>‹#›</a:t>
            </a:fld>
            <a:endParaRPr lang="en-IN"/>
          </a:p>
        </p:txBody>
      </p:sp>
    </p:spTree>
    <p:extLst>
      <p:ext uri="{BB962C8B-B14F-4D97-AF65-F5344CB8AC3E}">
        <p14:creationId xmlns:p14="http://schemas.microsoft.com/office/powerpoint/2010/main" val="822572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70364-228E-47CD-B2BF-61C0BC920F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F38593-9981-482B-ADCC-770FEAD21A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2CDFE25-AA2A-429A-B19C-F23F975911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5D5B8B-94A5-4E1E-91AB-B3F607AD5F1A}"/>
              </a:ext>
            </a:extLst>
          </p:cNvPr>
          <p:cNvSpPr>
            <a:spLocks noGrp="1"/>
          </p:cNvSpPr>
          <p:nvPr>
            <p:ph type="dt" sz="half" idx="10"/>
          </p:nvPr>
        </p:nvSpPr>
        <p:spPr/>
        <p:txBody>
          <a:bodyPr/>
          <a:lstStyle/>
          <a:p>
            <a:fld id="{0DDEDEFD-17BC-488F-989B-677C9E6516B3}" type="datetimeFigureOut">
              <a:rPr lang="en-IN" smtClean="0"/>
              <a:t>12-07-2020</a:t>
            </a:fld>
            <a:endParaRPr lang="en-IN"/>
          </a:p>
        </p:txBody>
      </p:sp>
      <p:sp>
        <p:nvSpPr>
          <p:cNvPr id="6" name="Footer Placeholder 5">
            <a:extLst>
              <a:ext uri="{FF2B5EF4-FFF2-40B4-BE49-F238E27FC236}">
                <a16:creationId xmlns:a16="http://schemas.microsoft.com/office/drawing/2014/main" id="{F2249ECD-691A-4F89-818B-C1BBD73448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69E35F-598E-4076-8272-9CF465A06DD7}"/>
              </a:ext>
            </a:extLst>
          </p:cNvPr>
          <p:cNvSpPr>
            <a:spLocks noGrp="1"/>
          </p:cNvSpPr>
          <p:nvPr>
            <p:ph type="sldNum" sz="quarter" idx="12"/>
          </p:nvPr>
        </p:nvSpPr>
        <p:spPr/>
        <p:txBody>
          <a:bodyPr/>
          <a:lstStyle/>
          <a:p>
            <a:fld id="{899CFCC1-8B3B-4552-A6A9-BAED27C229E9}" type="slidenum">
              <a:rPr lang="en-IN" smtClean="0"/>
              <a:t>‹#›</a:t>
            </a:fld>
            <a:endParaRPr lang="en-IN"/>
          </a:p>
        </p:txBody>
      </p:sp>
    </p:spTree>
    <p:extLst>
      <p:ext uri="{BB962C8B-B14F-4D97-AF65-F5344CB8AC3E}">
        <p14:creationId xmlns:p14="http://schemas.microsoft.com/office/powerpoint/2010/main" val="2356541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23B80-4178-4050-AF0F-FCCD6C3F78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79754C-FD5A-4779-A1F1-96AB86A434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ECDE56-2220-486F-A19F-F484ACEDA0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BE3F19-0A32-4D9F-A168-CC28DFDC34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97DBB1-E6EC-4568-8E3A-3BCCFC7669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33FDE3F-406A-435A-B4BF-3E1582238859}"/>
              </a:ext>
            </a:extLst>
          </p:cNvPr>
          <p:cNvSpPr>
            <a:spLocks noGrp="1"/>
          </p:cNvSpPr>
          <p:nvPr>
            <p:ph type="dt" sz="half" idx="10"/>
          </p:nvPr>
        </p:nvSpPr>
        <p:spPr/>
        <p:txBody>
          <a:bodyPr/>
          <a:lstStyle/>
          <a:p>
            <a:fld id="{0DDEDEFD-17BC-488F-989B-677C9E6516B3}" type="datetimeFigureOut">
              <a:rPr lang="en-IN" smtClean="0"/>
              <a:t>12-07-2020</a:t>
            </a:fld>
            <a:endParaRPr lang="en-IN"/>
          </a:p>
        </p:txBody>
      </p:sp>
      <p:sp>
        <p:nvSpPr>
          <p:cNvPr id="8" name="Footer Placeholder 7">
            <a:extLst>
              <a:ext uri="{FF2B5EF4-FFF2-40B4-BE49-F238E27FC236}">
                <a16:creationId xmlns:a16="http://schemas.microsoft.com/office/drawing/2014/main" id="{5AF49DF8-6281-45B9-8EBE-617264A7AF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80F0AF-46E5-4DD6-9463-59A3DCDDC0FB}"/>
              </a:ext>
            </a:extLst>
          </p:cNvPr>
          <p:cNvSpPr>
            <a:spLocks noGrp="1"/>
          </p:cNvSpPr>
          <p:nvPr>
            <p:ph type="sldNum" sz="quarter" idx="12"/>
          </p:nvPr>
        </p:nvSpPr>
        <p:spPr/>
        <p:txBody>
          <a:bodyPr/>
          <a:lstStyle/>
          <a:p>
            <a:fld id="{899CFCC1-8B3B-4552-A6A9-BAED27C229E9}" type="slidenum">
              <a:rPr lang="en-IN" smtClean="0"/>
              <a:t>‹#›</a:t>
            </a:fld>
            <a:endParaRPr lang="en-IN"/>
          </a:p>
        </p:txBody>
      </p:sp>
    </p:spTree>
    <p:extLst>
      <p:ext uri="{BB962C8B-B14F-4D97-AF65-F5344CB8AC3E}">
        <p14:creationId xmlns:p14="http://schemas.microsoft.com/office/powerpoint/2010/main" val="549219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00E8C-6E70-40AF-BE7E-6A25B021EB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9F5FAE-8D04-467D-89AB-4E276F883DFD}"/>
              </a:ext>
            </a:extLst>
          </p:cNvPr>
          <p:cNvSpPr>
            <a:spLocks noGrp="1"/>
          </p:cNvSpPr>
          <p:nvPr>
            <p:ph type="dt" sz="half" idx="10"/>
          </p:nvPr>
        </p:nvSpPr>
        <p:spPr/>
        <p:txBody>
          <a:bodyPr/>
          <a:lstStyle/>
          <a:p>
            <a:fld id="{0DDEDEFD-17BC-488F-989B-677C9E6516B3}" type="datetimeFigureOut">
              <a:rPr lang="en-IN" smtClean="0"/>
              <a:t>12-07-2020</a:t>
            </a:fld>
            <a:endParaRPr lang="en-IN"/>
          </a:p>
        </p:txBody>
      </p:sp>
      <p:sp>
        <p:nvSpPr>
          <p:cNvPr id="4" name="Footer Placeholder 3">
            <a:extLst>
              <a:ext uri="{FF2B5EF4-FFF2-40B4-BE49-F238E27FC236}">
                <a16:creationId xmlns:a16="http://schemas.microsoft.com/office/drawing/2014/main" id="{C96CBF1E-FCC4-4FA5-9032-0E5BF0A2C73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0554C6D-94BD-4269-AE75-C0F36645A6D3}"/>
              </a:ext>
            </a:extLst>
          </p:cNvPr>
          <p:cNvSpPr>
            <a:spLocks noGrp="1"/>
          </p:cNvSpPr>
          <p:nvPr>
            <p:ph type="sldNum" sz="quarter" idx="12"/>
          </p:nvPr>
        </p:nvSpPr>
        <p:spPr/>
        <p:txBody>
          <a:bodyPr/>
          <a:lstStyle/>
          <a:p>
            <a:fld id="{899CFCC1-8B3B-4552-A6A9-BAED27C229E9}" type="slidenum">
              <a:rPr lang="en-IN" smtClean="0"/>
              <a:t>‹#›</a:t>
            </a:fld>
            <a:endParaRPr lang="en-IN"/>
          </a:p>
        </p:txBody>
      </p:sp>
    </p:spTree>
    <p:extLst>
      <p:ext uri="{BB962C8B-B14F-4D97-AF65-F5344CB8AC3E}">
        <p14:creationId xmlns:p14="http://schemas.microsoft.com/office/powerpoint/2010/main" val="3710097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6889F7-0B50-412F-B8DB-FE1734681642}"/>
              </a:ext>
            </a:extLst>
          </p:cNvPr>
          <p:cNvSpPr>
            <a:spLocks noGrp="1"/>
          </p:cNvSpPr>
          <p:nvPr>
            <p:ph type="dt" sz="half" idx="10"/>
          </p:nvPr>
        </p:nvSpPr>
        <p:spPr/>
        <p:txBody>
          <a:bodyPr/>
          <a:lstStyle/>
          <a:p>
            <a:fld id="{0DDEDEFD-17BC-488F-989B-677C9E6516B3}" type="datetimeFigureOut">
              <a:rPr lang="en-IN" smtClean="0"/>
              <a:t>12-07-2020</a:t>
            </a:fld>
            <a:endParaRPr lang="en-IN"/>
          </a:p>
        </p:txBody>
      </p:sp>
      <p:sp>
        <p:nvSpPr>
          <p:cNvPr id="3" name="Footer Placeholder 2">
            <a:extLst>
              <a:ext uri="{FF2B5EF4-FFF2-40B4-BE49-F238E27FC236}">
                <a16:creationId xmlns:a16="http://schemas.microsoft.com/office/drawing/2014/main" id="{860D1E45-C951-491C-9ED3-2F357084E4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5F48EE9-9B9B-48CC-B0BA-021CD85716A1}"/>
              </a:ext>
            </a:extLst>
          </p:cNvPr>
          <p:cNvSpPr>
            <a:spLocks noGrp="1"/>
          </p:cNvSpPr>
          <p:nvPr>
            <p:ph type="sldNum" sz="quarter" idx="12"/>
          </p:nvPr>
        </p:nvSpPr>
        <p:spPr/>
        <p:txBody>
          <a:bodyPr/>
          <a:lstStyle/>
          <a:p>
            <a:fld id="{899CFCC1-8B3B-4552-A6A9-BAED27C229E9}" type="slidenum">
              <a:rPr lang="en-IN" smtClean="0"/>
              <a:t>‹#›</a:t>
            </a:fld>
            <a:endParaRPr lang="en-IN"/>
          </a:p>
        </p:txBody>
      </p:sp>
    </p:spTree>
    <p:extLst>
      <p:ext uri="{BB962C8B-B14F-4D97-AF65-F5344CB8AC3E}">
        <p14:creationId xmlns:p14="http://schemas.microsoft.com/office/powerpoint/2010/main" val="2537073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AC6F-2BD7-413C-B198-9D3F5889A8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96223B-AE90-4A08-984A-D7781A1A52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643B32-E10C-400A-95F0-ED3C4688D2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2079F9-7E35-41C7-8DA8-A4E0A40AEB85}"/>
              </a:ext>
            </a:extLst>
          </p:cNvPr>
          <p:cNvSpPr>
            <a:spLocks noGrp="1"/>
          </p:cNvSpPr>
          <p:nvPr>
            <p:ph type="dt" sz="half" idx="10"/>
          </p:nvPr>
        </p:nvSpPr>
        <p:spPr/>
        <p:txBody>
          <a:bodyPr/>
          <a:lstStyle/>
          <a:p>
            <a:fld id="{0DDEDEFD-17BC-488F-989B-677C9E6516B3}" type="datetimeFigureOut">
              <a:rPr lang="en-IN" smtClean="0"/>
              <a:t>12-07-2020</a:t>
            </a:fld>
            <a:endParaRPr lang="en-IN"/>
          </a:p>
        </p:txBody>
      </p:sp>
      <p:sp>
        <p:nvSpPr>
          <p:cNvPr id="6" name="Footer Placeholder 5">
            <a:extLst>
              <a:ext uri="{FF2B5EF4-FFF2-40B4-BE49-F238E27FC236}">
                <a16:creationId xmlns:a16="http://schemas.microsoft.com/office/drawing/2014/main" id="{56AC1AC3-B67D-49DC-B12A-1B4B01518D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74131A-739A-4412-8688-505A21DF17D5}"/>
              </a:ext>
            </a:extLst>
          </p:cNvPr>
          <p:cNvSpPr>
            <a:spLocks noGrp="1"/>
          </p:cNvSpPr>
          <p:nvPr>
            <p:ph type="sldNum" sz="quarter" idx="12"/>
          </p:nvPr>
        </p:nvSpPr>
        <p:spPr/>
        <p:txBody>
          <a:bodyPr/>
          <a:lstStyle/>
          <a:p>
            <a:fld id="{899CFCC1-8B3B-4552-A6A9-BAED27C229E9}" type="slidenum">
              <a:rPr lang="en-IN" smtClean="0"/>
              <a:t>‹#›</a:t>
            </a:fld>
            <a:endParaRPr lang="en-IN"/>
          </a:p>
        </p:txBody>
      </p:sp>
    </p:spTree>
    <p:extLst>
      <p:ext uri="{BB962C8B-B14F-4D97-AF65-F5344CB8AC3E}">
        <p14:creationId xmlns:p14="http://schemas.microsoft.com/office/powerpoint/2010/main" val="3769487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2ECFB-6668-4547-8D71-61E9242D13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3A6CA76-4108-4136-8BAD-F06C18F67D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4EAFF87-CF51-403E-8E62-92317BEF9D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20245E-3D75-42CD-BB63-D373084FBAE6}"/>
              </a:ext>
            </a:extLst>
          </p:cNvPr>
          <p:cNvSpPr>
            <a:spLocks noGrp="1"/>
          </p:cNvSpPr>
          <p:nvPr>
            <p:ph type="dt" sz="half" idx="10"/>
          </p:nvPr>
        </p:nvSpPr>
        <p:spPr/>
        <p:txBody>
          <a:bodyPr/>
          <a:lstStyle/>
          <a:p>
            <a:fld id="{0DDEDEFD-17BC-488F-989B-677C9E6516B3}" type="datetimeFigureOut">
              <a:rPr lang="en-IN" smtClean="0"/>
              <a:t>12-07-2020</a:t>
            </a:fld>
            <a:endParaRPr lang="en-IN"/>
          </a:p>
        </p:txBody>
      </p:sp>
      <p:sp>
        <p:nvSpPr>
          <p:cNvPr id="6" name="Footer Placeholder 5">
            <a:extLst>
              <a:ext uri="{FF2B5EF4-FFF2-40B4-BE49-F238E27FC236}">
                <a16:creationId xmlns:a16="http://schemas.microsoft.com/office/drawing/2014/main" id="{D7A5AAEE-CDF1-482C-B25F-99193947A4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5BF579-4E2A-48BA-9EE6-6B164C6E3E32}"/>
              </a:ext>
            </a:extLst>
          </p:cNvPr>
          <p:cNvSpPr>
            <a:spLocks noGrp="1"/>
          </p:cNvSpPr>
          <p:nvPr>
            <p:ph type="sldNum" sz="quarter" idx="12"/>
          </p:nvPr>
        </p:nvSpPr>
        <p:spPr/>
        <p:txBody>
          <a:bodyPr/>
          <a:lstStyle/>
          <a:p>
            <a:fld id="{899CFCC1-8B3B-4552-A6A9-BAED27C229E9}" type="slidenum">
              <a:rPr lang="en-IN" smtClean="0"/>
              <a:t>‹#›</a:t>
            </a:fld>
            <a:endParaRPr lang="en-IN"/>
          </a:p>
        </p:txBody>
      </p:sp>
    </p:spTree>
    <p:extLst>
      <p:ext uri="{BB962C8B-B14F-4D97-AF65-F5344CB8AC3E}">
        <p14:creationId xmlns:p14="http://schemas.microsoft.com/office/powerpoint/2010/main" val="3599284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B7BAE4-B139-4A87-8A3B-B4DCF13184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AC5089-9EB8-42B6-8773-3BB13CE356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2CB9E0-75C6-4BD5-9EA7-C562D87E49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DEDEFD-17BC-488F-989B-677C9E6516B3}" type="datetimeFigureOut">
              <a:rPr lang="en-IN" smtClean="0"/>
              <a:t>12-07-2020</a:t>
            </a:fld>
            <a:endParaRPr lang="en-IN"/>
          </a:p>
        </p:txBody>
      </p:sp>
      <p:sp>
        <p:nvSpPr>
          <p:cNvPr id="5" name="Footer Placeholder 4">
            <a:extLst>
              <a:ext uri="{FF2B5EF4-FFF2-40B4-BE49-F238E27FC236}">
                <a16:creationId xmlns:a16="http://schemas.microsoft.com/office/drawing/2014/main" id="{6401F22D-073C-4E8F-A278-51F8DDB4C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92B0777-48DD-439D-8FF3-2226FA1313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9CFCC1-8B3B-4552-A6A9-BAED27C229E9}" type="slidenum">
              <a:rPr lang="en-IN" smtClean="0"/>
              <a:t>‹#›</a:t>
            </a:fld>
            <a:endParaRPr lang="en-IN"/>
          </a:p>
        </p:txBody>
      </p:sp>
    </p:spTree>
    <p:extLst>
      <p:ext uri="{BB962C8B-B14F-4D97-AF65-F5344CB8AC3E}">
        <p14:creationId xmlns:p14="http://schemas.microsoft.com/office/powerpoint/2010/main" val="38198929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theconversation.com/the-50-great-books-on-education-24934"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chart" Target="../charts/chart11.xml"/></Relationships>
</file>

<file path=ppt/slides/_rels/slide13.xml.rels><?xml version="1.0" encoding="UTF-8" standalone="yes"?>
<Relationships xmlns="http://schemas.openxmlformats.org/package/2006/relationships"><Relationship Id="rId3" Type="http://schemas.openxmlformats.org/officeDocument/2006/relationships/hyperlink" Target="https://www.students4bestevidence.net/blog/2015/07/24/nominal-ordinal-numerical-variables/" TargetMode="Externa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hyperlink" Target="http://theconversation.com/the-50-great-books-on-education-24934" TargetMode="External"/><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hyperlink" Target="https://www.students4bestevidence.net/blog/2015/07/24/nominal-ordinal-numerical-variables/" TargetMode="Externa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hyperlink" Target="http://theconversation.com/the-50-great-books-on-education-24934" TargetMode="Externa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hyperlink" Target="https://www.students4bestevidence.net/blog/2015/07/24/nominal-ordinal-numerical-variables/" TargetMode="Externa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hyperlink" Target="http://theconversation.com/the-50-great-books-on-education-24934"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hyperlink" Target="https://www.students4bestevidence.net/blog/2015/07/24/nominal-ordinal-numerical-variables/" TargetMode="Externa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hyperlink" Target="http://theconversation.com/the-50-great-books-on-education-24934" TargetMode="Externa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1.xml"/><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chart" Target="../charts/chart4.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chart" Target="../charts/chart6.xml"/><Relationship Id="rId4" Type="http://schemas.openxmlformats.org/officeDocument/2006/relationships/chart" Target="../charts/chart5.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chart" Target="../charts/chart8.xml"/><Relationship Id="rId4" Type="http://schemas.openxmlformats.org/officeDocument/2006/relationships/chart" Target="../charts/chart7.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chart" Target="../charts/chart10.xml"/><Relationship Id="rId4"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able, wooden, food&#10;&#10;Description automatically generated">
            <a:extLst>
              <a:ext uri="{FF2B5EF4-FFF2-40B4-BE49-F238E27FC236}">
                <a16:creationId xmlns:a16="http://schemas.microsoft.com/office/drawing/2014/main" id="{4C06EA17-456A-40D8-A442-4482D5ED8A2C}"/>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4923" t="9091" r="28484" b="-1"/>
          <a:stretch/>
        </p:blipFill>
        <p:spPr>
          <a:xfrm>
            <a:off x="3596059" y="10"/>
            <a:ext cx="8668512"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3962413-D8F9-4D7D-8B1D-C89935E83967}"/>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dirty="0">
                <a:latin typeface="Agency FB" panose="020B0503020202020204" pitchFamily="34" charset="0"/>
                <a:cs typeface="Aldhabi" panose="020B0604020202020204" pitchFamily="2" charset="-78"/>
              </a:rPr>
              <a:t>A PRESENTATION ON SWIGGY DATASET</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000609DE-4DA9-4C7B-87AA-4364D1568B22}"/>
              </a:ext>
            </a:extLst>
          </p:cNvPr>
          <p:cNvSpPr txBox="1"/>
          <p:nvPr/>
        </p:nvSpPr>
        <p:spPr>
          <a:xfrm>
            <a:off x="9531130" y="6273215"/>
            <a:ext cx="2733441" cy="584775"/>
          </a:xfrm>
          <a:prstGeom prst="rect">
            <a:avLst/>
          </a:prstGeom>
          <a:solidFill>
            <a:srgbClr val="000000"/>
          </a:solidFill>
        </p:spPr>
        <p:txBody>
          <a:bodyPr wrap="none" rtlCol="0">
            <a:spAutoFit/>
          </a:bodyPr>
          <a:lstStyle/>
          <a:p>
            <a:pPr algn="r">
              <a:spcAft>
                <a:spcPts val="600"/>
              </a:spcAft>
            </a:pPr>
            <a:r>
              <a:rPr lang="en-IN" sz="3200" b="1" dirty="0">
                <a:solidFill>
                  <a:srgbClr val="FFFFFF"/>
                </a:solidFill>
                <a:latin typeface="Agency FB" panose="020B0503020202020204" pitchFamily="34" charset="0"/>
              </a:rPr>
              <a:t>BY PROJESH PAUL</a:t>
            </a:r>
          </a:p>
        </p:txBody>
      </p:sp>
    </p:spTree>
    <p:extLst>
      <p:ext uri="{BB962C8B-B14F-4D97-AF65-F5344CB8AC3E}">
        <p14:creationId xmlns:p14="http://schemas.microsoft.com/office/powerpoint/2010/main" val="218162628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DD8E72-1147-4857-92CE-9A63CD1D307F}"/>
              </a:ext>
            </a:extLst>
          </p:cNvPr>
          <p:cNvSpPr>
            <a:spLocks noGrp="1"/>
          </p:cNvSpPr>
          <p:nvPr>
            <p:ph type="ctrTitle"/>
          </p:nvPr>
        </p:nvSpPr>
        <p:spPr>
          <a:xfrm>
            <a:off x="1524000" y="1219402"/>
            <a:ext cx="9144000" cy="1219056"/>
          </a:xfrm>
        </p:spPr>
        <p:txBody>
          <a:bodyPr>
            <a:normAutofit fontScale="90000"/>
          </a:bodyPr>
          <a:lstStyle/>
          <a:p>
            <a:r>
              <a:rPr lang="en-US" b="1" dirty="0"/>
              <a:t>WHICH TIME PERIOD OF THE DAY RECEIVED MOST ORDERS FROM CUSTOMERS</a:t>
            </a:r>
            <a:endParaRPr lang="en-IN" b="1" dirty="0"/>
          </a:p>
        </p:txBody>
      </p:sp>
      <p:pic>
        <p:nvPicPr>
          <p:cNvPr id="11" name="Graphic 10" descr="Angel face outline">
            <a:extLst>
              <a:ext uri="{FF2B5EF4-FFF2-40B4-BE49-F238E27FC236}">
                <a16:creationId xmlns:a16="http://schemas.microsoft.com/office/drawing/2014/main" id="{679476D6-62F1-4555-9B80-ECAC1674F1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25188" y="236104"/>
            <a:ext cx="914400" cy="914400"/>
          </a:xfrm>
          <a:prstGeom prst="rect">
            <a:avLst/>
          </a:prstGeom>
        </p:spPr>
      </p:pic>
      <p:sp>
        <p:nvSpPr>
          <p:cNvPr id="2" name="TextBox 1">
            <a:extLst>
              <a:ext uri="{FF2B5EF4-FFF2-40B4-BE49-F238E27FC236}">
                <a16:creationId xmlns:a16="http://schemas.microsoft.com/office/drawing/2014/main" id="{421883F2-C709-4237-B55B-BFCE4D81D010}"/>
              </a:ext>
            </a:extLst>
          </p:cNvPr>
          <p:cNvSpPr txBox="1"/>
          <p:nvPr/>
        </p:nvSpPr>
        <p:spPr>
          <a:xfrm>
            <a:off x="1219200" y="5157208"/>
            <a:ext cx="9448799" cy="1077218"/>
          </a:xfrm>
          <a:prstGeom prst="rect">
            <a:avLst/>
          </a:prstGeom>
          <a:noFill/>
        </p:spPr>
        <p:txBody>
          <a:bodyPr wrap="square" rtlCol="0">
            <a:spAutoFit/>
          </a:bodyPr>
          <a:lstStyle/>
          <a:p>
            <a:r>
              <a:rPr lang="en-IN" sz="3200" b="1" dirty="0"/>
              <a:t>EVENING 7 PM WAS THE MOST BUSIEST TIME FOR THE RESTAURANTS </a:t>
            </a:r>
          </a:p>
        </p:txBody>
      </p:sp>
      <p:graphicFrame>
        <p:nvGraphicFramePr>
          <p:cNvPr id="3" name="Table 4">
            <a:extLst>
              <a:ext uri="{FF2B5EF4-FFF2-40B4-BE49-F238E27FC236}">
                <a16:creationId xmlns:a16="http://schemas.microsoft.com/office/drawing/2014/main" id="{08B9502D-D41A-4288-9B83-32576D859B73}"/>
              </a:ext>
            </a:extLst>
          </p:cNvPr>
          <p:cNvGraphicFramePr>
            <a:graphicFrameLocks noGrp="1"/>
          </p:cNvGraphicFramePr>
          <p:nvPr>
            <p:extLst>
              <p:ext uri="{D42A27DB-BD31-4B8C-83A1-F6EECF244321}">
                <p14:modId xmlns:p14="http://schemas.microsoft.com/office/powerpoint/2010/main" val="484546354"/>
              </p:ext>
            </p:extLst>
          </p:nvPr>
        </p:nvGraphicFramePr>
        <p:xfrm>
          <a:off x="2117725" y="2567516"/>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736249074"/>
                    </a:ext>
                  </a:extLst>
                </a:gridCol>
                <a:gridCol w="2709333">
                  <a:extLst>
                    <a:ext uri="{9D8B030D-6E8A-4147-A177-3AD203B41FA5}">
                      <a16:colId xmlns:a16="http://schemas.microsoft.com/office/drawing/2014/main" val="1920789783"/>
                    </a:ext>
                  </a:extLst>
                </a:gridCol>
                <a:gridCol w="2709333">
                  <a:extLst>
                    <a:ext uri="{9D8B030D-6E8A-4147-A177-3AD203B41FA5}">
                      <a16:colId xmlns:a16="http://schemas.microsoft.com/office/drawing/2014/main" val="3727103961"/>
                    </a:ext>
                  </a:extLst>
                </a:gridCol>
              </a:tblGrid>
              <a:tr h="370840">
                <a:tc>
                  <a:txBody>
                    <a:bodyPr/>
                    <a:lstStyle/>
                    <a:p>
                      <a:pPr algn="l" fontAlgn="b"/>
                      <a:r>
                        <a:rPr lang="en-IN" sz="1800" b="1" i="0" u="none" strike="noStrike" dirty="0">
                          <a:solidFill>
                            <a:schemeClr val="bg1"/>
                          </a:solidFill>
                          <a:effectLst/>
                          <a:latin typeface="Calibri" panose="020F0502020204030204" pitchFamily="34" charset="0"/>
                        </a:rPr>
                        <a:t>Hour of the day</a:t>
                      </a:r>
                    </a:p>
                  </a:txBody>
                  <a:tcPr marL="7620" marR="7620" marT="7620" marB="0" anchor="b"/>
                </a:tc>
                <a:tc>
                  <a:txBody>
                    <a:bodyPr/>
                    <a:lstStyle/>
                    <a:p>
                      <a:pPr algn="l" fontAlgn="b"/>
                      <a:r>
                        <a:rPr lang="en-IN" sz="1800" b="1" i="0" u="none" strike="noStrike" dirty="0">
                          <a:solidFill>
                            <a:schemeClr val="bg1"/>
                          </a:solidFill>
                          <a:effectLst/>
                          <a:latin typeface="Calibri" panose="020F0502020204030204" pitchFamily="34" charset="0"/>
                        </a:rPr>
                        <a:t>NO OF ORDERS</a:t>
                      </a:r>
                    </a:p>
                  </a:txBody>
                  <a:tcPr marL="7620" marR="7620" marT="7620" marB="0" anchor="b"/>
                </a:tc>
                <a:tc>
                  <a:txBody>
                    <a:bodyPr/>
                    <a:lstStyle/>
                    <a:p>
                      <a:pPr algn="l" fontAlgn="b"/>
                      <a:r>
                        <a:rPr lang="en-IN" sz="1800" b="1" i="0" u="none" strike="noStrike" dirty="0">
                          <a:solidFill>
                            <a:schemeClr val="bg1"/>
                          </a:solidFill>
                          <a:effectLst/>
                          <a:latin typeface="Calibri" panose="020F0502020204030204" pitchFamily="34" charset="0"/>
                        </a:rPr>
                        <a:t>PERIOD</a:t>
                      </a:r>
                    </a:p>
                  </a:txBody>
                  <a:tcPr marL="7620" marR="7620" marT="7620" marB="0" anchor="b"/>
                </a:tc>
                <a:extLst>
                  <a:ext uri="{0D108BD9-81ED-4DB2-BD59-A6C34878D82A}">
                    <a16:rowId xmlns:a16="http://schemas.microsoft.com/office/drawing/2014/main" val="4203876286"/>
                  </a:ext>
                </a:extLst>
              </a:tr>
              <a:tr h="370840">
                <a:tc>
                  <a:txBody>
                    <a:bodyPr/>
                    <a:lstStyle/>
                    <a:p>
                      <a:pPr algn="r" fontAlgn="b"/>
                      <a:r>
                        <a:rPr lang="en-IN" sz="1800" b="1" i="0" u="none" strike="noStrike" dirty="0">
                          <a:solidFill>
                            <a:srgbClr val="000000"/>
                          </a:solidFill>
                          <a:effectLst/>
                          <a:latin typeface="Calibri" panose="020F0502020204030204" pitchFamily="34" charset="0"/>
                        </a:rPr>
                        <a:t>19 (7 PM) </a:t>
                      </a:r>
                    </a:p>
                  </a:txBody>
                  <a:tcPr marL="7620" marR="7620" marT="7620" marB="0" anchor="b"/>
                </a:tc>
                <a:tc>
                  <a:txBody>
                    <a:bodyPr/>
                    <a:lstStyle/>
                    <a:p>
                      <a:pPr algn="r" fontAlgn="b"/>
                      <a:r>
                        <a:rPr lang="en-IN" sz="1800" b="1" i="0" u="none" strike="noStrike" dirty="0">
                          <a:solidFill>
                            <a:srgbClr val="000000"/>
                          </a:solidFill>
                          <a:effectLst/>
                          <a:latin typeface="Calibri" panose="020F0502020204030204" pitchFamily="34" charset="0"/>
                        </a:rPr>
                        <a:t>19326</a:t>
                      </a:r>
                    </a:p>
                  </a:txBody>
                  <a:tcPr marL="7620" marR="7620" marT="7620" marB="0" anchor="b"/>
                </a:tc>
                <a:tc>
                  <a:txBody>
                    <a:bodyPr/>
                    <a:lstStyle/>
                    <a:p>
                      <a:pPr algn="l" fontAlgn="b"/>
                      <a:r>
                        <a:rPr lang="en-IN" sz="1800" b="1" i="0" u="none" strike="noStrike">
                          <a:solidFill>
                            <a:srgbClr val="000000"/>
                          </a:solidFill>
                          <a:effectLst/>
                          <a:latin typeface="Calibri" panose="020F0502020204030204" pitchFamily="34" charset="0"/>
                        </a:rPr>
                        <a:t>PRE DIWALI</a:t>
                      </a:r>
                    </a:p>
                  </a:txBody>
                  <a:tcPr marL="7620" marR="7620" marT="7620" marB="0" anchor="b"/>
                </a:tc>
                <a:extLst>
                  <a:ext uri="{0D108BD9-81ED-4DB2-BD59-A6C34878D82A}">
                    <a16:rowId xmlns:a16="http://schemas.microsoft.com/office/drawing/2014/main" val="4002635423"/>
                  </a:ext>
                </a:extLst>
              </a:tr>
              <a:tr h="370840">
                <a:tc>
                  <a:txBody>
                    <a:bodyPr/>
                    <a:lstStyle/>
                    <a:p>
                      <a:pPr algn="r" fontAlgn="b"/>
                      <a:r>
                        <a:rPr lang="en-IN" sz="1800" b="1" i="0" u="none" strike="noStrike" dirty="0">
                          <a:solidFill>
                            <a:srgbClr val="000000"/>
                          </a:solidFill>
                          <a:effectLst/>
                          <a:latin typeface="Calibri" panose="020F0502020204030204" pitchFamily="34" charset="0"/>
                        </a:rPr>
                        <a:t>19 (7 PM)</a:t>
                      </a:r>
                    </a:p>
                  </a:txBody>
                  <a:tcPr marL="7620" marR="7620" marT="7620" marB="0" anchor="b"/>
                </a:tc>
                <a:tc>
                  <a:txBody>
                    <a:bodyPr/>
                    <a:lstStyle/>
                    <a:p>
                      <a:pPr algn="r" fontAlgn="b"/>
                      <a:r>
                        <a:rPr lang="en-IN" sz="1800" b="1" i="0" u="none" strike="noStrike" dirty="0">
                          <a:solidFill>
                            <a:srgbClr val="000000"/>
                          </a:solidFill>
                          <a:effectLst/>
                          <a:latin typeface="Calibri" panose="020F0502020204030204" pitchFamily="34" charset="0"/>
                        </a:rPr>
                        <a:t>24415</a:t>
                      </a:r>
                    </a:p>
                  </a:txBody>
                  <a:tcPr marL="7620" marR="7620" marT="7620" marB="0" anchor="b"/>
                </a:tc>
                <a:tc>
                  <a:txBody>
                    <a:bodyPr/>
                    <a:lstStyle/>
                    <a:p>
                      <a:pPr algn="l" fontAlgn="b"/>
                      <a:r>
                        <a:rPr lang="en-IN" sz="1800" b="1" i="0" u="none" strike="noStrike" dirty="0">
                          <a:solidFill>
                            <a:srgbClr val="000000"/>
                          </a:solidFill>
                          <a:effectLst/>
                          <a:latin typeface="Calibri" panose="020F0502020204030204" pitchFamily="34" charset="0"/>
                        </a:rPr>
                        <a:t>POST DIWALI</a:t>
                      </a:r>
                    </a:p>
                  </a:txBody>
                  <a:tcPr marL="7620" marR="7620" marT="7620" marB="0" anchor="b"/>
                </a:tc>
                <a:extLst>
                  <a:ext uri="{0D108BD9-81ED-4DB2-BD59-A6C34878D82A}">
                    <a16:rowId xmlns:a16="http://schemas.microsoft.com/office/drawing/2014/main" val="1743894237"/>
                  </a:ext>
                </a:extLst>
              </a:tr>
            </a:tbl>
          </a:graphicData>
        </a:graphic>
      </p:graphicFrame>
    </p:spTree>
    <p:extLst>
      <p:ext uri="{BB962C8B-B14F-4D97-AF65-F5344CB8AC3E}">
        <p14:creationId xmlns:p14="http://schemas.microsoft.com/office/powerpoint/2010/main" val="2490199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DD8E72-1147-4857-92CE-9A63CD1D307F}"/>
              </a:ext>
            </a:extLst>
          </p:cNvPr>
          <p:cNvSpPr>
            <a:spLocks noGrp="1"/>
          </p:cNvSpPr>
          <p:nvPr>
            <p:ph type="ctrTitle"/>
          </p:nvPr>
        </p:nvSpPr>
        <p:spPr>
          <a:xfrm>
            <a:off x="1600199" y="1150504"/>
            <a:ext cx="9144000" cy="1219056"/>
          </a:xfrm>
        </p:spPr>
        <p:txBody>
          <a:bodyPr>
            <a:normAutofit fontScale="90000"/>
          </a:bodyPr>
          <a:lstStyle/>
          <a:p>
            <a:r>
              <a:rPr lang="en-US" b="1" dirty="0"/>
              <a:t>LOWEST NO OF ORDERS RECEIVED AT WHICH TIME OF THE DAY IN DIWALI PERIOD </a:t>
            </a:r>
            <a:endParaRPr lang="en-IN" b="1" dirty="0"/>
          </a:p>
        </p:txBody>
      </p:sp>
      <p:pic>
        <p:nvPicPr>
          <p:cNvPr id="11" name="Graphic 10" descr="Angel face outline">
            <a:extLst>
              <a:ext uri="{FF2B5EF4-FFF2-40B4-BE49-F238E27FC236}">
                <a16:creationId xmlns:a16="http://schemas.microsoft.com/office/drawing/2014/main" id="{679476D6-62F1-4555-9B80-ECAC1674F1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25188" y="236104"/>
            <a:ext cx="914400" cy="914400"/>
          </a:xfrm>
          <a:prstGeom prst="rect">
            <a:avLst/>
          </a:prstGeom>
        </p:spPr>
      </p:pic>
      <p:sp>
        <p:nvSpPr>
          <p:cNvPr id="2" name="TextBox 1">
            <a:extLst>
              <a:ext uri="{FF2B5EF4-FFF2-40B4-BE49-F238E27FC236}">
                <a16:creationId xmlns:a16="http://schemas.microsoft.com/office/drawing/2014/main" id="{421883F2-C709-4237-B55B-BFCE4D81D010}"/>
              </a:ext>
            </a:extLst>
          </p:cNvPr>
          <p:cNvSpPr txBox="1"/>
          <p:nvPr/>
        </p:nvSpPr>
        <p:spPr>
          <a:xfrm>
            <a:off x="1219200" y="5157208"/>
            <a:ext cx="9448799" cy="1077218"/>
          </a:xfrm>
          <a:prstGeom prst="rect">
            <a:avLst/>
          </a:prstGeom>
          <a:noFill/>
        </p:spPr>
        <p:txBody>
          <a:bodyPr wrap="square" rtlCol="0">
            <a:spAutoFit/>
          </a:bodyPr>
          <a:lstStyle/>
          <a:p>
            <a:r>
              <a:rPr lang="en-IN" sz="3200" b="1" dirty="0"/>
              <a:t>HERE WE CAN SEE AT NIGHT THERE WERE LOWEST NO OF ORDERS IN THE DIWALI PERIOD</a:t>
            </a:r>
          </a:p>
        </p:txBody>
      </p:sp>
      <p:graphicFrame>
        <p:nvGraphicFramePr>
          <p:cNvPr id="3" name="Table 4">
            <a:extLst>
              <a:ext uri="{FF2B5EF4-FFF2-40B4-BE49-F238E27FC236}">
                <a16:creationId xmlns:a16="http://schemas.microsoft.com/office/drawing/2014/main" id="{FDFF4249-A2E0-4814-BCC1-BDA4BBA89F6E}"/>
              </a:ext>
            </a:extLst>
          </p:cNvPr>
          <p:cNvGraphicFramePr>
            <a:graphicFrameLocks noGrp="1"/>
          </p:cNvGraphicFramePr>
          <p:nvPr>
            <p:extLst>
              <p:ext uri="{D42A27DB-BD31-4B8C-83A1-F6EECF244321}">
                <p14:modId xmlns:p14="http://schemas.microsoft.com/office/powerpoint/2010/main" val="3535343796"/>
              </p:ext>
            </p:extLst>
          </p:nvPr>
        </p:nvGraphicFramePr>
        <p:xfrm>
          <a:off x="2031999" y="2722020"/>
          <a:ext cx="8127999" cy="10236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135100490"/>
                    </a:ext>
                  </a:extLst>
                </a:gridCol>
                <a:gridCol w="2709333">
                  <a:extLst>
                    <a:ext uri="{9D8B030D-6E8A-4147-A177-3AD203B41FA5}">
                      <a16:colId xmlns:a16="http://schemas.microsoft.com/office/drawing/2014/main" val="4226983885"/>
                    </a:ext>
                  </a:extLst>
                </a:gridCol>
                <a:gridCol w="2709333">
                  <a:extLst>
                    <a:ext uri="{9D8B030D-6E8A-4147-A177-3AD203B41FA5}">
                      <a16:colId xmlns:a16="http://schemas.microsoft.com/office/drawing/2014/main" val="3044425749"/>
                    </a:ext>
                  </a:extLst>
                </a:gridCol>
              </a:tblGrid>
              <a:tr h="0">
                <a:tc>
                  <a:txBody>
                    <a:bodyPr/>
                    <a:lstStyle/>
                    <a:p>
                      <a:pPr algn="l" fontAlgn="b"/>
                      <a:r>
                        <a:rPr lang="en-IN" sz="1800" b="0" i="0" u="none" strike="noStrike" dirty="0">
                          <a:solidFill>
                            <a:schemeClr val="bg1"/>
                          </a:solidFill>
                          <a:effectLst/>
                          <a:latin typeface="Calibri" panose="020F0502020204030204" pitchFamily="34" charset="0"/>
                        </a:rPr>
                        <a:t>Hour of the day</a:t>
                      </a:r>
                    </a:p>
                  </a:txBody>
                  <a:tcPr marL="7620" marR="7620" marT="7620" marB="0" anchor="b"/>
                </a:tc>
                <a:tc>
                  <a:txBody>
                    <a:bodyPr/>
                    <a:lstStyle/>
                    <a:p>
                      <a:pPr algn="l" fontAlgn="b"/>
                      <a:r>
                        <a:rPr lang="en-IN" sz="1800" b="0" i="0" u="none" strike="noStrike" dirty="0">
                          <a:solidFill>
                            <a:schemeClr val="bg1"/>
                          </a:solidFill>
                          <a:effectLst/>
                          <a:latin typeface="Calibri" panose="020F0502020204030204" pitchFamily="34" charset="0"/>
                        </a:rPr>
                        <a:t>NO OF ORDERS</a:t>
                      </a:r>
                    </a:p>
                  </a:txBody>
                  <a:tcPr marL="7620" marR="7620" marT="7620" marB="0" anchor="b"/>
                </a:tc>
                <a:tc>
                  <a:txBody>
                    <a:bodyPr/>
                    <a:lstStyle/>
                    <a:p>
                      <a:pPr algn="l" fontAlgn="b"/>
                      <a:r>
                        <a:rPr lang="en-IN" sz="1800" b="0" i="0" u="none" strike="noStrike" dirty="0">
                          <a:solidFill>
                            <a:schemeClr val="bg1"/>
                          </a:solidFill>
                          <a:effectLst/>
                          <a:latin typeface="Calibri" panose="020F0502020204030204" pitchFamily="34" charset="0"/>
                        </a:rPr>
                        <a:t>PERIOD</a:t>
                      </a:r>
                    </a:p>
                  </a:txBody>
                  <a:tcPr marL="7620" marR="7620" marT="7620" marB="0" anchor="b"/>
                </a:tc>
                <a:extLst>
                  <a:ext uri="{0D108BD9-81ED-4DB2-BD59-A6C34878D82A}">
                    <a16:rowId xmlns:a16="http://schemas.microsoft.com/office/drawing/2014/main" val="1748432799"/>
                  </a:ext>
                </a:extLst>
              </a:tr>
              <a:tr h="370840">
                <a:tc>
                  <a:txBody>
                    <a:bodyPr/>
                    <a:lstStyle/>
                    <a:p>
                      <a:pPr algn="r" fontAlgn="b"/>
                      <a:r>
                        <a:rPr lang="en-IN" sz="1800" b="0" i="0" u="none" strike="noStrike" dirty="0">
                          <a:solidFill>
                            <a:srgbClr val="000000"/>
                          </a:solidFill>
                          <a:effectLst/>
                          <a:latin typeface="Calibri" panose="020F0502020204030204" pitchFamily="34" charset="0"/>
                        </a:rPr>
                        <a:t>2 AM</a:t>
                      </a:r>
                    </a:p>
                  </a:txBody>
                  <a:tcPr marL="7620" marR="7620" marT="7620" marB="0" anchor="b"/>
                </a:tc>
                <a:tc>
                  <a:txBody>
                    <a:bodyPr/>
                    <a:lstStyle/>
                    <a:p>
                      <a:pPr algn="r" fontAlgn="b"/>
                      <a:r>
                        <a:rPr lang="en-IN" sz="1800" b="0" i="0" u="none" strike="noStrike" dirty="0">
                          <a:solidFill>
                            <a:srgbClr val="000000"/>
                          </a:solidFill>
                          <a:effectLst/>
                          <a:latin typeface="Calibri" panose="020F0502020204030204" pitchFamily="34" charset="0"/>
                        </a:rPr>
                        <a:t>3</a:t>
                      </a:r>
                    </a:p>
                  </a:txBody>
                  <a:tcPr marL="7620" marR="7620" marT="7620" marB="0" anchor="b"/>
                </a:tc>
                <a:tc>
                  <a:txBody>
                    <a:bodyPr/>
                    <a:lstStyle/>
                    <a:p>
                      <a:pPr algn="l" fontAlgn="b"/>
                      <a:r>
                        <a:rPr lang="en-IN" sz="1800" b="0" i="0" u="none" strike="noStrike" dirty="0">
                          <a:solidFill>
                            <a:srgbClr val="000000"/>
                          </a:solidFill>
                          <a:effectLst/>
                          <a:latin typeface="Calibri" panose="020F0502020204030204" pitchFamily="34" charset="0"/>
                        </a:rPr>
                        <a:t>PRE DIWALI</a:t>
                      </a:r>
                    </a:p>
                  </a:txBody>
                  <a:tcPr marL="7620" marR="7620" marT="7620" marB="0" anchor="b"/>
                </a:tc>
                <a:extLst>
                  <a:ext uri="{0D108BD9-81ED-4DB2-BD59-A6C34878D82A}">
                    <a16:rowId xmlns:a16="http://schemas.microsoft.com/office/drawing/2014/main" val="120712379"/>
                  </a:ext>
                </a:extLst>
              </a:tr>
              <a:tr h="370840">
                <a:tc>
                  <a:txBody>
                    <a:bodyPr/>
                    <a:lstStyle/>
                    <a:p>
                      <a:pPr algn="r" fontAlgn="b"/>
                      <a:r>
                        <a:rPr lang="en-IN" sz="1800" b="0" i="0" u="none" strike="noStrike" dirty="0">
                          <a:solidFill>
                            <a:srgbClr val="000000"/>
                          </a:solidFill>
                          <a:effectLst/>
                          <a:latin typeface="Calibri" panose="020F0502020204030204" pitchFamily="34" charset="0"/>
                        </a:rPr>
                        <a:t>5 AM</a:t>
                      </a:r>
                    </a:p>
                  </a:txBody>
                  <a:tcPr marL="7620" marR="7620" marT="7620" marB="0" anchor="b"/>
                </a:tc>
                <a:tc>
                  <a:txBody>
                    <a:bodyPr/>
                    <a:lstStyle/>
                    <a:p>
                      <a:pPr algn="r" fontAlgn="b"/>
                      <a:r>
                        <a:rPr lang="en-IN" sz="1800" b="0" i="0" u="none" strike="noStrike">
                          <a:solidFill>
                            <a:srgbClr val="000000"/>
                          </a:solidFill>
                          <a:effectLst/>
                          <a:latin typeface="Calibri" panose="020F0502020204030204" pitchFamily="34" charset="0"/>
                        </a:rPr>
                        <a:t>1</a:t>
                      </a:r>
                    </a:p>
                  </a:txBody>
                  <a:tcPr marL="7620" marR="7620" marT="7620" marB="0" anchor="b"/>
                </a:tc>
                <a:tc>
                  <a:txBody>
                    <a:bodyPr/>
                    <a:lstStyle/>
                    <a:p>
                      <a:pPr algn="l" fontAlgn="b"/>
                      <a:r>
                        <a:rPr lang="en-IN" sz="1800" b="0" i="0" u="none" strike="noStrike" dirty="0">
                          <a:solidFill>
                            <a:srgbClr val="000000"/>
                          </a:solidFill>
                          <a:effectLst/>
                          <a:latin typeface="Calibri" panose="020F0502020204030204" pitchFamily="34" charset="0"/>
                        </a:rPr>
                        <a:t>POST DIWALI</a:t>
                      </a:r>
                    </a:p>
                  </a:txBody>
                  <a:tcPr marL="7620" marR="7620" marT="7620" marB="0" anchor="b"/>
                </a:tc>
                <a:extLst>
                  <a:ext uri="{0D108BD9-81ED-4DB2-BD59-A6C34878D82A}">
                    <a16:rowId xmlns:a16="http://schemas.microsoft.com/office/drawing/2014/main" val="3236910005"/>
                  </a:ext>
                </a:extLst>
              </a:tr>
            </a:tbl>
          </a:graphicData>
        </a:graphic>
      </p:graphicFrame>
    </p:spTree>
    <p:extLst>
      <p:ext uri="{BB962C8B-B14F-4D97-AF65-F5344CB8AC3E}">
        <p14:creationId xmlns:p14="http://schemas.microsoft.com/office/powerpoint/2010/main" val="2583398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Title 3">
            <a:extLst>
              <a:ext uri="{FF2B5EF4-FFF2-40B4-BE49-F238E27FC236}">
                <a16:creationId xmlns:a16="http://schemas.microsoft.com/office/drawing/2014/main" id="{D3DD8E72-1147-4857-92CE-9A63CD1D307F}"/>
              </a:ext>
            </a:extLst>
          </p:cNvPr>
          <p:cNvSpPr>
            <a:spLocks noGrp="1"/>
          </p:cNvSpPr>
          <p:nvPr>
            <p:ph type="ctrTitle"/>
          </p:nvPr>
        </p:nvSpPr>
        <p:spPr>
          <a:xfrm>
            <a:off x="838200" y="448721"/>
            <a:ext cx="4707671" cy="1225650"/>
          </a:xfrm>
        </p:spPr>
        <p:txBody>
          <a:bodyPr vert="horz" lIns="91440" tIns="45720" rIns="91440" bIns="45720" rtlCol="0" anchor="b">
            <a:normAutofit/>
          </a:bodyPr>
          <a:lstStyle/>
          <a:p>
            <a:pPr algn="l"/>
            <a:r>
              <a:rPr lang="en-US" sz="3800" b="1" kern="1200" dirty="0">
                <a:solidFill>
                  <a:schemeClr val="bg1"/>
                </a:solidFill>
                <a:latin typeface="+mj-lt"/>
                <a:ea typeface="+mj-ea"/>
                <a:cs typeface="+mj-cs"/>
              </a:rPr>
              <a:t>TOTAL NO OF ORDERS</a:t>
            </a:r>
          </a:p>
        </p:txBody>
      </p:sp>
      <p:cxnSp>
        <p:nvCxnSpPr>
          <p:cNvPr id="18" name="Straight Connector 17">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21883F2-C709-4237-B55B-BFCE4D81D010}"/>
              </a:ext>
            </a:extLst>
          </p:cNvPr>
          <p:cNvSpPr txBox="1"/>
          <p:nvPr/>
        </p:nvSpPr>
        <p:spPr>
          <a:xfrm>
            <a:off x="897769" y="1909192"/>
            <a:ext cx="4586513" cy="364771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000" b="1" dirty="0">
              <a:solidFill>
                <a:schemeClr val="bg1"/>
              </a:solidFill>
            </a:endParaRPr>
          </a:p>
        </p:txBody>
      </p:sp>
      <p:cxnSp>
        <p:nvCxnSpPr>
          <p:cNvPr id="20" name="Straight Connector 19">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1" name="Graphic 10" descr="Angel face outline">
            <a:extLst>
              <a:ext uri="{FF2B5EF4-FFF2-40B4-BE49-F238E27FC236}">
                <a16:creationId xmlns:a16="http://schemas.microsoft.com/office/drawing/2014/main" id="{679476D6-62F1-4555-9B80-ECAC1674F1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25188" y="236104"/>
            <a:ext cx="914400" cy="914400"/>
          </a:xfrm>
          <a:prstGeom prst="rect">
            <a:avLst/>
          </a:prstGeom>
        </p:spPr>
      </p:pic>
      <p:graphicFrame>
        <p:nvGraphicFramePr>
          <p:cNvPr id="12" name="Chart 11">
            <a:extLst>
              <a:ext uri="{FF2B5EF4-FFF2-40B4-BE49-F238E27FC236}">
                <a16:creationId xmlns:a16="http://schemas.microsoft.com/office/drawing/2014/main" id="{37BCBAD6-D12B-4EFB-851C-BC30E5F6119C}"/>
              </a:ext>
            </a:extLst>
          </p:cNvPr>
          <p:cNvGraphicFramePr>
            <a:graphicFrameLocks/>
          </p:cNvGraphicFramePr>
          <p:nvPr>
            <p:extLst>
              <p:ext uri="{D42A27DB-BD31-4B8C-83A1-F6EECF244321}">
                <p14:modId xmlns:p14="http://schemas.microsoft.com/office/powerpoint/2010/main" val="1832462765"/>
              </p:ext>
            </p:extLst>
          </p:nvPr>
        </p:nvGraphicFramePr>
        <p:xfrm>
          <a:off x="5229226" y="-1"/>
          <a:ext cx="6962774" cy="685797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Table 8">
            <a:extLst>
              <a:ext uri="{FF2B5EF4-FFF2-40B4-BE49-F238E27FC236}">
                <a16:creationId xmlns:a16="http://schemas.microsoft.com/office/drawing/2014/main" id="{2B43CD94-187C-454A-8857-E59D1AC3713C}"/>
              </a:ext>
            </a:extLst>
          </p:cNvPr>
          <p:cNvGraphicFramePr>
            <a:graphicFrameLocks noGrp="1"/>
          </p:cNvGraphicFramePr>
          <p:nvPr>
            <p:extLst>
              <p:ext uri="{D42A27DB-BD31-4B8C-83A1-F6EECF244321}">
                <p14:modId xmlns:p14="http://schemas.microsoft.com/office/powerpoint/2010/main" val="2909395022"/>
              </p:ext>
            </p:extLst>
          </p:nvPr>
        </p:nvGraphicFramePr>
        <p:xfrm>
          <a:off x="79375" y="2540807"/>
          <a:ext cx="5149851" cy="1338150"/>
        </p:xfrm>
        <a:graphic>
          <a:graphicData uri="http://schemas.openxmlformats.org/drawingml/2006/table">
            <a:tbl>
              <a:tblPr firstRow="1" bandRow="1">
                <a:tableStyleId>{5C22544A-7EE6-4342-B048-85BDC9FD1C3A}</a:tableStyleId>
              </a:tblPr>
              <a:tblGrid>
                <a:gridCol w="1716617">
                  <a:extLst>
                    <a:ext uri="{9D8B030D-6E8A-4147-A177-3AD203B41FA5}">
                      <a16:colId xmlns:a16="http://schemas.microsoft.com/office/drawing/2014/main" val="829754497"/>
                    </a:ext>
                  </a:extLst>
                </a:gridCol>
                <a:gridCol w="1716617">
                  <a:extLst>
                    <a:ext uri="{9D8B030D-6E8A-4147-A177-3AD203B41FA5}">
                      <a16:colId xmlns:a16="http://schemas.microsoft.com/office/drawing/2014/main" val="3748279847"/>
                    </a:ext>
                  </a:extLst>
                </a:gridCol>
                <a:gridCol w="1716617">
                  <a:extLst>
                    <a:ext uri="{9D8B030D-6E8A-4147-A177-3AD203B41FA5}">
                      <a16:colId xmlns:a16="http://schemas.microsoft.com/office/drawing/2014/main" val="2000909630"/>
                    </a:ext>
                  </a:extLst>
                </a:gridCol>
              </a:tblGrid>
              <a:tr h="408510">
                <a:tc>
                  <a:txBody>
                    <a:bodyPr/>
                    <a:lstStyle/>
                    <a:p>
                      <a:pPr algn="l" fontAlgn="b"/>
                      <a:r>
                        <a:rPr lang="en-IN" sz="1500" b="0" i="0" u="none" strike="noStrike" dirty="0">
                          <a:solidFill>
                            <a:schemeClr val="bg1"/>
                          </a:solidFill>
                          <a:effectLst/>
                          <a:latin typeface="Calibri" panose="020F0502020204030204" pitchFamily="34" charset="0"/>
                        </a:rPr>
                        <a:t>DATE</a:t>
                      </a:r>
                    </a:p>
                  </a:txBody>
                  <a:tcPr marL="7620" marR="7620" marT="7620" marB="0" anchor="b"/>
                </a:tc>
                <a:tc>
                  <a:txBody>
                    <a:bodyPr/>
                    <a:lstStyle/>
                    <a:p>
                      <a:pPr algn="l" fontAlgn="b"/>
                      <a:r>
                        <a:rPr lang="en-IN" sz="1500" b="0" i="0" u="none" strike="noStrike">
                          <a:solidFill>
                            <a:schemeClr val="bg1"/>
                          </a:solidFill>
                          <a:effectLst/>
                          <a:latin typeface="Calibri" panose="020F0502020204030204" pitchFamily="34" charset="0"/>
                        </a:rPr>
                        <a:t>TOTAL NO OF ORDERS </a:t>
                      </a:r>
                    </a:p>
                  </a:txBody>
                  <a:tcPr marL="7620" marR="7620" marT="7620" marB="0" anchor="b"/>
                </a:tc>
                <a:tc>
                  <a:txBody>
                    <a:bodyPr/>
                    <a:lstStyle/>
                    <a:p>
                      <a:pPr algn="l" fontAlgn="b"/>
                      <a:r>
                        <a:rPr lang="en-IN" sz="1500" b="0" i="0" u="none" strike="noStrike">
                          <a:solidFill>
                            <a:schemeClr val="bg1"/>
                          </a:solidFill>
                          <a:effectLst/>
                          <a:latin typeface="Calibri" panose="020F0502020204030204" pitchFamily="34" charset="0"/>
                        </a:rPr>
                        <a:t>PERIOD </a:t>
                      </a:r>
                    </a:p>
                  </a:txBody>
                  <a:tcPr marL="7620" marR="7620" marT="7620" marB="0" anchor="b"/>
                </a:tc>
                <a:extLst>
                  <a:ext uri="{0D108BD9-81ED-4DB2-BD59-A6C34878D82A}">
                    <a16:rowId xmlns:a16="http://schemas.microsoft.com/office/drawing/2014/main" val="1476425746"/>
                  </a:ext>
                </a:extLst>
              </a:tr>
              <a:tr h="408510">
                <a:tc>
                  <a:txBody>
                    <a:bodyPr/>
                    <a:lstStyle/>
                    <a:p>
                      <a:pPr algn="l" fontAlgn="b"/>
                      <a:r>
                        <a:rPr lang="pl-PL" sz="1500" b="1" i="0" u="none" strike="noStrike" dirty="0">
                          <a:solidFill>
                            <a:schemeClr val="tx1"/>
                          </a:solidFill>
                          <a:effectLst/>
                          <a:latin typeface="Calibri" panose="020F0502020204030204" pitchFamily="34" charset="0"/>
                        </a:rPr>
                        <a:t>14-10-2019 TO 17-10-2019 (PRE DIWALI)</a:t>
                      </a:r>
                    </a:p>
                  </a:txBody>
                  <a:tcPr marL="7620" marR="7620" marT="7620" marB="0" anchor="b"/>
                </a:tc>
                <a:tc>
                  <a:txBody>
                    <a:bodyPr/>
                    <a:lstStyle/>
                    <a:p>
                      <a:pPr algn="r" fontAlgn="b"/>
                      <a:r>
                        <a:rPr lang="en-IN" sz="1500" b="1" i="0" u="none" strike="noStrike">
                          <a:solidFill>
                            <a:schemeClr val="tx1"/>
                          </a:solidFill>
                          <a:effectLst/>
                          <a:latin typeface="Calibri" panose="020F0502020204030204" pitchFamily="34" charset="0"/>
                        </a:rPr>
                        <a:t>90543</a:t>
                      </a:r>
                    </a:p>
                  </a:txBody>
                  <a:tcPr marL="7620" marR="7620" marT="7620" marB="0" anchor="b"/>
                </a:tc>
                <a:tc>
                  <a:txBody>
                    <a:bodyPr/>
                    <a:lstStyle/>
                    <a:p>
                      <a:pPr algn="l" fontAlgn="b"/>
                      <a:r>
                        <a:rPr lang="en-IN" sz="1500" b="1" i="0" u="none" strike="noStrike">
                          <a:solidFill>
                            <a:schemeClr val="tx1"/>
                          </a:solidFill>
                          <a:effectLst/>
                          <a:latin typeface="Calibri" panose="020F0502020204030204" pitchFamily="34" charset="0"/>
                        </a:rPr>
                        <a:t>PRE DIWALI</a:t>
                      </a:r>
                    </a:p>
                  </a:txBody>
                  <a:tcPr marL="7620" marR="7620" marT="7620" marB="0" anchor="b"/>
                </a:tc>
                <a:extLst>
                  <a:ext uri="{0D108BD9-81ED-4DB2-BD59-A6C34878D82A}">
                    <a16:rowId xmlns:a16="http://schemas.microsoft.com/office/drawing/2014/main" val="3789548853"/>
                  </a:ext>
                </a:extLst>
              </a:tr>
              <a:tr h="408510">
                <a:tc>
                  <a:txBody>
                    <a:bodyPr/>
                    <a:lstStyle/>
                    <a:p>
                      <a:pPr algn="l" fontAlgn="b"/>
                      <a:r>
                        <a:rPr lang="pl-PL" sz="1500" b="1" i="0" u="none" strike="noStrike" dirty="0">
                          <a:solidFill>
                            <a:schemeClr val="tx1"/>
                          </a:solidFill>
                          <a:effectLst/>
                          <a:latin typeface="Calibri" panose="020F0502020204030204" pitchFamily="34" charset="0"/>
                        </a:rPr>
                        <a:t>18-10-2019 TO 21-10-2019 (POST DIWALI)</a:t>
                      </a:r>
                    </a:p>
                  </a:txBody>
                  <a:tcPr marL="7620" marR="7620" marT="7620" marB="0" anchor="b"/>
                </a:tc>
                <a:tc>
                  <a:txBody>
                    <a:bodyPr/>
                    <a:lstStyle/>
                    <a:p>
                      <a:pPr algn="r" fontAlgn="b"/>
                      <a:r>
                        <a:rPr lang="en-IN" sz="1500" b="1" i="0" u="none" strike="noStrike" dirty="0">
                          <a:solidFill>
                            <a:schemeClr val="tx1"/>
                          </a:solidFill>
                          <a:effectLst/>
                          <a:latin typeface="Calibri" panose="020F0502020204030204" pitchFamily="34" charset="0"/>
                        </a:rPr>
                        <a:t>96008</a:t>
                      </a:r>
                    </a:p>
                  </a:txBody>
                  <a:tcPr marL="7620" marR="7620" marT="7620" marB="0" anchor="b"/>
                </a:tc>
                <a:tc>
                  <a:txBody>
                    <a:bodyPr/>
                    <a:lstStyle/>
                    <a:p>
                      <a:pPr algn="l" fontAlgn="b"/>
                      <a:r>
                        <a:rPr lang="en-IN" sz="1500" b="1" i="0" u="none" strike="noStrike" dirty="0">
                          <a:solidFill>
                            <a:schemeClr val="tx1"/>
                          </a:solidFill>
                          <a:effectLst/>
                          <a:latin typeface="Calibri" panose="020F0502020204030204" pitchFamily="34" charset="0"/>
                        </a:rPr>
                        <a:t>POST DIWALI</a:t>
                      </a:r>
                    </a:p>
                  </a:txBody>
                  <a:tcPr marL="7620" marR="7620" marT="7620" marB="0" anchor="b"/>
                </a:tc>
                <a:extLst>
                  <a:ext uri="{0D108BD9-81ED-4DB2-BD59-A6C34878D82A}">
                    <a16:rowId xmlns:a16="http://schemas.microsoft.com/office/drawing/2014/main" val="2453406713"/>
                  </a:ext>
                </a:extLst>
              </a:tr>
            </a:tbl>
          </a:graphicData>
        </a:graphic>
      </p:graphicFrame>
    </p:spTree>
    <p:extLst>
      <p:ext uri="{BB962C8B-B14F-4D97-AF65-F5344CB8AC3E}">
        <p14:creationId xmlns:p14="http://schemas.microsoft.com/office/powerpoint/2010/main" val="1324919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picture containing drawing, room, clock&#10;&#10;Description automatically generated">
            <a:extLst>
              <a:ext uri="{FF2B5EF4-FFF2-40B4-BE49-F238E27FC236}">
                <a16:creationId xmlns:a16="http://schemas.microsoft.com/office/drawing/2014/main" id="{FD092CC8-993A-413E-8316-6B025D063E22}"/>
              </a:ext>
            </a:extLst>
          </p:cNvPr>
          <p:cNvPicPr>
            <a:picLocks noChangeAspect="1"/>
          </p:cNvPicPr>
          <p:nvPr/>
        </p:nvPicPr>
        <p:blipFill rotWithShape="1">
          <a:blip r:embed="rId2">
            <a:alphaModFix/>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198" r="-1" b="10198"/>
          <a:stretch/>
        </p:blipFill>
        <p:spPr>
          <a:xfrm>
            <a:off x="4547937" y="-5"/>
            <a:ext cx="7644062" cy="3681406"/>
          </a:xfrm>
          <a:prstGeom prst="rect">
            <a:avLst/>
          </a:prstGeom>
        </p:spPr>
      </p:pic>
      <p:pic>
        <p:nvPicPr>
          <p:cNvPr id="5" name="Picture 4" descr="A picture containing table, wooden, food&#10;&#10;Description automatically generated">
            <a:extLst>
              <a:ext uri="{FF2B5EF4-FFF2-40B4-BE49-F238E27FC236}">
                <a16:creationId xmlns:a16="http://schemas.microsoft.com/office/drawing/2014/main" id="{4C06EA17-456A-40D8-A442-4482D5ED8A2C}"/>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t="15622" r="-1" b="-1"/>
          <a:stretch/>
        </p:blipFill>
        <p:spPr>
          <a:xfrm>
            <a:off x="4547938" y="3681409"/>
            <a:ext cx="7644062" cy="3176595"/>
          </a:xfrm>
          <a:prstGeom prst="rect">
            <a:avLst/>
          </a:prstGeom>
        </p:spPr>
      </p:pic>
      <p:sp>
        <p:nvSpPr>
          <p:cNvPr id="37" name="Rectangle 36">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962413-D8F9-4D7D-8B1D-C89935E83967}"/>
              </a:ext>
            </a:extLst>
          </p:cNvPr>
          <p:cNvSpPr>
            <a:spLocks noGrp="1"/>
          </p:cNvSpPr>
          <p:nvPr>
            <p:ph type="title"/>
          </p:nvPr>
        </p:nvSpPr>
        <p:spPr>
          <a:xfrm>
            <a:off x="838200" y="1041400"/>
            <a:ext cx="5395912" cy="2387600"/>
          </a:xfrm>
          <a:ln>
            <a:noFill/>
          </a:ln>
        </p:spPr>
        <p:txBody>
          <a:bodyPr vert="horz" lIns="91440" tIns="45720" rIns="91440" bIns="45720" rtlCol="0" anchor="b">
            <a:noAutofit/>
          </a:bodyPr>
          <a:lstStyle/>
          <a:p>
            <a:r>
              <a:rPr lang="en-US" sz="2000" b="1" kern="1200" dirty="0">
                <a:solidFill>
                  <a:schemeClr val="bg1"/>
                </a:solidFill>
                <a:latin typeface="+mj-lt"/>
                <a:ea typeface="+mj-ea"/>
                <a:cs typeface="+mj-cs"/>
              </a:rPr>
              <a:t>BY THE ABOVE ANALYSIS WE CAN CONCLUDE THAT</a:t>
            </a:r>
            <a:br>
              <a:rPr lang="en-US" sz="2000" b="1" kern="1200" dirty="0">
                <a:solidFill>
                  <a:schemeClr val="bg1"/>
                </a:solidFill>
                <a:latin typeface="+mj-lt"/>
                <a:ea typeface="+mj-ea"/>
                <a:cs typeface="+mj-cs"/>
              </a:rPr>
            </a:br>
            <a:r>
              <a:rPr lang="en-US" sz="2000" b="1" kern="1200" dirty="0">
                <a:solidFill>
                  <a:schemeClr val="bg1"/>
                </a:solidFill>
                <a:latin typeface="+mj-lt"/>
                <a:ea typeface="+mj-ea"/>
                <a:cs typeface="+mj-cs"/>
              </a:rPr>
              <a:t>1. HALDIRAM’S RECEIVED  NUMBER OF ORDERS</a:t>
            </a:r>
            <a:br>
              <a:rPr lang="en-US" sz="2000" b="1" kern="1200" dirty="0">
                <a:solidFill>
                  <a:schemeClr val="bg1"/>
                </a:solidFill>
                <a:latin typeface="+mj-lt"/>
                <a:ea typeface="+mj-ea"/>
                <a:cs typeface="+mj-cs"/>
              </a:rPr>
            </a:br>
            <a:r>
              <a:rPr lang="en-US" sz="2000" b="1" kern="1200" dirty="0">
                <a:solidFill>
                  <a:schemeClr val="bg1"/>
                </a:solidFill>
                <a:latin typeface="+mj-lt"/>
                <a:ea typeface="+mj-ea"/>
                <a:cs typeface="+mj-cs"/>
              </a:rPr>
              <a:t>2. MASALA DOSA WAS THE MOST ORDERED DISH</a:t>
            </a:r>
            <a:br>
              <a:rPr lang="en-US" sz="2000" b="1" kern="1200" dirty="0">
                <a:solidFill>
                  <a:schemeClr val="bg1"/>
                </a:solidFill>
                <a:latin typeface="+mj-lt"/>
                <a:ea typeface="+mj-ea"/>
                <a:cs typeface="+mj-cs"/>
              </a:rPr>
            </a:br>
            <a:r>
              <a:rPr lang="en-US" sz="2000" b="1" kern="1200" dirty="0">
                <a:solidFill>
                  <a:schemeClr val="bg1"/>
                </a:solidFill>
                <a:latin typeface="+mj-lt"/>
                <a:ea typeface="+mj-ea"/>
                <a:cs typeface="+mj-cs"/>
              </a:rPr>
              <a:t>3. RESTAURANTS RECEIVED NUMBER OF ORDERS AT 7PM OF THE EVENING</a:t>
            </a:r>
          </a:p>
        </p:txBody>
      </p:sp>
      <p:cxnSp>
        <p:nvCxnSpPr>
          <p:cNvPr id="39" name="Straight Connector 38">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00609DE-4DA9-4C7B-87AA-4364D1568B22}"/>
              </a:ext>
            </a:extLst>
          </p:cNvPr>
          <p:cNvSpPr txBox="1"/>
          <p:nvPr/>
        </p:nvSpPr>
        <p:spPr>
          <a:xfrm>
            <a:off x="9531130" y="6273215"/>
            <a:ext cx="2733441" cy="584775"/>
          </a:xfrm>
          <a:prstGeom prst="rect">
            <a:avLst/>
          </a:prstGeom>
          <a:solidFill>
            <a:srgbClr val="000000"/>
          </a:solidFill>
        </p:spPr>
        <p:txBody>
          <a:bodyPr wrap="none" rtlCol="0">
            <a:spAutoFit/>
          </a:bodyPr>
          <a:lstStyle/>
          <a:p>
            <a:pPr algn="r">
              <a:spcAft>
                <a:spcPts val="600"/>
              </a:spcAft>
            </a:pPr>
            <a:r>
              <a:rPr lang="en-IN" sz="3200" b="1" dirty="0">
                <a:solidFill>
                  <a:srgbClr val="FFFFFF"/>
                </a:solidFill>
                <a:latin typeface="Agency FB" panose="020B0503020202020204" pitchFamily="34" charset="0"/>
              </a:rPr>
              <a:t>BY PROJESH PAUL</a:t>
            </a:r>
          </a:p>
        </p:txBody>
      </p:sp>
    </p:spTree>
    <p:extLst>
      <p:ext uri="{BB962C8B-B14F-4D97-AF65-F5344CB8AC3E}">
        <p14:creationId xmlns:p14="http://schemas.microsoft.com/office/powerpoint/2010/main" val="126408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picture containing drawing, room, clock&#10;&#10;Description automatically generated">
            <a:extLst>
              <a:ext uri="{FF2B5EF4-FFF2-40B4-BE49-F238E27FC236}">
                <a16:creationId xmlns:a16="http://schemas.microsoft.com/office/drawing/2014/main" id="{FD092CC8-993A-413E-8316-6B025D063E22}"/>
              </a:ext>
            </a:extLst>
          </p:cNvPr>
          <p:cNvPicPr>
            <a:picLocks noChangeAspect="1"/>
          </p:cNvPicPr>
          <p:nvPr/>
        </p:nvPicPr>
        <p:blipFill rotWithShape="1">
          <a:blip r:embed="rId2">
            <a:alphaModFix/>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198" r="-1" b="10198"/>
          <a:stretch/>
        </p:blipFill>
        <p:spPr>
          <a:xfrm>
            <a:off x="4547937" y="-5"/>
            <a:ext cx="7644062" cy="3681406"/>
          </a:xfrm>
          <a:prstGeom prst="rect">
            <a:avLst/>
          </a:prstGeom>
        </p:spPr>
      </p:pic>
      <p:pic>
        <p:nvPicPr>
          <p:cNvPr id="5" name="Picture 4" descr="A picture containing table, wooden, food&#10;&#10;Description automatically generated">
            <a:extLst>
              <a:ext uri="{FF2B5EF4-FFF2-40B4-BE49-F238E27FC236}">
                <a16:creationId xmlns:a16="http://schemas.microsoft.com/office/drawing/2014/main" id="{4C06EA17-456A-40D8-A442-4482D5ED8A2C}"/>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t="15622" r="-1" b="-1"/>
          <a:stretch/>
        </p:blipFill>
        <p:spPr>
          <a:xfrm>
            <a:off x="4547938" y="3681409"/>
            <a:ext cx="7644062" cy="3176595"/>
          </a:xfrm>
          <a:prstGeom prst="rect">
            <a:avLst/>
          </a:prstGeom>
        </p:spPr>
      </p:pic>
      <p:sp>
        <p:nvSpPr>
          <p:cNvPr id="37" name="Rectangle 36">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962413-D8F9-4D7D-8B1D-C89935E83967}"/>
              </a:ext>
            </a:extLst>
          </p:cNvPr>
          <p:cNvSpPr>
            <a:spLocks noGrp="1"/>
          </p:cNvSpPr>
          <p:nvPr>
            <p:ph type="title"/>
          </p:nvPr>
        </p:nvSpPr>
        <p:spPr>
          <a:xfrm>
            <a:off x="838200" y="1041400"/>
            <a:ext cx="5395912" cy="2387600"/>
          </a:xfrm>
          <a:ln>
            <a:noFill/>
          </a:ln>
        </p:spPr>
        <p:txBody>
          <a:bodyPr vert="horz" lIns="91440" tIns="45720" rIns="91440" bIns="45720" rtlCol="0" anchor="b">
            <a:noAutofit/>
          </a:bodyPr>
          <a:lstStyle/>
          <a:p>
            <a:r>
              <a:rPr lang="en-US" sz="2000" b="1" kern="1200" dirty="0">
                <a:solidFill>
                  <a:schemeClr val="bg1"/>
                </a:solidFill>
                <a:latin typeface="+mj-lt"/>
                <a:ea typeface="+mj-ea"/>
                <a:cs typeface="+mj-cs"/>
              </a:rPr>
              <a:t>THANK YOU!</a:t>
            </a:r>
          </a:p>
        </p:txBody>
      </p:sp>
      <p:cxnSp>
        <p:nvCxnSpPr>
          <p:cNvPr id="39" name="Straight Connector 38">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00609DE-4DA9-4C7B-87AA-4364D1568B22}"/>
              </a:ext>
            </a:extLst>
          </p:cNvPr>
          <p:cNvSpPr txBox="1"/>
          <p:nvPr/>
        </p:nvSpPr>
        <p:spPr>
          <a:xfrm>
            <a:off x="9531130" y="6273215"/>
            <a:ext cx="2733441" cy="584775"/>
          </a:xfrm>
          <a:prstGeom prst="rect">
            <a:avLst/>
          </a:prstGeom>
          <a:solidFill>
            <a:srgbClr val="000000"/>
          </a:solidFill>
        </p:spPr>
        <p:txBody>
          <a:bodyPr wrap="none" rtlCol="0">
            <a:spAutoFit/>
          </a:bodyPr>
          <a:lstStyle/>
          <a:p>
            <a:pPr algn="r">
              <a:spcAft>
                <a:spcPts val="600"/>
              </a:spcAft>
            </a:pPr>
            <a:r>
              <a:rPr lang="en-IN" sz="3200" b="1" dirty="0">
                <a:solidFill>
                  <a:srgbClr val="FFFFFF"/>
                </a:solidFill>
                <a:latin typeface="Agency FB" panose="020B0503020202020204" pitchFamily="34" charset="0"/>
              </a:rPr>
              <a:t>BY PROJESH PAUL</a:t>
            </a:r>
          </a:p>
        </p:txBody>
      </p:sp>
    </p:spTree>
    <p:extLst>
      <p:ext uri="{BB962C8B-B14F-4D97-AF65-F5344CB8AC3E}">
        <p14:creationId xmlns:p14="http://schemas.microsoft.com/office/powerpoint/2010/main" val="2278278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picture containing drawing, room, clock&#10;&#10;Description automatically generated">
            <a:extLst>
              <a:ext uri="{FF2B5EF4-FFF2-40B4-BE49-F238E27FC236}">
                <a16:creationId xmlns:a16="http://schemas.microsoft.com/office/drawing/2014/main" id="{FD092CC8-993A-413E-8316-6B025D063E22}"/>
              </a:ext>
            </a:extLst>
          </p:cNvPr>
          <p:cNvPicPr>
            <a:picLocks noChangeAspect="1"/>
          </p:cNvPicPr>
          <p:nvPr/>
        </p:nvPicPr>
        <p:blipFill rotWithShape="1">
          <a:blip r:embed="rId2">
            <a:alphaModFix/>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198" r="-1" b="10198"/>
          <a:stretch/>
        </p:blipFill>
        <p:spPr>
          <a:xfrm>
            <a:off x="4547937" y="-5"/>
            <a:ext cx="7644062" cy="3681406"/>
          </a:xfrm>
          <a:prstGeom prst="rect">
            <a:avLst/>
          </a:prstGeom>
        </p:spPr>
      </p:pic>
      <p:pic>
        <p:nvPicPr>
          <p:cNvPr id="5" name="Picture 4" descr="A picture containing table, wooden, food&#10;&#10;Description automatically generated">
            <a:extLst>
              <a:ext uri="{FF2B5EF4-FFF2-40B4-BE49-F238E27FC236}">
                <a16:creationId xmlns:a16="http://schemas.microsoft.com/office/drawing/2014/main" id="{4C06EA17-456A-40D8-A442-4482D5ED8A2C}"/>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t="15622" r="-1" b="-1"/>
          <a:stretch/>
        </p:blipFill>
        <p:spPr>
          <a:xfrm>
            <a:off x="4547938" y="3681409"/>
            <a:ext cx="7644062" cy="3176595"/>
          </a:xfrm>
          <a:prstGeom prst="rect">
            <a:avLst/>
          </a:prstGeom>
        </p:spPr>
      </p:pic>
      <p:sp>
        <p:nvSpPr>
          <p:cNvPr id="37" name="Rectangle 36">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962413-D8F9-4D7D-8B1D-C89935E83967}"/>
              </a:ext>
            </a:extLst>
          </p:cNvPr>
          <p:cNvSpPr>
            <a:spLocks noGrp="1"/>
          </p:cNvSpPr>
          <p:nvPr>
            <p:ph type="title"/>
          </p:nvPr>
        </p:nvSpPr>
        <p:spPr>
          <a:xfrm>
            <a:off x="838200" y="1115219"/>
            <a:ext cx="5395912" cy="2387600"/>
          </a:xfrm>
        </p:spPr>
        <p:txBody>
          <a:bodyPr vert="horz" lIns="91440" tIns="45720" rIns="91440" bIns="45720" rtlCol="0" anchor="b">
            <a:normAutofit/>
          </a:bodyPr>
          <a:lstStyle/>
          <a:p>
            <a:r>
              <a:rPr lang="en-US" sz="3100" b="1" kern="1200" dirty="0">
                <a:solidFill>
                  <a:schemeClr val="bg1"/>
                </a:solidFill>
                <a:latin typeface="+mj-lt"/>
                <a:ea typeface="+mj-ea"/>
                <a:cs typeface="+mj-cs"/>
              </a:rPr>
              <a:t>THE PURPOSE OF THIS PRESENTATION IS TO MAKE IT’S AUDIENCE UNDERSTAND ABOUT THE OUTPUT RESULT OF DATA ANALYSIS ON SWIGGY DATASET</a:t>
            </a:r>
          </a:p>
        </p:txBody>
      </p:sp>
      <p:cxnSp>
        <p:nvCxnSpPr>
          <p:cNvPr id="39" name="Straight Connector 38">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00609DE-4DA9-4C7B-87AA-4364D1568B22}"/>
              </a:ext>
            </a:extLst>
          </p:cNvPr>
          <p:cNvSpPr txBox="1"/>
          <p:nvPr/>
        </p:nvSpPr>
        <p:spPr>
          <a:xfrm>
            <a:off x="9531130" y="6273215"/>
            <a:ext cx="2733441" cy="584775"/>
          </a:xfrm>
          <a:prstGeom prst="rect">
            <a:avLst/>
          </a:prstGeom>
          <a:solidFill>
            <a:srgbClr val="000000"/>
          </a:solidFill>
        </p:spPr>
        <p:txBody>
          <a:bodyPr wrap="none" rtlCol="0">
            <a:spAutoFit/>
          </a:bodyPr>
          <a:lstStyle/>
          <a:p>
            <a:pPr algn="r">
              <a:spcAft>
                <a:spcPts val="600"/>
              </a:spcAft>
            </a:pPr>
            <a:r>
              <a:rPr lang="en-IN" sz="3200" b="1" dirty="0">
                <a:solidFill>
                  <a:srgbClr val="FFFFFF"/>
                </a:solidFill>
                <a:latin typeface="Agency FB" panose="020B0503020202020204" pitchFamily="34" charset="0"/>
              </a:rPr>
              <a:t>BY PROJESH PAUL</a:t>
            </a:r>
          </a:p>
        </p:txBody>
      </p:sp>
    </p:spTree>
    <p:extLst>
      <p:ext uri="{BB962C8B-B14F-4D97-AF65-F5344CB8AC3E}">
        <p14:creationId xmlns:p14="http://schemas.microsoft.com/office/powerpoint/2010/main" val="3230049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picture containing drawing, room, clock&#10;&#10;Description automatically generated">
            <a:extLst>
              <a:ext uri="{FF2B5EF4-FFF2-40B4-BE49-F238E27FC236}">
                <a16:creationId xmlns:a16="http://schemas.microsoft.com/office/drawing/2014/main" id="{FD092CC8-993A-413E-8316-6B025D063E22}"/>
              </a:ext>
            </a:extLst>
          </p:cNvPr>
          <p:cNvPicPr>
            <a:picLocks noChangeAspect="1"/>
          </p:cNvPicPr>
          <p:nvPr/>
        </p:nvPicPr>
        <p:blipFill rotWithShape="1">
          <a:blip r:embed="rId2">
            <a:alphaModFix/>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198" r="-1" b="10198"/>
          <a:stretch/>
        </p:blipFill>
        <p:spPr>
          <a:xfrm>
            <a:off x="4547937" y="-5"/>
            <a:ext cx="7644062" cy="3681406"/>
          </a:xfrm>
          <a:prstGeom prst="rect">
            <a:avLst/>
          </a:prstGeom>
        </p:spPr>
      </p:pic>
      <p:pic>
        <p:nvPicPr>
          <p:cNvPr id="5" name="Picture 4" descr="A picture containing table, wooden, food&#10;&#10;Description automatically generated">
            <a:extLst>
              <a:ext uri="{FF2B5EF4-FFF2-40B4-BE49-F238E27FC236}">
                <a16:creationId xmlns:a16="http://schemas.microsoft.com/office/drawing/2014/main" id="{4C06EA17-456A-40D8-A442-4482D5ED8A2C}"/>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t="15622" r="-1" b="-1"/>
          <a:stretch/>
        </p:blipFill>
        <p:spPr>
          <a:xfrm>
            <a:off x="4547938" y="3681409"/>
            <a:ext cx="7644062" cy="3176595"/>
          </a:xfrm>
          <a:prstGeom prst="rect">
            <a:avLst/>
          </a:prstGeom>
        </p:spPr>
      </p:pic>
      <p:sp>
        <p:nvSpPr>
          <p:cNvPr id="37" name="Rectangle 36">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962413-D8F9-4D7D-8B1D-C89935E83967}"/>
              </a:ext>
            </a:extLst>
          </p:cNvPr>
          <p:cNvSpPr>
            <a:spLocks noGrp="1"/>
          </p:cNvSpPr>
          <p:nvPr>
            <p:ph type="title"/>
          </p:nvPr>
        </p:nvSpPr>
        <p:spPr>
          <a:xfrm>
            <a:off x="225640" y="2314240"/>
            <a:ext cx="5395912" cy="2387600"/>
          </a:xfrm>
          <a:ln>
            <a:noFill/>
          </a:ln>
        </p:spPr>
        <p:txBody>
          <a:bodyPr vert="horz" lIns="91440" tIns="45720" rIns="91440" bIns="45720" rtlCol="0" anchor="b">
            <a:noAutofit/>
          </a:bodyPr>
          <a:lstStyle/>
          <a:p>
            <a:br>
              <a:rPr lang="en-US" sz="1300" b="1" dirty="0">
                <a:solidFill>
                  <a:schemeClr val="bg1"/>
                </a:solidFill>
              </a:rPr>
            </a:br>
            <a:br>
              <a:rPr lang="en-US" sz="1300" b="1" dirty="0">
                <a:solidFill>
                  <a:schemeClr val="bg1"/>
                </a:solidFill>
              </a:rPr>
            </a:br>
            <a:br>
              <a:rPr lang="en-US" sz="1300" b="1" dirty="0">
                <a:solidFill>
                  <a:schemeClr val="bg1"/>
                </a:solidFill>
              </a:rPr>
            </a:br>
            <a:r>
              <a:rPr lang="en-US" sz="1300" b="1" dirty="0">
                <a:solidFill>
                  <a:schemeClr val="bg1"/>
                </a:solidFill>
              </a:rPr>
              <a:t>QUESTIONS </a:t>
            </a:r>
            <a:br>
              <a:rPr lang="en-US" sz="1300" b="1" dirty="0">
                <a:solidFill>
                  <a:schemeClr val="bg1"/>
                </a:solidFill>
              </a:rPr>
            </a:br>
            <a:r>
              <a:rPr lang="en-US" sz="1300" b="1" dirty="0">
                <a:solidFill>
                  <a:schemeClr val="bg1"/>
                </a:solidFill>
              </a:rPr>
              <a:t>1. WHAT ARE THE TOP 5 CATEGORY OF FOOD ORDERED MOST PRE DIWALI</a:t>
            </a:r>
            <a:br>
              <a:rPr lang="en-US" sz="1300" b="1" dirty="0">
                <a:solidFill>
                  <a:schemeClr val="bg1"/>
                </a:solidFill>
              </a:rPr>
            </a:br>
            <a:r>
              <a:rPr lang="en-US" sz="1300" b="1" dirty="0">
                <a:solidFill>
                  <a:schemeClr val="bg1"/>
                </a:solidFill>
              </a:rPr>
              <a:t>2. WHAT ARE THE TOP 5 CATEGORY OF FOOD ORDERED MOST POST DIWALI</a:t>
            </a:r>
            <a:br>
              <a:rPr lang="en-US" sz="1300" b="1" dirty="0">
                <a:solidFill>
                  <a:schemeClr val="bg1"/>
                </a:solidFill>
              </a:rPr>
            </a:br>
            <a:r>
              <a:rPr lang="en-US" sz="1300" b="1" dirty="0">
                <a:solidFill>
                  <a:schemeClr val="bg1"/>
                </a:solidFill>
              </a:rPr>
              <a:t>3. WHICH CITY HAS THE MOST NO OF ORDERS PRE DIWALI (SHOW TOP 5 CITIES ONLY)</a:t>
            </a:r>
            <a:br>
              <a:rPr lang="en-US" sz="1300" b="1" dirty="0">
                <a:solidFill>
                  <a:schemeClr val="bg1"/>
                </a:solidFill>
              </a:rPr>
            </a:br>
            <a:r>
              <a:rPr lang="en-US" sz="1300" b="1" dirty="0">
                <a:solidFill>
                  <a:schemeClr val="bg1"/>
                </a:solidFill>
              </a:rPr>
              <a:t>4. WHICH CITY HAS THE MOST NO OF ORDERS POST DIWALI (SHOW TOP 5 CITIES ONLY)</a:t>
            </a:r>
            <a:br>
              <a:rPr lang="en-US" sz="1300" b="1" dirty="0">
                <a:solidFill>
                  <a:schemeClr val="bg1"/>
                </a:solidFill>
              </a:rPr>
            </a:br>
            <a:r>
              <a:rPr lang="en-US" sz="1300" b="1" dirty="0">
                <a:solidFill>
                  <a:schemeClr val="bg1"/>
                </a:solidFill>
              </a:rPr>
              <a:t>5. WHAT ARE THE TOP 10 SHOPS WITH MOST NO OF ORDERS PRE DIWALI</a:t>
            </a:r>
            <a:br>
              <a:rPr lang="en-US" sz="1300" b="1" dirty="0">
                <a:solidFill>
                  <a:schemeClr val="bg1"/>
                </a:solidFill>
              </a:rPr>
            </a:br>
            <a:r>
              <a:rPr lang="en-US" sz="1300" b="1" dirty="0">
                <a:solidFill>
                  <a:schemeClr val="bg1"/>
                </a:solidFill>
              </a:rPr>
              <a:t>6. WHAT ARE THE TOP 10 SHOPS WITH MOST MO OF ORDERS POST DIWALI</a:t>
            </a:r>
            <a:br>
              <a:rPr lang="en-US" sz="1300" b="1" dirty="0">
                <a:solidFill>
                  <a:schemeClr val="bg1"/>
                </a:solidFill>
              </a:rPr>
            </a:br>
            <a:r>
              <a:rPr lang="en-US" sz="1300" b="1" dirty="0">
                <a:solidFill>
                  <a:schemeClr val="bg1"/>
                </a:solidFill>
              </a:rPr>
              <a:t>7. HOW MANY ORDERS PLACED FROM TOP SHOP WHICH HAS THE MAX NO OF ORDERS PRE DIWALI</a:t>
            </a:r>
            <a:br>
              <a:rPr lang="en-US" sz="1300" b="1" dirty="0">
                <a:solidFill>
                  <a:schemeClr val="bg1"/>
                </a:solidFill>
              </a:rPr>
            </a:br>
            <a:r>
              <a:rPr lang="en-US" sz="1300" b="1" dirty="0">
                <a:solidFill>
                  <a:schemeClr val="bg1"/>
                </a:solidFill>
              </a:rPr>
              <a:t>8. HOW MANY ORDERS PLACED FROM TOP SHOP WHICH HAS THE MAX NO OF ORDERS POST DIWALI</a:t>
            </a:r>
            <a:br>
              <a:rPr lang="en-US" sz="1300" b="1" dirty="0">
                <a:solidFill>
                  <a:schemeClr val="bg1"/>
                </a:solidFill>
              </a:rPr>
            </a:br>
            <a:r>
              <a:rPr lang="en-US" sz="1300" b="1" dirty="0">
                <a:solidFill>
                  <a:schemeClr val="bg1"/>
                </a:solidFill>
              </a:rPr>
              <a:t>9. WHICH SHOP HAS THE LOWEST NO OF ORDERS PRE DIWALI</a:t>
            </a:r>
            <a:br>
              <a:rPr lang="en-US" sz="1300" b="1" dirty="0">
                <a:solidFill>
                  <a:schemeClr val="bg1"/>
                </a:solidFill>
              </a:rPr>
            </a:br>
            <a:r>
              <a:rPr lang="en-US" sz="1300" b="1" dirty="0">
                <a:solidFill>
                  <a:schemeClr val="bg1"/>
                </a:solidFill>
              </a:rPr>
              <a:t>10 WHICH SHOP HAS THE LOWEST NO OF ORDERS POST DIWALI</a:t>
            </a:r>
            <a:br>
              <a:rPr lang="en-US" sz="1300" b="1" dirty="0">
                <a:solidFill>
                  <a:schemeClr val="bg1"/>
                </a:solidFill>
              </a:rPr>
            </a:br>
            <a:r>
              <a:rPr lang="en-US" sz="1300" b="1" dirty="0">
                <a:solidFill>
                  <a:schemeClr val="bg1"/>
                </a:solidFill>
              </a:rPr>
              <a:t>11. TOP 10 ITEMS ORDERED (MOST ORDERS PLACED) PRE DIWALI</a:t>
            </a:r>
            <a:br>
              <a:rPr lang="en-US" sz="1300" b="1" dirty="0">
                <a:solidFill>
                  <a:schemeClr val="bg1"/>
                </a:solidFill>
              </a:rPr>
            </a:br>
            <a:r>
              <a:rPr lang="en-US" sz="1300" b="1" dirty="0">
                <a:solidFill>
                  <a:schemeClr val="bg1"/>
                </a:solidFill>
              </a:rPr>
              <a:t>12. TOP 10 ITEMS ORDERS (MOST ORDERS PLACED) POST DIWALI</a:t>
            </a:r>
            <a:br>
              <a:rPr lang="en-US" sz="1300" b="1" dirty="0">
                <a:solidFill>
                  <a:schemeClr val="bg1"/>
                </a:solidFill>
              </a:rPr>
            </a:br>
            <a:r>
              <a:rPr lang="en-US" sz="1300" b="1" dirty="0">
                <a:solidFill>
                  <a:schemeClr val="bg1"/>
                </a:solidFill>
              </a:rPr>
              <a:t>13. WHICH HOUR OF THE DAY HAS THE MAX ORDERS PLACED PRE DIWALI</a:t>
            </a:r>
            <a:br>
              <a:rPr lang="en-US" sz="1300" b="1" dirty="0">
                <a:solidFill>
                  <a:schemeClr val="bg1"/>
                </a:solidFill>
              </a:rPr>
            </a:br>
            <a:r>
              <a:rPr lang="en-US" sz="1300" b="1" dirty="0">
                <a:solidFill>
                  <a:schemeClr val="bg1"/>
                </a:solidFill>
              </a:rPr>
              <a:t>14. WHICH HOUR OF THE DAY HAS THE MAX ORDERS PLACED POST DIWALI</a:t>
            </a:r>
            <a:br>
              <a:rPr lang="en-US" sz="1300" b="1" dirty="0">
                <a:solidFill>
                  <a:schemeClr val="bg1"/>
                </a:solidFill>
              </a:rPr>
            </a:br>
            <a:r>
              <a:rPr lang="en-US" sz="1300" b="1" dirty="0">
                <a:solidFill>
                  <a:schemeClr val="bg1"/>
                </a:solidFill>
              </a:rPr>
              <a:t>15. WHICH HOUR OF THE DAY HAS THE LOWEST NO OF ORDERS PRE DIWALI</a:t>
            </a:r>
            <a:br>
              <a:rPr lang="en-US" sz="1300" b="1" dirty="0">
                <a:solidFill>
                  <a:schemeClr val="bg1"/>
                </a:solidFill>
              </a:rPr>
            </a:br>
            <a:r>
              <a:rPr lang="en-US" sz="1300" b="1" dirty="0">
                <a:solidFill>
                  <a:schemeClr val="bg1"/>
                </a:solidFill>
              </a:rPr>
              <a:t>16. WHICH HOUR OF THE DAY HAS THE LOWEST NO OF ORDERS POST DIWALI</a:t>
            </a:r>
            <a:br>
              <a:rPr lang="en-US" sz="1300" b="1" dirty="0">
                <a:solidFill>
                  <a:schemeClr val="bg1"/>
                </a:solidFill>
              </a:rPr>
            </a:br>
            <a:r>
              <a:rPr lang="en-US" sz="1300" b="1" dirty="0">
                <a:solidFill>
                  <a:schemeClr val="bg1"/>
                </a:solidFill>
              </a:rPr>
              <a:t>17. HOW MANY ORDERS PLACED BETWEEN 14-10-2019 TO 17-10-2019 (PRE DIWALI)</a:t>
            </a:r>
            <a:br>
              <a:rPr lang="en-US" sz="1300" b="1" dirty="0">
                <a:solidFill>
                  <a:schemeClr val="bg1"/>
                </a:solidFill>
              </a:rPr>
            </a:br>
            <a:r>
              <a:rPr lang="en-US" sz="1300" b="1" dirty="0">
                <a:solidFill>
                  <a:schemeClr val="bg1"/>
                </a:solidFill>
              </a:rPr>
              <a:t>18. HOW MANY ORDERS PLACED BETWEEN 18-10-2019 TO 21-10-2019 (POST DIWALI)</a:t>
            </a:r>
            <a:endParaRPr lang="en-US" sz="1300" b="1" kern="1200" dirty="0">
              <a:solidFill>
                <a:schemeClr val="bg1"/>
              </a:solidFill>
              <a:latin typeface="+mj-lt"/>
              <a:ea typeface="+mj-ea"/>
              <a:cs typeface="+mj-cs"/>
            </a:endParaRPr>
          </a:p>
        </p:txBody>
      </p:sp>
      <p:cxnSp>
        <p:nvCxnSpPr>
          <p:cNvPr id="39" name="Straight Connector 38">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00609DE-4DA9-4C7B-87AA-4364D1568B22}"/>
              </a:ext>
            </a:extLst>
          </p:cNvPr>
          <p:cNvSpPr txBox="1"/>
          <p:nvPr/>
        </p:nvSpPr>
        <p:spPr>
          <a:xfrm>
            <a:off x="9531130" y="6273215"/>
            <a:ext cx="2733441" cy="584775"/>
          </a:xfrm>
          <a:prstGeom prst="rect">
            <a:avLst/>
          </a:prstGeom>
          <a:solidFill>
            <a:srgbClr val="000000"/>
          </a:solidFill>
        </p:spPr>
        <p:txBody>
          <a:bodyPr wrap="none" rtlCol="0">
            <a:spAutoFit/>
          </a:bodyPr>
          <a:lstStyle/>
          <a:p>
            <a:pPr algn="r">
              <a:spcAft>
                <a:spcPts val="600"/>
              </a:spcAft>
            </a:pPr>
            <a:r>
              <a:rPr lang="en-IN" sz="3200" b="1" dirty="0">
                <a:solidFill>
                  <a:srgbClr val="FFFFFF"/>
                </a:solidFill>
                <a:latin typeface="Agency FB" panose="020B0503020202020204" pitchFamily="34" charset="0"/>
              </a:rPr>
              <a:t>BY PROJESH PAUL</a:t>
            </a:r>
          </a:p>
        </p:txBody>
      </p:sp>
    </p:spTree>
    <p:extLst>
      <p:ext uri="{BB962C8B-B14F-4D97-AF65-F5344CB8AC3E}">
        <p14:creationId xmlns:p14="http://schemas.microsoft.com/office/powerpoint/2010/main" val="4062982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DD8E72-1147-4857-92CE-9A63CD1D307F}"/>
              </a:ext>
            </a:extLst>
          </p:cNvPr>
          <p:cNvSpPr>
            <a:spLocks noGrp="1"/>
          </p:cNvSpPr>
          <p:nvPr>
            <p:ph type="ctrTitle"/>
          </p:nvPr>
        </p:nvSpPr>
        <p:spPr>
          <a:xfrm>
            <a:off x="1523999" y="1150504"/>
            <a:ext cx="9144000" cy="1219056"/>
          </a:xfrm>
        </p:spPr>
        <p:txBody>
          <a:bodyPr>
            <a:normAutofit fontScale="90000"/>
          </a:bodyPr>
          <a:lstStyle/>
          <a:p>
            <a:r>
              <a:rPr lang="en-US" b="1" dirty="0"/>
              <a:t>TOP 5 MOST ORDERED CATEGORIES OF FOOD</a:t>
            </a:r>
            <a:br>
              <a:rPr lang="en-US" b="1" dirty="0"/>
            </a:br>
            <a:endParaRPr lang="en-IN" b="1" dirty="0"/>
          </a:p>
        </p:txBody>
      </p:sp>
      <p:graphicFrame>
        <p:nvGraphicFramePr>
          <p:cNvPr id="9" name="Chart 8">
            <a:extLst>
              <a:ext uri="{FF2B5EF4-FFF2-40B4-BE49-F238E27FC236}">
                <a16:creationId xmlns:a16="http://schemas.microsoft.com/office/drawing/2014/main" id="{1A1C28CC-D449-443B-9D78-49F1A0D87C6E}"/>
              </a:ext>
            </a:extLst>
          </p:cNvPr>
          <p:cNvGraphicFramePr>
            <a:graphicFrameLocks/>
          </p:cNvGraphicFramePr>
          <p:nvPr>
            <p:extLst>
              <p:ext uri="{D42A27DB-BD31-4B8C-83A1-F6EECF244321}">
                <p14:modId xmlns:p14="http://schemas.microsoft.com/office/powerpoint/2010/main" val="3842576618"/>
              </p:ext>
            </p:extLst>
          </p:nvPr>
        </p:nvGraphicFramePr>
        <p:xfrm>
          <a:off x="845125" y="2200275"/>
          <a:ext cx="4572000"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11" name="Graphic 10" descr="Angel face outline">
            <a:extLst>
              <a:ext uri="{FF2B5EF4-FFF2-40B4-BE49-F238E27FC236}">
                <a16:creationId xmlns:a16="http://schemas.microsoft.com/office/drawing/2014/main" id="{679476D6-62F1-4555-9B80-ECAC1674F1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25188" y="236104"/>
            <a:ext cx="914400" cy="914400"/>
          </a:xfrm>
          <a:prstGeom prst="rect">
            <a:avLst/>
          </a:prstGeom>
        </p:spPr>
      </p:pic>
      <p:graphicFrame>
        <p:nvGraphicFramePr>
          <p:cNvPr id="14" name="Chart 13">
            <a:extLst>
              <a:ext uri="{FF2B5EF4-FFF2-40B4-BE49-F238E27FC236}">
                <a16:creationId xmlns:a16="http://schemas.microsoft.com/office/drawing/2014/main" id="{65C6EDCD-296A-4153-999D-9463A47C3C6A}"/>
              </a:ext>
            </a:extLst>
          </p:cNvPr>
          <p:cNvGraphicFramePr>
            <a:graphicFrameLocks/>
          </p:cNvGraphicFramePr>
          <p:nvPr>
            <p:extLst>
              <p:ext uri="{D42A27DB-BD31-4B8C-83A1-F6EECF244321}">
                <p14:modId xmlns:p14="http://schemas.microsoft.com/office/powerpoint/2010/main" val="4007864304"/>
              </p:ext>
            </p:extLst>
          </p:nvPr>
        </p:nvGraphicFramePr>
        <p:xfrm>
          <a:off x="6696340" y="2265334"/>
          <a:ext cx="45720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15" name="TextBox 14">
            <a:extLst>
              <a:ext uri="{FF2B5EF4-FFF2-40B4-BE49-F238E27FC236}">
                <a16:creationId xmlns:a16="http://schemas.microsoft.com/office/drawing/2014/main" id="{60F92D67-F089-4393-87AB-58D7727EB82C}"/>
              </a:ext>
            </a:extLst>
          </p:cNvPr>
          <p:cNvSpPr txBox="1"/>
          <p:nvPr/>
        </p:nvSpPr>
        <p:spPr>
          <a:xfrm>
            <a:off x="1316182" y="5417126"/>
            <a:ext cx="8953233" cy="1077218"/>
          </a:xfrm>
          <a:prstGeom prst="rect">
            <a:avLst/>
          </a:prstGeom>
          <a:noFill/>
        </p:spPr>
        <p:txBody>
          <a:bodyPr wrap="square" rtlCol="0">
            <a:spAutoFit/>
          </a:bodyPr>
          <a:lstStyle/>
          <a:p>
            <a:r>
              <a:rPr lang="en-IN" sz="3200" b="1" dirty="0"/>
              <a:t>AS WE CAN SEE ‘SWEETS’ ARE THE MOST ORDERED ITEM DURING DIWALI PERIOD</a:t>
            </a:r>
          </a:p>
        </p:txBody>
      </p:sp>
    </p:spTree>
    <p:extLst>
      <p:ext uri="{BB962C8B-B14F-4D97-AF65-F5344CB8AC3E}">
        <p14:creationId xmlns:p14="http://schemas.microsoft.com/office/powerpoint/2010/main" val="815509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DD8E72-1147-4857-92CE-9A63CD1D307F}"/>
              </a:ext>
            </a:extLst>
          </p:cNvPr>
          <p:cNvSpPr>
            <a:spLocks noGrp="1"/>
          </p:cNvSpPr>
          <p:nvPr>
            <p:ph type="ctrTitle"/>
          </p:nvPr>
        </p:nvSpPr>
        <p:spPr>
          <a:xfrm>
            <a:off x="1523999" y="540976"/>
            <a:ext cx="9144000" cy="1219056"/>
          </a:xfrm>
        </p:spPr>
        <p:txBody>
          <a:bodyPr>
            <a:normAutofit fontScale="90000"/>
          </a:bodyPr>
          <a:lstStyle/>
          <a:p>
            <a:r>
              <a:rPr lang="en-US" b="1" dirty="0"/>
              <a:t>WHICH CITY ID HAS THE MOST NO OF ORDERS?</a:t>
            </a:r>
            <a:endParaRPr lang="en-IN" b="1" dirty="0"/>
          </a:p>
        </p:txBody>
      </p:sp>
      <p:pic>
        <p:nvPicPr>
          <p:cNvPr id="11" name="Graphic 10" descr="Angel face outline">
            <a:extLst>
              <a:ext uri="{FF2B5EF4-FFF2-40B4-BE49-F238E27FC236}">
                <a16:creationId xmlns:a16="http://schemas.microsoft.com/office/drawing/2014/main" id="{679476D6-62F1-4555-9B80-ECAC1674F1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25188" y="236104"/>
            <a:ext cx="914400" cy="914400"/>
          </a:xfrm>
          <a:prstGeom prst="rect">
            <a:avLst/>
          </a:prstGeom>
        </p:spPr>
      </p:pic>
      <p:graphicFrame>
        <p:nvGraphicFramePr>
          <p:cNvPr id="6" name="Chart 5">
            <a:extLst>
              <a:ext uri="{FF2B5EF4-FFF2-40B4-BE49-F238E27FC236}">
                <a16:creationId xmlns:a16="http://schemas.microsoft.com/office/drawing/2014/main" id="{7F0FD12D-8E3A-4B4B-8D7C-436D3A61865C}"/>
              </a:ext>
            </a:extLst>
          </p:cNvPr>
          <p:cNvGraphicFramePr>
            <a:graphicFrameLocks/>
          </p:cNvGraphicFramePr>
          <p:nvPr>
            <p:extLst>
              <p:ext uri="{D42A27DB-BD31-4B8C-83A1-F6EECF244321}">
                <p14:modId xmlns:p14="http://schemas.microsoft.com/office/powerpoint/2010/main" val="2048421770"/>
              </p:ext>
            </p:extLst>
          </p:nvPr>
        </p:nvGraphicFramePr>
        <p:xfrm>
          <a:off x="955963" y="2174671"/>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8F87510F-F6F8-47E5-9815-1C9058C95504}"/>
              </a:ext>
            </a:extLst>
          </p:cNvPr>
          <p:cNvGraphicFramePr>
            <a:graphicFrameLocks/>
          </p:cNvGraphicFramePr>
          <p:nvPr>
            <p:extLst>
              <p:ext uri="{D42A27DB-BD31-4B8C-83A1-F6EECF244321}">
                <p14:modId xmlns:p14="http://schemas.microsoft.com/office/powerpoint/2010/main" val="666005116"/>
              </p:ext>
            </p:extLst>
          </p:nvPr>
        </p:nvGraphicFramePr>
        <p:xfrm>
          <a:off x="6664039" y="2174671"/>
          <a:ext cx="45720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2" name="TextBox 1">
            <a:extLst>
              <a:ext uri="{FF2B5EF4-FFF2-40B4-BE49-F238E27FC236}">
                <a16:creationId xmlns:a16="http://schemas.microsoft.com/office/drawing/2014/main" id="{421883F2-C709-4237-B55B-BFCE4D81D010}"/>
              </a:ext>
            </a:extLst>
          </p:cNvPr>
          <p:cNvSpPr txBox="1"/>
          <p:nvPr/>
        </p:nvSpPr>
        <p:spPr>
          <a:xfrm>
            <a:off x="1219200" y="5157208"/>
            <a:ext cx="9448799" cy="1569660"/>
          </a:xfrm>
          <a:prstGeom prst="rect">
            <a:avLst/>
          </a:prstGeom>
          <a:noFill/>
        </p:spPr>
        <p:txBody>
          <a:bodyPr wrap="square" rtlCol="0">
            <a:spAutoFit/>
          </a:bodyPr>
          <a:lstStyle/>
          <a:p>
            <a:r>
              <a:rPr lang="en-IN" sz="3200" b="1" dirty="0"/>
              <a:t>HERE WE CAN SEE ‘CITY ID 7’ HAS THE MAXIMUM NO OF ORDERS IN BOTH THE PRE DIWALI AND POST DIWALI PERIOD</a:t>
            </a:r>
          </a:p>
        </p:txBody>
      </p:sp>
    </p:spTree>
    <p:extLst>
      <p:ext uri="{BB962C8B-B14F-4D97-AF65-F5344CB8AC3E}">
        <p14:creationId xmlns:p14="http://schemas.microsoft.com/office/powerpoint/2010/main" val="2226272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DD8E72-1147-4857-92CE-9A63CD1D307F}"/>
              </a:ext>
            </a:extLst>
          </p:cNvPr>
          <p:cNvSpPr>
            <a:spLocks noGrp="1"/>
          </p:cNvSpPr>
          <p:nvPr>
            <p:ph type="ctrTitle"/>
          </p:nvPr>
        </p:nvSpPr>
        <p:spPr>
          <a:xfrm>
            <a:off x="1523999" y="540976"/>
            <a:ext cx="9144000" cy="1219056"/>
          </a:xfrm>
        </p:spPr>
        <p:txBody>
          <a:bodyPr>
            <a:normAutofit fontScale="90000"/>
          </a:bodyPr>
          <a:lstStyle/>
          <a:p>
            <a:r>
              <a:rPr lang="en-US" b="1" dirty="0"/>
              <a:t>THE TOP 10 SHOPS WITH MOST NO OF ORDERS</a:t>
            </a:r>
            <a:endParaRPr lang="en-IN" b="1" dirty="0"/>
          </a:p>
        </p:txBody>
      </p:sp>
      <p:pic>
        <p:nvPicPr>
          <p:cNvPr id="11" name="Graphic 10" descr="Angel face outline">
            <a:extLst>
              <a:ext uri="{FF2B5EF4-FFF2-40B4-BE49-F238E27FC236}">
                <a16:creationId xmlns:a16="http://schemas.microsoft.com/office/drawing/2014/main" id="{679476D6-62F1-4555-9B80-ECAC1674F1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25188" y="236104"/>
            <a:ext cx="914400" cy="914400"/>
          </a:xfrm>
          <a:prstGeom prst="rect">
            <a:avLst/>
          </a:prstGeom>
        </p:spPr>
      </p:pic>
      <p:sp>
        <p:nvSpPr>
          <p:cNvPr id="2" name="TextBox 1">
            <a:extLst>
              <a:ext uri="{FF2B5EF4-FFF2-40B4-BE49-F238E27FC236}">
                <a16:creationId xmlns:a16="http://schemas.microsoft.com/office/drawing/2014/main" id="{421883F2-C709-4237-B55B-BFCE4D81D010}"/>
              </a:ext>
            </a:extLst>
          </p:cNvPr>
          <p:cNvSpPr txBox="1"/>
          <p:nvPr/>
        </p:nvSpPr>
        <p:spPr>
          <a:xfrm>
            <a:off x="1219200" y="5157208"/>
            <a:ext cx="9448799" cy="1569660"/>
          </a:xfrm>
          <a:prstGeom prst="rect">
            <a:avLst/>
          </a:prstGeom>
          <a:noFill/>
        </p:spPr>
        <p:txBody>
          <a:bodyPr wrap="square" rtlCol="0">
            <a:spAutoFit/>
          </a:bodyPr>
          <a:lstStyle/>
          <a:p>
            <a:r>
              <a:rPr lang="en-IN" sz="3200" b="1" dirty="0"/>
              <a:t>HERE WE CAN SEE “HALDIRAM’S” HAS THE MAXIMUM NO OF ORDERS IN BOTH THE PRE DIWALI AND POST DIWALI PERIOD</a:t>
            </a:r>
          </a:p>
        </p:txBody>
      </p:sp>
      <p:graphicFrame>
        <p:nvGraphicFramePr>
          <p:cNvPr id="8" name="Chart 7">
            <a:extLst>
              <a:ext uri="{FF2B5EF4-FFF2-40B4-BE49-F238E27FC236}">
                <a16:creationId xmlns:a16="http://schemas.microsoft.com/office/drawing/2014/main" id="{D2981B99-2D0F-44FB-8070-7E3DF7269DDD}"/>
              </a:ext>
            </a:extLst>
          </p:cNvPr>
          <p:cNvGraphicFramePr>
            <a:graphicFrameLocks/>
          </p:cNvGraphicFramePr>
          <p:nvPr>
            <p:extLst>
              <p:ext uri="{D42A27DB-BD31-4B8C-83A1-F6EECF244321}">
                <p14:modId xmlns:p14="http://schemas.microsoft.com/office/powerpoint/2010/main" val="458329320"/>
              </p:ext>
            </p:extLst>
          </p:nvPr>
        </p:nvGraphicFramePr>
        <p:xfrm>
          <a:off x="852488" y="1928813"/>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8DEC8C26-D0EB-44DD-BFB8-AFD658A93979}"/>
              </a:ext>
            </a:extLst>
          </p:cNvPr>
          <p:cNvGraphicFramePr>
            <a:graphicFrameLocks/>
          </p:cNvGraphicFramePr>
          <p:nvPr>
            <p:extLst>
              <p:ext uri="{D42A27DB-BD31-4B8C-83A1-F6EECF244321}">
                <p14:modId xmlns:p14="http://schemas.microsoft.com/office/powerpoint/2010/main" val="977011106"/>
              </p:ext>
            </p:extLst>
          </p:nvPr>
        </p:nvGraphicFramePr>
        <p:xfrm>
          <a:off x="6767512" y="1890281"/>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652814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DD8E72-1147-4857-92CE-9A63CD1D307F}"/>
              </a:ext>
            </a:extLst>
          </p:cNvPr>
          <p:cNvSpPr>
            <a:spLocks noGrp="1"/>
          </p:cNvSpPr>
          <p:nvPr>
            <p:ph type="ctrTitle"/>
          </p:nvPr>
        </p:nvSpPr>
        <p:spPr>
          <a:xfrm>
            <a:off x="1609724" y="236104"/>
            <a:ext cx="9144000" cy="1219056"/>
          </a:xfrm>
        </p:spPr>
        <p:txBody>
          <a:bodyPr>
            <a:noAutofit/>
          </a:bodyPr>
          <a:lstStyle/>
          <a:p>
            <a:r>
              <a:rPr lang="en-US" sz="4400" b="1" dirty="0"/>
              <a:t>ORDERS PLACED FROM TOP SHOP- </a:t>
            </a:r>
            <a:br>
              <a:rPr lang="en-US" sz="4400" b="1" dirty="0"/>
            </a:br>
            <a:r>
              <a:rPr lang="en-US" sz="4400" b="1" dirty="0"/>
              <a:t>TOTAL NO OF ORDERS (QTY WISE)</a:t>
            </a:r>
            <a:endParaRPr lang="en-IN" sz="4400" b="1" dirty="0"/>
          </a:p>
        </p:txBody>
      </p:sp>
      <p:pic>
        <p:nvPicPr>
          <p:cNvPr id="11" name="Graphic 10" descr="Angel face outline">
            <a:extLst>
              <a:ext uri="{FF2B5EF4-FFF2-40B4-BE49-F238E27FC236}">
                <a16:creationId xmlns:a16="http://schemas.microsoft.com/office/drawing/2014/main" id="{679476D6-62F1-4555-9B80-ECAC1674F1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25188" y="236104"/>
            <a:ext cx="914400" cy="914400"/>
          </a:xfrm>
          <a:prstGeom prst="rect">
            <a:avLst/>
          </a:prstGeom>
        </p:spPr>
      </p:pic>
      <p:sp>
        <p:nvSpPr>
          <p:cNvPr id="2" name="TextBox 1">
            <a:extLst>
              <a:ext uri="{FF2B5EF4-FFF2-40B4-BE49-F238E27FC236}">
                <a16:creationId xmlns:a16="http://schemas.microsoft.com/office/drawing/2014/main" id="{421883F2-C709-4237-B55B-BFCE4D81D010}"/>
              </a:ext>
            </a:extLst>
          </p:cNvPr>
          <p:cNvSpPr txBox="1"/>
          <p:nvPr/>
        </p:nvSpPr>
        <p:spPr>
          <a:xfrm>
            <a:off x="1219200" y="5157208"/>
            <a:ext cx="9448799" cy="1077218"/>
          </a:xfrm>
          <a:prstGeom prst="rect">
            <a:avLst/>
          </a:prstGeom>
          <a:noFill/>
        </p:spPr>
        <p:txBody>
          <a:bodyPr wrap="square" rtlCol="0">
            <a:spAutoFit/>
          </a:bodyPr>
          <a:lstStyle/>
          <a:p>
            <a:r>
              <a:rPr lang="en-IN" sz="3200" b="1" dirty="0"/>
              <a:t>HERE WE CAN SEE QUANTITY WISE “HALDIRAM’S” DELIVERED MAX NO ORDERS</a:t>
            </a:r>
          </a:p>
        </p:txBody>
      </p:sp>
      <p:graphicFrame>
        <p:nvGraphicFramePr>
          <p:cNvPr id="8" name="Chart 7">
            <a:extLst>
              <a:ext uri="{FF2B5EF4-FFF2-40B4-BE49-F238E27FC236}">
                <a16:creationId xmlns:a16="http://schemas.microsoft.com/office/drawing/2014/main" id="{BD64BBB2-098C-4239-B51C-5A4878F3544B}"/>
              </a:ext>
            </a:extLst>
          </p:cNvPr>
          <p:cNvGraphicFramePr>
            <a:graphicFrameLocks/>
          </p:cNvGraphicFramePr>
          <p:nvPr>
            <p:extLst>
              <p:ext uri="{D42A27DB-BD31-4B8C-83A1-F6EECF244321}">
                <p14:modId xmlns:p14="http://schemas.microsoft.com/office/powerpoint/2010/main" val="235167637"/>
              </p:ext>
            </p:extLst>
          </p:nvPr>
        </p:nvGraphicFramePr>
        <p:xfrm>
          <a:off x="709613" y="1888724"/>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8C85057A-E431-4E3A-AC56-DCD7328FBCEB}"/>
              </a:ext>
            </a:extLst>
          </p:cNvPr>
          <p:cNvGraphicFramePr>
            <a:graphicFrameLocks/>
          </p:cNvGraphicFramePr>
          <p:nvPr>
            <p:extLst>
              <p:ext uri="{D42A27DB-BD31-4B8C-83A1-F6EECF244321}">
                <p14:modId xmlns:p14="http://schemas.microsoft.com/office/powerpoint/2010/main" val="1541780407"/>
              </p:ext>
            </p:extLst>
          </p:nvPr>
        </p:nvGraphicFramePr>
        <p:xfrm>
          <a:off x="6910388" y="1888724"/>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531292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DD8E72-1147-4857-92CE-9A63CD1D307F}"/>
              </a:ext>
            </a:extLst>
          </p:cNvPr>
          <p:cNvSpPr>
            <a:spLocks noGrp="1"/>
          </p:cNvSpPr>
          <p:nvPr>
            <p:ph type="ctrTitle"/>
          </p:nvPr>
        </p:nvSpPr>
        <p:spPr>
          <a:xfrm>
            <a:off x="1523999" y="540976"/>
            <a:ext cx="9144000" cy="1219056"/>
          </a:xfrm>
        </p:spPr>
        <p:txBody>
          <a:bodyPr>
            <a:normAutofit fontScale="90000"/>
          </a:bodyPr>
          <a:lstStyle/>
          <a:p>
            <a:r>
              <a:rPr lang="en-US" b="1" dirty="0"/>
              <a:t>SHOP THAT HAS THE LOWEST ORDERS IN THIS PERIOD</a:t>
            </a:r>
            <a:endParaRPr lang="en-IN" b="1" dirty="0"/>
          </a:p>
        </p:txBody>
      </p:sp>
      <p:pic>
        <p:nvPicPr>
          <p:cNvPr id="11" name="Graphic 10" descr="Angel face outline">
            <a:extLst>
              <a:ext uri="{FF2B5EF4-FFF2-40B4-BE49-F238E27FC236}">
                <a16:creationId xmlns:a16="http://schemas.microsoft.com/office/drawing/2014/main" id="{679476D6-62F1-4555-9B80-ECAC1674F1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25188" y="236104"/>
            <a:ext cx="914400" cy="914400"/>
          </a:xfrm>
          <a:prstGeom prst="rect">
            <a:avLst/>
          </a:prstGeom>
        </p:spPr>
      </p:pic>
      <p:sp>
        <p:nvSpPr>
          <p:cNvPr id="2" name="TextBox 1">
            <a:extLst>
              <a:ext uri="{FF2B5EF4-FFF2-40B4-BE49-F238E27FC236}">
                <a16:creationId xmlns:a16="http://schemas.microsoft.com/office/drawing/2014/main" id="{421883F2-C709-4237-B55B-BFCE4D81D010}"/>
              </a:ext>
            </a:extLst>
          </p:cNvPr>
          <p:cNvSpPr txBox="1"/>
          <p:nvPr/>
        </p:nvSpPr>
        <p:spPr>
          <a:xfrm>
            <a:off x="1219200" y="5157208"/>
            <a:ext cx="9448799" cy="1569660"/>
          </a:xfrm>
          <a:prstGeom prst="rect">
            <a:avLst/>
          </a:prstGeom>
          <a:noFill/>
        </p:spPr>
        <p:txBody>
          <a:bodyPr wrap="square" rtlCol="0">
            <a:spAutoFit/>
          </a:bodyPr>
          <a:lstStyle/>
          <a:p>
            <a:r>
              <a:rPr lang="en-IN" sz="3200" b="1" dirty="0"/>
              <a:t>HERE WE CAN SEE ‘AJANTA SWEETS’ RECEIVED LOWEST NO OF ORDERS PRE DIWALI AND ‘NIRMAL METHAIYA’ RECEIVED LOWEST NO OF ORDERS POST DIWALI</a:t>
            </a:r>
          </a:p>
        </p:txBody>
      </p:sp>
      <p:graphicFrame>
        <p:nvGraphicFramePr>
          <p:cNvPr id="5" name="Table 7">
            <a:extLst>
              <a:ext uri="{FF2B5EF4-FFF2-40B4-BE49-F238E27FC236}">
                <a16:creationId xmlns:a16="http://schemas.microsoft.com/office/drawing/2014/main" id="{38D0CC9F-CDAF-47A1-9385-0CFDEBBA4064}"/>
              </a:ext>
            </a:extLst>
          </p:cNvPr>
          <p:cNvGraphicFramePr>
            <a:graphicFrameLocks noGrp="1"/>
          </p:cNvGraphicFramePr>
          <p:nvPr>
            <p:extLst>
              <p:ext uri="{D42A27DB-BD31-4B8C-83A1-F6EECF244321}">
                <p14:modId xmlns:p14="http://schemas.microsoft.com/office/powerpoint/2010/main" val="68508629"/>
              </p:ext>
            </p:extLst>
          </p:nvPr>
        </p:nvGraphicFramePr>
        <p:xfrm>
          <a:off x="2031999" y="2176991"/>
          <a:ext cx="8128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733493213"/>
                    </a:ext>
                  </a:extLst>
                </a:gridCol>
                <a:gridCol w="2032000">
                  <a:extLst>
                    <a:ext uri="{9D8B030D-6E8A-4147-A177-3AD203B41FA5}">
                      <a16:colId xmlns:a16="http://schemas.microsoft.com/office/drawing/2014/main" val="374459726"/>
                    </a:ext>
                  </a:extLst>
                </a:gridCol>
                <a:gridCol w="2032000">
                  <a:extLst>
                    <a:ext uri="{9D8B030D-6E8A-4147-A177-3AD203B41FA5}">
                      <a16:colId xmlns:a16="http://schemas.microsoft.com/office/drawing/2014/main" val="4074978243"/>
                    </a:ext>
                  </a:extLst>
                </a:gridCol>
                <a:gridCol w="2032000">
                  <a:extLst>
                    <a:ext uri="{9D8B030D-6E8A-4147-A177-3AD203B41FA5}">
                      <a16:colId xmlns:a16="http://schemas.microsoft.com/office/drawing/2014/main" val="226976486"/>
                    </a:ext>
                  </a:extLst>
                </a:gridCol>
              </a:tblGrid>
              <a:tr h="370840">
                <a:tc>
                  <a:txBody>
                    <a:bodyPr/>
                    <a:lstStyle/>
                    <a:p>
                      <a:r>
                        <a:rPr lang="en-IN" dirty="0"/>
                        <a:t>NAME</a:t>
                      </a:r>
                    </a:p>
                  </a:txBody>
                  <a:tcPr marL="7620" marR="7620" marT="7620" marB="0" anchor="b"/>
                </a:tc>
                <a:tc>
                  <a:txBody>
                    <a:bodyPr/>
                    <a:lstStyle/>
                    <a:p>
                      <a:r>
                        <a:rPr lang="en-IN" dirty="0"/>
                        <a:t>ORDERS PLACED</a:t>
                      </a:r>
                    </a:p>
                  </a:txBody>
                  <a:tcPr marL="7620" marR="7620" marT="7620" marB="0" anchor="b"/>
                </a:tc>
                <a:tc>
                  <a:txBody>
                    <a:bodyPr/>
                    <a:lstStyle/>
                    <a:p>
                      <a:r>
                        <a:rPr lang="en-IN" dirty="0"/>
                        <a:t>LOWEST ORDERS</a:t>
                      </a:r>
                    </a:p>
                  </a:txBody>
                  <a:tcPr marL="7620" marR="7620" marT="7620" marB="0" anchor="b"/>
                </a:tc>
                <a:tc>
                  <a:txBody>
                    <a:bodyPr/>
                    <a:lstStyle/>
                    <a:p>
                      <a:r>
                        <a:rPr lang="en-IN" dirty="0"/>
                        <a:t>PERIOD</a:t>
                      </a:r>
                    </a:p>
                  </a:txBody>
                  <a:tcPr/>
                </a:tc>
                <a:extLst>
                  <a:ext uri="{0D108BD9-81ED-4DB2-BD59-A6C34878D82A}">
                    <a16:rowId xmlns:a16="http://schemas.microsoft.com/office/drawing/2014/main" val="2082463530"/>
                  </a:ext>
                </a:extLst>
              </a:tr>
              <a:tr h="370840">
                <a:tc>
                  <a:txBody>
                    <a:bodyPr/>
                    <a:lstStyle/>
                    <a:p>
                      <a:pPr algn="l" fontAlgn="b"/>
                      <a:r>
                        <a:rPr lang="en-IN" sz="1800" b="0" i="0" u="none" strike="noStrike" dirty="0">
                          <a:solidFill>
                            <a:srgbClr val="000000"/>
                          </a:solidFill>
                          <a:effectLst/>
                          <a:latin typeface="Calibri" panose="020F0502020204030204" pitchFamily="34" charset="0"/>
                        </a:rPr>
                        <a:t>Ajanta Sweets</a:t>
                      </a:r>
                    </a:p>
                  </a:txBody>
                  <a:tcPr marL="7620" marR="7620" marT="7620" marB="0" anchor="b"/>
                </a:tc>
                <a:tc>
                  <a:txBody>
                    <a:bodyPr/>
                    <a:lstStyle/>
                    <a:p>
                      <a:pPr algn="r" fontAlgn="b"/>
                      <a:r>
                        <a:rPr lang="en-IN" sz="1800" b="0" i="0" u="none" strike="noStrike">
                          <a:solidFill>
                            <a:srgbClr val="000000"/>
                          </a:solidFill>
                          <a:effectLst/>
                          <a:latin typeface="Calibri" panose="020F0502020204030204" pitchFamily="34" charset="0"/>
                        </a:rPr>
                        <a:t>1</a:t>
                      </a:r>
                    </a:p>
                  </a:txBody>
                  <a:tcPr marL="7620" marR="7620" marT="7620" marB="0" anchor="b"/>
                </a:tc>
                <a:tc>
                  <a:txBody>
                    <a:bodyPr/>
                    <a:lstStyle/>
                    <a:p>
                      <a:pPr algn="r" fontAlgn="b"/>
                      <a:r>
                        <a:rPr lang="en-IN" sz="1800" b="0" i="0" u="none" strike="noStrike" dirty="0">
                          <a:solidFill>
                            <a:srgbClr val="000000"/>
                          </a:solidFill>
                          <a:effectLst/>
                          <a:latin typeface="Calibri" panose="020F0502020204030204" pitchFamily="34" charset="0"/>
                        </a:rPr>
                        <a:t>1</a:t>
                      </a:r>
                    </a:p>
                  </a:txBody>
                  <a:tcPr marL="7620" marR="7620" marT="7620" marB="0" anchor="b"/>
                </a:tc>
                <a:tc>
                  <a:txBody>
                    <a:bodyPr/>
                    <a:lstStyle/>
                    <a:p>
                      <a:r>
                        <a:rPr lang="en-IN" dirty="0"/>
                        <a:t>PRE DIWALI</a:t>
                      </a:r>
                    </a:p>
                  </a:txBody>
                  <a:tcPr/>
                </a:tc>
                <a:extLst>
                  <a:ext uri="{0D108BD9-81ED-4DB2-BD59-A6C34878D82A}">
                    <a16:rowId xmlns:a16="http://schemas.microsoft.com/office/drawing/2014/main" val="2606031055"/>
                  </a:ext>
                </a:extLst>
              </a:tr>
              <a:tr h="370840">
                <a:tc>
                  <a:txBody>
                    <a:bodyPr/>
                    <a:lstStyle/>
                    <a:p>
                      <a:pPr algn="l" fontAlgn="b"/>
                      <a:r>
                        <a:rPr lang="en-IN" sz="1800" b="0" i="0" u="none" strike="noStrike" dirty="0">
                          <a:solidFill>
                            <a:srgbClr val="000000"/>
                          </a:solidFill>
                          <a:effectLst/>
                          <a:latin typeface="Calibri" panose="020F0502020204030204" pitchFamily="34" charset="0"/>
                        </a:rPr>
                        <a:t>NIRMAL METHAIYA </a:t>
                      </a:r>
                    </a:p>
                  </a:txBody>
                  <a:tcPr marL="7620" marR="7620" marT="7620" marB="0" anchor="b"/>
                </a:tc>
                <a:tc>
                  <a:txBody>
                    <a:bodyPr/>
                    <a:lstStyle/>
                    <a:p>
                      <a:pPr algn="r" fontAlgn="b"/>
                      <a:r>
                        <a:rPr lang="en-IN" sz="1800" b="0" i="0" u="none" strike="noStrike" dirty="0">
                          <a:solidFill>
                            <a:srgbClr val="000000"/>
                          </a:solidFill>
                          <a:effectLst/>
                          <a:latin typeface="Calibri" panose="020F0502020204030204" pitchFamily="34" charset="0"/>
                        </a:rPr>
                        <a:t>1</a:t>
                      </a:r>
                    </a:p>
                  </a:txBody>
                  <a:tcPr marL="7620" marR="7620" marT="7620" marB="0" anchor="b"/>
                </a:tc>
                <a:tc>
                  <a:txBody>
                    <a:bodyPr/>
                    <a:lstStyle/>
                    <a:p>
                      <a:pPr algn="r" fontAlgn="b"/>
                      <a:r>
                        <a:rPr lang="en-IN" sz="1800" b="0" i="0" u="none" strike="noStrike" dirty="0">
                          <a:solidFill>
                            <a:srgbClr val="000000"/>
                          </a:solidFill>
                          <a:effectLst/>
                          <a:latin typeface="Calibri" panose="020F0502020204030204" pitchFamily="34" charset="0"/>
                        </a:rPr>
                        <a:t>1</a:t>
                      </a:r>
                    </a:p>
                  </a:txBody>
                  <a:tcPr marL="7620" marR="7620" marT="7620" marB="0" anchor="b"/>
                </a:tc>
                <a:tc>
                  <a:txBody>
                    <a:bodyPr/>
                    <a:lstStyle/>
                    <a:p>
                      <a:r>
                        <a:rPr lang="en-IN" dirty="0"/>
                        <a:t>POST DIWALI</a:t>
                      </a:r>
                    </a:p>
                  </a:txBody>
                  <a:tcPr/>
                </a:tc>
                <a:extLst>
                  <a:ext uri="{0D108BD9-81ED-4DB2-BD59-A6C34878D82A}">
                    <a16:rowId xmlns:a16="http://schemas.microsoft.com/office/drawing/2014/main" val="2703138613"/>
                  </a:ext>
                </a:extLst>
              </a:tr>
            </a:tbl>
          </a:graphicData>
        </a:graphic>
      </p:graphicFrame>
    </p:spTree>
    <p:extLst>
      <p:ext uri="{BB962C8B-B14F-4D97-AF65-F5344CB8AC3E}">
        <p14:creationId xmlns:p14="http://schemas.microsoft.com/office/powerpoint/2010/main" val="1849372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DD8E72-1147-4857-92CE-9A63CD1D307F}"/>
              </a:ext>
            </a:extLst>
          </p:cNvPr>
          <p:cNvSpPr>
            <a:spLocks noGrp="1"/>
          </p:cNvSpPr>
          <p:nvPr>
            <p:ph type="ctrTitle"/>
          </p:nvPr>
        </p:nvSpPr>
        <p:spPr>
          <a:xfrm>
            <a:off x="1523999" y="540976"/>
            <a:ext cx="9144000" cy="1219056"/>
          </a:xfrm>
        </p:spPr>
        <p:txBody>
          <a:bodyPr>
            <a:normAutofit fontScale="90000"/>
          </a:bodyPr>
          <a:lstStyle/>
          <a:p>
            <a:r>
              <a:rPr lang="en-US" b="1" dirty="0"/>
              <a:t>TOP 10 ITEMS ORDERED </a:t>
            </a:r>
            <a:br>
              <a:rPr lang="en-US" b="1" dirty="0"/>
            </a:br>
            <a:r>
              <a:rPr lang="en-US" b="1" dirty="0"/>
              <a:t>(MOST ORDERS PLACED)</a:t>
            </a:r>
            <a:endParaRPr lang="en-IN" b="1" dirty="0"/>
          </a:p>
        </p:txBody>
      </p:sp>
      <p:pic>
        <p:nvPicPr>
          <p:cNvPr id="11" name="Graphic 10" descr="Angel face outline">
            <a:extLst>
              <a:ext uri="{FF2B5EF4-FFF2-40B4-BE49-F238E27FC236}">
                <a16:creationId xmlns:a16="http://schemas.microsoft.com/office/drawing/2014/main" id="{679476D6-62F1-4555-9B80-ECAC1674F1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25188" y="236104"/>
            <a:ext cx="914400" cy="914400"/>
          </a:xfrm>
          <a:prstGeom prst="rect">
            <a:avLst/>
          </a:prstGeom>
        </p:spPr>
      </p:pic>
      <p:sp>
        <p:nvSpPr>
          <p:cNvPr id="2" name="TextBox 1">
            <a:extLst>
              <a:ext uri="{FF2B5EF4-FFF2-40B4-BE49-F238E27FC236}">
                <a16:creationId xmlns:a16="http://schemas.microsoft.com/office/drawing/2014/main" id="{421883F2-C709-4237-B55B-BFCE4D81D010}"/>
              </a:ext>
            </a:extLst>
          </p:cNvPr>
          <p:cNvSpPr txBox="1"/>
          <p:nvPr/>
        </p:nvSpPr>
        <p:spPr>
          <a:xfrm>
            <a:off x="1219200" y="5157208"/>
            <a:ext cx="9448799" cy="1569660"/>
          </a:xfrm>
          <a:prstGeom prst="rect">
            <a:avLst/>
          </a:prstGeom>
          <a:noFill/>
        </p:spPr>
        <p:txBody>
          <a:bodyPr wrap="square" rtlCol="0">
            <a:spAutoFit/>
          </a:bodyPr>
          <a:lstStyle/>
          <a:p>
            <a:r>
              <a:rPr lang="en-IN" sz="3200" b="1" dirty="0"/>
              <a:t>HERE WE CAN SEE ‘MASALA DOSA’ IS THE HIGHEST ORDERED FOOD ITEM IN THE DIWALI TIME PERIOD ALONG WITH ‘SAMOSA’ AND ‘GULAB JAMUN’ </a:t>
            </a:r>
          </a:p>
        </p:txBody>
      </p:sp>
      <p:graphicFrame>
        <p:nvGraphicFramePr>
          <p:cNvPr id="8" name="Chart 7">
            <a:extLst>
              <a:ext uri="{FF2B5EF4-FFF2-40B4-BE49-F238E27FC236}">
                <a16:creationId xmlns:a16="http://schemas.microsoft.com/office/drawing/2014/main" id="{747C84D5-72E2-4098-99E3-9BEB7765854A}"/>
              </a:ext>
            </a:extLst>
          </p:cNvPr>
          <p:cNvGraphicFramePr>
            <a:graphicFrameLocks/>
          </p:cNvGraphicFramePr>
          <p:nvPr>
            <p:extLst>
              <p:ext uri="{D42A27DB-BD31-4B8C-83A1-F6EECF244321}">
                <p14:modId xmlns:p14="http://schemas.microsoft.com/office/powerpoint/2010/main" val="3996454725"/>
              </p:ext>
            </p:extLst>
          </p:nvPr>
        </p:nvGraphicFramePr>
        <p:xfrm>
          <a:off x="847725" y="1971675"/>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6C4C2BF8-D5AE-466C-953F-6F94370B479A}"/>
              </a:ext>
            </a:extLst>
          </p:cNvPr>
          <p:cNvGraphicFramePr>
            <a:graphicFrameLocks/>
          </p:cNvGraphicFramePr>
          <p:nvPr>
            <p:extLst>
              <p:ext uri="{D42A27DB-BD31-4B8C-83A1-F6EECF244321}">
                <p14:modId xmlns:p14="http://schemas.microsoft.com/office/powerpoint/2010/main" val="2963692561"/>
              </p:ext>
            </p:extLst>
          </p:nvPr>
        </p:nvGraphicFramePr>
        <p:xfrm>
          <a:off x="6648450" y="1971675"/>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472244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828</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Agency FB</vt:lpstr>
      <vt:lpstr>Arial</vt:lpstr>
      <vt:lpstr>Calibri</vt:lpstr>
      <vt:lpstr>Calibri Light</vt:lpstr>
      <vt:lpstr>Office Theme</vt:lpstr>
      <vt:lpstr>A PRESENTATION ON SWIGGY DATASET</vt:lpstr>
      <vt:lpstr>THE PURPOSE OF THIS PRESENTATION IS TO MAKE IT’S AUDIENCE UNDERSTAND ABOUT THE OUTPUT RESULT OF DATA ANALYSIS ON SWIGGY DATASET</vt:lpstr>
      <vt:lpstr>   QUESTIONS  1. WHAT ARE THE TOP 5 CATEGORY OF FOOD ORDERED MOST PRE DIWALI 2. WHAT ARE THE TOP 5 CATEGORY OF FOOD ORDERED MOST POST DIWALI 3. WHICH CITY HAS THE MOST NO OF ORDERS PRE DIWALI (SHOW TOP 5 CITIES ONLY) 4. WHICH CITY HAS THE MOST NO OF ORDERS POST DIWALI (SHOW TOP 5 CITIES ONLY) 5. WHAT ARE THE TOP 10 SHOPS WITH MOST NO OF ORDERS PRE DIWALI 6. WHAT ARE THE TOP 10 SHOPS WITH MOST MO OF ORDERS POST DIWALI 7. HOW MANY ORDERS PLACED FROM TOP SHOP WHICH HAS THE MAX NO OF ORDERS PRE DIWALI 8. HOW MANY ORDERS PLACED FROM TOP SHOP WHICH HAS THE MAX NO OF ORDERS POST DIWALI 9. WHICH SHOP HAS THE LOWEST NO OF ORDERS PRE DIWALI 10 WHICH SHOP HAS THE LOWEST NO OF ORDERS POST DIWALI 11. TOP 10 ITEMS ORDERED (MOST ORDERS PLACED) PRE DIWALI 12. TOP 10 ITEMS ORDERS (MOST ORDERS PLACED) POST DIWALI 13. WHICH HOUR OF THE DAY HAS THE MAX ORDERS PLACED PRE DIWALI 14. WHICH HOUR OF THE DAY HAS THE MAX ORDERS PLACED POST DIWALI 15. WHICH HOUR OF THE DAY HAS THE LOWEST NO OF ORDERS PRE DIWALI 16. WHICH HOUR OF THE DAY HAS THE LOWEST NO OF ORDERS POST DIWALI 17. HOW MANY ORDERS PLACED BETWEEN 14-10-2019 TO 17-10-2019 (PRE DIWALI) 18. HOW MANY ORDERS PLACED BETWEEN 18-10-2019 TO 21-10-2019 (POST DIWALI)</vt:lpstr>
      <vt:lpstr>TOP 5 MOST ORDERED CATEGORIES OF FOOD </vt:lpstr>
      <vt:lpstr>WHICH CITY ID HAS THE MOST NO OF ORDERS?</vt:lpstr>
      <vt:lpstr>THE TOP 10 SHOPS WITH MOST NO OF ORDERS</vt:lpstr>
      <vt:lpstr>ORDERS PLACED FROM TOP SHOP-  TOTAL NO OF ORDERS (QTY WISE)</vt:lpstr>
      <vt:lpstr>SHOP THAT HAS THE LOWEST ORDERS IN THIS PERIOD</vt:lpstr>
      <vt:lpstr>TOP 10 ITEMS ORDERED  (MOST ORDERS PLACED)</vt:lpstr>
      <vt:lpstr>WHICH TIME PERIOD OF THE DAY RECEIVED MOST ORDERS FROM CUSTOMERS</vt:lpstr>
      <vt:lpstr>LOWEST NO OF ORDERS RECEIVED AT WHICH TIME OF THE DAY IN DIWALI PERIOD </vt:lpstr>
      <vt:lpstr>TOTAL NO OF ORDERS</vt:lpstr>
      <vt:lpstr>BY THE ABOVE ANALYSIS WE CAN CONCLUDE THAT 1. HALDIRAM’S RECEIVED  NUMBER OF ORDERS 2. MASALA DOSA WAS THE MOST ORDERED DISH 3. RESTAURANTS RECEIVED NUMBER OF ORDERS AT 7PM OF THE EVENING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ON SWIGGPRESENTATIONY DATASET</dc:title>
  <dc:creator>Projesh Paul</dc:creator>
  <cp:lastModifiedBy>Projesh Paul</cp:lastModifiedBy>
  <cp:revision>19</cp:revision>
  <dcterms:created xsi:type="dcterms:W3CDTF">2020-07-12T16:01:50Z</dcterms:created>
  <dcterms:modified xsi:type="dcterms:W3CDTF">2020-07-12T17:50:01Z</dcterms:modified>
</cp:coreProperties>
</file>