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8" r:id="rId2"/>
    <p:sldId id="259" r:id="rId3"/>
    <p:sldId id="260" r:id="rId4"/>
    <p:sldId id="262" r:id="rId5"/>
    <p:sldId id="264" r:id="rId6"/>
    <p:sldId id="265" r:id="rId7"/>
    <p:sldId id="266" r:id="rId8"/>
    <p:sldId id="267" r:id="rId9"/>
    <p:sldId id="268" r:id="rId10"/>
    <p:sldId id="269" r:id="rId11"/>
    <p:sldId id="270"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FE23127-0B14-430E-886E-5A9CCBBCCC01}"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1E047-03A9-43BF-82E1-69AC827A880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23127-0B14-430E-886E-5A9CCBBCCC01}"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1E047-03A9-43BF-82E1-69AC827A8809}" type="slidenum">
              <a:rPr lang="en-IN" smtClean="0"/>
              <a:t>‹#›</a:t>
            </a:fld>
            <a:endParaRPr lang="en-IN"/>
          </a:p>
        </p:txBody>
      </p:sp>
    </p:spTree>
    <p:extLst>
      <p:ext uri="{BB962C8B-B14F-4D97-AF65-F5344CB8AC3E}">
        <p14:creationId xmlns:p14="http://schemas.microsoft.com/office/powerpoint/2010/main" val="69987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23127-0B14-430E-886E-5A9CCBBCCC01}"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1E047-03A9-43BF-82E1-69AC827A8809}"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55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23127-0B14-430E-886E-5A9CCBBCCC01}"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1E047-03A9-43BF-82E1-69AC827A8809}" type="slidenum">
              <a:rPr lang="en-IN" smtClean="0"/>
              <a:t>‹#›</a:t>
            </a:fld>
            <a:endParaRPr lang="en-IN"/>
          </a:p>
        </p:txBody>
      </p:sp>
    </p:spTree>
    <p:extLst>
      <p:ext uri="{BB962C8B-B14F-4D97-AF65-F5344CB8AC3E}">
        <p14:creationId xmlns:p14="http://schemas.microsoft.com/office/powerpoint/2010/main" val="421510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127-0B14-430E-886E-5A9CCBBCCC01}"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1E047-03A9-43BF-82E1-69AC827A880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53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E23127-0B14-430E-886E-5A9CCBBCCC01}"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1E047-03A9-43BF-82E1-69AC827A8809}" type="slidenum">
              <a:rPr lang="en-IN" smtClean="0"/>
              <a:t>‹#›</a:t>
            </a:fld>
            <a:endParaRPr lang="en-IN"/>
          </a:p>
        </p:txBody>
      </p:sp>
    </p:spTree>
    <p:extLst>
      <p:ext uri="{BB962C8B-B14F-4D97-AF65-F5344CB8AC3E}">
        <p14:creationId xmlns:p14="http://schemas.microsoft.com/office/powerpoint/2010/main" val="396050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E23127-0B14-430E-886E-5A9CCBBCCC01}" type="datetimeFigureOut">
              <a:rPr lang="en-IN" smtClean="0"/>
              <a:t>01-03-2024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21E047-03A9-43BF-82E1-69AC827A8809}" type="slidenum">
              <a:rPr lang="en-IN" smtClean="0"/>
              <a:t>‹#›</a:t>
            </a:fld>
            <a:endParaRPr lang="en-IN"/>
          </a:p>
        </p:txBody>
      </p:sp>
    </p:spTree>
    <p:extLst>
      <p:ext uri="{BB962C8B-B14F-4D97-AF65-F5344CB8AC3E}">
        <p14:creationId xmlns:p14="http://schemas.microsoft.com/office/powerpoint/2010/main" val="108119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E23127-0B14-430E-886E-5A9CCBBCCC01}"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21E047-03A9-43BF-82E1-69AC827A8809}" type="slidenum">
              <a:rPr lang="en-IN" smtClean="0"/>
              <a:t>‹#›</a:t>
            </a:fld>
            <a:endParaRPr lang="en-IN"/>
          </a:p>
        </p:txBody>
      </p:sp>
    </p:spTree>
    <p:extLst>
      <p:ext uri="{BB962C8B-B14F-4D97-AF65-F5344CB8AC3E}">
        <p14:creationId xmlns:p14="http://schemas.microsoft.com/office/powerpoint/2010/main" val="377374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23127-0B14-430E-886E-5A9CCBBCCC01}" type="datetimeFigureOut">
              <a:rPr lang="en-IN" smtClean="0"/>
              <a:t>01-03-2024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21E047-03A9-43BF-82E1-69AC827A8809}" type="slidenum">
              <a:rPr lang="en-IN" smtClean="0"/>
              <a:t>‹#›</a:t>
            </a:fld>
            <a:endParaRPr lang="en-IN"/>
          </a:p>
        </p:txBody>
      </p:sp>
    </p:spTree>
    <p:extLst>
      <p:ext uri="{BB962C8B-B14F-4D97-AF65-F5344CB8AC3E}">
        <p14:creationId xmlns:p14="http://schemas.microsoft.com/office/powerpoint/2010/main" val="25716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E23127-0B14-430E-886E-5A9CCBBCCC01}"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1E047-03A9-43BF-82E1-69AC827A8809}" type="slidenum">
              <a:rPr lang="en-IN" smtClean="0"/>
              <a:t>‹#›</a:t>
            </a:fld>
            <a:endParaRPr lang="en-IN"/>
          </a:p>
        </p:txBody>
      </p:sp>
    </p:spTree>
    <p:extLst>
      <p:ext uri="{BB962C8B-B14F-4D97-AF65-F5344CB8AC3E}">
        <p14:creationId xmlns:p14="http://schemas.microsoft.com/office/powerpoint/2010/main" val="45701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E23127-0B14-430E-886E-5A9CCBBCCC01}"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1E047-03A9-43BF-82E1-69AC827A880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73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FE23127-0B14-430E-886E-5A9CCBBCCC01}" type="datetimeFigureOut">
              <a:rPr lang="en-IN" smtClean="0"/>
              <a:t>01-03-2024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21E047-03A9-43BF-82E1-69AC827A8809}"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80794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B640-21F1-F27A-336D-4D88E7249E71}"/>
              </a:ext>
            </a:extLst>
          </p:cNvPr>
          <p:cNvSpPr>
            <a:spLocks noGrp="1"/>
          </p:cNvSpPr>
          <p:nvPr>
            <p:ph type="title"/>
          </p:nvPr>
        </p:nvSpPr>
        <p:spPr>
          <a:xfrm>
            <a:off x="726393" y="1243413"/>
            <a:ext cx="10485689" cy="846034"/>
          </a:xfrm>
        </p:spPr>
        <p:txBody>
          <a:bodyPr>
            <a:noAutofit/>
          </a:bodyPr>
          <a:lstStyle/>
          <a:p>
            <a:pPr algn="ctr"/>
            <a:r>
              <a:rPr lang="en-US" sz="4500" b="1" i="0" dirty="0">
                <a:solidFill>
                  <a:srgbClr val="000000"/>
                </a:solidFill>
                <a:effectLst/>
                <a:latin typeface="Helvetica Neue"/>
              </a:rPr>
              <a:t>Credit Analytics In Banking And Financial Services</a:t>
            </a:r>
            <a:br>
              <a:rPr lang="en-US" sz="4500" b="1" i="0" dirty="0">
                <a:solidFill>
                  <a:srgbClr val="000000"/>
                </a:solidFill>
                <a:effectLst/>
                <a:latin typeface="Helvetica Neue"/>
              </a:rPr>
            </a:br>
            <a:endParaRPr lang="en-IN" sz="4500" dirty="0"/>
          </a:p>
        </p:txBody>
      </p:sp>
      <p:sp>
        <p:nvSpPr>
          <p:cNvPr id="3" name="Content Placeholder 2">
            <a:extLst>
              <a:ext uri="{FF2B5EF4-FFF2-40B4-BE49-F238E27FC236}">
                <a16:creationId xmlns:a16="http://schemas.microsoft.com/office/drawing/2014/main" id="{8F607EC9-1B15-3936-F22B-B3785F6EEF76}"/>
              </a:ext>
            </a:extLst>
          </p:cNvPr>
          <p:cNvSpPr>
            <a:spLocks noGrp="1"/>
          </p:cNvSpPr>
          <p:nvPr>
            <p:ph idx="1"/>
          </p:nvPr>
        </p:nvSpPr>
        <p:spPr>
          <a:xfrm>
            <a:off x="273465" y="2015732"/>
            <a:ext cx="10781389" cy="3778317"/>
          </a:xfrm>
        </p:spPr>
        <p:txBody>
          <a:bodyPr>
            <a:normAutofit/>
          </a:bodyPr>
          <a:lstStyle/>
          <a:p>
            <a:endParaRPr lang="en-US" sz="1500" dirty="0">
              <a:latin typeface="freight-text-pro"/>
            </a:endParaRPr>
          </a:p>
          <a:p>
            <a:pPr marL="0" indent="0">
              <a:buNone/>
            </a:pPr>
            <a:r>
              <a:rPr lang="en-US" sz="1500" dirty="0">
                <a:latin typeface="freight-text-pro"/>
                <a:cs typeface="Segoe UI" panose="020B0502040204020203" pitchFamily="34" charset="0"/>
              </a:rPr>
              <a:t>Objective</a:t>
            </a:r>
          </a:p>
          <a:p>
            <a:pPr marL="0" indent="0">
              <a:buNone/>
            </a:pPr>
            <a:r>
              <a:rPr lang="en-US" sz="1400" b="0" i="0" dirty="0">
                <a:solidFill>
                  <a:srgbClr val="091E42"/>
                </a:solidFill>
                <a:effectLst/>
                <a:latin typeface="freight-text-pro"/>
              </a:rPr>
              <a:t>This case study aims to identify patterns which indicate if a client has </a:t>
            </a:r>
            <a:r>
              <a:rPr lang="en-US" sz="1400" b="1" i="0" dirty="0">
                <a:solidFill>
                  <a:srgbClr val="091E42"/>
                </a:solidFill>
                <a:effectLst/>
                <a:latin typeface="freight-text-pro"/>
              </a:rPr>
              <a:t>difficulty paying their instalments </a:t>
            </a:r>
            <a:r>
              <a:rPr lang="en-US" sz="1400" b="0" i="0" dirty="0">
                <a:solidFill>
                  <a:srgbClr val="091E42"/>
                </a:solidFill>
                <a:effectLst/>
                <a:latin typeface="freight-text-pro"/>
              </a:rPr>
              <a:t>which may be used for taking actions such as </a:t>
            </a:r>
            <a:r>
              <a:rPr lang="en-US" sz="1400" b="1" i="0" dirty="0">
                <a:solidFill>
                  <a:srgbClr val="091E42"/>
                </a:solidFill>
                <a:effectLst/>
                <a:latin typeface="freight-text-pro"/>
              </a:rPr>
              <a:t>denying the loan</a:t>
            </a:r>
            <a:r>
              <a:rPr lang="en-US" sz="1400" b="0" i="0" dirty="0">
                <a:solidFill>
                  <a:srgbClr val="091E42"/>
                </a:solidFill>
                <a:effectLst/>
                <a:latin typeface="freight-text-pro"/>
              </a:rPr>
              <a:t>, </a:t>
            </a:r>
            <a:r>
              <a:rPr lang="en-US" sz="1400" b="1" i="0" dirty="0">
                <a:solidFill>
                  <a:srgbClr val="091E42"/>
                </a:solidFill>
                <a:effectLst/>
                <a:latin typeface="freight-text-pro"/>
              </a:rPr>
              <a:t>reducing the amount </a:t>
            </a:r>
            <a:r>
              <a:rPr lang="en-US" sz="1400" b="0" i="0" dirty="0">
                <a:solidFill>
                  <a:srgbClr val="091E42"/>
                </a:solidFill>
                <a:effectLst/>
                <a:latin typeface="freight-text-pro"/>
              </a:rPr>
              <a:t>of loan, </a:t>
            </a:r>
            <a:r>
              <a:rPr lang="en-US" sz="1400" b="1" i="0" dirty="0">
                <a:solidFill>
                  <a:srgbClr val="091E42"/>
                </a:solidFill>
                <a:effectLst/>
                <a:latin typeface="freight-text-pro"/>
              </a:rPr>
              <a:t>lending</a:t>
            </a:r>
            <a:r>
              <a:rPr lang="en-US" sz="1400" b="0" i="0" dirty="0">
                <a:solidFill>
                  <a:srgbClr val="091E42"/>
                </a:solidFill>
                <a:effectLst/>
                <a:latin typeface="freight-text-pro"/>
              </a:rPr>
              <a:t> (to risky applicants) at a </a:t>
            </a:r>
            <a:r>
              <a:rPr lang="en-US" sz="1400" b="1" i="0" dirty="0">
                <a:solidFill>
                  <a:srgbClr val="091E42"/>
                </a:solidFill>
                <a:effectLst/>
                <a:latin typeface="freight-text-pro"/>
              </a:rPr>
              <a:t>higher interest rate</a:t>
            </a:r>
            <a:r>
              <a:rPr lang="en-US" sz="1400" b="0" i="0" dirty="0">
                <a:solidFill>
                  <a:srgbClr val="091E42"/>
                </a:solidFill>
                <a:effectLst/>
                <a:latin typeface="freight-text-pro"/>
              </a:rPr>
              <a:t>, etc. This will ensure that the consumers capable of </a:t>
            </a:r>
            <a:r>
              <a:rPr lang="en-US" sz="1400" b="1" i="0" dirty="0">
                <a:solidFill>
                  <a:srgbClr val="091E42"/>
                </a:solidFill>
                <a:effectLst/>
                <a:latin typeface="freight-text-pro"/>
              </a:rPr>
              <a:t>repaying the loan are not rejected</a:t>
            </a:r>
            <a:r>
              <a:rPr lang="en-US" sz="1400" b="0" i="0" dirty="0">
                <a:solidFill>
                  <a:srgbClr val="091E42"/>
                </a:solidFill>
                <a:effectLst/>
                <a:latin typeface="freight-text-pro"/>
              </a:rPr>
              <a:t>. Identification of such applicants using </a:t>
            </a:r>
            <a:r>
              <a:rPr lang="en-US" sz="1400" b="1" i="0" dirty="0">
                <a:solidFill>
                  <a:srgbClr val="091E42"/>
                </a:solidFill>
                <a:effectLst/>
                <a:latin typeface="freight-text-pro"/>
              </a:rPr>
              <a:t>EDA</a:t>
            </a:r>
            <a:r>
              <a:rPr lang="en-US" sz="1400" b="0" i="0" dirty="0">
                <a:solidFill>
                  <a:srgbClr val="091E42"/>
                </a:solidFill>
                <a:effectLst/>
                <a:latin typeface="freight-text-pro"/>
              </a:rPr>
              <a:t> is the aim of this case study.</a:t>
            </a:r>
          </a:p>
          <a:p>
            <a:pPr marL="0" indent="0">
              <a:buNone/>
            </a:pPr>
            <a:r>
              <a:rPr lang="en-US" sz="1400" b="0" i="0" dirty="0">
                <a:solidFill>
                  <a:srgbClr val="091E42"/>
                </a:solidFill>
                <a:effectLst/>
                <a:latin typeface="freight-text-pro"/>
              </a:rPr>
              <a:t>In other words, the company wants to understand the </a:t>
            </a:r>
            <a:r>
              <a:rPr lang="en-US" sz="1400" b="1" i="0" dirty="0">
                <a:solidFill>
                  <a:srgbClr val="091E42"/>
                </a:solidFill>
                <a:effectLst/>
                <a:latin typeface="freight-text-pro"/>
              </a:rPr>
              <a:t>driving factors </a:t>
            </a:r>
            <a:r>
              <a:rPr lang="en-US" sz="1400" b="0" i="0" dirty="0">
                <a:solidFill>
                  <a:srgbClr val="091E42"/>
                </a:solidFill>
                <a:effectLst/>
                <a:latin typeface="freight-text-pro"/>
              </a:rPr>
              <a:t>(or driver variables) behind </a:t>
            </a:r>
            <a:r>
              <a:rPr lang="en-US" sz="1400" b="1" i="0" dirty="0">
                <a:solidFill>
                  <a:srgbClr val="091E42"/>
                </a:solidFill>
                <a:effectLst/>
                <a:latin typeface="freight-text-pro"/>
              </a:rPr>
              <a:t>loan default</a:t>
            </a:r>
            <a:r>
              <a:rPr lang="en-US" sz="1400" b="0" i="0" dirty="0">
                <a:solidFill>
                  <a:srgbClr val="091E42"/>
                </a:solidFill>
                <a:effectLst/>
                <a:latin typeface="freight-text-pro"/>
              </a:rPr>
              <a:t>, i.e. the variables which are strong indicators of default.  The company can utilise this knowledge for its </a:t>
            </a:r>
            <a:r>
              <a:rPr lang="en-US" sz="1400" b="1" i="0" dirty="0">
                <a:solidFill>
                  <a:srgbClr val="091E42"/>
                </a:solidFill>
                <a:effectLst/>
                <a:latin typeface="freight-text-pro"/>
              </a:rPr>
              <a:t>portfolio and risk assessment</a:t>
            </a:r>
            <a:r>
              <a:rPr lang="en-US" sz="1400" b="0" i="0" dirty="0">
                <a:solidFill>
                  <a:srgbClr val="091E42"/>
                </a:solidFill>
                <a:effectLst/>
                <a:latin typeface="freight-text-pro"/>
              </a:rPr>
              <a:t>.</a:t>
            </a:r>
            <a:endParaRPr lang="en-IN" sz="1400" dirty="0">
              <a:latin typeface="Segoe UI" panose="020B0502040204020203" pitchFamily="34" charset="0"/>
              <a:cs typeface="Segoe UI" panose="020B0502040204020203" pitchFamily="34" charset="0"/>
            </a:endParaRPr>
          </a:p>
        </p:txBody>
      </p:sp>
      <p:sp>
        <p:nvSpPr>
          <p:cNvPr id="4" name="Content Placeholder 2">
            <a:extLst>
              <a:ext uri="{FF2B5EF4-FFF2-40B4-BE49-F238E27FC236}">
                <a16:creationId xmlns:a16="http://schemas.microsoft.com/office/drawing/2014/main" id="{FA50770A-867A-4E2E-73FE-0CDCA4033196}"/>
              </a:ext>
            </a:extLst>
          </p:cNvPr>
          <p:cNvSpPr txBox="1">
            <a:spLocks/>
          </p:cNvSpPr>
          <p:nvPr/>
        </p:nvSpPr>
        <p:spPr>
          <a:xfrm flipH="1">
            <a:off x="11212082" y="4768553"/>
            <a:ext cx="706453" cy="84603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IN"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084ADF6C-65C5-9CF9-6053-1B30EC161F1E}"/>
              </a:ext>
            </a:extLst>
          </p:cNvPr>
          <p:cNvSpPr txBox="1"/>
          <p:nvPr/>
        </p:nvSpPr>
        <p:spPr>
          <a:xfrm>
            <a:off x="9596927" y="5424717"/>
            <a:ext cx="2140722" cy="369332"/>
          </a:xfrm>
          <a:prstGeom prst="rect">
            <a:avLst/>
          </a:prstGeom>
          <a:noFill/>
        </p:spPr>
        <p:txBody>
          <a:bodyPr wrap="square" rtlCol="0">
            <a:spAutoFit/>
          </a:bodyPr>
          <a:lstStyle/>
          <a:p>
            <a:r>
              <a:rPr lang="en-US" dirty="0">
                <a:latin typeface="freight-text-pro"/>
              </a:rPr>
              <a:t>-By Rishabh Zanwar</a:t>
            </a:r>
            <a:endParaRPr lang="en-IN" dirty="0">
              <a:latin typeface="freight-text-pro"/>
            </a:endParaRPr>
          </a:p>
        </p:txBody>
      </p:sp>
    </p:spTree>
    <p:extLst>
      <p:ext uri="{BB962C8B-B14F-4D97-AF65-F5344CB8AC3E}">
        <p14:creationId xmlns:p14="http://schemas.microsoft.com/office/powerpoint/2010/main" val="590174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EDD5-EEED-4132-0A8B-86989600FEB1}"/>
              </a:ext>
            </a:extLst>
          </p:cNvPr>
          <p:cNvSpPr>
            <a:spLocks noGrp="1"/>
          </p:cNvSpPr>
          <p:nvPr>
            <p:ph type="title"/>
          </p:nvPr>
        </p:nvSpPr>
        <p:spPr/>
        <p:txBody>
          <a:bodyPr>
            <a:normAutofit/>
          </a:bodyPr>
          <a:lstStyle/>
          <a:p>
            <a:r>
              <a:rPr lang="en-IN" sz="3200" b="1" i="0" dirty="0">
                <a:solidFill>
                  <a:srgbClr val="091E42"/>
                </a:solidFill>
                <a:effectLst/>
                <a:latin typeface="freight-text-pro"/>
              </a:rPr>
              <a:t>segmented univariate analysis</a:t>
            </a:r>
            <a:endParaRPr lang="en-IN" sz="3200" b="1" dirty="0"/>
          </a:p>
        </p:txBody>
      </p:sp>
      <p:sp>
        <p:nvSpPr>
          <p:cNvPr id="3" name="Content Placeholder 2">
            <a:extLst>
              <a:ext uri="{FF2B5EF4-FFF2-40B4-BE49-F238E27FC236}">
                <a16:creationId xmlns:a16="http://schemas.microsoft.com/office/drawing/2014/main" id="{7A0544C1-84E5-1674-BE9B-C61D3B52BCBC}"/>
              </a:ext>
            </a:extLst>
          </p:cNvPr>
          <p:cNvSpPr>
            <a:spLocks noGrp="1"/>
          </p:cNvSpPr>
          <p:nvPr>
            <p:ph idx="1"/>
          </p:nvPr>
        </p:nvSpPr>
        <p:spPr>
          <a:xfrm>
            <a:off x="1024128" y="2286000"/>
            <a:ext cx="10794706" cy="1143000"/>
          </a:xfrm>
        </p:spPr>
        <p:txBody>
          <a:bodyPr>
            <a:normAutofit/>
          </a:bodyPr>
          <a:lstStyle/>
          <a:p>
            <a:pPr>
              <a:buFont typeface="Arial" panose="020B0604020202020204" pitchFamily="34" charset="0"/>
              <a:buChar char="•"/>
            </a:pPr>
            <a:r>
              <a:rPr lang="en-US" sz="1300" b="0" i="0" dirty="0">
                <a:solidFill>
                  <a:srgbClr val="151515"/>
                </a:solidFill>
                <a:effectLst/>
                <a:latin typeface="freight-text-pro"/>
              </a:rPr>
              <a:t>The category with the highest percentage of defaulters is low-skill laborers, at over 17%. This is followed by drivers, waiters/barmen staff, security staff , and cooking staff.</a:t>
            </a:r>
          </a:p>
          <a:p>
            <a:pPr>
              <a:buFont typeface="Arial" panose="020B0604020202020204" pitchFamily="34" charset="0"/>
              <a:buChar char="•"/>
            </a:pPr>
            <a:r>
              <a:rPr lang="en-US" sz="1300" b="0" i="0" dirty="0">
                <a:solidFill>
                  <a:srgbClr val="151515"/>
                </a:solidFill>
                <a:effectLst/>
                <a:latin typeface="freight-text-pro"/>
              </a:rPr>
              <a:t>The organizations with the highest percentage of defaulters are Transport: type 3 (16%), Industry: type 13 (13.5%), Industry: type 8 (12.5%), and restaurants (less than 12%).</a:t>
            </a:r>
          </a:p>
          <a:p>
            <a:pPr>
              <a:buFont typeface="Arial" panose="020B0604020202020204" pitchFamily="34" charset="0"/>
              <a:buChar char="•"/>
            </a:pPr>
            <a:endParaRPr lang="en-US" sz="1300" dirty="0">
              <a:latin typeface="freight-text-pro"/>
            </a:endParaRPr>
          </a:p>
          <a:p>
            <a:pPr>
              <a:buFont typeface="Arial" panose="020B0604020202020204" pitchFamily="34" charset="0"/>
              <a:buChar char="•"/>
            </a:pPr>
            <a:endParaRPr lang="en-IN" sz="1300" dirty="0">
              <a:latin typeface="freight-text-pro"/>
            </a:endParaRPr>
          </a:p>
        </p:txBody>
      </p:sp>
      <p:pic>
        <p:nvPicPr>
          <p:cNvPr id="5" name="Picture 4">
            <a:extLst>
              <a:ext uri="{FF2B5EF4-FFF2-40B4-BE49-F238E27FC236}">
                <a16:creationId xmlns:a16="http://schemas.microsoft.com/office/drawing/2014/main" id="{345BD831-847F-D21C-E956-C44BF41D3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566" y="3922656"/>
            <a:ext cx="5252436" cy="2898058"/>
          </a:xfrm>
          <a:prstGeom prst="rect">
            <a:avLst/>
          </a:prstGeom>
        </p:spPr>
      </p:pic>
      <p:pic>
        <p:nvPicPr>
          <p:cNvPr id="8" name="Picture 7">
            <a:extLst>
              <a:ext uri="{FF2B5EF4-FFF2-40B4-BE49-F238E27FC236}">
                <a16:creationId xmlns:a16="http://schemas.microsoft.com/office/drawing/2014/main" id="{3C0635A0-6791-7108-BE02-AC118307E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9" y="3959942"/>
            <a:ext cx="4943306" cy="2823486"/>
          </a:xfrm>
          <a:prstGeom prst="rect">
            <a:avLst/>
          </a:prstGeom>
        </p:spPr>
      </p:pic>
    </p:spTree>
    <p:extLst>
      <p:ext uri="{BB962C8B-B14F-4D97-AF65-F5344CB8AC3E}">
        <p14:creationId xmlns:p14="http://schemas.microsoft.com/office/powerpoint/2010/main" val="49037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EDD5-EEED-4132-0A8B-86989600FEB1}"/>
              </a:ext>
            </a:extLst>
          </p:cNvPr>
          <p:cNvSpPr>
            <a:spLocks noGrp="1"/>
          </p:cNvSpPr>
          <p:nvPr>
            <p:ph type="title"/>
          </p:nvPr>
        </p:nvSpPr>
        <p:spPr/>
        <p:txBody>
          <a:bodyPr>
            <a:normAutofit/>
          </a:bodyPr>
          <a:lstStyle/>
          <a:p>
            <a:r>
              <a:rPr lang="en-IN" sz="3200" b="1" i="0" dirty="0">
                <a:solidFill>
                  <a:srgbClr val="091E42"/>
                </a:solidFill>
                <a:effectLst/>
                <a:latin typeface="freight-text-pro"/>
              </a:rPr>
              <a:t>bivariate analysis</a:t>
            </a:r>
            <a:endParaRPr lang="en-IN" sz="3200" b="1" dirty="0"/>
          </a:p>
        </p:txBody>
      </p:sp>
      <p:sp>
        <p:nvSpPr>
          <p:cNvPr id="3" name="Content Placeholder 2">
            <a:extLst>
              <a:ext uri="{FF2B5EF4-FFF2-40B4-BE49-F238E27FC236}">
                <a16:creationId xmlns:a16="http://schemas.microsoft.com/office/drawing/2014/main" id="{7A0544C1-84E5-1674-BE9B-C61D3B52BCBC}"/>
              </a:ext>
            </a:extLst>
          </p:cNvPr>
          <p:cNvSpPr>
            <a:spLocks noGrp="1"/>
          </p:cNvSpPr>
          <p:nvPr>
            <p:ph idx="1"/>
          </p:nvPr>
        </p:nvSpPr>
        <p:spPr>
          <a:xfrm>
            <a:off x="1024128" y="2286000"/>
            <a:ext cx="10794706" cy="1143000"/>
          </a:xfrm>
        </p:spPr>
        <p:txBody>
          <a:bodyPr>
            <a:normAutofit/>
          </a:bodyPr>
          <a:lstStyle/>
          <a:p>
            <a:pPr>
              <a:buFont typeface="Arial" panose="020B0604020202020204" pitchFamily="34" charset="0"/>
              <a:buChar char="•"/>
            </a:pPr>
            <a:r>
              <a:rPr lang="en-US" sz="1300" dirty="0">
                <a:latin typeface="freight-text-pro"/>
              </a:rPr>
              <a:t>The point plot show that the people who have not used offer earlier have defaulted even when there average income is higher than others</a:t>
            </a:r>
          </a:p>
          <a:p>
            <a:pPr>
              <a:buFont typeface="Arial" panose="020B0604020202020204" pitchFamily="34" charset="0"/>
              <a:buChar char="•"/>
            </a:pPr>
            <a:r>
              <a:rPr lang="en-US" sz="1300" dirty="0">
                <a:latin typeface="freight-text-pro"/>
              </a:rPr>
              <a:t>Bank should avoid giving loans to the housing type of office apartment as they are having difficulties in payment. Bank can focus mostly on housing type with parents or House\ apartment or rented apartment for successful payments.</a:t>
            </a:r>
            <a:endParaRPr lang="en-IN" sz="1300" dirty="0">
              <a:latin typeface="freight-text-pro"/>
            </a:endParaRPr>
          </a:p>
        </p:txBody>
      </p:sp>
      <p:pic>
        <p:nvPicPr>
          <p:cNvPr id="6" name="Picture 5">
            <a:extLst>
              <a:ext uri="{FF2B5EF4-FFF2-40B4-BE49-F238E27FC236}">
                <a16:creationId xmlns:a16="http://schemas.microsoft.com/office/drawing/2014/main" id="{45EB55EC-828A-7FDB-D093-90205CFA2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847" y="3367042"/>
            <a:ext cx="6597353" cy="3414044"/>
          </a:xfrm>
          <a:prstGeom prst="rect">
            <a:avLst/>
          </a:prstGeom>
        </p:spPr>
      </p:pic>
      <p:pic>
        <p:nvPicPr>
          <p:cNvPr id="9" name="Picture 8">
            <a:extLst>
              <a:ext uri="{FF2B5EF4-FFF2-40B4-BE49-F238E27FC236}">
                <a16:creationId xmlns:a16="http://schemas.microsoft.com/office/drawing/2014/main" id="{76BB0B3D-DF2D-91A6-EE65-E1F39D0FB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8" y="3367043"/>
            <a:ext cx="5142532" cy="3414043"/>
          </a:xfrm>
          <a:prstGeom prst="rect">
            <a:avLst/>
          </a:prstGeom>
        </p:spPr>
      </p:pic>
    </p:spTree>
    <p:extLst>
      <p:ext uri="{BB962C8B-B14F-4D97-AF65-F5344CB8AC3E}">
        <p14:creationId xmlns:p14="http://schemas.microsoft.com/office/powerpoint/2010/main" val="279399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EDD5-EEED-4132-0A8B-86989600FEB1}"/>
              </a:ext>
            </a:extLst>
          </p:cNvPr>
          <p:cNvSpPr>
            <a:spLocks noGrp="1"/>
          </p:cNvSpPr>
          <p:nvPr>
            <p:ph type="title"/>
          </p:nvPr>
        </p:nvSpPr>
        <p:spPr>
          <a:xfrm>
            <a:off x="1024127" y="585216"/>
            <a:ext cx="10589607" cy="1499616"/>
          </a:xfrm>
        </p:spPr>
        <p:txBody>
          <a:bodyPr>
            <a:normAutofit/>
          </a:bodyPr>
          <a:lstStyle/>
          <a:p>
            <a:r>
              <a:rPr lang="en-US" sz="2800" b="1" i="0" dirty="0">
                <a:solidFill>
                  <a:srgbClr val="091E42"/>
                </a:solidFill>
                <a:effectLst/>
                <a:latin typeface="freight-text-pro"/>
              </a:rPr>
              <a:t>top 10 correlation for the Defaulter and non defaulter</a:t>
            </a:r>
            <a:endParaRPr lang="en-IN" sz="2800" b="1" dirty="0"/>
          </a:p>
        </p:txBody>
      </p:sp>
      <p:sp>
        <p:nvSpPr>
          <p:cNvPr id="3" name="Content Placeholder 2">
            <a:extLst>
              <a:ext uri="{FF2B5EF4-FFF2-40B4-BE49-F238E27FC236}">
                <a16:creationId xmlns:a16="http://schemas.microsoft.com/office/drawing/2014/main" id="{7A0544C1-84E5-1674-BE9B-C61D3B52BCBC}"/>
              </a:ext>
            </a:extLst>
          </p:cNvPr>
          <p:cNvSpPr>
            <a:spLocks noGrp="1"/>
          </p:cNvSpPr>
          <p:nvPr>
            <p:ph idx="1"/>
          </p:nvPr>
        </p:nvSpPr>
        <p:spPr>
          <a:xfrm>
            <a:off x="1024128" y="1964867"/>
            <a:ext cx="10794706" cy="1658550"/>
          </a:xfrm>
        </p:spPr>
        <p:txBody>
          <a:bodyPr>
            <a:normAutofit/>
          </a:bodyPr>
          <a:lstStyle/>
          <a:p>
            <a:pPr>
              <a:buFont typeface="Arial" panose="020B0604020202020204" pitchFamily="34" charset="0"/>
              <a:buChar char="•"/>
            </a:pPr>
            <a:r>
              <a:rPr lang="en-US" sz="1300" dirty="0">
                <a:latin typeface="freight-text-pro"/>
              </a:rPr>
              <a:t>Credit amount is highly correlated with the Amount goods price, a pattern consistent among both Non defaulter and defaulters.</a:t>
            </a:r>
          </a:p>
          <a:p>
            <a:pPr>
              <a:buFont typeface="Arial" panose="020B0604020202020204" pitchFamily="34" charset="0"/>
              <a:buChar char="•"/>
            </a:pPr>
            <a:r>
              <a:rPr lang="en-US" sz="1300" dirty="0">
                <a:latin typeface="freight-text-pro"/>
              </a:rPr>
              <a:t>The correlation between loan annuity and credit amount is slightly lower in defaulters (0.75) compared to Non defaulter (0.77).</a:t>
            </a:r>
          </a:p>
          <a:p>
            <a:pPr>
              <a:buFont typeface="Arial" panose="020B0604020202020204" pitchFamily="34" charset="0"/>
              <a:buChar char="•"/>
            </a:pPr>
            <a:r>
              <a:rPr lang="en-US" sz="1300" dirty="0">
                <a:latin typeface="freight-text-pro"/>
              </a:rPr>
              <a:t>Among defaulters, there is a significant drop in the correlation between total client income and credit amount (0.038), whereas it is (0.342) among Non defaulter.</a:t>
            </a:r>
          </a:p>
          <a:p>
            <a:pPr>
              <a:buFont typeface="Arial" panose="020B0604020202020204" pitchFamily="34" charset="0"/>
              <a:buChar char="•"/>
            </a:pPr>
            <a:r>
              <a:rPr lang="en-US" sz="1300" dirty="0">
                <a:latin typeface="freight-text-pro"/>
              </a:rPr>
              <a:t>The correlation between the client's age and the number of children is reduced in defaulters (0.259) compared to non defaulter (0.337).</a:t>
            </a:r>
          </a:p>
        </p:txBody>
      </p:sp>
      <p:pic>
        <p:nvPicPr>
          <p:cNvPr id="5" name="Picture 4">
            <a:extLst>
              <a:ext uri="{FF2B5EF4-FFF2-40B4-BE49-F238E27FC236}">
                <a16:creationId xmlns:a16="http://schemas.microsoft.com/office/drawing/2014/main" id="{AC45DC25-44E7-B19B-6537-E5C31D60A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068" y="4247259"/>
            <a:ext cx="5705332" cy="2575255"/>
          </a:xfrm>
          <a:prstGeom prst="rect">
            <a:avLst/>
          </a:prstGeom>
        </p:spPr>
      </p:pic>
      <p:pic>
        <p:nvPicPr>
          <p:cNvPr id="8" name="Picture 7">
            <a:extLst>
              <a:ext uri="{FF2B5EF4-FFF2-40B4-BE49-F238E27FC236}">
                <a16:creationId xmlns:a16="http://schemas.microsoft.com/office/drawing/2014/main" id="{F52E5341-D4DD-D99D-264E-E6560039A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90" y="4161802"/>
            <a:ext cx="5500643" cy="2509622"/>
          </a:xfrm>
          <a:prstGeom prst="rect">
            <a:avLst/>
          </a:prstGeom>
        </p:spPr>
      </p:pic>
    </p:spTree>
    <p:extLst>
      <p:ext uri="{BB962C8B-B14F-4D97-AF65-F5344CB8AC3E}">
        <p14:creationId xmlns:p14="http://schemas.microsoft.com/office/powerpoint/2010/main" val="210503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B886-F8E4-678B-3309-98DC1339CB3D}"/>
              </a:ext>
            </a:extLst>
          </p:cNvPr>
          <p:cNvSpPr>
            <a:spLocks noGrp="1"/>
          </p:cNvSpPr>
          <p:nvPr>
            <p:ph type="title"/>
          </p:nvPr>
        </p:nvSpPr>
        <p:spPr/>
        <p:txBody>
          <a:bodyPr>
            <a:normAutofit/>
          </a:bodyPr>
          <a:lstStyle/>
          <a:p>
            <a:r>
              <a:rPr lang="en-IN" sz="3200" b="1" dirty="0">
                <a:latin typeface="freight-text-pro"/>
              </a:rPr>
              <a:t>Conclusions</a:t>
            </a:r>
          </a:p>
        </p:txBody>
      </p:sp>
      <p:sp>
        <p:nvSpPr>
          <p:cNvPr id="3" name="Content Placeholder 2">
            <a:extLst>
              <a:ext uri="{FF2B5EF4-FFF2-40B4-BE49-F238E27FC236}">
                <a16:creationId xmlns:a16="http://schemas.microsoft.com/office/drawing/2014/main" id="{AA507962-DFB6-1073-D9B4-C2DA996B60DA}"/>
              </a:ext>
            </a:extLst>
          </p:cNvPr>
          <p:cNvSpPr>
            <a:spLocks noGrp="1"/>
          </p:cNvSpPr>
          <p:nvPr>
            <p:ph idx="1"/>
          </p:nvPr>
        </p:nvSpPr>
        <p:spPr>
          <a:xfrm>
            <a:off x="1024128" y="2285999"/>
            <a:ext cx="9720073" cy="4319899"/>
          </a:xfrm>
        </p:spPr>
        <p:txBody>
          <a:bodyPr>
            <a:normAutofit/>
          </a:bodyPr>
          <a:lstStyle/>
          <a:p>
            <a:pPr>
              <a:buFont typeface="Arial" panose="020B0604020202020204" pitchFamily="34" charset="0"/>
              <a:buChar char="•"/>
            </a:pPr>
            <a:r>
              <a:rPr lang="en-US" sz="1400" dirty="0">
                <a:latin typeface="freight-text-pro"/>
              </a:rPr>
              <a:t>After analyzing the datasets, certain client attributes can help to identify whether they are likely to repay the loan or not. The analysis is summarized below, highlighting the contributing factors:</a:t>
            </a:r>
          </a:p>
          <a:p>
            <a:pPr lvl="2">
              <a:buFont typeface="Wingdings" panose="05000000000000000000" pitchFamily="2" charset="2"/>
              <a:buChar char="ü"/>
            </a:pPr>
            <a:r>
              <a:rPr lang="en-US" sz="1300" dirty="0">
                <a:latin typeface="freight-text-pro"/>
              </a:rPr>
              <a:t>The data exhibits a high level of imbalance, with 91.93% of clients experiencing non-payment difficulties and only 8.07% facing payment difficulties. The imbalance ratio is 11.39%.</a:t>
            </a:r>
          </a:p>
          <a:p>
            <a:pPr lvl="2">
              <a:buFont typeface="Wingdings" panose="05000000000000000000" pitchFamily="2" charset="2"/>
              <a:buChar char="ü"/>
            </a:pPr>
            <a:r>
              <a:rPr lang="en-US" sz="1300" dirty="0">
                <a:latin typeface="freight-text-pro"/>
              </a:rPr>
              <a:t>The majority of loans have been taken by females, who have a default rate of just around 7%, indicating that they are a safer bet compared to males with default rate 10%.</a:t>
            </a:r>
          </a:p>
          <a:p>
            <a:pPr lvl="2">
              <a:buFont typeface="Wingdings" panose="05000000000000000000" pitchFamily="2" charset="2"/>
              <a:buChar char="ü"/>
            </a:pPr>
            <a:r>
              <a:rPr lang="en-US" sz="1300" dirty="0">
                <a:latin typeface="freight-text-pro"/>
              </a:rPr>
              <a:t>Clients with secondary education are more likely to apply for loans. However, Academic degree is the safest segment for loan approval, with a default rate of less than 2%</a:t>
            </a:r>
          </a:p>
          <a:p>
            <a:pPr lvl="2">
              <a:buFont typeface="Wingdings" panose="05000000000000000000" pitchFamily="2" charset="2"/>
              <a:buChar char="ü"/>
            </a:pPr>
            <a:r>
              <a:rPr lang="en-US" sz="1300" dirty="0">
                <a:latin typeface="freight-text-pro"/>
              </a:rPr>
              <a:t>. The majority of loans are applied for by individuals in the married category. However, people who are single or have a civil marriage tend to default more with 10 %.</a:t>
            </a:r>
          </a:p>
          <a:p>
            <a:pPr lvl="2">
              <a:buFont typeface="Wingdings" panose="05000000000000000000" pitchFamily="2" charset="2"/>
              <a:buChar char="ü"/>
            </a:pPr>
            <a:r>
              <a:rPr lang="en-US" sz="1300" dirty="0">
                <a:latin typeface="freight-text-pro"/>
              </a:rPr>
              <a:t>The category with the highest percentage of defaulters is low-skill laborers, at over 17%. This is followed by drivers, waiters/barmen staff, security staff , and cooking staff.</a:t>
            </a:r>
          </a:p>
          <a:p>
            <a:pPr lvl="2">
              <a:buFont typeface="Wingdings" panose="05000000000000000000" pitchFamily="2" charset="2"/>
              <a:buChar char="ü"/>
            </a:pPr>
            <a:r>
              <a:rPr lang="en-US" sz="1300" dirty="0">
                <a:latin typeface="freight-text-pro"/>
              </a:rPr>
              <a:t>The organizations with the highest percentage of defaulters are Transport: type 3 (16%), Industry: type 13 (13.5%), Industry: type 8 (12.5%), and restaurants (less than 12%).</a:t>
            </a:r>
          </a:p>
          <a:p>
            <a:pPr lvl="2">
              <a:buFont typeface="Wingdings" panose="05000000000000000000" pitchFamily="2" charset="2"/>
              <a:buChar char="ü"/>
            </a:pPr>
            <a:r>
              <a:rPr lang="en-US" sz="1300" dirty="0">
                <a:latin typeface="freight-text-pro"/>
              </a:rPr>
              <a:t>The people who have not used offer earlier have defaulted even when there average income is higher than others.</a:t>
            </a:r>
          </a:p>
          <a:p>
            <a:pPr lvl="2">
              <a:buFont typeface="Wingdings" panose="05000000000000000000" pitchFamily="2" charset="2"/>
              <a:buChar char="ü"/>
            </a:pPr>
            <a:r>
              <a:rPr lang="en-US" sz="1300" dirty="0">
                <a:latin typeface="freight-text-pro"/>
              </a:rPr>
              <a:t>People who get loan for 3-6 Lakhs tend to default more than others and hence having higher interest specifically for this credit range would be ideal.</a:t>
            </a:r>
          </a:p>
          <a:p>
            <a:pPr lvl="2">
              <a:buFont typeface="Wingdings" panose="05000000000000000000" pitchFamily="2" charset="2"/>
              <a:buChar char="ü"/>
            </a:pPr>
            <a:r>
              <a:rPr lang="en-US" sz="1300" dirty="0">
                <a:latin typeface="freight-text-pro"/>
              </a:rPr>
              <a:t>Given that 90% of the applications have a total income of less than 3 lakhs and are at a higher risk of defaulting, offering them loans with higher interest rates compared to other income categories could be considered.</a:t>
            </a:r>
          </a:p>
          <a:p>
            <a:pPr lvl="2">
              <a:buFont typeface="Wingdings" panose="05000000000000000000" pitchFamily="2" charset="2"/>
              <a:buChar char="ü"/>
            </a:pPr>
            <a:endParaRPr lang="en-US" sz="1300" dirty="0">
              <a:latin typeface="freight-text-pro"/>
            </a:endParaRPr>
          </a:p>
          <a:p>
            <a:pPr lvl="2">
              <a:buFont typeface="Wingdings" panose="05000000000000000000" pitchFamily="2" charset="2"/>
              <a:buChar char="ü"/>
            </a:pPr>
            <a:endParaRPr lang="en-US" sz="1300" dirty="0">
              <a:latin typeface="freight-text-pro"/>
            </a:endParaRPr>
          </a:p>
          <a:p>
            <a:pPr lvl="2">
              <a:buFont typeface="Wingdings" panose="05000000000000000000" pitchFamily="2" charset="2"/>
              <a:buChar char="ü"/>
            </a:pPr>
            <a:endParaRPr lang="en-US" sz="1300" dirty="0">
              <a:latin typeface="freight-text-pro"/>
            </a:endParaRPr>
          </a:p>
          <a:p>
            <a:pPr lvl="2">
              <a:buFont typeface="Wingdings" panose="05000000000000000000" pitchFamily="2" charset="2"/>
              <a:buChar char="ü"/>
            </a:pPr>
            <a:endParaRPr lang="en-US" sz="1300" dirty="0">
              <a:latin typeface="freight-text-pro"/>
            </a:endParaRPr>
          </a:p>
          <a:p>
            <a:pPr lvl="2">
              <a:buFont typeface="Wingdings" panose="05000000000000000000" pitchFamily="2" charset="2"/>
              <a:buChar char="ü"/>
            </a:pPr>
            <a:endParaRPr lang="en-US" sz="1300" dirty="0">
              <a:latin typeface="freight-text-pro"/>
            </a:endParaRPr>
          </a:p>
          <a:p>
            <a:pPr lvl="2">
              <a:buFont typeface="Wingdings" panose="05000000000000000000" pitchFamily="2" charset="2"/>
              <a:buChar char="ü"/>
            </a:pPr>
            <a:endParaRPr lang="en-US" sz="1300" dirty="0">
              <a:latin typeface="freight-text-pro"/>
            </a:endParaRPr>
          </a:p>
          <a:p>
            <a:pPr lvl="2">
              <a:buFont typeface="Wingdings" panose="05000000000000000000" pitchFamily="2" charset="2"/>
              <a:buChar char="ü"/>
            </a:pPr>
            <a:endParaRPr lang="en-US" sz="1300" dirty="0">
              <a:latin typeface="freight-text-pro"/>
            </a:endParaRPr>
          </a:p>
          <a:p>
            <a:pPr lvl="2">
              <a:buFont typeface="Wingdings" panose="05000000000000000000" pitchFamily="2" charset="2"/>
              <a:buChar char="ü"/>
            </a:pPr>
            <a:endParaRPr lang="en-IN" sz="1300" dirty="0">
              <a:latin typeface="freight-text-pro"/>
            </a:endParaRPr>
          </a:p>
          <a:p>
            <a:pPr>
              <a:buFont typeface="Arial" panose="020B0604020202020204" pitchFamily="34" charset="0"/>
              <a:buChar char="•"/>
            </a:pPr>
            <a:endParaRPr lang="en-US" sz="1400" dirty="0">
              <a:latin typeface="freight-text-pro"/>
            </a:endParaRPr>
          </a:p>
          <a:p>
            <a:pPr>
              <a:buFont typeface="Arial" panose="020B0604020202020204" pitchFamily="34" charset="0"/>
              <a:buChar char="•"/>
            </a:pPr>
            <a:endParaRPr lang="en-IN" sz="1400" dirty="0">
              <a:latin typeface="freight-text-pro"/>
            </a:endParaRPr>
          </a:p>
        </p:txBody>
      </p:sp>
    </p:spTree>
    <p:extLst>
      <p:ext uri="{BB962C8B-B14F-4D97-AF65-F5344CB8AC3E}">
        <p14:creationId xmlns:p14="http://schemas.microsoft.com/office/powerpoint/2010/main" val="395628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B886-F8E4-678B-3309-98DC1339CB3D}"/>
              </a:ext>
            </a:extLst>
          </p:cNvPr>
          <p:cNvSpPr>
            <a:spLocks noGrp="1"/>
          </p:cNvSpPr>
          <p:nvPr>
            <p:ph type="title"/>
          </p:nvPr>
        </p:nvSpPr>
        <p:spPr/>
        <p:txBody>
          <a:bodyPr>
            <a:normAutofit/>
          </a:bodyPr>
          <a:lstStyle/>
          <a:p>
            <a:r>
              <a:rPr lang="en-IN" sz="3200" b="1" dirty="0">
                <a:latin typeface="freight-text-pro"/>
              </a:rPr>
              <a:t>recommendation</a:t>
            </a:r>
          </a:p>
        </p:txBody>
      </p:sp>
      <p:sp>
        <p:nvSpPr>
          <p:cNvPr id="3" name="Content Placeholder 2">
            <a:extLst>
              <a:ext uri="{FF2B5EF4-FFF2-40B4-BE49-F238E27FC236}">
                <a16:creationId xmlns:a16="http://schemas.microsoft.com/office/drawing/2014/main" id="{AA507962-DFB6-1073-D9B4-C2DA996B60DA}"/>
              </a:ext>
            </a:extLst>
          </p:cNvPr>
          <p:cNvSpPr>
            <a:spLocks noGrp="1"/>
          </p:cNvSpPr>
          <p:nvPr>
            <p:ph idx="1"/>
          </p:nvPr>
        </p:nvSpPr>
        <p:spPr>
          <a:xfrm>
            <a:off x="1024127" y="2021080"/>
            <a:ext cx="9720073" cy="4456632"/>
          </a:xfrm>
        </p:spPr>
        <p:txBody>
          <a:bodyPr>
            <a:normAutofit/>
          </a:bodyPr>
          <a:lstStyle/>
          <a:p>
            <a:pPr>
              <a:buFont typeface="Arial" panose="020B0604020202020204" pitchFamily="34" charset="0"/>
              <a:buChar char="•"/>
            </a:pPr>
            <a:r>
              <a:rPr lang="en-US" sz="1400" dirty="0">
                <a:latin typeface="freight-text-pro"/>
              </a:rPr>
              <a:t>Based on the analysis, clients with the following characteristics are recommended for loan approval:</a:t>
            </a:r>
          </a:p>
          <a:p>
            <a:pPr lvl="1">
              <a:buFont typeface="Wingdings" panose="05000000000000000000" pitchFamily="2" charset="2"/>
              <a:buChar char="ü"/>
            </a:pPr>
            <a:r>
              <a:rPr lang="en-US" sz="1300" dirty="0">
                <a:latin typeface="freight-text-pro"/>
              </a:rPr>
              <a:t>Highly educated, preferably female.</a:t>
            </a:r>
          </a:p>
          <a:p>
            <a:pPr lvl="1">
              <a:buFont typeface="Wingdings" panose="05000000000000000000" pitchFamily="2" charset="2"/>
              <a:buChar char="ü"/>
            </a:pPr>
            <a:r>
              <a:rPr lang="en-US" sz="1300" dirty="0">
                <a:latin typeface="freight-text-pro"/>
              </a:rPr>
              <a:t>Have a house or apartment, are married, and have no more than 5 children</a:t>
            </a:r>
          </a:p>
          <a:p>
            <a:pPr lvl="1">
              <a:buFont typeface="Wingdings" panose="05000000000000000000" pitchFamily="2" charset="2"/>
              <a:buChar char="ü"/>
            </a:pPr>
            <a:r>
              <a:rPr lang="en-US" sz="1300" dirty="0">
                <a:latin typeface="freight-text-pro"/>
              </a:rPr>
              <a:t>Low income below 1 million</a:t>
            </a:r>
          </a:p>
          <a:p>
            <a:pPr lvl="1">
              <a:buFont typeface="Wingdings" panose="05000000000000000000" pitchFamily="2" charset="2"/>
              <a:buChar char="ü"/>
            </a:pPr>
            <a:r>
              <a:rPr lang="en-US" sz="1300" dirty="0">
                <a:latin typeface="freight-text-pro"/>
              </a:rPr>
              <a:t>Working in organizations such as Others, Business Entity Type 3, or self-employed</a:t>
            </a:r>
          </a:p>
          <a:p>
            <a:pPr lvl="1">
              <a:buFont typeface="Wingdings" panose="05000000000000000000" pitchFamily="2" charset="2"/>
              <a:buChar char="ü"/>
            </a:pPr>
            <a:r>
              <a:rPr lang="en-US" sz="1300" dirty="0">
                <a:latin typeface="freight-text-pro"/>
              </a:rPr>
              <a:t>Employed as accountants, IT staff, managers.</a:t>
            </a:r>
          </a:p>
          <a:p>
            <a:pPr>
              <a:buFont typeface="Arial" panose="020B0604020202020204" pitchFamily="34" charset="0"/>
              <a:buChar char="•"/>
            </a:pPr>
            <a:r>
              <a:rPr lang="en-US" sz="1400" dirty="0">
                <a:latin typeface="freight-text-pro"/>
              </a:rPr>
              <a:t>Precautions to consider include avoiding organizations in Transport type 3, Industry type 13 as well as low-skill laborers. It is also advisable to avoid offers to previously unused or high-income customers.</a:t>
            </a:r>
          </a:p>
          <a:p>
            <a:pPr>
              <a:buFont typeface="Arial" panose="020B0604020202020204" pitchFamily="34" charset="0"/>
              <a:buChar char="•"/>
            </a:pPr>
            <a:r>
              <a:rPr lang="en-US" sz="1400" dirty="0">
                <a:latin typeface="freight-text-pro"/>
              </a:rPr>
              <a:t>Excise caution when giving loan to 30-40 age group people and carefully examine their loan application as they have large number of defaulters.</a:t>
            </a:r>
          </a:p>
          <a:p>
            <a:pPr>
              <a:buFont typeface="Arial" panose="020B0604020202020204" pitchFamily="34" charset="0"/>
              <a:buChar char="•"/>
            </a:pPr>
            <a:r>
              <a:rPr lang="en-US" sz="1400" dirty="0">
                <a:latin typeface="freight-text-pro"/>
              </a:rPr>
              <a:t>Additionally, it was observed that most of the customers who were previously canceled or refused are now Non defaulters. The bank can further analyze this segment and consider offering them loans to increase business opportunities.</a:t>
            </a:r>
          </a:p>
          <a:p>
            <a:pPr>
              <a:buFont typeface="Arial" panose="020B0604020202020204" pitchFamily="34" charset="0"/>
              <a:buChar char="•"/>
            </a:pPr>
            <a:r>
              <a:rPr lang="en-US" sz="1400" dirty="0">
                <a:latin typeface="freight-text-pro"/>
              </a:rPr>
              <a:t>After granting a loan, if a client wishes to apply for another loan, the bank can conduct a risk analysis based on the following factors:</a:t>
            </a:r>
          </a:p>
          <a:p>
            <a:pPr lvl="1">
              <a:buFont typeface="Wingdings" panose="05000000000000000000" pitchFamily="2" charset="2"/>
              <a:buChar char="ü"/>
            </a:pPr>
            <a:r>
              <a:rPr lang="en-US" sz="1300" dirty="0">
                <a:latin typeface="freight-text-pro"/>
              </a:rPr>
              <a:t>Payment history, Current outstanding balances and debt,</a:t>
            </a:r>
            <a:r>
              <a:rPr lang="en-US" sz="1400" b="0" i="0" dirty="0">
                <a:solidFill>
                  <a:srgbClr val="0D0D0D"/>
                </a:solidFill>
                <a:effectLst/>
                <a:latin typeface="Söhne"/>
              </a:rPr>
              <a:t> Length of time the accounts have been open</a:t>
            </a:r>
            <a:endParaRPr lang="en-US" sz="1300" dirty="0">
              <a:latin typeface="freight-text-pro"/>
            </a:endParaRPr>
          </a:p>
          <a:p>
            <a:pPr lvl="1">
              <a:buFont typeface="Wingdings" panose="05000000000000000000" pitchFamily="2" charset="2"/>
              <a:buChar char="ü"/>
            </a:pPr>
            <a:r>
              <a:rPr lang="en-US" sz="1300" dirty="0">
                <a:latin typeface="freight-text-pro"/>
              </a:rPr>
              <a:t>Amount of available credit being used (credit utilization ratio)</a:t>
            </a:r>
          </a:p>
          <a:p>
            <a:pPr lvl="1">
              <a:buFont typeface="Wingdings" panose="05000000000000000000" pitchFamily="2" charset="2"/>
              <a:buChar char="ü"/>
            </a:pPr>
            <a:r>
              <a:rPr lang="en-US" sz="1300" dirty="0">
                <a:latin typeface="freight-text-pro"/>
              </a:rPr>
              <a:t>Presence of derogatory marks, such as debts sent to collection, foreclosures, or bankruptcies.</a:t>
            </a:r>
          </a:p>
          <a:p>
            <a:pPr>
              <a:buFont typeface="Arial" panose="020B0604020202020204" pitchFamily="34" charset="0"/>
              <a:buChar char="•"/>
            </a:pPr>
            <a:endParaRPr lang="en-IN" sz="1400" dirty="0">
              <a:latin typeface="freight-text-pro"/>
            </a:endParaRPr>
          </a:p>
        </p:txBody>
      </p:sp>
    </p:spTree>
    <p:extLst>
      <p:ext uri="{BB962C8B-B14F-4D97-AF65-F5344CB8AC3E}">
        <p14:creationId xmlns:p14="http://schemas.microsoft.com/office/powerpoint/2010/main" val="106064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0ABC43-8274-1C6C-5AF7-EA4A8CD799C8}"/>
              </a:ext>
            </a:extLst>
          </p:cNvPr>
          <p:cNvSpPr>
            <a:spLocks noGrp="1"/>
          </p:cNvSpPr>
          <p:nvPr>
            <p:ph type="title"/>
          </p:nvPr>
        </p:nvSpPr>
        <p:spPr>
          <a:xfrm>
            <a:off x="1451578" y="867038"/>
            <a:ext cx="9603275" cy="524618"/>
          </a:xfrm>
        </p:spPr>
        <p:txBody>
          <a:bodyPr>
            <a:normAutofit/>
          </a:bodyPr>
          <a:lstStyle/>
          <a:p>
            <a:r>
              <a:rPr lang="en-US" sz="3200" b="1" i="0" dirty="0">
                <a:solidFill>
                  <a:srgbClr val="0D0D0D"/>
                </a:solidFill>
                <a:effectLst/>
                <a:latin typeface="freight-text-pro"/>
              </a:rPr>
              <a:t>Exploratory Data Analysis (EDA):</a:t>
            </a:r>
            <a:endParaRPr lang="en-IN" sz="3200" b="1" dirty="0">
              <a:latin typeface="freight-text-pro"/>
            </a:endParaRPr>
          </a:p>
        </p:txBody>
      </p:sp>
      <p:sp>
        <p:nvSpPr>
          <p:cNvPr id="3" name="Content Placeholder 2">
            <a:extLst>
              <a:ext uri="{FF2B5EF4-FFF2-40B4-BE49-F238E27FC236}">
                <a16:creationId xmlns:a16="http://schemas.microsoft.com/office/drawing/2014/main" id="{04619E6F-0758-0E0A-D308-0899123EA966}"/>
              </a:ext>
            </a:extLst>
          </p:cNvPr>
          <p:cNvSpPr>
            <a:spLocks noGrp="1"/>
          </p:cNvSpPr>
          <p:nvPr>
            <p:ph idx="1"/>
          </p:nvPr>
        </p:nvSpPr>
        <p:spPr>
          <a:xfrm>
            <a:off x="1451578" y="2015732"/>
            <a:ext cx="9751959" cy="4043236"/>
          </a:xfrm>
        </p:spPr>
        <p:txBody>
          <a:bodyPr>
            <a:normAutofit/>
          </a:bodyPr>
          <a:lstStyle/>
          <a:p>
            <a:pPr>
              <a:lnSpc>
                <a:spcPct val="100000"/>
              </a:lnSpc>
              <a:buFont typeface="Arial" panose="020B0604020202020204" pitchFamily="34" charset="0"/>
              <a:buChar char="•"/>
            </a:pPr>
            <a:r>
              <a:rPr lang="en-US" sz="1400" dirty="0">
                <a:latin typeface="freight-text-pro"/>
              </a:rPr>
              <a:t> Step 1: </a:t>
            </a:r>
            <a:r>
              <a:rPr lang="en-US" sz="1400" b="1" dirty="0">
                <a:latin typeface="freight-text-pro"/>
              </a:rPr>
              <a:t>Define the Problem</a:t>
            </a:r>
            <a:r>
              <a:rPr lang="en-US" sz="1400" dirty="0">
                <a:latin typeface="freight-text-pro"/>
              </a:rPr>
              <a:t>: The company wants to understand the driving factors behind loan default, i.e. the variables which are strong indicators of default.  The company can utilise this knowledge for its portfolio and risk assessment.</a:t>
            </a:r>
          </a:p>
          <a:p>
            <a:pPr>
              <a:lnSpc>
                <a:spcPct val="100000"/>
              </a:lnSpc>
              <a:buFont typeface="Arial" panose="020B0604020202020204" pitchFamily="34" charset="0"/>
              <a:buChar char="•"/>
            </a:pPr>
            <a:r>
              <a:rPr lang="en-US" sz="1400" i="0" dirty="0">
                <a:solidFill>
                  <a:srgbClr val="0D0D0D"/>
                </a:solidFill>
                <a:effectLst/>
                <a:latin typeface="freight-text-pro"/>
              </a:rPr>
              <a:t> Step 2: </a:t>
            </a:r>
            <a:r>
              <a:rPr lang="en-US" sz="1400" b="1" i="0" dirty="0">
                <a:solidFill>
                  <a:srgbClr val="0D0D0D"/>
                </a:solidFill>
                <a:effectLst/>
                <a:latin typeface="freight-text-pro"/>
              </a:rPr>
              <a:t>Collect the Data: </a:t>
            </a:r>
            <a:r>
              <a:rPr lang="en-US" sz="1400" i="0" dirty="0">
                <a:solidFill>
                  <a:srgbClr val="0D0D0D"/>
                </a:solidFill>
                <a:effectLst/>
                <a:latin typeface="freight-text-pro"/>
              </a:rPr>
              <a:t>Gather the relevant dataset for analysis </a:t>
            </a:r>
          </a:p>
          <a:p>
            <a:pPr lvl="2">
              <a:lnSpc>
                <a:spcPct val="100000"/>
              </a:lnSpc>
              <a:buFont typeface="Wingdings" panose="05000000000000000000" pitchFamily="2" charset="2"/>
              <a:buChar char="Ø"/>
            </a:pPr>
            <a:r>
              <a:rPr lang="en-US" sz="1300" i="0" dirty="0">
                <a:solidFill>
                  <a:srgbClr val="0D0D0D"/>
                </a:solidFill>
                <a:effectLst/>
                <a:latin typeface="freight-text-pro"/>
              </a:rPr>
              <a:t>application_data.csv- It contains all the information of the client at the time of application.</a:t>
            </a:r>
          </a:p>
          <a:p>
            <a:pPr lvl="2">
              <a:lnSpc>
                <a:spcPct val="100000"/>
              </a:lnSpc>
              <a:buFont typeface="Wingdings" panose="05000000000000000000" pitchFamily="2" charset="2"/>
              <a:buChar char="Ø"/>
            </a:pPr>
            <a:r>
              <a:rPr lang="en-US" sz="1300" i="0" dirty="0">
                <a:solidFill>
                  <a:srgbClr val="0D0D0D"/>
                </a:solidFill>
                <a:effectLst/>
                <a:latin typeface="freight-text-pro"/>
              </a:rPr>
              <a:t>previous_application</a:t>
            </a:r>
            <a:r>
              <a:rPr lang="en-US" sz="1300" dirty="0">
                <a:solidFill>
                  <a:srgbClr val="0D0D0D"/>
                </a:solidFill>
                <a:latin typeface="freight-text-pro"/>
              </a:rPr>
              <a:t>- It contains information about the client’s previous loan data</a:t>
            </a:r>
            <a:r>
              <a:rPr lang="en-US" sz="900" dirty="0">
                <a:solidFill>
                  <a:srgbClr val="0D0D0D"/>
                </a:solidFill>
                <a:latin typeface="freight-text-pro"/>
              </a:rPr>
              <a:t>.</a:t>
            </a:r>
            <a:endParaRPr lang="en-US" sz="900" i="0" dirty="0">
              <a:solidFill>
                <a:srgbClr val="0D0D0D"/>
              </a:solidFill>
              <a:effectLst/>
              <a:latin typeface="freight-text-pro"/>
            </a:endParaRPr>
          </a:p>
          <a:p>
            <a:pPr>
              <a:lnSpc>
                <a:spcPct val="100000"/>
              </a:lnSpc>
              <a:buFont typeface="Arial" panose="020B0604020202020204" pitchFamily="34" charset="0"/>
              <a:buChar char="•"/>
            </a:pPr>
            <a:r>
              <a:rPr lang="en-US" sz="1400" i="0" dirty="0">
                <a:solidFill>
                  <a:srgbClr val="0D0D0D"/>
                </a:solidFill>
                <a:effectLst/>
                <a:latin typeface="freight-text-pro"/>
              </a:rPr>
              <a:t> Step 3: </a:t>
            </a:r>
            <a:r>
              <a:rPr lang="en-IN" sz="1400" b="1" i="0" dirty="0">
                <a:solidFill>
                  <a:srgbClr val="0D0D0D"/>
                </a:solidFill>
                <a:effectLst/>
                <a:latin typeface="Söhne"/>
              </a:rPr>
              <a:t>Load the Data: </a:t>
            </a:r>
            <a:r>
              <a:rPr lang="en-US" sz="1400" i="0" dirty="0">
                <a:solidFill>
                  <a:srgbClr val="0D0D0D"/>
                </a:solidFill>
                <a:effectLst/>
                <a:latin typeface="Söhne"/>
              </a:rPr>
              <a:t>Loading the dataset into Jupyter Notebook for analysis and examine its structure. </a:t>
            </a:r>
          </a:p>
          <a:p>
            <a:pPr>
              <a:lnSpc>
                <a:spcPct val="100000"/>
              </a:lnSpc>
              <a:buFont typeface="Arial" panose="020B0604020202020204" pitchFamily="34" charset="0"/>
              <a:buChar char="•"/>
            </a:pPr>
            <a:r>
              <a:rPr lang="en-US" sz="1400" dirty="0">
                <a:latin typeface="freight-text-pro"/>
              </a:rPr>
              <a:t> Step 4: </a:t>
            </a:r>
            <a:r>
              <a:rPr lang="en-US" sz="1400" b="1" dirty="0">
                <a:latin typeface="freight-text-pro"/>
              </a:rPr>
              <a:t>Understand the Data: </a:t>
            </a:r>
            <a:r>
              <a:rPr lang="en-US" sz="1400" dirty="0">
                <a:latin typeface="freight-text-pro"/>
              </a:rPr>
              <a:t>Check data types, missing values, sanity checks, and summarize dataset using descriptive statistics.</a:t>
            </a:r>
          </a:p>
          <a:p>
            <a:pPr>
              <a:lnSpc>
                <a:spcPct val="100000"/>
              </a:lnSpc>
              <a:buFont typeface="Arial" panose="020B0604020202020204" pitchFamily="34" charset="0"/>
              <a:buChar char="•"/>
            </a:pPr>
            <a:r>
              <a:rPr lang="en-US" sz="1400" dirty="0">
                <a:latin typeface="freight-text-pro"/>
              </a:rPr>
              <a:t> Step 5: </a:t>
            </a:r>
            <a:r>
              <a:rPr lang="en-US" sz="1400" b="1" dirty="0">
                <a:latin typeface="freight-text-pro"/>
              </a:rPr>
              <a:t>Identify Outliers: </a:t>
            </a:r>
            <a:r>
              <a:rPr lang="en-US" sz="1400" dirty="0">
                <a:latin typeface="freight-text-pro"/>
              </a:rPr>
              <a:t>Use visualizations and statistical methods to identify and handle outliers.</a:t>
            </a:r>
          </a:p>
          <a:p>
            <a:pPr>
              <a:lnSpc>
                <a:spcPct val="100000"/>
              </a:lnSpc>
              <a:buFont typeface="Arial" panose="020B0604020202020204" pitchFamily="34" charset="0"/>
              <a:buChar char="•"/>
            </a:pPr>
            <a:r>
              <a:rPr lang="en-US" sz="1400" dirty="0">
                <a:latin typeface="freight-text-pro"/>
              </a:rPr>
              <a:t> Step 6: </a:t>
            </a:r>
            <a:r>
              <a:rPr lang="en-IN" sz="1400" b="1" i="0" dirty="0">
                <a:solidFill>
                  <a:srgbClr val="0D0D0D"/>
                </a:solidFill>
                <a:effectLst/>
                <a:latin typeface="Söhne"/>
              </a:rPr>
              <a:t>Explore Relationships Between Variables</a:t>
            </a:r>
            <a:r>
              <a:rPr lang="en-US" sz="1400" b="1" i="0" dirty="0">
                <a:solidFill>
                  <a:srgbClr val="0D0D0D"/>
                </a:solidFill>
                <a:effectLst/>
                <a:latin typeface="freight-text-pro"/>
              </a:rPr>
              <a:t>: </a:t>
            </a:r>
            <a:r>
              <a:rPr lang="en-US" sz="1400" i="0" dirty="0">
                <a:solidFill>
                  <a:srgbClr val="0D0D0D"/>
                </a:solidFill>
                <a:effectLst/>
                <a:latin typeface="freight-text-pro"/>
              </a:rPr>
              <a:t>Use visualizations to explore relationships between variables, both numerical and categorical using univariate, segmented univariate, bivariate analysis.</a:t>
            </a:r>
          </a:p>
          <a:p>
            <a:pPr>
              <a:lnSpc>
                <a:spcPct val="100000"/>
              </a:lnSpc>
              <a:buFont typeface="Arial" panose="020B0604020202020204" pitchFamily="34" charset="0"/>
              <a:buChar char="•"/>
            </a:pPr>
            <a:r>
              <a:rPr lang="en-US" sz="1400" dirty="0">
                <a:latin typeface="freight-text-pro"/>
              </a:rPr>
              <a:t> Step 7: </a:t>
            </a:r>
            <a:r>
              <a:rPr lang="en-IN" sz="1400" b="1" i="0" dirty="0">
                <a:solidFill>
                  <a:srgbClr val="0D0D0D"/>
                </a:solidFill>
                <a:effectLst/>
                <a:latin typeface="Söhne"/>
              </a:rPr>
              <a:t>Summarize Findings &amp; Make Recommendations: </a:t>
            </a:r>
            <a:r>
              <a:rPr lang="en-US" sz="1400" i="0" dirty="0">
                <a:solidFill>
                  <a:srgbClr val="0D0D0D"/>
                </a:solidFill>
                <a:effectLst/>
                <a:latin typeface="Söhne"/>
              </a:rPr>
              <a:t>Summarize key insights and findings from the EDA process and make recommendations or decisions that can help address the problem or achieve the objectives of the analysis.</a:t>
            </a:r>
            <a:endParaRPr lang="en-IN" sz="1400" dirty="0">
              <a:latin typeface="freight-text-pro"/>
            </a:endParaRPr>
          </a:p>
        </p:txBody>
      </p:sp>
      <p:sp>
        <p:nvSpPr>
          <p:cNvPr id="7" name="TextBox 6">
            <a:extLst>
              <a:ext uri="{FF2B5EF4-FFF2-40B4-BE49-F238E27FC236}">
                <a16:creationId xmlns:a16="http://schemas.microsoft.com/office/drawing/2014/main" id="{273D90E3-ECB2-195F-F74F-370347A1229C}"/>
              </a:ext>
            </a:extLst>
          </p:cNvPr>
          <p:cNvSpPr txBox="1"/>
          <p:nvPr/>
        </p:nvSpPr>
        <p:spPr>
          <a:xfrm>
            <a:off x="1451578" y="1391655"/>
            <a:ext cx="6101696" cy="369332"/>
          </a:xfrm>
          <a:prstGeom prst="rect">
            <a:avLst/>
          </a:prstGeom>
          <a:noFill/>
        </p:spPr>
        <p:txBody>
          <a:bodyPr wrap="square">
            <a:spAutoFit/>
          </a:bodyPr>
          <a:lstStyle/>
          <a:p>
            <a:r>
              <a:rPr lang="en-US" b="0" i="0" dirty="0">
                <a:solidFill>
                  <a:srgbClr val="0D0D0D"/>
                </a:solidFill>
                <a:effectLst/>
                <a:latin typeface="Söhne"/>
              </a:rPr>
              <a:t>Steps and Best Practices:</a:t>
            </a:r>
            <a:endParaRPr lang="en-IN" dirty="0"/>
          </a:p>
        </p:txBody>
      </p:sp>
    </p:spTree>
    <p:extLst>
      <p:ext uri="{BB962C8B-B14F-4D97-AF65-F5344CB8AC3E}">
        <p14:creationId xmlns:p14="http://schemas.microsoft.com/office/powerpoint/2010/main" val="98112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E79A-A33B-8501-3529-84799DCB8E06}"/>
              </a:ext>
            </a:extLst>
          </p:cNvPr>
          <p:cNvSpPr>
            <a:spLocks noGrp="1"/>
          </p:cNvSpPr>
          <p:nvPr>
            <p:ph type="title"/>
          </p:nvPr>
        </p:nvSpPr>
        <p:spPr/>
        <p:txBody>
          <a:bodyPr/>
          <a:lstStyle/>
          <a:p>
            <a:r>
              <a:rPr lang="en-US" sz="3200" b="1" dirty="0">
                <a:latin typeface="freight-text-pro"/>
              </a:rPr>
              <a:t>Understand the Data</a:t>
            </a:r>
            <a:endParaRPr lang="en-IN" dirty="0"/>
          </a:p>
        </p:txBody>
      </p:sp>
      <p:sp>
        <p:nvSpPr>
          <p:cNvPr id="3" name="Content Placeholder 2">
            <a:extLst>
              <a:ext uri="{FF2B5EF4-FFF2-40B4-BE49-F238E27FC236}">
                <a16:creationId xmlns:a16="http://schemas.microsoft.com/office/drawing/2014/main" id="{0D8C760E-5913-CC90-5F7A-01A4A5C8859D}"/>
              </a:ext>
            </a:extLst>
          </p:cNvPr>
          <p:cNvSpPr>
            <a:spLocks noGrp="1"/>
          </p:cNvSpPr>
          <p:nvPr>
            <p:ph idx="1"/>
          </p:nvPr>
        </p:nvSpPr>
        <p:spPr>
          <a:xfrm>
            <a:off x="1102407" y="1914258"/>
            <a:ext cx="10075492" cy="4460906"/>
          </a:xfrm>
        </p:spPr>
        <p:txBody>
          <a:bodyPr>
            <a:normAutofit/>
          </a:bodyPr>
          <a:lstStyle/>
          <a:p>
            <a:pPr>
              <a:lnSpc>
                <a:spcPct val="100000"/>
              </a:lnSpc>
              <a:buFont typeface="Arial" panose="020B0604020202020204" pitchFamily="34" charset="0"/>
              <a:buChar char="•"/>
            </a:pPr>
            <a:r>
              <a:rPr lang="en-US" sz="1500" i="0" dirty="0">
                <a:solidFill>
                  <a:srgbClr val="0D0D0D"/>
                </a:solidFill>
                <a:effectLst/>
                <a:latin typeface="freight-text-pro"/>
                <a:cs typeface="Segoe UI" panose="020B0502040204020203" pitchFamily="34" charset="0"/>
              </a:rPr>
              <a:t> application_data.csv- </a:t>
            </a:r>
            <a:r>
              <a:rPr lang="en-IN" sz="1500" dirty="0">
                <a:latin typeface="freight-text-pro"/>
                <a:cs typeface="Segoe UI" panose="020B0502040204020203" pitchFamily="34" charset="0"/>
              </a:rPr>
              <a:t>It contains 122 columns and 307511 rows with data types float, int, object.</a:t>
            </a:r>
          </a:p>
          <a:p>
            <a:pPr lvl="1">
              <a:lnSpc>
                <a:spcPct val="100000"/>
              </a:lnSpc>
              <a:buFont typeface="Wingdings" panose="05000000000000000000" pitchFamily="2" charset="2"/>
              <a:buChar char="Ø"/>
            </a:pPr>
            <a:r>
              <a:rPr lang="en-IN" sz="1400" dirty="0">
                <a:latin typeface="freight-text-pro"/>
              </a:rPr>
              <a:t> Data Handling and Cleaning</a:t>
            </a:r>
          </a:p>
          <a:p>
            <a:pPr lvl="2">
              <a:lnSpc>
                <a:spcPct val="100000"/>
              </a:lnSpc>
              <a:buFont typeface="Wingdings" panose="05000000000000000000" pitchFamily="2" charset="2"/>
              <a:buChar char="§"/>
            </a:pPr>
            <a:r>
              <a:rPr lang="en-IN" sz="1300" dirty="0">
                <a:latin typeface="freight-text-pro"/>
              </a:rPr>
              <a:t>Handling Missing Values:</a:t>
            </a:r>
          </a:p>
          <a:p>
            <a:pPr lvl="3">
              <a:lnSpc>
                <a:spcPct val="100000"/>
              </a:lnSpc>
              <a:buFont typeface="Wingdings" panose="05000000000000000000" pitchFamily="2" charset="2"/>
              <a:buChar char="ü"/>
            </a:pPr>
            <a:r>
              <a:rPr lang="en-US" sz="1200" dirty="0">
                <a:latin typeface="freight-text-pro"/>
              </a:rPr>
              <a:t>After checking the data, it was found that the missing values range from 0.00 to 69.87% (in percentage). </a:t>
            </a:r>
            <a:r>
              <a:rPr lang="en-IN" sz="1200" dirty="0">
                <a:latin typeface="freight-text-pro"/>
              </a:rPr>
              <a:t>Lets drop the column having missing value more than 40%.</a:t>
            </a:r>
          </a:p>
          <a:p>
            <a:pPr lvl="3">
              <a:lnSpc>
                <a:spcPct val="100000"/>
              </a:lnSpc>
              <a:buFont typeface="Wingdings" panose="05000000000000000000" pitchFamily="2" charset="2"/>
              <a:buChar char="ü"/>
            </a:pPr>
            <a:r>
              <a:rPr lang="en-IN" sz="1200" dirty="0">
                <a:latin typeface="freight-text-pro"/>
              </a:rPr>
              <a:t>Remaining column </a:t>
            </a:r>
            <a:r>
              <a:rPr lang="en-US" sz="1200" dirty="0">
                <a:latin typeface="freight-text-pro"/>
              </a:rPr>
              <a:t>, missing values will be imputed using mean, median, or mode as appropriate.</a:t>
            </a:r>
          </a:p>
          <a:p>
            <a:pPr lvl="3">
              <a:lnSpc>
                <a:spcPct val="100000"/>
              </a:lnSpc>
              <a:buFont typeface="Wingdings" panose="05000000000000000000" pitchFamily="2" charset="2"/>
              <a:buChar char="ü"/>
            </a:pPr>
            <a:r>
              <a:rPr lang="en-US" sz="1200" dirty="0">
                <a:latin typeface="freight-text-pro"/>
              </a:rPr>
              <a:t>Certain columns such as 'DAYS_BIRTH', 'DAYS_EMPLOYED', 'DAYS_REGISTRATION', 'DAYS_ID_PUBLISH', and 'DAYS_LAST_PHONE_CHANGE' contain negative values. The absolute function was applied to convert them to positive values.</a:t>
            </a:r>
          </a:p>
          <a:p>
            <a:pPr lvl="3">
              <a:lnSpc>
                <a:spcPct val="100000"/>
              </a:lnSpc>
              <a:buFont typeface="Wingdings" panose="05000000000000000000" pitchFamily="2" charset="2"/>
              <a:buChar char="ü"/>
            </a:pPr>
            <a:r>
              <a:rPr lang="en-US" sz="1200" dirty="0">
                <a:latin typeface="freight-text-pro"/>
              </a:rPr>
              <a:t>Additionally, some columns contain extremely high values, such as 'AMT_INCOME_TOTAL’, 'AMT_CREDIT_RANGE’. To facilitate analysis, these columns were binned using appropriate methods.</a:t>
            </a:r>
          </a:p>
          <a:p>
            <a:pPr>
              <a:lnSpc>
                <a:spcPct val="100000"/>
              </a:lnSpc>
              <a:buFont typeface="Arial" panose="020B0604020202020204" pitchFamily="34" charset="0"/>
              <a:buChar char="•"/>
            </a:pPr>
            <a:r>
              <a:rPr kumimoji="0" lang="en-US" sz="1500" b="0" i="0" u="none" strike="noStrike" kern="1200" cap="none" spc="0" normalizeH="0" baseline="0" noProof="0" dirty="0">
                <a:ln>
                  <a:noFill/>
                </a:ln>
                <a:solidFill>
                  <a:srgbClr val="0D0D0D"/>
                </a:solidFill>
                <a:effectLst/>
                <a:uLnTx/>
                <a:uFillTx/>
                <a:latin typeface="freight-text-pro"/>
                <a:ea typeface="+mn-ea"/>
                <a:cs typeface="Segoe UI" panose="020B0502040204020203" pitchFamily="34" charset="0"/>
              </a:rPr>
              <a:t> previous_application- </a:t>
            </a:r>
            <a:r>
              <a:rPr kumimoji="0" lang="en-IN" sz="1500" b="0" i="0" u="none" strike="noStrike" kern="1200" cap="none" spc="0" normalizeH="0" baseline="0" noProof="0" dirty="0">
                <a:ln>
                  <a:noFill/>
                </a:ln>
                <a:solidFill>
                  <a:prstClr val="black"/>
                </a:solidFill>
                <a:effectLst/>
                <a:uLnTx/>
                <a:uFillTx/>
                <a:latin typeface="freight-text-pro"/>
                <a:ea typeface="+mn-ea"/>
                <a:cs typeface="Segoe UI" panose="020B0502040204020203" pitchFamily="34" charset="0"/>
              </a:rPr>
              <a:t>It contains 37 columns and 1670214 rows with data types float, int, object.</a:t>
            </a:r>
          </a:p>
          <a:p>
            <a:pPr lvl="1">
              <a:lnSpc>
                <a:spcPct val="100000"/>
              </a:lnSpc>
              <a:buFont typeface="Wingdings" panose="05000000000000000000" pitchFamily="2" charset="2"/>
              <a:buChar char="Ø"/>
            </a:pPr>
            <a:r>
              <a:rPr lang="en-IN" sz="1400" dirty="0">
                <a:latin typeface="freight-text-pro"/>
              </a:rPr>
              <a:t> Data Handling and Cleaning</a:t>
            </a:r>
          </a:p>
          <a:p>
            <a:pPr lvl="2">
              <a:lnSpc>
                <a:spcPct val="100000"/>
              </a:lnSpc>
              <a:buFont typeface="Wingdings" panose="05000000000000000000" pitchFamily="2" charset="2"/>
              <a:buChar char="§"/>
            </a:pPr>
            <a:r>
              <a:rPr lang="en-IN" sz="1300" dirty="0">
                <a:latin typeface="freight-text-pro"/>
              </a:rPr>
              <a:t>Handling Missing Values:</a:t>
            </a:r>
          </a:p>
          <a:p>
            <a:pPr lvl="3">
              <a:lnSpc>
                <a:spcPct val="100000"/>
              </a:lnSpc>
              <a:buFont typeface="Wingdings" panose="05000000000000000000" pitchFamily="2" charset="2"/>
              <a:buChar char="ü"/>
            </a:pPr>
            <a:r>
              <a:rPr lang="en-US" sz="1200" dirty="0">
                <a:latin typeface="freight-text-pro"/>
              </a:rPr>
              <a:t>After checking the data, it was found that the missing values range from 0.00 to 69.87% (in percentage). </a:t>
            </a:r>
            <a:r>
              <a:rPr lang="en-IN" sz="1200" dirty="0">
                <a:latin typeface="freight-text-pro"/>
              </a:rPr>
              <a:t>Lets drop the column having missing value more than 40%.</a:t>
            </a:r>
          </a:p>
          <a:p>
            <a:pPr lvl="3">
              <a:lnSpc>
                <a:spcPct val="100000"/>
              </a:lnSpc>
              <a:buFont typeface="Wingdings" panose="05000000000000000000" pitchFamily="2" charset="2"/>
              <a:buChar char="ü"/>
            </a:pPr>
            <a:r>
              <a:rPr lang="en-IN" sz="1200" dirty="0">
                <a:latin typeface="freight-text-pro"/>
              </a:rPr>
              <a:t>Remaining column </a:t>
            </a:r>
            <a:r>
              <a:rPr lang="en-US" sz="1200" dirty="0">
                <a:latin typeface="freight-text-pro"/>
              </a:rPr>
              <a:t>, missing values will be imputed using mean, median, or mode as appropriate.</a:t>
            </a:r>
          </a:p>
          <a:p>
            <a:pPr marL="1371600" lvl="3" indent="0">
              <a:lnSpc>
                <a:spcPct val="100000"/>
              </a:lnSpc>
              <a:buNone/>
            </a:pPr>
            <a:endParaRPr lang="en-US" sz="1200" dirty="0">
              <a:latin typeface="freight-text-pro"/>
            </a:endParaRPr>
          </a:p>
        </p:txBody>
      </p:sp>
    </p:spTree>
    <p:extLst>
      <p:ext uri="{BB962C8B-B14F-4D97-AF65-F5344CB8AC3E}">
        <p14:creationId xmlns:p14="http://schemas.microsoft.com/office/powerpoint/2010/main" val="94070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6824-A0DE-6D3F-A430-C065DC761217}"/>
              </a:ext>
            </a:extLst>
          </p:cNvPr>
          <p:cNvSpPr>
            <a:spLocks noGrp="1"/>
          </p:cNvSpPr>
          <p:nvPr>
            <p:ph type="title"/>
          </p:nvPr>
        </p:nvSpPr>
        <p:spPr/>
        <p:txBody>
          <a:bodyPr>
            <a:normAutofit/>
          </a:bodyPr>
          <a:lstStyle/>
          <a:p>
            <a:r>
              <a:rPr lang="en-IN" sz="3200" b="1" dirty="0">
                <a:latin typeface="freight-text-pro"/>
              </a:rPr>
              <a:t>Outliers Analysis Using Boxplot</a:t>
            </a:r>
          </a:p>
        </p:txBody>
      </p:sp>
      <p:sp>
        <p:nvSpPr>
          <p:cNvPr id="14" name="Content Placeholder 13">
            <a:extLst>
              <a:ext uri="{FF2B5EF4-FFF2-40B4-BE49-F238E27FC236}">
                <a16:creationId xmlns:a16="http://schemas.microsoft.com/office/drawing/2014/main" id="{1292D6A5-E213-5812-7512-9AECCF3F5763}"/>
              </a:ext>
            </a:extLst>
          </p:cNvPr>
          <p:cNvSpPr>
            <a:spLocks noGrp="1"/>
          </p:cNvSpPr>
          <p:nvPr>
            <p:ph idx="1"/>
          </p:nvPr>
        </p:nvSpPr>
        <p:spPr>
          <a:xfrm>
            <a:off x="1024127" y="2015732"/>
            <a:ext cx="10030727" cy="2077703"/>
          </a:xfrm>
        </p:spPr>
        <p:txBody>
          <a:bodyPr>
            <a:normAutofit/>
          </a:bodyPr>
          <a:lstStyle/>
          <a:p>
            <a:r>
              <a:rPr lang="en-US" sz="1300" dirty="0">
                <a:latin typeface="freight-text-pro"/>
              </a:rPr>
              <a:t>From the dataset, we observe that there is a significant difference between the maximum values and the 75th percentile for columns.</a:t>
            </a:r>
          </a:p>
          <a:p>
            <a:r>
              <a:rPr lang="en-IN" sz="1300" dirty="0">
                <a:latin typeface="freight-text-pro"/>
              </a:rPr>
              <a:t>Insight-</a:t>
            </a:r>
          </a:p>
          <a:p>
            <a:pPr lvl="1">
              <a:buFont typeface="Wingdings" panose="05000000000000000000" pitchFamily="2" charset="2"/>
              <a:buChar char="Ø"/>
            </a:pPr>
            <a:r>
              <a:rPr lang="en-US" sz="1300" dirty="0">
                <a:latin typeface="freight-text-pro"/>
              </a:rPr>
              <a:t> In the </a:t>
            </a:r>
            <a:r>
              <a:rPr lang="en-US" sz="1300" b="1" dirty="0">
                <a:latin typeface="freight-text-pro"/>
              </a:rPr>
              <a:t>'DAYS</a:t>
            </a:r>
            <a:r>
              <a:rPr lang="en-US" sz="1300" dirty="0">
                <a:latin typeface="freight-text-pro"/>
              </a:rPr>
              <a:t>_</a:t>
            </a:r>
            <a:r>
              <a:rPr lang="en-US" sz="1300" b="1" dirty="0">
                <a:latin typeface="freight-text-pro"/>
              </a:rPr>
              <a:t>EMPLOYED</a:t>
            </a:r>
            <a:r>
              <a:rPr lang="en-US" sz="1300" dirty="0">
                <a:latin typeface="freight-text-pro"/>
              </a:rPr>
              <a:t>' column, an outlier value of 365243 was identified, which corresponds to approximately 1000 years. Such a value is clearly unrealistic and indicates a data entry error or anomaly.</a:t>
            </a:r>
          </a:p>
          <a:p>
            <a:pPr lvl="1">
              <a:buFont typeface="Wingdings" panose="05000000000000000000" pitchFamily="2" charset="2"/>
              <a:buChar char="Ø"/>
            </a:pPr>
            <a:r>
              <a:rPr lang="en-US" sz="1300" dirty="0">
                <a:latin typeface="freight-text-pro"/>
              </a:rPr>
              <a:t>The </a:t>
            </a:r>
            <a:r>
              <a:rPr lang="en-US" sz="1300" b="1" dirty="0">
                <a:latin typeface="freight-text-pro"/>
              </a:rPr>
              <a:t>'AMT</a:t>
            </a:r>
            <a:r>
              <a:rPr lang="en-US" sz="1300" dirty="0">
                <a:latin typeface="freight-text-pro"/>
              </a:rPr>
              <a:t>_</a:t>
            </a:r>
            <a:r>
              <a:rPr lang="en-US" sz="1300" b="1" dirty="0">
                <a:latin typeface="freight-text-pro"/>
              </a:rPr>
              <a:t>INCOME</a:t>
            </a:r>
            <a:r>
              <a:rPr lang="en-US" sz="1300" dirty="0">
                <a:latin typeface="freight-text-pro"/>
              </a:rPr>
              <a:t>_</a:t>
            </a:r>
            <a:r>
              <a:rPr lang="en-US" sz="1300" b="1" dirty="0">
                <a:latin typeface="freight-text-pro"/>
              </a:rPr>
              <a:t>TOTAL</a:t>
            </a:r>
            <a:r>
              <a:rPr lang="en-US" sz="1300" dirty="0">
                <a:latin typeface="freight-text-pro"/>
              </a:rPr>
              <a:t>' column also exhibits a substantial number of outliers. This suggests that some loan applicants have significantly higher incomes compared to the rest of the dataset. While doing risk assessment we have to check on this.</a:t>
            </a:r>
          </a:p>
          <a:p>
            <a:pPr lvl="1">
              <a:buFont typeface="Wingdings" panose="05000000000000000000" pitchFamily="2" charset="2"/>
              <a:buChar char="Ø"/>
            </a:pPr>
            <a:r>
              <a:rPr lang="en-IN" sz="1300" b="1" dirty="0">
                <a:latin typeface="freight-text-pro"/>
              </a:rPr>
              <a:t>AMT_ANNUITY, AMT_CREDIT </a:t>
            </a:r>
            <a:r>
              <a:rPr lang="en-IN" sz="1300" dirty="0">
                <a:latin typeface="freight-text-pro"/>
              </a:rPr>
              <a:t>also contain Outliers.</a:t>
            </a:r>
          </a:p>
          <a:p>
            <a:pPr lvl="1">
              <a:buFont typeface="Wingdings" panose="05000000000000000000" pitchFamily="2" charset="2"/>
              <a:buChar char="Ø"/>
            </a:pPr>
            <a:r>
              <a:rPr lang="en-US" sz="1300" dirty="0">
                <a:latin typeface="freight-text-pro"/>
              </a:rPr>
              <a:t>There is a possibility of outliers in the </a:t>
            </a:r>
            <a:r>
              <a:rPr lang="en-US" sz="1300" b="1" dirty="0">
                <a:latin typeface="freight-text-pro"/>
              </a:rPr>
              <a:t>'CNT</a:t>
            </a:r>
            <a:r>
              <a:rPr lang="en-US" sz="1300" dirty="0">
                <a:latin typeface="freight-text-pro"/>
              </a:rPr>
              <a:t>_</a:t>
            </a:r>
            <a:r>
              <a:rPr lang="en-US" sz="1300" b="1" dirty="0">
                <a:latin typeface="freight-text-pro"/>
              </a:rPr>
              <a:t>CHILDREN</a:t>
            </a:r>
            <a:r>
              <a:rPr lang="en-US" sz="1300" dirty="0">
                <a:latin typeface="freight-text-pro"/>
              </a:rPr>
              <a:t>' column we need to further analyze.</a:t>
            </a:r>
            <a:endParaRPr lang="en-IN" sz="1300" dirty="0">
              <a:latin typeface="freight-text-pro"/>
            </a:endParaRPr>
          </a:p>
        </p:txBody>
      </p:sp>
      <p:pic>
        <p:nvPicPr>
          <p:cNvPr id="16" name="Picture 15">
            <a:extLst>
              <a:ext uri="{FF2B5EF4-FFF2-40B4-BE49-F238E27FC236}">
                <a16:creationId xmlns:a16="http://schemas.microsoft.com/office/drawing/2014/main" id="{E5BCD58C-A9D9-7DDC-9C3E-1B02C8D4A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05" y="4345534"/>
            <a:ext cx="2777383" cy="2512464"/>
          </a:xfrm>
          <a:prstGeom prst="rect">
            <a:avLst/>
          </a:prstGeom>
        </p:spPr>
      </p:pic>
      <p:pic>
        <p:nvPicPr>
          <p:cNvPr id="18" name="Picture 17">
            <a:extLst>
              <a:ext uri="{FF2B5EF4-FFF2-40B4-BE49-F238E27FC236}">
                <a16:creationId xmlns:a16="http://schemas.microsoft.com/office/drawing/2014/main" id="{8F703442-F129-50B8-B9F3-D33060315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549" y="4345534"/>
            <a:ext cx="2897024" cy="2512464"/>
          </a:xfrm>
          <a:prstGeom prst="rect">
            <a:avLst/>
          </a:prstGeom>
        </p:spPr>
      </p:pic>
      <p:pic>
        <p:nvPicPr>
          <p:cNvPr id="26" name="Picture 25">
            <a:extLst>
              <a:ext uri="{FF2B5EF4-FFF2-40B4-BE49-F238E27FC236}">
                <a16:creationId xmlns:a16="http://schemas.microsoft.com/office/drawing/2014/main" id="{4E556E01-47F0-DACB-41A2-6D572EAD3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2417" y="4345534"/>
            <a:ext cx="3230310" cy="2421134"/>
          </a:xfrm>
          <a:prstGeom prst="rect">
            <a:avLst/>
          </a:prstGeom>
        </p:spPr>
      </p:pic>
      <p:pic>
        <p:nvPicPr>
          <p:cNvPr id="28" name="Picture 27">
            <a:extLst>
              <a:ext uri="{FF2B5EF4-FFF2-40B4-BE49-F238E27FC236}">
                <a16:creationId xmlns:a16="http://schemas.microsoft.com/office/drawing/2014/main" id="{FE1AF01C-B616-A6F7-6876-8DAB39ADF7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2727" y="4345534"/>
            <a:ext cx="2913868" cy="2421135"/>
          </a:xfrm>
          <a:prstGeom prst="rect">
            <a:avLst/>
          </a:prstGeom>
        </p:spPr>
      </p:pic>
    </p:spTree>
    <p:extLst>
      <p:ext uri="{BB962C8B-B14F-4D97-AF65-F5344CB8AC3E}">
        <p14:creationId xmlns:p14="http://schemas.microsoft.com/office/powerpoint/2010/main" val="342120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6B4E-AAB6-D7C2-E621-919DB62BA2C2}"/>
              </a:ext>
            </a:extLst>
          </p:cNvPr>
          <p:cNvSpPr>
            <a:spLocks noGrp="1"/>
          </p:cNvSpPr>
          <p:nvPr>
            <p:ph type="title"/>
          </p:nvPr>
        </p:nvSpPr>
        <p:spPr/>
        <p:txBody>
          <a:bodyPr>
            <a:normAutofit/>
          </a:bodyPr>
          <a:lstStyle/>
          <a:p>
            <a:r>
              <a:rPr lang="en-IN" sz="3200" b="1" dirty="0">
                <a:latin typeface="freight-text-pro"/>
              </a:rPr>
              <a:t>Data imbalance</a:t>
            </a:r>
          </a:p>
        </p:txBody>
      </p:sp>
      <p:sp>
        <p:nvSpPr>
          <p:cNvPr id="3" name="Content Placeholder 2">
            <a:extLst>
              <a:ext uri="{FF2B5EF4-FFF2-40B4-BE49-F238E27FC236}">
                <a16:creationId xmlns:a16="http://schemas.microsoft.com/office/drawing/2014/main" id="{EAC4135C-91C6-13AE-A5CE-3C892F8834B8}"/>
              </a:ext>
            </a:extLst>
          </p:cNvPr>
          <p:cNvSpPr>
            <a:spLocks noGrp="1"/>
          </p:cNvSpPr>
          <p:nvPr>
            <p:ph idx="1"/>
          </p:nvPr>
        </p:nvSpPr>
        <p:spPr>
          <a:xfrm>
            <a:off x="1024128" y="2286000"/>
            <a:ext cx="9720073" cy="1354508"/>
          </a:xfrm>
        </p:spPr>
        <p:txBody>
          <a:bodyPr>
            <a:normAutofit/>
          </a:bodyPr>
          <a:lstStyle/>
          <a:p>
            <a:pPr>
              <a:buFont typeface="Arial" panose="020B0604020202020204" pitchFamily="34" charset="0"/>
              <a:buChar char="•"/>
            </a:pPr>
            <a:r>
              <a:rPr lang="en-US" sz="1300" dirty="0">
                <a:latin typeface="freight-text-pro"/>
              </a:rPr>
              <a:t>The majority of loan applicants in the dataset are Non Defaulter, constituting 91.93 % of the total.</a:t>
            </a:r>
          </a:p>
          <a:p>
            <a:pPr>
              <a:buFont typeface="Arial" panose="020B0604020202020204" pitchFamily="34" charset="0"/>
              <a:buChar char="•"/>
            </a:pPr>
            <a:r>
              <a:rPr lang="en-US" sz="1300" dirty="0">
                <a:latin typeface="freight-text-pro"/>
              </a:rPr>
              <a:t>Only a small proportion of applicants are Defaulters, accounting for 8.07% of the dataset.</a:t>
            </a:r>
          </a:p>
          <a:p>
            <a:pPr>
              <a:buFont typeface="Arial" panose="020B0604020202020204" pitchFamily="34" charset="0"/>
              <a:buChar char="•"/>
            </a:pPr>
            <a:r>
              <a:rPr lang="en-US" sz="1300" dirty="0">
                <a:latin typeface="freight-text-pro"/>
              </a:rPr>
              <a:t>The significant imbalance between Non Defaulter and Defaulters (11.39:1) indicates an uneven distribution, with Non Defaulter far outnumbering defaulters.</a:t>
            </a:r>
            <a:endParaRPr lang="en-IN" sz="1300" dirty="0">
              <a:latin typeface="freight-text-pro"/>
            </a:endParaRPr>
          </a:p>
        </p:txBody>
      </p:sp>
      <p:pic>
        <p:nvPicPr>
          <p:cNvPr id="5" name="Picture 4">
            <a:extLst>
              <a:ext uri="{FF2B5EF4-FFF2-40B4-BE49-F238E27FC236}">
                <a16:creationId xmlns:a16="http://schemas.microsoft.com/office/drawing/2014/main" id="{E5BD7D56-93C7-6DAE-9C07-526A16BE7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5380" y="3264493"/>
            <a:ext cx="4284184" cy="3527277"/>
          </a:xfrm>
          <a:prstGeom prst="rect">
            <a:avLst/>
          </a:prstGeom>
        </p:spPr>
      </p:pic>
    </p:spTree>
    <p:extLst>
      <p:ext uri="{BB962C8B-B14F-4D97-AF65-F5344CB8AC3E}">
        <p14:creationId xmlns:p14="http://schemas.microsoft.com/office/powerpoint/2010/main" val="322973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540E-01FE-69F8-741B-132632A072FF}"/>
              </a:ext>
            </a:extLst>
          </p:cNvPr>
          <p:cNvSpPr>
            <a:spLocks noGrp="1"/>
          </p:cNvSpPr>
          <p:nvPr>
            <p:ph type="title"/>
          </p:nvPr>
        </p:nvSpPr>
        <p:spPr/>
        <p:txBody>
          <a:bodyPr>
            <a:normAutofit/>
          </a:bodyPr>
          <a:lstStyle/>
          <a:p>
            <a:r>
              <a:rPr lang="en-IN" sz="3200" b="1" dirty="0">
                <a:latin typeface="freight-text-pro"/>
              </a:rPr>
              <a:t>Numerical Univariate Analysis</a:t>
            </a:r>
          </a:p>
        </p:txBody>
      </p:sp>
      <p:sp>
        <p:nvSpPr>
          <p:cNvPr id="3" name="Content Placeholder 2">
            <a:extLst>
              <a:ext uri="{FF2B5EF4-FFF2-40B4-BE49-F238E27FC236}">
                <a16:creationId xmlns:a16="http://schemas.microsoft.com/office/drawing/2014/main" id="{3F9E35FB-F709-8E61-709C-7469459027CD}"/>
              </a:ext>
            </a:extLst>
          </p:cNvPr>
          <p:cNvSpPr>
            <a:spLocks noGrp="1"/>
          </p:cNvSpPr>
          <p:nvPr>
            <p:ph idx="1"/>
          </p:nvPr>
        </p:nvSpPr>
        <p:spPr>
          <a:xfrm>
            <a:off x="1024128" y="2286000"/>
            <a:ext cx="9720073" cy="1143000"/>
          </a:xfrm>
        </p:spPr>
        <p:txBody>
          <a:bodyPr>
            <a:normAutofit/>
          </a:bodyPr>
          <a:lstStyle/>
          <a:p>
            <a:pPr>
              <a:buFont typeface="Arial" panose="020B0604020202020204" pitchFamily="34" charset="0"/>
              <a:buChar char="•"/>
            </a:pPr>
            <a:r>
              <a:rPr lang="en-US" sz="1300" dirty="0">
                <a:latin typeface="freight-text-pro"/>
              </a:rPr>
              <a:t>A majority of loans are granted for goods priced below 10 lakhs.</a:t>
            </a:r>
          </a:p>
          <a:p>
            <a:pPr>
              <a:buFont typeface="Arial" panose="020B0604020202020204" pitchFamily="34" charset="0"/>
              <a:buChar char="•"/>
            </a:pPr>
            <a:r>
              <a:rPr lang="en-US" sz="1300" dirty="0">
                <a:latin typeface="freight-text-pro"/>
              </a:rPr>
              <a:t>The majority of individuals pay annuities below 50,000 for their credit loans.</a:t>
            </a:r>
          </a:p>
          <a:p>
            <a:pPr>
              <a:buFont typeface="Arial" panose="020B0604020202020204" pitchFamily="34" charset="0"/>
              <a:buChar char="•"/>
            </a:pPr>
            <a:r>
              <a:rPr lang="en-US" sz="1300" dirty="0">
                <a:latin typeface="freight-text-pro"/>
              </a:rPr>
              <a:t>The credit amount of loans is predominantly less than 10 lakhs.</a:t>
            </a:r>
            <a:endParaRPr lang="en-IN" sz="1300" dirty="0"/>
          </a:p>
        </p:txBody>
      </p:sp>
      <p:pic>
        <p:nvPicPr>
          <p:cNvPr id="5" name="Picture 4">
            <a:extLst>
              <a:ext uri="{FF2B5EF4-FFF2-40B4-BE49-F238E27FC236}">
                <a16:creationId xmlns:a16="http://schemas.microsoft.com/office/drawing/2014/main" id="{9D7905AD-8C73-391A-22DF-44722995B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683" y="3281584"/>
            <a:ext cx="8727956" cy="3503777"/>
          </a:xfrm>
          <a:prstGeom prst="rect">
            <a:avLst/>
          </a:prstGeom>
        </p:spPr>
      </p:pic>
    </p:spTree>
    <p:extLst>
      <p:ext uri="{BB962C8B-B14F-4D97-AF65-F5344CB8AC3E}">
        <p14:creationId xmlns:p14="http://schemas.microsoft.com/office/powerpoint/2010/main" val="137353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0F60-91C3-2C06-14A8-E887A6686627}"/>
              </a:ext>
            </a:extLst>
          </p:cNvPr>
          <p:cNvSpPr>
            <a:spLocks noGrp="1"/>
          </p:cNvSpPr>
          <p:nvPr>
            <p:ph type="title"/>
          </p:nvPr>
        </p:nvSpPr>
        <p:spPr/>
        <p:txBody>
          <a:bodyPr>
            <a:normAutofit/>
          </a:bodyPr>
          <a:lstStyle/>
          <a:p>
            <a:r>
              <a:rPr lang="en-IN" sz="3200" b="1" dirty="0">
                <a:latin typeface="freight-text-pro"/>
              </a:rPr>
              <a:t>Numerical </a:t>
            </a:r>
            <a:r>
              <a:rPr lang="en-IN" sz="3200" b="1" i="0" dirty="0">
                <a:solidFill>
                  <a:srgbClr val="091E42"/>
                </a:solidFill>
                <a:effectLst/>
                <a:latin typeface="freight-text-pro"/>
              </a:rPr>
              <a:t>bivariate</a:t>
            </a:r>
            <a:r>
              <a:rPr lang="en-IN" sz="3200" b="1" dirty="0">
                <a:latin typeface="freight-text-pro"/>
              </a:rPr>
              <a:t> Analysis</a:t>
            </a:r>
            <a:endParaRPr lang="en-IN" sz="3200" b="1" dirty="0"/>
          </a:p>
        </p:txBody>
      </p:sp>
      <p:sp>
        <p:nvSpPr>
          <p:cNvPr id="7" name="Content Placeholder 6">
            <a:extLst>
              <a:ext uri="{FF2B5EF4-FFF2-40B4-BE49-F238E27FC236}">
                <a16:creationId xmlns:a16="http://schemas.microsoft.com/office/drawing/2014/main" id="{0D8ED920-11DA-7FFE-8BAB-F778D377A866}"/>
              </a:ext>
            </a:extLst>
          </p:cNvPr>
          <p:cNvSpPr>
            <a:spLocks noGrp="1"/>
          </p:cNvSpPr>
          <p:nvPr>
            <p:ph idx="1"/>
          </p:nvPr>
        </p:nvSpPr>
        <p:spPr>
          <a:xfrm>
            <a:off x="1024128" y="2285999"/>
            <a:ext cx="9720073" cy="1670703"/>
          </a:xfrm>
        </p:spPr>
        <p:txBody>
          <a:bodyPr>
            <a:normAutofit/>
          </a:bodyPr>
          <a:lstStyle/>
          <a:p>
            <a:pPr>
              <a:buFont typeface="Arial" panose="020B0604020202020204" pitchFamily="34" charset="0"/>
              <a:buChar char="•"/>
            </a:pPr>
            <a:r>
              <a:rPr lang="en-US" sz="1300" dirty="0">
                <a:latin typeface="freight-text-pro"/>
              </a:rPr>
              <a:t>AMT_CREDIT and AMT_GOODS_PRICE are linearly corelated, furthermore as AMT_CREDIT increases the defaulters are decreasing.</a:t>
            </a:r>
          </a:p>
          <a:p>
            <a:pPr>
              <a:buFont typeface="Arial" panose="020B0604020202020204" pitchFamily="34" charset="0"/>
              <a:buChar char="•"/>
            </a:pPr>
            <a:r>
              <a:rPr lang="en-US" sz="1300" dirty="0">
                <a:latin typeface="freight-text-pro"/>
              </a:rPr>
              <a:t>AMT_CREDIT and AMT_INCOME_TOTAL Individuals with higher incomes, particularly those earning more than 1 million, are less likely to take out loans. Additionally, when the 'AMT_CREDIT' exceeds 1.5, the number of defaulters decreases.</a:t>
            </a:r>
          </a:p>
          <a:p>
            <a:pPr>
              <a:buFont typeface="Arial" panose="020B0604020202020204" pitchFamily="34" charset="0"/>
              <a:buChar char="•"/>
            </a:pPr>
            <a:r>
              <a:rPr lang="en-US" sz="1300" dirty="0">
                <a:latin typeface="freight-text-pro"/>
              </a:rPr>
              <a:t>Note- Pairplot picture is not clear to visible Pls ref Jupyter file</a:t>
            </a:r>
          </a:p>
          <a:p>
            <a:endParaRPr lang="en-IN" sz="1300" dirty="0">
              <a:latin typeface="freight-text-pro"/>
            </a:endParaRPr>
          </a:p>
        </p:txBody>
      </p:sp>
      <p:pic>
        <p:nvPicPr>
          <p:cNvPr id="9" name="Picture 8">
            <a:extLst>
              <a:ext uri="{FF2B5EF4-FFF2-40B4-BE49-F238E27FC236}">
                <a16:creationId xmlns:a16="http://schemas.microsoft.com/office/drawing/2014/main" id="{E31E5424-97F0-2EB1-02E3-420019205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05980"/>
            <a:ext cx="2922663" cy="2652020"/>
          </a:xfrm>
          <a:prstGeom prst="rect">
            <a:avLst/>
          </a:prstGeom>
        </p:spPr>
      </p:pic>
      <p:pic>
        <p:nvPicPr>
          <p:cNvPr id="14" name="Picture 13">
            <a:extLst>
              <a:ext uri="{FF2B5EF4-FFF2-40B4-BE49-F238E27FC236}">
                <a16:creationId xmlns:a16="http://schemas.microsoft.com/office/drawing/2014/main" id="{0CFE721F-107D-748F-5B58-3E67386F2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703" y="4296165"/>
            <a:ext cx="3183297" cy="2507966"/>
          </a:xfrm>
          <a:prstGeom prst="rect">
            <a:avLst/>
          </a:prstGeom>
        </p:spPr>
      </p:pic>
      <p:pic>
        <p:nvPicPr>
          <p:cNvPr id="16" name="Picture 15">
            <a:extLst>
              <a:ext uri="{FF2B5EF4-FFF2-40B4-BE49-F238E27FC236}">
                <a16:creationId xmlns:a16="http://schemas.microsoft.com/office/drawing/2014/main" id="{718403F3-1B3D-1847-6A84-AD95BE3BC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4246" y="3429001"/>
            <a:ext cx="5862416" cy="3236720"/>
          </a:xfrm>
          <a:prstGeom prst="rect">
            <a:avLst/>
          </a:prstGeom>
        </p:spPr>
      </p:pic>
    </p:spTree>
    <p:extLst>
      <p:ext uri="{BB962C8B-B14F-4D97-AF65-F5344CB8AC3E}">
        <p14:creationId xmlns:p14="http://schemas.microsoft.com/office/powerpoint/2010/main" val="229868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EDD5-EEED-4132-0A8B-86989600FEB1}"/>
              </a:ext>
            </a:extLst>
          </p:cNvPr>
          <p:cNvSpPr>
            <a:spLocks noGrp="1"/>
          </p:cNvSpPr>
          <p:nvPr>
            <p:ph type="title"/>
          </p:nvPr>
        </p:nvSpPr>
        <p:spPr/>
        <p:txBody>
          <a:bodyPr>
            <a:normAutofit/>
          </a:bodyPr>
          <a:lstStyle/>
          <a:p>
            <a:r>
              <a:rPr lang="en-IN" sz="3200" b="1" i="0" dirty="0">
                <a:solidFill>
                  <a:srgbClr val="091E42"/>
                </a:solidFill>
                <a:effectLst/>
                <a:latin typeface="freight-text-pro"/>
              </a:rPr>
              <a:t>segmented univariate analysis</a:t>
            </a:r>
            <a:endParaRPr lang="en-IN" sz="3200" b="1" dirty="0"/>
          </a:p>
        </p:txBody>
      </p:sp>
      <p:sp>
        <p:nvSpPr>
          <p:cNvPr id="3" name="Content Placeholder 2">
            <a:extLst>
              <a:ext uri="{FF2B5EF4-FFF2-40B4-BE49-F238E27FC236}">
                <a16:creationId xmlns:a16="http://schemas.microsoft.com/office/drawing/2014/main" id="{7A0544C1-84E5-1674-BE9B-C61D3B52BCBC}"/>
              </a:ext>
            </a:extLst>
          </p:cNvPr>
          <p:cNvSpPr>
            <a:spLocks noGrp="1"/>
          </p:cNvSpPr>
          <p:nvPr>
            <p:ph idx="1"/>
          </p:nvPr>
        </p:nvSpPr>
        <p:spPr>
          <a:xfrm>
            <a:off x="1024128" y="2286000"/>
            <a:ext cx="10709248" cy="1673942"/>
          </a:xfrm>
        </p:spPr>
        <p:txBody>
          <a:bodyPr>
            <a:normAutofit/>
          </a:bodyPr>
          <a:lstStyle/>
          <a:p>
            <a:pPr>
              <a:buFont typeface="Arial" panose="020B0604020202020204" pitchFamily="34" charset="0"/>
              <a:buChar char="•"/>
            </a:pPr>
            <a:r>
              <a:rPr lang="en-US" sz="1300" dirty="0">
                <a:latin typeface="freight-text-pro"/>
              </a:rPr>
              <a:t> Approximately 8-9% of cash loan applicants and 5-6% of revolving loan applicants are defaulters.</a:t>
            </a:r>
          </a:p>
          <a:p>
            <a:pPr>
              <a:buFont typeface="Arial" panose="020B0604020202020204" pitchFamily="34" charset="0"/>
              <a:buChar char="•"/>
            </a:pPr>
            <a:r>
              <a:rPr lang="en-US" sz="1300" dirty="0">
                <a:latin typeface="freight-text-pro"/>
              </a:rPr>
              <a:t> Males have a higher default rate of approximately 10% compared to females, who have a default rate of about 7%.</a:t>
            </a:r>
          </a:p>
          <a:p>
            <a:pPr>
              <a:buFont typeface="Arial" panose="020B0604020202020204" pitchFamily="34" charset="0"/>
              <a:buChar char="•"/>
            </a:pPr>
            <a:r>
              <a:rPr lang="en-US" sz="1300" i="0" dirty="0">
                <a:solidFill>
                  <a:srgbClr val="151515"/>
                </a:solidFill>
                <a:effectLst/>
                <a:latin typeface="freight-text-pro"/>
              </a:rPr>
              <a:t>Individuals in the lower secondary education category exhibit the highest default rate, at around 11%, while those with academic degrees are the least likely to default on their loans.</a:t>
            </a:r>
          </a:p>
          <a:p>
            <a:pPr>
              <a:buFont typeface="Arial" panose="020B0604020202020204" pitchFamily="34" charset="0"/>
              <a:buChar char="•"/>
            </a:pPr>
            <a:r>
              <a:rPr lang="en-US" sz="1300" i="0" dirty="0">
                <a:solidFill>
                  <a:srgbClr val="151515"/>
                </a:solidFill>
                <a:effectLst/>
                <a:latin typeface="freight-text-pro"/>
              </a:rPr>
              <a:t>Individuals living with their parents have a default rate of approximately 11.5%, while those living in rented apartments have a default rate exceeding 12%.</a:t>
            </a:r>
          </a:p>
          <a:p>
            <a:pPr>
              <a:buFont typeface="Arial" panose="020B0604020202020204" pitchFamily="34" charset="0"/>
              <a:buChar char="•"/>
            </a:pPr>
            <a:endParaRPr lang="en-US" sz="1300" b="1" i="0" dirty="0">
              <a:solidFill>
                <a:srgbClr val="151515"/>
              </a:solidFill>
              <a:effectLst/>
              <a:latin typeface="freight-text-pro"/>
            </a:endParaRPr>
          </a:p>
          <a:p>
            <a:pPr>
              <a:buFont typeface="Arial" panose="020B0604020202020204" pitchFamily="34" charset="0"/>
              <a:buChar char="•"/>
            </a:pPr>
            <a:endParaRPr lang="en-US" sz="1100" b="1" i="0" dirty="0">
              <a:solidFill>
                <a:srgbClr val="151515"/>
              </a:solidFill>
              <a:effectLst/>
              <a:latin typeface="__Roboto_5506ec"/>
            </a:endParaRPr>
          </a:p>
          <a:p>
            <a:pPr>
              <a:buFont typeface="Arial" panose="020B0604020202020204" pitchFamily="34" charset="0"/>
              <a:buChar char="•"/>
            </a:pPr>
            <a:endParaRPr lang="en-US" sz="1100" b="1" i="0" dirty="0">
              <a:solidFill>
                <a:srgbClr val="151515"/>
              </a:solidFill>
              <a:effectLst/>
              <a:latin typeface="__Roboto_5506ec"/>
            </a:endParaRPr>
          </a:p>
          <a:p>
            <a:pPr>
              <a:buFont typeface="Arial" panose="020B0604020202020204" pitchFamily="34" charset="0"/>
              <a:buChar char="•"/>
            </a:pPr>
            <a:endParaRPr lang="en-US" sz="1100" b="0" i="0" dirty="0">
              <a:solidFill>
                <a:srgbClr val="151515"/>
              </a:solidFill>
              <a:effectLst/>
              <a:latin typeface="__Roboto_5506ec"/>
            </a:endParaRPr>
          </a:p>
          <a:p>
            <a:pPr>
              <a:buFont typeface="Arial" panose="020B0604020202020204" pitchFamily="34" charset="0"/>
              <a:buChar char="•"/>
            </a:pPr>
            <a:endParaRPr lang="en-US" sz="1300" dirty="0">
              <a:latin typeface="freight-text-pro"/>
            </a:endParaRPr>
          </a:p>
          <a:p>
            <a:pPr>
              <a:buFont typeface="Arial" panose="020B0604020202020204" pitchFamily="34" charset="0"/>
              <a:buChar char="•"/>
            </a:pPr>
            <a:endParaRPr lang="en-IN" sz="1300" dirty="0">
              <a:latin typeface="freight-text-pro"/>
            </a:endParaRPr>
          </a:p>
        </p:txBody>
      </p:sp>
      <p:pic>
        <p:nvPicPr>
          <p:cNvPr id="5" name="Picture 4">
            <a:extLst>
              <a:ext uri="{FF2B5EF4-FFF2-40B4-BE49-F238E27FC236}">
                <a16:creationId xmlns:a16="http://schemas.microsoft.com/office/drawing/2014/main" id="{FD6F7ED3-D002-BF95-7951-5F5D1BF0C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032" y="4051045"/>
            <a:ext cx="3138454" cy="2806955"/>
          </a:xfrm>
          <a:prstGeom prst="rect">
            <a:avLst/>
          </a:prstGeom>
        </p:spPr>
      </p:pic>
      <p:pic>
        <p:nvPicPr>
          <p:cNvPr id="7" name="Picture 6">
            <a:extLst>
              <a:ext uri="{FF2B5EF4-FFF2-40B4-BE49-F238E27FC236}">
                <a16:creationId xmlns:a16="http://schemas.microsoft.com/office/drawing/2014/main" id="{28655403-467A-5E6E-9E83-FCEE5A030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51046"/>
            <a:ext cx="2924623" cy="2656083"/>
          </a:xfrm>
          <a:prstGeom prst="rect">
            <a:avLst/>
          </a:prstGeom>
        </p:spPr>
      </p:pic>
      <p:pic>
        <p:nvPicPr>
          <p:cNvPr id="9" name="Picture 8">
            <a:extLst>
              <a:ext uri="{FF2B5EF4-FFF2-40B4-BE49-F238E27FC236}">
                <a16:creationId xmlns:a16="http://schemas.microsoft.com/office/drawing/2014/main" id="{1C8406C3-E369-4F29-E3B7-6C3547BE2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8485" y="4051046"/>
            <a:ext cx="3131405" cy="2791286"/>
          </a:xfrm>
          <a:prstGeom prst="rect">
            <a:avLst/>
          </a:prstGeom>
        </p:spPr>
      </p:pic>
      <p:pic>
        <p:nvPicPr>
          <p:cNvPr id="11" name="Picture 10">
            <a:extLst>
              <a:ext uri="{FF2B5EF4-FFF2-40B4-BE49-F238E27FC236}">
                <a16:creationId xmlns:a16="http://schemas.microsoft.com/office/drawing/2014/main" id="{C4EA8ABC-8803-D75F-ED20-BCC0EE9F76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8299" y="4051044"/>
            <a:ext cx="3279117" cy="2715854"/>
          </a:xfrm>
          <a:prstGeom prst="rect">
            <a:avLst/>
          </a:prstGeom>
        </p:spPr>
      </p:pic>
    </p:spTree>
    <p:extLst>
      <p:ext uri="{BB962C8B-B14F-4D97-AF65-F5344CB8AC3E}">
        <p14:creationId xmlns:p14="http://schemas.microsoft.com/office/powerpoint/2010/main" val="29704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EDD5-EEED-4132-0A8B-86989600FEB1}"/>
              </a:ext>
            </a:extLst>
          </p:cNvPr>
          <p:cNvSpPr>
            <a:spLocks noGrp="1"/>
          </p:cNvSpPr>
          <p:nvPr>
            <p:ph type="title"/>
          </p:nvPr>
        </p:nvSpPr>
        <p:spPr/>
        <p:txBody>
          <a:bodyPr>
            <a:normAutofit/>
          </a:bodyPr>
          <a:lstStyle/>
          <a:p>
            <a:r>
              <a:rPr lang="en-IN" sz="3200" b="1" i="0" dirty="0">
                <a:solidFill>
                  <a:srgbClr val="091E42"/>
                </a:solidFill>
                <a:effectLst/>
                <a:latin typeface="freight-text-pro"/>
              </a:rPr>
              <a:t>segmented univariate analysis</a:t>
            </a:r>
            <a:endParaRPr lang="en-IN" sz="3200" b="1" dirty="0"/>
          </a:p>
        </p:txBody>
      </p:sp>
      <p:sp>
        <p:nvSpPr>
          <p:cNvPr id="3" name="Content Placeholder 2">
            <a:extLst>
              <a:ext uri="{FF2B5EF4-FFF2-40B4-BE49-F238E27FC236}">
                <a16:creationId xmlns:a16="http://schemas.microsoft.com/office/drawing/2014/main" id="{7A0544C1-84E5-1674-BE9B-C61D3B52BCBC}"/>
              </a:ext>
            </a:extLst>
          </p:cNvPr>
          <p:cNvSpPr>
            <a:spLocks noGrp="1"/>
          </p:cNvSpPr>
          <p:nvPr>
            <p:ph idx="1"/>
          </p:nvPr>
        </p:nvSpPr>
        <p:spPr>
          <a:xfrm>
            <a:off x="1024128" y="2286000"/>
            <a:ext cx="10794706" cy="1673942"/>
          </a:xfrm>
        </p:spPr>
        <p:txBody>
          <a:bodyPr>
            <a:normAutofit/>
          </a:bodyPr>
          <a:lstStyle/>
          <a:p>
            <a:pPr>
              <a:buFont typeface="Arial" panose="020B0604020202020204" pitchFamily="34" charset="0"/>
              <a:buChar char="•"/>
            </a:pPr>
            <a:r>
              <a:rPr lang="en-US" sz="1300" dirty="0">
                <a:latin typeface="freight-text-pro"/>
              </a:rPr>
              <a:t>Civil marriage is associated with the highest percentage of defaulters, approximately 10%, while widows have the lowest percentage, around 6%, with the exception being the "Unknown" category</a:t>
            </a:r>
          </a:p>
          <a:p>
            <a:pPr>
              <a:buFont typeface="Arial" panose="020B0604020202020204" pitchFamily="34" charset="0"/>
              <a:buChar char="•"/>
            </a:pPr>
            <a:r>
              <a:rPr lang="en-US" sz="1300" i="0" dirty="0">
                <a:solidFill>
                  <a:srgbClr val="151515"/>
                </a:solidFill>
                <a:effectLst/>
                <a:latin typeface="freight-text-pro"/>
              </a:rPr>
              <a:t>Applicants on maternity leave and those who are unemployed have the highest defaulting percentages, at 40% and 37% respectively. Other categories fall below the average default rate of around 10%.</a:t>
            </a:r>
          </a:p>
          <a:p>
            <a:pPr>
              <a:buFont typeface="Arial" panose="020B0604020202020204" pitchFamily="34" charset="0"/>
              <a:buChar char="•"/>
            </a:pPr>
            <a:r>
              <a:rPr lang="en-US" sz="1300" i="0" dirty="0">
                <a:solidFill>
                  <a:srgbClr val="151515"/>
                </a:solidFill>
                <a:effectLst/>
                <a:latin typeface="freight-text-pro"/>
              </a:rPr>
              <a:t>Family member having more than 8 members and children having more than 6 increases the risk of defaulting.</a:t>
            </a:r>
          </a:p>
          <a:p>
            <a:pPr>
              <a:buFont typeface="Arial" panose="020B0604020202020204" pitchFamily="34" charset="0"/>
              <a:buChar char="•"/>
            </a:pPr>
            <a:endParaRPr lang="en-US" sz="1100" b="1" i="0" dirty="0">
              <a:solidFill>
                <a:srgbClr val="151515"/>
              </a:solidFill>
              <a:effectLst/>
              <a:latin typeface="__Roboto_5506ec"/>
            </a:endParaRPr>
          </a:p>
          <a:p>
            <a:pPr>
              <a:buFont typeface="Arial" panose="020B0604020202020204" pitchFamily="34" charset="0"/>
              <a:buChar char="•"/>
            </a:pPr>
            <a:endParaRPr lang="en-US" sz="1100" b="0" i="0" dirty="0">
              <a:solidFill>
                <a:srgbClr val="151515"/>
              </a:solidFill>
              <a:effectLst/>
              <a:latin typeface="__Roboto_5506ec"/>
            </a:endParaRPr>
          </a:p>
          <a:p>
            <a:pPr>
              <a:buFont typeface="Arial" panose="020B0604020202020204" pitchFamily="34" charset="0"/>
              <a:buChar char="•"/>
            </a:pPr>
            <a:endParaRPr lang="en-US" sz="1300" dirty="0">
              <a:latin typeface="freight-text-pro"/>
            </a:endParaRPr>
          </a:p>
          <a:p>
            <a:pPr>
              <a:buFont typeface="Arial" panose="020B0604020202020204" pitchFamily="34" charset="0"/>
              <a:buChar char="•"/>
            </a:pPr>
            <a:endParaRPr lang="en-IN" sz="1300" dirty="0">
              <a:latin typeface="freight-text-pro"/>
            </a:endParaRPr>
          </a:p>
        </p:txBody>
      </p:sp>
      <p:pic>
        <p:nvPicPr>
          <p:cNvPr id="6" name="Picture 5">
            <a:extLst>
              <a:ext uri="{FF2B5EF4-FFF2-40B4-BE49-F238E27FC236}">
                <a16:creationId xmlns:a16="http://schemas.microsoft.com/office/drawing/2014/main" id="{3F826242-133A-B933-5B25-B3B5A7E3C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1617" y="4066261"/>
            <a:ext cx="2900597" cy="2683465"/>
          </a:xfrm>
          <a:prstGeom prst="rect">
            <a:avLst/>
          </a:prstGeom>
        </p:spPr>
      </p:pic>
      <p:pic>
        <p:nvPicPr>
          <p:cNvPr id="10" name="Picture 9">
            <a:extLst>
              <a:ext uri="{FF2B5EF4-FFF2-40B4-BE49-F238E27FC236}">
                <a16:creationId xmlns:a16="http://schemas.microsoft.com/office/drawing/2014/main" id="{4429E444-62A8-A194-3D5E-BD77A4044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6" y="4066262"/>
            <a:ext cx="3074805" cy="2683465"/>
          </a:xfrm>
          <a:prstGeom prst="rect">
            <a:avLst/>
          </a:prstGeom>
        </p:spPr>
      </p:pic>
      <p:pic>
        <p:nvPicPr>
          <p:cNvPr id="13" name="Picture 12">
            <a:extLst>
              <a:ext uri="{FF2B5EF4-FFF2-40B4-BE49-F238E27FC236}">
                <a16:creationId xmlns:a16="http://schemas.microsoft.com/office/drawing/2014/main" id="{57B94CE6-0C95-307F-2B05-D3BD3BBCD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305" y="4066262"/>
            <a:ext cx="3144591" cy="2683465"/>
          </a:xfrm>
          <a:prstGeom prst="rect">
            <a:avLst/>
          </a:prstGeom>
        </p:spPr>
      </p:pic>
      <p:pic>
        <p:nvPicPr>
          <p:cNvPr id="19" name="Picture 18">
            <a:extLst>
              <a:ext uri="{FF2B5EF4-FFF2-40B4-BE49-F238E27FC236}">
                <a16:creationId xmlns:a16="http://schemas.microsoft.com/office/drawing/2014/main" id="{BF71090E-3E46-41C1-A45E-EEA2CE4E23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3896" y="4066261"/>
            <a:ext cx="3107087" cy="2563345"/>
          </a:xfrm>
          <a:prstGeom prst="rect">
            <a:avLst/>
          </a:prstGeom>
        </p:spPr>
      </p:pic>
    </p:spTree>
    <p:extLst>
      <p:ext uri="{BB962C8B-B14F-4D97-AF65-F5344CB8AC3E}">
        <p14:creationId xmlns:p14="http://schemas.microsoft.com/office/powerpoint/2010/main" val="2198166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2694</TotalTime>
  <Words>1955</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__Roboto_5506ec</vt:lpstr>
      <vt:lpstr>Arial</vt:lpstr>
      <vt:lpstr>freight-text-pro</vt:lpstr>
      <vt:lpstr>Helvetica Neue</vt:lpstr>
      <vt:lpstr>Segoe UI</vt:lpstr>
      <vt:lpstr>Söhne</vt:lpstr>
      <vt:lpstr>Tw Cen MT</vt:lpstr>
      <vt:lpstr>Tw Cen MT Condensed</vt:lpstr>
      <vt:lpstr>Wingdings</vt:lpstr>
      <vt:lpstr>Wingdings 3</vt:lpstr>
      <vt:lpstr>Integral</vt:lpstr>
      <vt:lpstr>Credit Analytics In Banking And Financial Services </vt:lpstr>
      <vt:lpstr>Exploratory Data Analysis (EDA):</vt:lpstr>
      <vt:lpstr>Understand the Data</vt:lpstr>
      <vt:lpstr>Outliers Analysis Using Boxplot</vt:lpstr>
      <vt:lpstr>Data imbalance</vt:lpstr>
      <vt:lpstr>Numerical Univariate Analysis</vt:lpstr>
      <vt:lpstr>Numerical bivariate Analysis</vt:lpstr>
      <vt:lpstr>segmented univariate analysis</vt:lpstr>
      <vt:lpstr>segmented univariate analysis</vt:lpstr>
      <vt:lpstr>segmented univariate analysis</vt:lpstr>
      <vt:lpstr>bivariate analysis</vt:lpstr>
      <vt:lpstr>top 10 correlation for the Defaulter and non defaulter</vt:lpstr>
      <vt:lpstr>Conclusions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Analytics In Banking And Financial Services</dc:title>
  <dc:creator>HP</dc:creator>
  <cp:lastModifiedBy>HP</cp:lastModifiedBy>
  <cp:revision>6</cp:revision>
  <dcterms:created xsi:type="dcterms:W3CDTF">2024-02-28T17:46:30Z</dcterms:created>
  <dcterms:modified xsi:type="dcterms:W3CDTF">2024-03-01T14:44:19Z</dcterms:modified>
</cp:coreProperties>
</file>