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73" r:id="rId4"/>
    <p:sldId id="274" r:id="rId5"/>
    <p:sldId id="269" r:id="rId6"/>
    <p:sldId id="267" r:id="rId7"/>
    <p:sldId id="268" r:id="rId8"/>
    <p:sldId id="270" r:id="rId9"/>
    <p:sldId id="257" r:id="rId10"/>
    <p:sldId id="275"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E13045-40AD-054F-AD82-E20EA66E9BCB}">
          <p14:sldIdLst>
            <p14:sldId id="256"/>
            <p14:sldId id="266"/>
            <p14:sldId id="273"/>
            <p14:sldId id="274"/>
            <p14:sldId id="269"/>
            <p14:sldId id="267"/>
            <p14:sldId id="268"/>
            <p14:sldId id="270"/>
            <p14:sldId id="257"/>
            <p14:sldId id="275"/>
            <p14:sldId id="271"/>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0"/>
    <p:restoredTop sz="94648"/>
  </p:normalViewPr>
  <p:slideViewPr>
    <p:cSldViewPr snapToGrid="0">
      <p:cViewPr varScale="1">
        <p:scale>
          <a:sx n="86" d="100"/>
          <a:sy n="86" d="100"/>
        </p:scale>
        <p:origin x="240"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1792-C612-4467-5EB2-D178FE6151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8B5B96-89CC-9D10-A8A0-7C09EF5C6C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2337B9-23A6-CFEB-E9AE-DE807C990D93}"/>
              </a:ext>
            </a:extLst>
          </p:cNvPr>
          <p:cNvSpPr>
            <a:spLocks noGrp="1"/>
          </p:cNvSpPr>
          <p:nvPr>
            <p:ph type="dt" sz="half" idx="10"/>
          </p:nvPr>
        </p:nvSpPr>
        <p:spPr/>
        <p:txBody>
          <a:bodyPr/>
          <a:lstStyle/>
          <a:p>
            <a:fld id="{40432FB3-3B0C-DD4D-97E1-02D5D7525DAB}" type="datetimeFigureOut">
              <a:rPr lang="en-US" smtClean="0"/>
              <a:t>3/9/23</a:t>
            </a:fld>
            <a:endParaRPr lang="en-US"/>
          </a:p>
        </p:txBody>
      </p:sp>
      <p:sp>
        <p:nvSpPr>
          <p:cNvPr id="5" name="Footer Placeholder 4">
            <a:extLst>
              <a:ext uri="{FF2B5EF4-FFF2-40B4-BE49-F238E27FC236}">
                <a16:creationId xmlns:a16="http://schemas.microsoft.com/office/drawing/2014/main" id="{ABE64784-9677-7A5F-658F-C0FDCB08D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C7DC83-5585-CAE5-97E6-E1C48B2827F5}"/>
              </a:ext>
            </a:extLst>
          </p:cNvPr>
          <p:cNvSpPr>
            <a:spLocks noGrp="1"/>
          </p:cNvSpPr>
          <p:nvPr>
            <p:ph type="sldNum" sz="quarter" idx="12"/>
          </p:nvPr>
        </p:nvSpPr>
        <p:spPr/>
        <p:txBody>
          <a:bodyPr/>
          <a:lstStyle/>
          <a:p>
            <a:fld id="{C0DD3ACD-F70B-FB4F-8B4F-1CB01C466048}" type="slidenum">
              <a:rPr lang="en-US" smtClean="0"/>
              <a:t>‹#›</a:t>
            </a:fld>
            <a:endParaRPr lang="en-US"/>
          </a:p>
        </p:txBody>
      </p:sp>
    </p:spTree>
    <p:extLst>
      <p:ext uri="{BB962C8B-B14F-4D97-AF65-F5344CB8AC3E}">
        <p14:creationId xmlns:p14="http://schemas.microsoft.com/office/powerpoint/2010/main" val="1318229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6DE0-F279-85C5-01B8-070A7B09C2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98E6F6-A1C0-1E89-3553-3D0FB8EABB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6A646-6B77-BD8E-C569-1B9D966376CD}"/>
              </a:ext>
            </a:extLst>
          </p:cNvPr>
          <p:cNvSpPr>
            <a:spLocks noGrp="1"/>
          </p:cNvSpPr>
          <p:nvPr>
            <p:ph type="dt" sz="half" idx="10"/>
          </p:nvPr>
        </p:nvSpPr>
        <p:spPr/>
        <p:txBody>
          <a:bodyPr/>
          <a:lstStyle/>
          <a:p>
            <a:fld id="{40432FB3-3B0C-DD4D-97E1-02D5D7525DAB}" type="datetimeFigureOut">
              <a:rPr lang="en-US" smtClean="0"/>
              <a:t>3/9/23</a:t>
            </a:fld>
            <a:endParaRPr lang="en-US"/>
          </a:p>
        </p:txBody>
      </p:sp>
      <p:sp>
        <p:nvSpPr>
          <p:cNvPr id="5" name="Footer Placeholder 4">
            <a:extLst>
              <a:ext uri="{FF2B5EF4-FFF2-40B4-BE49-F238E27FC236}">
                <a16:creationId xmlns:a16="http://schemas.microsoft.com/office/drawing/2014/main" id="{3139B65E-F52E-DEA7-2059-11C4EC4B5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CA5E8-6FAE-E73C-596E-B5E239D9F7DF}"/>
              </a:ext>
            </a:extLst>
          </p:cNvPr>
          <p:cNvSpPr>
            <a:spLocks noGrp="1"/>
          </p:cNvSpPr>
          <p:nvPr>
            <p:ph type="sldNum" sz="quarter" idx="12"/>
          </p:nvPr>
        </p:nvSpPr>
        <p:spPr/>
        <p:txBody>
          <a:bodyPr/>
          <a:lstStyle/>
          <a:p>
            <a:fld id="{C0DD3ACD-F70B-FB4F-8B4F-1CB01C466048}" type="slidenum">
              <a:rPr lang="en-US" smtClean="0"/>
              <a:t>‹#›</a:t>
            </a:fld>
            <a:endParaRPr lang="en-US"/>
          </a:p>
        </p:txBody>
      </p:sp>
    </p:spTree>
    <p:extLst>
      <p:ext uri="{BB962C8B-B14F-4D97-AF65-F5344CB8AC3E}">
        <p14:creationId xmlns:p14="http://schemas.microsoft.com/office/powerpoint/2010/main" val="1076042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8052E3-6BB0-5B3A-6893-9C4849B990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B792CE-CB4D-A821-8303-177EAFFDE6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18362-E4C9-E10C-741F-BA534CA02CFD}"/>
              </a:ext>
            </a:extLst>
          </p:cNvPr>
          <p:cNvSpPr>
            <a:spLocks noGrp="1"/>
          </p:cNvSpPr>
          <p:nvPr>
            <p:ph type="dt" sz="half" idx="10"/>
          </p:nvPr>
        </p:nvSpPr>
        <p:spPr/>
        <p:txBody>
          <a:bodyPr/>
          <a:lstStyle/>
          <a:p>
            <a:fld id="{40432FB3-3B0C-DD4D-97E1-02D5D7525DAB}" type="datetimeFigureOut">
              <a:rPr lang="en-US" smtClean="0"/>
              <a:t>3/9/23</a:t>
            </a:fld>
            <a:endParaRPr lang="en-US"/>
          </a:p>
        </p:txBody>
      </p:sp>
      <p:sp>
        <p:nvSpPr>
          <p:cNvPr id="5" name="Footer Placeholder 4">
            <a:extLst>
              <a:ext uri="{FF2B5EF4-FFF2-40B4-BE49-F238E27FC236}">
                <a16:creationId xmlns:a16="http://schemas.microsoft.com/office/drawing/2014/main" id="{FAD1A56D-13DF-223E-2E72-89F011A43F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A438C-18DC-4F94-1975-1671DC0C5DB0}"/>
              </a:ext>
            </a:extLst>
          </p:cNvPr>
          <p:cNvSpPr>
            <a:spLocks noGrp="1"/>
          </p:cNvSpPr>
          <p:nvPr>
            <p:ph type="sldNum" sz="quarter" idx="12"/>
          </p:nvPr>
        </p:nvSpPr>
        <p:spPr/>
        <p:txBody>
          <a:bodyPr/>
          <a:lstStyle/>
          <a:p>
            <a:fld id="{C0DD3ACD-F70B-FB4F-8B4F-1CB01C466048}" type="slidenum">
              <a:rPr lang="en-US" smtClean="0"/>
              <a:t>‹#›</a:t>
            </a:fld>
            <a:endParaRPr lang="en-US"/>
          </a:p>
        </p:txBody>
      </p:sp>
    </p:spTree>
    <p:extLst>
      <p:ext uri="{BB962C8B-B14F-4D97-AF65-F5344CB8AC3E}">
        <p14:creationId xmlns:p14="http://schemas.microsoft.com/office/powerpoint/2010/main" val="4171304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D5F3-1A61-02AB-D8B3-CD79C05F0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1CED0-08DB-BEAB-942C-4E047CD192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443E9-4DE1-E733-C191-2826BB3A87A5}"/>
              </a:ext>
            </a:extLst>
          </p:cNvPr>
          <p:cNvSpPr>
            <a:spLocks noGrp="1"/>
          </p:cNvSpPr>
          <p:nvPr>
            <p:ph type="dt" sz="half" idx="10"/>
          </p:nvPr>
        </p:nvSpPr>
        <p:spPr/>
        <p:txBody>
          <a:bodyPr/>
          <a:lstStyle/>
          <a:p>
            <a:fld id="{40432FB3-3B0C-DD4D-97E1-02D5D7525DAB}" type="datetimeFigureOut">
              <a:rPr lang="en-US" smtClean="0"/>
              <a:t>3/9/23</a:t>
            </a:fld>
            <a:endParaRPr lang="en-US"/>
          </a:p>
        </p:txBody>
      </p:sp>
      <p:sp>
        <p:nvSpPr>
          <p:cNvPr id="5" name="Footer Placeholder 4">
            <a:extLst>
              <a:ext uri="{FF2B5EF4-FFF2-40B4-BE49-F238E27FC236}">
                <a16:creationId xmlns:a16="http://schemas.microsoft.com/office/drawing/2014/main" id="{6D0701AE-49EC-4A57-4ABF-434DA915B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78FF1-87D5-B5D3-2E3F-34BA1C64E6E3}"/>
              </a:ext>
            </a:extLst>
          </p:cNvPr>
          <p:cNvSpPr>
            <a:spLocks noGrp="1"/>
          </p:cNvSpPr>
          <p:nvPr>
            <p:ph type="sldNum" sz="quarter" idx="12"/>
          </p:nvPr>
        </p:nvSpPr>
        <p:spPr/>
        <p:txBody>
          <a:bodyPr/>
          <a:lstStyle/>
          <a:p>
            <a:fld id="{C0DD3ACD-F70B-FB4F-8B4F-1CB01C466048}" type="slidenum">
              <a:rPr lang="en-US" smtClean="0"/>
              <a:t>‹#›</a:t>
            </a:fld>
            <a:endParaRPr lang="en-US"/>
          </a:p>
        </p:txBody>
      </p:sp>
    </p:spTree>
    <p:extLst>
      <p:ext uri="{BB962C8B-B14F-4D97-AF65-F5344CB8AC3E}">
        <p14:creationId xmlns:p14="http://schemas.microsoft.com/office/powerpoint/2010/main" val="517797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B4F5-8ED8-5E09-5C61-58E4D6248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1C2950-1779-C055-26BA-7F8260A85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6B1BAB-C4DB-F02A-96CE-D4F54F265A65}"/>
              </a:ext>
            </a:extLst>
          </p:cNvPr>
          <p:cNvSpPr>
            <a:spLocks noGrp="1"/>
          </p:cNvSpPr>
          <p:nvPr>
            <p:ph type="dt" sz="half" idx="10"/>
          </p:nvPr>
        </p:nvSpPr>
        <p:spPr/>
        <p:txBody>
          <a:bodyPr/>
          <a:lstStyle/>
          <a:p>
            <a:fld id="{40432FB3-3B0C-DD4D-97E1-02D5D7525DAB}" type="datetimeFigureOut">
              <a:rPr lang="en-US" smtClean="0"/>
              <a:t>3/9/23</a:t>
            </a:fld>
            <a:endParaRPr lang="en-US"/>
          </a:p>
        </p:txBody>
      </p:sp>
      <p:sp>
        <p:nvSpPr>
          <p:cNvPr id="5" name="Footer Placeholder 4">
            <a:extLst>
              <a:ext uri="{FF2B5EF4-FFF2-40B4-BE49-F238E27FC236}">
                <a16:creationId xmlns:a16="http://schemas.microsoft.com/office/drawing/2014/main" id="{3CCB6014-71A8-E657-D760-7C8206900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8B8C62-EFFB-E9C5-77BC-A4080CA8D6B9}"/>
              </a:ext>
            </a:extLst>
          </p:cNvPr>
          <p:cNvSpPr>
            <a:spLocks noGrp="1"/>
          </p:cNvSpPr>
          <p:nvPr>
            <p:ph type="sldNum" sz="quarter" idx="12"/>
          </p:nvPr>
        </p:nvSpPr>
        <p:spPr/>
        <p:txBody>
          <a:bodyPr/>
          <a:lstStyle/>
          <a:p>
            <a:fld id="{C0DD3ACD-F70B-FB4F-8B4F-1CB01C466048}" type="slidenum">
              <a:rPr lang="en-US" smtClean="0"/>
              <a:t>‹#›</a:t>
            </a:fld>
            <a:endParaRPr lang="en-US"/>
          </a:p>
        </p:txBody>
      </p:sp>
    </p:spTree>
    <p:extLst>
      <p:ext uri="{BB962C8B-B14F-4D97-AF65-F5344CB8AC3E}">
        <p14:creationId xmlns:p14="http://schemas.microsoft.com/office/powerpoint/2010/main" val="331986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FB3A-E00B-5F3A-3340-60F83E097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26F83B-2188-719A-166F-304AD2014B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F01B26-F3E8-6A8F-9F41-CAFA5FFDC2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9394CC-C8D5-405F-33E6-15D5F5CF614A}"/>
              </a:ext>
            </a:extLst>
          </p:cNvPr>
          <p:cNvSpPr>
            <a:spLocks noGrp="1"/>
          </p:cNvSpPr>
          <p:nvPr>
            <p:ph type="dt" sz="half" idx="10"/>
          </p:nvPr>
        </p:nvSpPr>
        <p:spPr/>
        <p:txBody>
          <a:bodyPr/>
          <a:lstStyle/>
          <a:p>
            <a:fld id="{40432FB3-3B0C-DD4D-97E1-02D5D7525DAB}" type="datetimeFigureOut">
              <a:rPr lang="en-US" smtClean="0"/>
              <a:t>3/9/23</a:t>
            </a:fld>
            <a:endParaRPr lang="en-US"/>
          </a:p>
        </p:txBody>
      </p:sp>
      <p:sp>
        <p:nvSpPr>
          <p:cNvPr id="6" name="Footer Placeholder 5">
            <a:extLst>
              <a:ext uri="{FF2B5EF4-FFF2-40B4-BE49-F238E27FC236}">
                <a16:creationId xmlns:a16="http://schemas.microsoft.com/office/drawing/2014/main" id="{46A9A856-7FEA-567A-0D13-5A3E21F974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610F0C-0439-9EC5-B00A-DCC83F732666}"/>
              </a:ext>
            </a:extLst>
          </p:cNvPr>
          <p:cNvSpPr>
            <a:spLocks noGrp="1"/>
          </p:cNvSpPr>
          <p:nvPr>
            <p:ph type="sldNum" sz="quarter" idx="12"/>
          </p:nvPr>
        </p:nvSpPr>
        <p:spPr/>
        <p:txBody>
          <a:bodyPr/>
          <a:lstStyle/>
          <a:p>
            <a:fld id="{C0DD3ACD-F70B-FB4F-8B4F-1CB01C466048}" type="slidenum">
              <a:rPr lang="en-US" smtClean="0"/>
              <a:t>‹#›</a:t>
            </a:fld>
            <a:endParaRPr lang="en-US"/>
          </a:p>
        </p:txBody>
      </p:sp>
    </p:spTree>
    <p:extLst>
      <p:ext uri="{BB962C8B-B14F-4D97-AF65-F5344CB8AC3E}">
        <p14:creationId xmlns:p14="http://schemas.microsoft.com/office/powerpoint/2010/main" val="193392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1D05B-551C-640E-6E8C-F41FA02B67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11EA8C-E41C-515C-24B1-D0572DE066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869D97-D5A1-01A0-D435-0E5CAC7CF3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F45A2-5D6A-0BF7-315E-B059585C3C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33C85A-A1DE-E242-D732-062FBF2CC4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56838-D126-F2A3-B4BE-2B5B073A8BBE}"/>
              </a:ext>
            </a:extLst>
          </p:cNvPr>
          <p:cNvSpPr>
            <a:spLocks noGrp="1"/>
          </p:cNvSpPr>
          <p:nvPr>
            <p:ph type="dt" sz="half" idx="10"/>
          </p:nvPr>
        </p:nvSpPr>
        <p:spPr/>
        <p:txBody>
          <a:bodyPr/>
          <a:lstStyle/>
          <a:p>
            <a:fld id="{40432FB3-3B0C-DD4D-97E1-02D5D7525DAB}" type="datetimeFigureOut">
              <a:rPr lang="en-US" smtClean="0"/>
              <a:t>3/9/23</a:t>
            </a:fld>
            <a:endParaRPr lang="en-US"/>
          </a:p>
        </p:txBody>
      </p:sp>
      <p:sp>
        <p:nvSpPr>
          <p:cNvPr id="8" name="Footer Placeholder 7">
            <a:extLst>
              <a:ext uri="{FF2B5EF4-FFF2-40B4-BE49-F238E27FC236}">
                <a16:creationId xmlns:a16="http://schemas.microsoft.com/office/drawing/2014/main" id="{AB5239D6-8B1B-D16D-D500-F2DE99C0A0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78D35E-430E-4DB5-121A-F08A46068C28}"/>
              </a:ext>
            </a:extLst>
          </p:cNvPr>
          <p:cNvSpPr>
            <a:spLocks noGrp="1"/>
          </p:cNvSpPr>
          <p:nvPr>
            <p:ph type="sldNum" sz="quarter" idx="12"/>
          </p:nvPr>
        </p:nvSpPr>
        <p:spPr/>
        <p:txBody>
          <a:bodyPr/>
          <a:lstStyle/>
          <a:p>
            <a:fld id="{C0DD3ACD-F70B-FB4F-8B4F-1CB01C466048}" type="slidenum">
              <a:rPr lang="en-US" smtClean="0"/>
              <a:t>‹#›</a:t>
            </a:fld>
            <a:endParaRPr lang="en-US"/>
          </a:p>
        </p:txBody>
      </p:sp>
    </p:spTree>
    <p:extLst>
      <p:ext uri="{BB962C8B-B14F-4D97-AF65-F5344CB8AC3E}">
        <p14:creationId xmlns:p14="http://schemas.microsoft.com/office/powerpoint/2010/main" val="3612326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65610-A93B-0B75-FD5E-CF3B93AE47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026F21-43B3-040C-EA1E-B0940D55A923}"/>
              </a:ext>
            </a:extLst>
          </p:cNvPr>
          <p:cNvSpPr>
            <a:spLocks noGrp="1"/>
          </p:cNvSpPr>
          <p:nvPr>
            <p:ph type="dt" sz="half" idx="10"/>
          </p:nvPr>
        </p:nvSpPr>
        <p:spPr/>
        <p:txBody>
          <a:bodyPr/>
          <a:lstStyle/>
          <a:p>
            <a:fld id="{40432FB3-3B0C-DD4D-97E1-02D5D7525DAB}" type="datetimeFigureOut">
              <a:rPr lang="en-US" smtClean="0"/>
              <a:t>3/9/23</a:t>
            </a:fld>
            <a:endParaRPr lang="en-US"/>
          </a:p>
        </p:txBody>
      </p:sp>
      <p:sp>
        <p:nvSpPr>
          <p:cNvPr id="4" name="Footer Placeholder 3">
            <a:extLst>
              <a:ext uri="{FF2B5EF4-FFF2-40B4-BE49-F238E27FC236}">
                <a16:creationId xmlns:a16="http://schemas.microsoft.com/office/drawing/2014/main" id="{698A4161-B86B-6CB9-8CF1-C2D615940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6E0255-2604-6441-909A-4FE07F7A498E}"/>
              </a:ext>
            </a:extLst>
          </p:cNvPr>
          <p:cNvSpPr>
            <a:spLocks noGrp="1"/>
          </p:cNvSpPr>
          <p:nvPr>
            <p:ph type="sldNum" sz="quarter" idx="12"/>
          </p:nvPr>
        </p:nvSpPr>
        <p:spPr/>
        <p:txBody>
          <a:bodyPr/>
          <a:lstStyle/>
          <a:p>
            <a:fld id="{C0DD3ACD-F70B-FB4F-8B4F-1CB01C466048}" type="slidenum">
              <a:rPr lang="en-US" smtClean="0"/>
              <a:t>‹#›</a:t>
            </a:fld>
            <a:endParaRPr lang="en-US"/>
          </a:p>
        </p:txBody>
      </p:sp>
    </p:spTree>
    <p:extLst>
      <p:ext uri="{BB962C8B-B14F-4D97-AF65-F5344CB8AC3E}">
        <p14:creationId xmlns:p14="http://schemas.microsoft.com/office/powerpoint/2010/main" val="2232604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084C3E-82BA-35AF-4965-1DC14DEAF47F}"/>
              </a:ext>
            </a:extLst>
          </p:cNvPr>
          <p:cNvSpPr>
            <a:spLocks noGrp="1"/>
          </p:cNvSpPr>
          <p:nvPr>
            <p:ph type="dt" sz="half" idx="10"/>
          </p:nvPr>
        </p:nvSpPr>
        <p:spPr/>
        <p:txBody>
          <a:bodyPr/>
          <a:lstStyle/>
          <a:p>
            <a:fld id="{40432FB3-3B0C-DD4D-97E1-02D5D7525DAB}" type="datetimeFigureOut">
              <a:rPr lang="en-US" smtClean="0"/>
              <a:t>3/9/23</a:t>
            </a:fld>
            <a:endParaRPr lang="en-US"/>
          </a:p>
        </p:txBody>
      </p:sp>
      <p:sp>
        <p:nvSpPr>
          <p:cNvPr id="3" name="Footer Placeholder 2">
            <a:extLst>
              <a:ext uri="{FF2B5EF4-FFF2-40B4-BE49-F238E27FC236}">
                <a16:creationId xmlns:a16="http://schemas.microsoft.com/office/drawing/2014/main" id="{BBC23D6D-706C-5C05-FBA0-E01F7F9789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098652-0AB8-D5ED-2BD8-E4AFE3ED3F86}"/>
              </a:ext>
            </a:extLst>
          </p:cNvPr>
          <p:cNvSpPr>
            <a:spLocks noGrp="1"/>
          </p:cNvSpPr>
          <p:nvPr>
            <p:ph type="sldNum" sz="quarter" idx="12"/>
          </p:nvPr>
        </p:nvSpPr>
        <p:spPr/>
        <p:txBody>
          <a:bodyPr/>
          <a:lstStyle/>
          <a:p>
            <a:fld id="{C0DD3ACD-F70B-FB4F-8B4F-1CB01C466048}" type="slidenum">
              <a:rPr lang="en-US" smtClean="0"/>
              <a:t>‹#›</a:t>
            </a:fld>
            <a:endParaRPr lang="en-US"/>
          </a:p>
        </p:txBody>
      </p:sp>
    </p:spTree>
    <p:extLst>
      <p:ext uri="{BB962C8B-B14F-4D97-AF65-F5344CB8AC3E}">
        <p14:creationId xmlns:p14="http://schemas.microsoft.com/office/powerpoint/2010/main" val="2798299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4291-E538-F0C4-5CC5-5F3CD0315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8D8091-0F09-DD05-063C-9AC0EE6D6A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848320-1E06-19CB-A8A7-8FD0A05B3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DDD7E5-EBAA-24A1-B003-FE8B5B4FC3A1}"/>
              </a:ext>
            </a:extLst>
          </p:cNvPr>
          <p:cNvSpPr>
            <a:spLocks noGrp="1"/>
          </p:cNvSpPr>
          <p:nvPr>
            <p:ph type="dt" sz="half" idx="10"/>
          </p:nvPr>
        </p:nvSpPr>
        <p:spPr/>
        <p:txBody>
          <a:bodyPr/>
          <a:lstStyle/>
          <a:p>
            <a:fld id="{40432FB3-3B0C-DD4D-97E1-02D5D7525DAB}" type="datetimeFigureOut">
              <a:rPr lang="en-US" smtClean="0"/>
              <a:t>3/9/23</a:t>
            </a:fld>
            <a:endParaRPr lang="en-US"/>
          </a:p>
        </p:txBody>
      </p:sp>
      <p:sp>
        <p:nvSpPr>
          <p:cNvPr id="6" name="Footer Placeholder 5">
            <a:extLst>
              <a:ext uri="{FF2B5EF4-FFF2-40B4-BE49-F238E27FC236}">
                <a16:creationId xmlns:a16="http://schemas.microsoft.com/office/drawing/2014/main" id="{2BAD398B-F53D-5C0F-B082-0DAE487BC1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8A9D0-A335-E3A1-639D-D6AC7FF4C36F}"/>
              </a:ext>
            </a:extLst>
          </p:cNvPr>
          <p:cNvSpPr>
            <a:spLocks noGrp="1"/>
          </p:cNvSpPr>
          <p:nvPr>
            <p:ph type="sldNum" sz="quarter" idx="12"/>
          </p:nvPr>
        </p:nvSpPr>
        <p:spPr/>
        <p:txBody>
          <a:bodyPr/>
          <a:lstStyle/>
          <a:p>
            <a:fld id="{C0DD3ACD-F70B-FB4F-8B4F-1CB01C466048}" type="slidenum">
              <a:rPr lang="en-US" smtClean="0"/>
              <a:t>‹#›</a:t>
            </a:fld>
            <a:endParaRPr lang="en-US"/>
          </a:p>
        </p:txBody>
      </p:sp>
    </p:spTree>
    <p:extLst>
      <p:ext uri="{BB962C8B-B14F-4D97-AF65-F5344CB8AC3E}">
        <p14:creationId xmlns:p14="http://schemas.microsoft.com/office/powerpoint/2010/main" val="1283335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DB31-FB29-7F5C-5CBB-E08344DDD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25C5C9-148B-5631-2176-1EE7732E3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D69981-B2F1-3E39-5C44-8E36CA5E0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CDD2E0-2474-2EDF-5E1B-A6CD431C6FF8}"/>
              </a:ext>
            </a:extLst>
          </p:cNvPr>
          <p:cNvSpPr>
            <a:spLocks noGrp="1"/>
          </p:cNvSpPr>
          <p:nvPr>
            <p:ph type="dt" sz="half" idx="10"/>
          </p:nvPr>
        </p:nvSpPr>
        <p:spPr/>
        <p:txBody>
          <a:bodyPr/>
          <a:lstStyle/>
          <a:p>
            <a:fld id="{40432FB3-3B0C-DD4D-97E1-02D5D7525DAB}" type="datetimeFigureOut">
              <a:rPr lang="en-US" smtClean="0"/>
              <a:t>3/9/23</a:t>
            </a:fld>
            <a:endParaRPr lang="en-US"/>
          </a:p>
        </p:txBody>
      </p:sp>
      <p:sp>
        <p:nvSpPr>
          <p:cNvPr id="6" name="Footer Placeholder 5">
            <a:extLst>
              <a:ext uri="{FF2B5EF4-FFF2-40B4-BE49-F238E27FC236}">
                <a16:creationId xmlns:a16="http://schemas.microsoft.com/office/drawing/2014/main" id="{9621A890-3A5B-F912-09AE-EB5A1FA8D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5CE1C3-3DF1-836C-A21E-2587CF379B35}"/>
              </a:ext>
            </a:extLst>
          </p:cNvPr>
          <p:cNvSpPr>
            <a:spLocks noGrp="1"/>
          </p:cNvSpPr>
          <p:nvPr>
            <p:ph type="sldNum" sz="quarter" idx="12"/>
          </p:nvPr>
        </p:nvSpPr>
        <p:spPr/>
        <p:txBody>
          <a:bodyPr/>
          <a:lstStyle/>
          <a:p>
            <a:fld id="{C0DD3ACD-F70B-FB4F-8B4F-1CB01C466048}" type="slidenum">
              <a:rPr lang="en-US" smtClean="0"/>
              <a:t>‹#›</a:t>
            </a:fld>
            <a:endParaRPr lang="en-US"/>
          </a:p>
        </p:txBody>
      </p:sp>
    </p:spTree>
    <p:extLst>
      <p:ext uri="{BB962C8B-B14F-4D97-AF65-F5344CB8AC3E}">
        <p14:creationId xmlns:p14="http://schemas.microsoft.com/office/powerpoint/2010/main" val="401254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7107CF-AEED-25E9-A7CE-494F136549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93FE69-A59D-4113-A493-7224E9772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C8C40-922D-F797-3ECB-172B6A2C7B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32FB3-3B0C-DD4D-97E1-02D5D7525DAB}" type="datetimeFigureOut">
              <a:rPr lang="en-US" smtClean="0"/>
              <a:t>3/9/23</a:t>
            </a:fld>
            <a:endParaRPr lang="en-US"/>
          </a:p>
        </p:txBody>
      </p:sp>
      <p:sp>
        <p:nvSpPr>
          <p:cNvPr id="5" name="Footer Placeholder 4">
            <a:extLst>
              <a:ext uri="{FF2B5EF4-FFF2-40B4-BE49-F238E27FC236}">
                <a16:creationId xmlns:a16="http://schemas.microsoft.com/office/drawing/2014/main" id="{F282B55A-169B-CB48-4C12-2340673C69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C799AC-2585-5044-7FB3-66BA1F687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D3ACD-F70B-FB4F-8B4F-1CB01C466048}" type="slidenum">
              <a:rPr lang="en-US" smtClean="0"/>
              <a:t>‹#›</a:t>
            </a:fld>
            <a:endParaRPr lang="en-US"/>
          </a:p>
        </p:txBody>
      </p:sp>
    </p:spTree>
    <p:extLst>
      <p:ext uri="{BB962C8B-B14F-4D97-AF65-F5344CB8AC3E}">
        <p14:creationId xmlns:p14="http://schemas.microsoft.com/office/powerpoint/2010/main" val="4207158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FAE7E5-8BAA-DB67-3994-07A4FDFF1C90}"/>
              </a:ext>
            </a:extLst>
          </p:cNvPr>
          <p:cNvSpPr>
            <a:spLocks noGrp="1"/>
          </p:cNvSpPr>
          <p:nvPr>
            <p:ph type="ctrTitle"/>
          </p:nvPr>
        </p:nvSpPr>
        <p:spPr>
          <a:xfrm>
            <a:off x="1524000" y="1293338"/>
            <a:ext cx="9144000" cy="3274592"/>
          </a:xfrm>
        </p:spPr>
        <p:txBody>
          <a:bodyPr anchor="ctr">
            <a:normAutofit/>
          </a:bodyPr>
          <a:lstStyle/>
          <a:p>
            <a:r>
              <a:rPr lang="en-US" sz="7200" dirty="0"/>
              <a:t>Airline </a:t>
            </a:r>
            <a:r>
              <a:rPr lang="en-US" sz="7200"/>
              <a:t>Sentiment Analysis</a:t>
            </a:r>
          </a:p>
        </p:txBody>
      </p:sp>
      <p:sp>
        <p:nvSpPr>
          <p:cNvPr id="3" name="Subtitle 2">
            <a:extLst>
              <a:ext uri="{FF2B5EF4-FFF2-40B4-BE49-F238E27FC236}">
                <a16:creationId xmlns:a16="http://schemas.microsoft.com/office/drawing/2014/main" id="{953AA528-4C0E-F196-8AFA-EF788BA05DD9}"/>
              </a:ext>
            </a:extLst>
          </p:cNvPr>
          <p:cNvSpPr>
            <a:spLocks noGrp="1"/>
          </p:cNvSpPr>
          <p:nvPr>
            <p:ph type="subTitle" idx="1"/>
          </p:nvPr>
        </p:nvSpPr>
        <p:spPr>
          <a:xfrm>
            <a:off x="1524000" y="5514052"/>
            <a:ext cx="9144000" cy="651910"/>
          </a:xfrm>
        </p:spPr>
        <p:txBody>
          <a:bodyPr anchor="ctr">
            <a:normAutofit/>
          </a:bodyPr>
          <a:lstStyle/>
          <a:p>
            <a:r>
              <a:rPr lang="en-US" sz="600"/>
              <a:t>MGSC 410-01</a:t>
            </a:r>
          </a:p>
          <a:p>
            <a:r>
              <a:rPr lang="en-US" sz="600"/>
              <a:t>Yuna Kim</a:t>
            </a:r>
          </a:p>
          <a:p>
            <a:r>
              <a:rPr lang="en-US" sz="600"/>
              <a:t>Assignment 1</a:t>
            </a:r>
          </a:p>
        </p:txBody>
      </p:sp>
      <p:cxnSp>
        <p:nvCxnSpPr>
          <p:cNvPr id="33" name="Straight Connector 3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634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A3582-CD0B-50FD-7B9C-11C50A821950}"/>
              </a:ext>
            </a:extLst>
          </p:cNvPr>
          <p:cNvSpPr>
            <a:spLocks noGrp="1"/>
          </p:cNvSpPr>
          <p:nvPr>
            <p:ph type="title"/>
          </p:nvPr>
        </p:nvSpPr>
        <p:spPr/>
        <p:txBody>
          <a:bodyPr/>
          <a:lstStyle/>
          <a:p>
            <a:r>
              <a:rPr lang="en-US" dirty="0"/>
              <a:t>Model performance analysis</a:t>
            </a:r>
          </a:p>
        </p:txBody>
      </p:sp>
      <p:pic>
        <p:nvPicPr>
          <p:cNvPr id="5" name="Content Placeholder 4" descr="Table&#10;&#10;Description automatically generated">
            <a:extLst>
              <a:ext uri="{FF2B5EF4-FFF2-40B4-BE49-F238E27FC236}">
                <a16:creationId xmlns:a16="http://schemas.microsoft.com/office/drawing/2014/main" id="{0869AC46-7C87-4A48-FC14-9600B9701C75}"/>
              </a:ext>
            </a:extLst>
          </p:cNvPr>
          <p:cNvPicPr>
            <a:picLocks noGrp="1" noChangeAspect="1"/>
          </p:cNvPicPr>
          <p:nvPr>
            <p:ph idx="1"/>
          </p:nvPr>
        </p:nvPicPr>
        <p:blipFill>
          <a:blip r:embed="rId2"/>
          <a:stretch>
            <a:fillRect/>
          </a:stretch>
        </p:blipFill>
        <p:spPr>
          <a:xfrm>
            <a:off x="328358" y="3737433"/>
            <a:ext cx="6217817" cy="2280308"/>
          </a:xfrm>
        </p:spPr>
      </p:pic>
      <p:pic>
        <p:nvPicPr>
          <p:cNvPr id="7" name="Picture 6" descr="Table&#10;&#10;Description automatically generated">
            <a:extLst>
              <a:ext uri="{FF2B5EF4-FFF2-40B4-BE49-F238E27FC236}">
                <a16:creationId xmlns:a16="http://schemas.microsoft.com/office/drawing/2014/main" id="{D15B66B9-7738-76A3-7DE4-06579249F681}"/>
              </a:ext>
            </a:extLst>
          </p:cNvPr>
          <p:cNvPicPr>
            <a:picLocks noChangeAspect="1"/>
          </p:cNvPicPr>
          <p:nvPr/>
        </p:nvPicPr>
        <p:blipFill>
          <a:blip r:embed="rId3"/>
          <a:stretch>
            <a:fillRect/>
          </a:stretch>
        </p:blipFill>
        <p:spPr>
          <a:xfrm>
            <a:off x="526375" y="1603833"/>
            <a:ext cx="6019800" cy="2133600"/>
          </a:xfrm>
          <a:prstGeom prst="rect">
            <a:avLst/>
          </a:prstGeom>
        </p:spPr>
      </p:pic>
      <p:sp>
        <p:nvSpPr>
          <p:cNvPr id="8" name="TextBox 7">
            <a:extLst>
              <a:ext uri="{FF2B5EF4-FFF2-40B4-BE49-F238E27FC236}">
                <a16:creationId xmlns:a16="http://schemas.microsoft.com/office/drawing/2014/main" id="{D1A1366B-5A75-581B-475B-72EE6FF5ED79}"/>
              </a:ext>
            </a:extLst>
          </p:cNvPr>
          <p:cNvSpPr txBox="1"/>
          <p:nvPr/>
        </p:nvSpPr>
        <p:spPr>
          <a:xfrm>
            <a:off x="6734432" y="2195049"/>
            <a:ext cx="5550237" cy="2585323"/>
          </a:xfrm>
          <a:prstGeom prst="rect">
            <a:avLst/>
          </a:prstGeom>
          <a:noFill/>
        </p:spPr>
        <p:txBody>
          <a:bodyPr wrap="none" rtlCol="0">
            <a:spAutoFit/>
          </a:bodyPr>
          <a:lstStyle/>
          <a:p>
            <a:r>
              <a:rPr lang="en-US" dirty="0"/>
              <a:t>Precision score, recall score, and f1 score shows that</a:t>
            </a:r>
          </a:p>
          <a:p>
            <a:r>
              <a:rPr lang="en-US" dirty="0"/>
              <a:t>negative tweets are predicted the best, and neutral</a:t>
            </a:r>
          </a:p>
          <a:p>
            <a:r>
              <a:rPr lang="en-US" dirty="0"/>
              <a:t>tweets are the hardest to predict. </a:t>
            </a:r>
          </a:p>
          <a:p>
            <a:endParaRPr lang="en-US" dirty="0"/>
          </a:p>
          <a:p>
            <a:endParaRPr lang="en-US" dirty="0"/>
          </a:p>
          <a:p>
            <a:r>
              <a:rPr lang="en-US" dirty="0"/>
              <a:t>This difference in scores could be a result from different </a:t>
            </a:r>
          </a:p>
          <a:p>
            <a:r>
              <a:rPr lang="en-US" dirty="0"/>
              <a:t>data size of negative, neutral, and positive tweets. </a:t>
            </a:r>
          </a:p>
          <a:p>
            <a:r>
              <a:rPr lang="en-US" dirty="0"/>
              <a:t>Negative tweets had the most number of occurrences, </a:t>
            </a:r>
          </a:p>
          <a:p>
            <a:r>
              <a:rPr lang="en-US" dirty="0"/>
              <a:t>so the model could perform well on predicting negatives.</a:t>
            </a:r>
          </a:p>
        </p:txBody>
      </p:sp>
      <p:sp>
        <p:nvSpPr>
          <p:cNvPr id="9" name="TextBox 8">
            <a:extLst>
              <a:ext uri="{FF2B5EF4-FFF2-40B4-BE49-F238E27FC236}">
                <a16:creationId xmlns:a16="http://schemas.microsoft.com/office/drawing/2014/main" id="{236945EA-4999-D144-ADB9-C084387A7DBC}"/>
              </a:ext>
            </a:extLst>
          </p:cNvPr>
          <p:cNvSpPr txBox="1"/>
          <p:nvPr/>
        </p:nvSpPr>
        <p:spPr>
          <a:xfrm>
            <a:off x="156095" y="1449944"/>
            <a:ext cx="1364209" cy="307777"/>
          </a:xfrm>
          <a:prstGeom prst="rect">
            <a:avLst/>
          </a:prstGeom>
          <a:noFill/>
        </p:spPr>
        <p:txBody>
          <a:bodyPr wrap="square" rtlCol="0">
            <a:spAutoFit/>
          </a:bodyPr>
          <a:lstStyle/>
          <a:p>
            <a:r>
              <a:rPr lang="en-US" sz="1400" dirty="0"/>
              <a:t>&lt;Train Set&gt;</a:t>
            </a:r>
          </a:p>
        </p:txBody>
      </p:sp>
      <p:sp>
        <p:nvSpPr>
          <p:cNvPr id="10" name="TextBox 9">
            <a:extLst>
              <a:ext uri="{FF2B5EF4-FFF2-40B4-BE49-F238E27FC236}">
                <a16:creationId xmlns:a16="http://schemas.microsoft.com/office/drawing/2014/main" id="{8D3B031B-5E61-47C5-E02C-AF13D5D06646}"/>
              </a:ext>
            </a:extLst>
          </p:cNvPr>
          <p:cNvSpPr txBox="1"/>
          <p:nvPr/>
        </p:nvSpPr>
        <p:spPr>
          <a:xfrm>
            <a:off x="140101" y="3737433"/>
            <a:ext cx="1364209" cy="307777"/>
          </a:xfrm>
          <a:prstGeom prst="rect">
            <a:avLst/>
          </a:prstGeom>
          <a:noFill/>
        </p:spPr>
        <p:txBody>
          <a:bodyPr wrap="square" rtlCol="0">
            <a:spAutoFit/>
          </a:bodyPr>
          <a:lstStyle/>
          <a:p>
            <a:r>
              <a:rPr lang="en-US" sz="1400" dirty="0"/>
              <a:t>&lt;Test Set&gt;</a:t>
            </a:r>
          </a:p>
        </p:txBody>
      </p:sp>
      <p:sp>
        <p:nvSpPr>
          <p:cNvPr id="11" name="TextBox 10">
            <a:extLst>
              <a:ext uri="{FF2B5EF4-FFF2-40B4-BE49-F238E27FC236}">
                <a16:creationId xmlns:a16="http://schemas.microsoft.com/office/drawing/2014/main" id="{3518DBE8-9E46-1685-303E-0AE10F924CEF}"/>
              </a:ext>
            </a:extLst>
          </p:cNvPr>
          <p:cNvSpPr txBox="1"/>
          <p:nvPr/>
        </p:nvSpPr>
        <p:spPr>
          <a:xfrm>
            <a:off x="2458995" y="1977081"/>
            <a:ext cx="2916194" cy="864973"/>
          </a:xfrm>
          <a:prstGeom prst="rect">
            <a:avLst/>
          </a:prstGeom>
          <a:noFill/>
          <a:ln w="38100">
            <a:solidFill>
              <a:srgbClr val="C0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272899D2-7355-228A-E2A7-EA3614E4B8BD}"/>
              </a:ext>
            </a:extLst>
          </p:cNvPr>
          <p:cNvSpPr txBox="1"/>
          <p:nvPr/>
        </p:nvSpPr>
        <p:spPr>
          <a:xfrm>
            <a:off x="2458995" y="4200325"/>
            <a:ext cx="2916194" cy="864973"/>
          </a:xfrm>
          <a:prstGeom prst="rect">
            <a:avLst/>
          </a:prstGeom>
          <a:noFill/>
          <a:ln w="38100">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330568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7C4AA5-FF05-A22B-179A-3B54B2D84A48}"/>
              </a:ext>
            </a:extLst>
          </p:cNvPr>
          <p:cNvSpPr>
            <a:spLocks noGrp="1"/>
          </p:cNvSpPr>
          <p:nvPr>
            <p:ph type="title"/>
          </p:nvPr>
        </p:nvSpPr>
        <p:spPr>
          <a:xfrm>
            <a:off x="1051560" y="586822"/>
            <a:ext cx="3657600" cy="1645920"/>
          </a:xfrm>
        </p:spPr>
        <p:txBody>
          <a:bodyPr>
            <a:normAutofit/>
          </a:bodyPr>
          <a:lstStyle/>
          <a:p>
            <a:r>
              <a:rPr lang="en-US" sz="3200"/>
              <a:t>Feature Importance</a:t>
            </a:r>
          </a:p>
        </p:txBody>
      </p:sp>
      <p:sp>
        <p:nvSpPr>
          <p:cNvPr id="18" name="Rectangle 1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1404DC3B-8AF9-3DBC-5744-3395BF7C51D1}"/>
              </a:ext>
            </a:extLst>
          </p:cNvPr>
          <p:cNvSpPr>
            <a:spLocks noGrp="1"/>
          </p:cNvSpPr>
          <p:nvPr>
            <p:ph idx="1"/>
          </p:nvPr>
        </p:nvSpPr>
        <p:spPr>
          <a:xfrm>
            <a:off x="5250106" y="586822"/>
            <a:ext cx="6106742" cy="1645920"/>
          </a:xfrm>
        </p:spPr>
        <p:txBody>
          <a:bodyPr anchor="ctr">
            <a:normAutofit/>
          </a:bodyPr>
          <a:lstStyle/>
          <a:p>
            <a:r>
              <a:rPr lang="en-US" sz="1800" dirty="0"/>
              <a:t>The top 3 features that are important in predicting the tweets sentiment are polarity, time, and subjectivity. </a:t>
            </a:r>
          </a:p>
        </p:txBody>
      </p:sp>
      <p:pic>
        <p:nvPicPr>
          <p:cNvPr id="5" name="Content Placeholder 4" descr="Chart, histogram&#10;&#10;Description automatically generated">
            <a:extLst>
              <a:ext uri="{FF2B5EF4-FFF2-40B4-BE49-F238E27FC236}">
                <a16:creationId xmlns:a16="http://schemas.microsoft.com/office/drawing/2014/main" id="{25AA362D-1E94-11AF-AB6A-B4D130725253}"/>
              </a:ext>
            </a:extLst>
          </p:cNvPr>
          <p:cNvPicPr>
            <a:picLocks noChangeAspect="1"/>
          </p:cNvPicPr>
          <p:nvPr/>
        </p:nvPicPr>
        <p:blipFill>
          <a:blip r:embed="rId2"/>
          <a:stretch>
            <a:fillRect/>
          </a:stretch>
        </p:blipFill>
        <p:spPr>
          <a:xfrm>
            <a:off x="557783" y="2744654"/>
            <a:ext cx="5481509" cy="3453349"/>
          </a:xfrm>
          <a:prstGeom prst="rect">
            <a:avLst/>
          </a:prstGeom>
        </p:spPr>
      </p:pic>
      <p:pic>
        <p:nvPicPr>
          <p:cNvPr id="7" name="Picture 6" descr="Text&#10;&#10;Description automatically generated">
            <a:extLst>
              <a:ext uri="{FF2B5EF4-FFF2-40B4-BE49-F238E27FC236}">
                <a16:creationId xmlns:a16="http://schemas.microsoft.com/office/drawing/2014/main" id="{33727199-A619-E845-09B8-D081ADC654C4}"/>
              </a:ext>
            </a:extLst>
          </p:cNvPr>
          <p:cNvPicPr>
            <a:picLocks noChangeAspect="1"/>
          </p:cNvPicPr>
          <p:nvPr/>
        </p:nvPicPr>
        <p:blipFill>
          <a:blip r:embed="rId3"/>
          <a:stretch>
            <a:fillRect/>
          </a:stretch>
        </p:blipFill>
        <p:spPr>
          <a:xfrm>
            <a:off x="6198781" y="3145789"/>
            <a:ext cx="5523082" cy="2651079"/>
          </a:xfrm>
          <a:prstGeom prst="rect">
            <a:avLst/>
          </a:prstGeom>
        </p:spPr>
      </p:pic>
    </p:spTree>
    <p:extLst>
      <p:ext uri="{BB962C8B-B14F-4D97-AF65-F5344CB8AC3E}">
        <p14:creationId xmlns:p14="http://schemas.microsoft.com/office/powerpoint/2010/main" val="92574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78A941-6F25-B6B1-F58A-6B0B6B1B15C3}"/>
              </a:ext>
            </a:extLst>
          </p:cNvPr>
          <p:cNvSpPr>
            <a:spLocks noGrp="1"/>
          </p:cNvSpPr>
          <p:nvPr>
            <p:ph type="title"/>
          </p:nvPr>
        </p:nvSpPr>
        <p:spPr>
          <a:xfrm>
            <a:off x="808638" y="386930"/>
            <a:ext cx="9236700" cy="1188950"/>
          </a:xfrm>
        </p:spPr>
        <p:txBody>
          <a:bodyPr anchor="b">
            <a:normAutofit/>
          </a:bodyPr>
          <a:lstStyle/>
          <a:p>
            <a:r>
              <a:rPr lang="en-US" sz="5400"/>
              <a:t>Executive Summary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43431A-E4B6-5A01-5BEE-6C5A5CE80ABA}"/>
              </a:ext>
            </a:extLst>
          </p:cNvPr>
          <p:cNvSpPr>
            <a:spLocks noGrp="1"/>
          </p:cNvSpPr>
          <p:nvPr>
            <p:ph idx="1"/>
          </p:nvPr>
        </p:nvSpPr>
        <p:spPr>
          <a:xfrm>
            <a:off x="793660" y="2599509"/>
            <a:ext cx="10143668" cy="3435531"/>
          </a:xfrm>
        </p:spPr>
        <p:txBody>
          <a:bodyPr anchor="ctr">
            <a:normAutofit/>
          </a:bodyPr>
          <a:lstStyle/>
          <a:p>
            <a:pPr marL="0" indent="0">
              <a:buNone/>
            </a:pPr>
            <a:r>
              <a:rPr lang="en-US" sz="1500"/>
              <a:t>Exploratory Analysis:</a:t>
            </a:r>
          </a:p>
          <a:p>
            <a:r>
              <a:rPr lang="en-US" sz="1500"/>
              <a:t>The most common tweet are negative about the airline experience. </a:t>
            </a:r>
          </a:p>
          <a:p>
            <a:r>
              <a:rPr lang="en-US" sz="1500"/>
              <a:t>Most number of tweets are about United Airline which is also having the most number of negative tweets.  </a:t>
            </a:r>
          </a:p>
          <a:p>
            <a:r>
              <a:rPr lang="en-US" sz="1500"/>
              <a:t>The number one reason for the negative tweets is bad customer service. </a:t>
            </a:r>
          </a:p>
          <a:p>
            <a:endParaRPr lang="en-US" sz="1500"/>
          </a:p>
          <a:p>
            <a:pPr marL="0" indent="0">
              <a:buNone/>
            </a:pPr>
            <a:r>
              <a:rPr lang="en-US" sz="1500"/>
              <a:t>Machine Learning Analysis:</a:t>
            </a:r>
          </a:p>
          <a:p>
            <a:r>
              <a:rPr lang="en-US" sz="1500"/>
              <a:t>When hyperparameter tuning is not used, all three classification models performed bad. </a:t>
            </a:r>
          </a:p>
          <a:p>
            <a:r>
              <a:rPr lang="en-US" sz="1500"/>
              <a:t>Best model after hyperparameter tuning is Random Forest.</a:t>
            </a:r>
          </a:p>
          <a:p>
            <a:r>
              <a:rPr lang="en-US" sz="1500"/>
              <a:t>Negative tweets are predicted better than neutral or positive tweets.</a:t>
            </a:r>
          </a:p>
          <a:p>
            <a:r>
              <a:rPr lang="en-US" sz="1500"/>
              <a:t>The 3 most important features at predicting the airline tweet sentiment are polarity, time, and subjectivity. </a:t>
            </a:r>
          </a:p>
        </p:txBody>
      </p:sp>
    </p:spTree>
    <p:extLst>
      <p:ext uri="{BB962C8B-B14F-4D97-AF65-F5344CB8AC3E}">
        <p14:creationId xmlns:p14="http://schemas.microsoft.com/office/powerpoint/2010/main" val="242337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6C81F-0677-804B-9797-0C6058209970}"/>
              </a:ext>
            </a:extLst>
          </p:cNvPr>
          <p:cNvSpPr>
            <a:spLocks noGrp="1"/>
          </p:cNvSpPr>
          <p:nvPr>
            <p:ph type="title"/>
          </p:nvPr>
        </p:nvSpPr>
        <p:spPr>
          <a:xfrm>
            <a:off x="793662" y="386930"/>
            <a:ext cx="10066122" cy="1298448"/>
          </a:xfrm>
        </p:spPr>
        <p:txBody>
          <a:bodyPr anchor="b">
            <a:normAutofit/>
          </a:bodyPr>
          <a:lstStyle/>
          <a:p>
            <a:r>
              <a:rPr lang="en-US" sz="4800" dirty="0"/>
              <a:t>Exploratory Analysis</a:t>
            </a:r>
          </a:p>
        </p:txBody>
      </p:sp>
      <p:sp>
        <p:nvSpPr>
          <p:cNvPr id="42" name="Rectangle 4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8">
            <a:extLst>
              <a:ext uri="{FF2B5EF4-FFF2-40B4-BE49-F238E27FC236}">
                <a16:creationId xmlns:a16="http://schemas.microsoft.com/office/drawing/2014/main" id="{FE1522B4-94B9-2533-600B-1FCD37F43547}"/>
              </a:ext>
            </a:extLst>
          </p:cNvPr>
          <p:cNvSpPr>
            <a:spLocks noGrp="1"/>
          </p:cNvSpPr>
          <p:nvPr>
            <p:ph idx="1"/>
          </p:nvPr>
        </p:nvSpPr>
        <p:spPr>
          <a:xfrm>
            <a:off x="793661" y="2599509"/>
            <a:ext cx="4530898" cy="3639450"/>
          </a:xfrm>
        </p:spPr>
        <p:txBody>
          <a:bodyPr anchor="ctr">
            <a:normAutofit/>
          </a:bodyPr>
          <a:lstStyle/>
          <a:p>
            <a:r>
              <a:rPr lang="en-US" sz="2000" dirty="0"/>
              <a:t>Negative sentiment is predominant. Positive sentiment is even lower than neutral sentiment. </a:t>
            </a:r>
          </a:p>
          <a:p>
            <a:r>
              <a:rPr lang="en-US" sz="2000" dirty="0"/>
              <a:t>Among the negative sentiment tweets, most of them are referring to American Airline, US Airways Airline, and United Airline. </a:t>
            </a:r>
          </a:p>
          <a:p>
            <a:r>
              <a:rPr lang="en-US" sz="2000" dirty="0"/>
              <a:t>Among the neutral and positive tweets, Southwest is predominant. </a:t>
            </a:r>
          </a:p>
          <a:p>
            <a:endParaRPr lang="en-US" sz="2000" dirty="0"/>
          </a:p>
        </p:txBody>
      </p:sp>
      <p:pic>
        <p:nvPicPr>
          <p:cNvPr id="5" name="Content Placeholder 4" descr="Chart, bar chart&#10;&#10;Description automatically generated">
            <a:extLst>
              <a:ext uri="{FF2B5EF4-FFF2-40B4-BE49-F238E27FC236}">
                <a16:creationId xmlns:a16="http://schemas.microsoft.com/office/drawing/2014/main" id="{60785163-5142-DDAE-8D5C-F4187FC8B196}"/>
              </a:ext>
            </a:extLst>
          </p:cNvPr>
          <p:cNvPicPr>
            <a:picLocks noChangeAspect="1"/>
          </p:cNvPicPr>
          <p:nvPr/>
        </p:nvPicPr>
        <p:blipFill rotWithShape="1">
          <a:blip r:embed="rId2"/>
          <a:srcRect r="3531"/>
          <a:stretch/>
        </p:blipFill>
        <p:spPr>
          <a:xfrm>
            <a:off x="5324559" y="2544081"/>
            <a:ext cx="5888276" cy="3585985"/>
          </a:xfrm>
          <a:prstGeom prst="rect">
            <a:avLst/>
          </a:prstGeom>
        </p:spPr>
      </p:pic>
      <p:sp>
        <p:nvSpPr>
          <p:cNvPr id="46" name="Rectangle 4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420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D0910F1E-F370-8E8A-1143-E4AD774C5155}"/>
              </a:ext>
            </a:extLst>
          </p:cNvPr>
          <p:cNvSpPr>
            <a:spLocks noGrp="1"/>
          </p:cNvSpPr>
          <p:nvPr>
            <p:ph type="title"/>
          </p:nvPr>
        </p:nvSpPr>
        <p:spPr>
          <a:xfrm>
            <a:off x="497973" y="393380"/>
            <a:ext cx="7655427" cy="739881"/>
          </a:xfrm>
        </p:spPr>
        <p:txBody>
          <a:bodyPr vert="horz" lIns="91440" tIns="45720" rIns="91440" bIns="45720" rtlCol="0" anchor="b">
            <a:normAutofit/>
          </a:bodyPr>
          <a:lstStyle/>
          <a:p>
            <a:r>
              <a:rPr lang="en-US" sz="3600"/>
              <a:t>Exploratory Analysis</a:t>
            </a:r>
          </a:p>
        </p:txBody>
      </p:sp>
      <p:pic>
        <p:nvPicPr>
          <p:cNvPr id="6" name="Content Placeholder 4" descr="Chart, pie chart&#10;&#10;Description automatically generated">
            <a:extLst>
              <a:ext uri="{FF2B5EF4-FFF2-40B4-BE49-F238E27FC236}">
                <a16:creationId xmlns:a16="http://schemas.microsoft.com/office/drawing/2014/main" id="{658E566A-F43D-174C-D9C0-4B8555899EF2}"/>
              </a:ext>
            </a:extLst>
          </p:cNvPr>
          <p:cNvPicPr>
            <a:picLocks noChangeAspect="1"/>
          </p:cNvPicPr>
          <p:nvPr/>
        </p:nvPicPr>
        <p:blipFill rotWithShape="1">
          <a:blip r:embed="rId2"/>
          <a:srcRect t="3202" r="1578" b="2909"/>
          <a:stretch/>
        </p:blipFill>
        <p:spPr>
          <a:xfrm>
            <a:off x="188840" y="1469051"/>
            <a:ext cx="5850227" cy="4157657"/>
          </a:xfrm>
          <a:prstGeom prst="rect">
            <a:avLst/>
          </a:prstGeom>
        </p:spPr>
      </p:pic>
      <p:pic>
        <p:nvPicPr>
          <p:cNvPr id="5" name="Content Placeholder 4" descr="Chart&#10;&#10;Description automatically generated">
            <a:extLst>
              <a:ext uri="{FF2B5EF4-FFF2-40B4-BE49-F238E27FC236}">
                <a16:creationId xmlns:a16="http://schemas.microsoft.com/office/drawing/2014/main" id="{3B18EEA2-60FC-866E-59BF-D2BECF64D848}"/>
              </a:ext>
            </a:extLst>
          </p:cNvPr>
          <p:cNvPicPr>
            <a:picLocks noChangeAspect="1"/>
          </p:cNvPicPr>
          <p:nvPr/>
        </p:nvPicPr>
        <p:blipFill rotWithShape="1">
          <a:blip r:embed="rId3"/>
          <a:srcRect r="4909"/>
          <a:stretch/>
        </p:blipFill>
        <p:spPr>
          <a:xfrm>
            <a:off x="6027993" y="1497845"/>
            <a:ext cx="5975167" cy="4100068"/>
          </a:xfrm>
          <a:prstGeom prst="rect">
            <a:avLst/>
          </a:prstGeom>
        </p:spPr>
      </p:pic>
      <p:sp>
        <p:nvSpPr>
          <p:cNvPr id="67" name="Freeform: Shape 66">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E33AE29-0379-A02A-E4F8-9C56FB05AF3B}"/>
              </a:ext>
            </a:extLst>
          </p:cNvPr>
          <p:cNvSpPr txBox="1"/>
          <p:nvPr/>
        </p:nvSpPr>
        <p:spPr>
          <a:xfrm>
            <a:off x="188840" y="5719134"/>
            <a:ext cx="4905674" cy="584775"/>
          </a:xfrm>
          <a:prstGeom prst="rect">
            <a:avLst/>
          </a:prstGeom>
          <a:noFill/>
        </p:spPr>
        <p:txBody>
          <a:bodyPr wrap="square" rtlCol="0">
            <a:spAutoFit/>
          </a:bodyPr>
          <a:lstStyle/>
          <a:p>
            <a:r>
              <a:rPr lang="en-US" sz="1600" dirty="0"/>
              <a:t>United Airline and US Airways Airline were the most tweeted; Virgin America Airline was the least tweeted. </a:t>
            </a:r>
          </a:p>
        </p:txBody>
      </p:sp>
      <p:sp>
        <p:nvSpPr>
          <p:cNvPr id="8" name="TextBox 7">
            <a:extLst>
              <a:ext uri="{FF2B5EF4-FFF2-40B4-BE49-F238E27FC236}">
                <a16:creationId xmlns:a16="http://schemas.microsoft.com/office/drawing/2014/main" id="{6A409B58-0C32-7820-4F6A-375329DE9C44}"/>
              </a:ext>
            </a:extLst>
          </p:cNvPr>
          <p:cNvSpPr txBox="1"/>
          <p:nvPr/>
        </p:nvSpPr>
        <p:spPr>
          <a:xfrm>
            <a:off x="6357257" y="5639331"/>
            <a:ext cx="5065153" cy="1077218"/>
          </a:xfrm>
          <a:prstGeom prst="rect">
            <a:avLst/>
          </a:prstGeom>
          <a:noFill/>
        </p:spPr>
        <p:txBody>
          <a:bodyPr wrap="square" rtlCol="0">
            <a:spAutoFit/>
          </a:bodyPr>
          <a:lstStyle/>
          <a:p>
            <a:r>
              <a:rPr lang="en-US" sz="1600" dirty="0"/>
              <a:t>Delta and Virgin America have the least negative tweets compared to the neutrals and the positives; United and US Airways have the most count of negative tweets than the neutrals and the positives. </a:t>
            </a:r>
          </a:p>
        </p:txBody>
      </p:sp>
      <p:sp>
        <p:nvSpPr>
          <p:cNvPr id="9" name="TextBox 8">
            <a:extLst>
              <a:ext uri="{FF2B5EF4-FFF2-40B4-BE49-F238E27FC236}">
                <a16:creationId xmlns:a16="http://schemas.microsoft.com/office/drawing/2014/main" id="{DFABF618-6381-F75C-BC01-7D908798A692}"/>
              </a:ext>
            </a:extLst>
          </p:cNvPr>
          <p:cNvSpPr txBox="1"/>
          <p:nvPr/>
        </p:nvSpPr>
        <p:spPr>
          <a:xfrm>
            <a:off x="5486400" y="185057"/>
            <a:ext cx="6085114" cy="1200329"/>
          </a:xfrm>
          <a:prstGeom prst="rect">
            <a:avLst/>
          </a:prstGeom>
          <a:noFill/>
        </p:spPr>
        <p:txBody>
          <a:bodyPr wrap="square" rtlCol="0">
            <a:spAutoFit/>
          </a:bodyPr>
          <a:lstStyle/>
          <a:p>
            <a:r>
              <a:rPr lang="en-US" dirty="0"/>
              <a:t>It could be that United has high negative tweets because they have large number of tweets, but the graph on the right shows that they have comparatively more negative tweets to other tweets than different airlines. </a:t>
            </a:r>
          </a:p>
        </p:txBody>
      </p:sp>
    </p:spTree>
    <p:extLst>
      <p:ext uri="{BB962C8B-B14F-4D97-AF65-F5344CB8AC3E}">
        <p14:creationId xmlns:p14="http://schemas.microsoft.com/office/powerpoint/2010/main" val="7367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AAF7E-D420-3A92-7272-D5A42CA1C54A}"/>
              </a:ext>
            </a:extLst>
          </p:cNvPr>
          <p:cNvSpPr>
            <a:spLocks noGrp="1"/>
          </p:cNvSpPr>
          <p:nvPr>
            <p:ph type="title"/>
          </p:nvPr>
        </p:nvSpPr>
        <p:spPr>
          <a:xfrm>
            <a:off x="795528" y="386930"/>
            <a:ext cx="10141799" cy="1300554"/>
          </a:xfrm>
        </p:spPr>
        <p:txBody>
          <a:bodyPr vert="horz" lIns="91440" tIns="45720" rIns="91440" bIns="45720" rtlCol="0" anchor="b">
            <a:normAutofit/>
          </a:bodyPr>
          <a:lstStyle/>
          <a:p>
            <a:r>
              <a:rPr lang="en-US" sz="4800" kern="1200">
                <a:solidFill>
                  <a:schemeClr val="tx1"/>
                </a:solidFill>
                <a:latin typeface="+mj-lt"/>
                <a:ea typeface="+mj-ea"/>
                <a:cs typeface="+mj-cs"/>
              </a:rPr>
              <a:t>Exploratory Analysis</a:t>
            </a:r>
          </a:p>
        </p:txBody>
      </p:sp>
      <p:sp>
        <p:nvSpPr>
          <p:cNvPr id="13" name="Rectangle 12">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ar chart&#10;&#10;Description automatically generated">
            <a:extLst>
              <a:ext uri="{FF2B5EF4-FFF2-40B4-BE49-F238E27FC236}">
                <a16:creationId xmlns:a16="http://schemas.microsoft.com/office/drawing/2014/main" id="{7B80E1BD-F6DD-D142-B4B8-2A400A6BD3DD}"/>
              </a:ext>
            </a:extLst>
          </p:cNvPr>
          <p:cNvPicPr>
            <a:picLocks noGrp="1" noChangeAspect="1"/>
          </p:cNvPicPr>
          <p:nvPr>
            <p:ph idx="1"/>
          </p:nvPr>
        </p:nvPicPr>
        <p:blipFill rotWithShape="1">
          <a:blip r:embed="rId2"/>
          <a:srcRect t="1324" b="1361"/>
          <a:stretch/>
        </p:blipFill>
        <p:spPr>
          <a:xfrm>
            <a:off x="635295" y="2558725"/>
            <a:ext cx="5150277" cy="3646224"/>
          </a:xfrm>
          <a:prstGeom prst="rect">
            <a:avLst/>
          </a:prstGeom>
        </p:spPr>
      </p:pic>
      <p:sp>
        <p:nvSpPr>
          <p:cNvPr id="6" name="TextBox 5">
            <a:extLst>
              <a:ext uri="{FF2B5EF4-FFF2-40B4-BE49-F238E27FC236}">
                <a16:creationId xmlns:a16="http://schemas.microsoft.com/office/drawing/2014/main" id="{32AF3803-7BD1-AA75-5A35-BF1E63F082AB}"/>
              </a:ext>
            </a:extLst>
          </p:cNvPr>
          <p:cNvSpPr txBox="1"/>
          <p:nvPr/>
        </p:nvSpPr>
        <p:spPr>
          <a:xfrm>
            <a:off x="6406429"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The most frequent reason of negative tweet is customer service issue, followed by late fight, and the least frequent reason of negative tweet is damaged luggage. </a:t>
            </a:r>
          </a:p>
        </p:txBody>
      </p:sp>
      <p:sp>
        <p:nvSpPr>
          <p:cNvPr id="17" name="Rectangle 16">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647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D9D2B-CCA7-7657-251B-7363DEA3A249}"/>
              </a:ext>
            </a:extLst>
          </p:cNvPr>
          <p:cNvSpPr>
            <a:spLocks noGrp="1"/>
          </p:cNvSpPr>
          <p:nvPr>
            <p:ph type="title"/>
          </p:nvPr>
        </p:nvSpPr>
        <p:spPr>
          <a:xfrm>
            <a:off x="645065" y="1463040"/>
            <a:ext cx="3796306" cy="2690949"/>
          </a:xfrm>
        </p:spPr>
        <p:txBody>
          <a:bodyPr anchor="t">
            <a:normAutofit/>
          </a:bodyPr>
          <a:lstStyle/>
          <a:p>
            <a:r>
              <a:rPr lang="en-US" sz="4800"/>
              <a:t>Exploratory Analysis Summary</a:t>
            </a:r>
          </a:p>
        </p:txBody>
      </p:sp>
      <p:grpSp>
        <p:nvGrpSpPr>
          <p:cNvPr id="13" name="Group 12">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DE508781-7D47-1EB0-2C7B-18E482D5B170}"/>
              </a:ext>
            </a:extLst>
          </p:cNvPr>
          <p:cNvSpPr>
            <a:spLocks noGrp="1"/>
          </p:cNvSpPr>
          <p:nvPr>
            <p:ph idx="1"/>
          </p:nvPr>
        </p:nvSpPr>
        <p:spPr>
          <a:xfrm>
            <a:off x="5656218" y="1463039"/>
            <a:ext cx="5542387" cy="4300447"/>
          </a:xfrm>
        </p:spPr>
        <p:txBody>
          <a:bodyPr anchor="t">
            <a:normAutofit/>
          </a:bodyPr>
          <a:lstStyle/>
          <a:p>
            <a:r>
              <a:rPr lang="en-US" sz="2200"/>
              <a:t>The most common tweet are negative about the airline experience. </a:t>
            </a:r>
          </a:p>
          <a:p>
            <a:r>
              <a:rPr lang="en-US" sz="2200"/>
              <a:t>Most number of tweets are about United Airline which is also having the most number of negative tweets.  </a:t>
            </a:r>
          </a:p>
          <a:p>
            <a:r>
              <a:rPr lang="en-US" sz="2200"/>
              <a:t>The number one reason for the negative tweets is bad customer service. </a:t>
            </a:r>
          </a:p>
        </p:txBody>
      </p:sp>
    </p:spTree>
    <p:extLst>
      <p:ext uri="{BB962C8B-B14F-4D97-AF65-F5344CB8AC3E}">
        <p14:creationId xmlns:p14="http://schemas.microsoft.com/office/powerpoint/2010/main" val="410611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A2EC5-A486-DD6A-1CB3-EF6027761F14}"/>
              </a:ext>
            </a:extLst>
          </p:cNvPr>
          <p:cNvSpPr>
            <a:spLocks noGrp="1"/>
          </p:cNvSpPr>
          <p:nvPr>
            <p:ph type="title"/>
          </p:nvPr>
        </p:nvSpPr>
        <p:spPr>
          <a:xfrm>
            <a:off x="808638" y="386930"/>
            <a:ext cx="9236700" cy="1188950"/>
          </a:xfrm>
        </p:spPr>
        <p:txBody>
          <a:bodyPr anchor="b">
            <a:normAutofit/>
          </a:bodyPr>
          <a:lstStyle/>
          <a:p>
            <a:r>
              <a:rPr lang="en-US" sz="5400"/>
              <a:t>Machine Learning Analysis Plan</a:t>
            </a:r>
          </a:p>
        </p:txBody>
      </p:sp>
      <p:grpSp>
        <p:nvGrpSpPr>
          <p:cNvPr id="2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54B422D-3643-8F4E-D43E-951FFD09853B}"/>
              </a:ext>
            </a:extLst>
          </p:cNvPr>
          <p:cNvSpPr>
            <a:spLocks noGrp="1"/>
          </p:cNvSpPr>
          <p:nvPr>
            <p:ph idx="1"/>
          </p:nvPr>
        </p:nvSpPr>
        <p:spPr>
          <a:xfrm>
            <a:off x="793660" y="2599509"/>
            <a:ext cx="10143668" cy="3435531"/>
          </a:xfrm>
        </p:spPr>
        <p:txBody>
          <a:bodyPr anchor="ctr">
            <a:normAutofit/>
          </a:bodyPr>
          <a:lstStyle/>
          <a:p>
            <a:pPr marL="0" indent="0">
              <a:buNone/>
            </a:pPr>
            <a:r>
              <a:rPr lang="en-US" sz="1500"/>
              <a:t>Objective: </a:t>
            </a:r>
          </a:p>
          <a:p>
            <a:r>
              <a:rPr lang="en-US" sz="1500"/>
              <a:t>Predict the airline sentiment classification given these variables: date, time, airline, polarity, and subjectivity. *</a:t>
            </a:r>
          </a:p>
          <a:p>
            <a:r>
              <a:rPr lang="en-US" sz="1500"/>
              <a:t>Find out which 3 variables are most important at predicting the airline sentiment (feature importance)</a:t>
            </a:r>
          </a:p>
          <a:p>
            <a:endParaRPr lang="en-US" sz="1500"/>
          </a:p>
          <a:p>
            <a:pPr marL="0" indent="0">
              <a:buNone/>
            </a:pPr>
            <a:r>
              <a:rPr lang="en-US" sz="1500"/>
              <a:t>Method:</a:t>
            </a:r>
          </a:p>
          <a:p>
            <a:r>
              <a:rPr lang="en-US" sz="1500"/>
              <a:t>Use sentiment analysis python library, ‘TextBlob’, to create the features ‘polarity’ and ‘subjectivity’. </a:t>
            </a:r>
          </a:p>
          <a:p>
            <a:r>
              <a:rPr lang="en-US" sz="1500"/>
              <a:t>Implement different classification models and choose the best performing model by comparing accuracy scores. </a:t>
            </a:r>
          </a:p>
          <a:p>
            <a:endParaRPr lang="en-US" sz="1500"/>
          </a:p>
          <a:p>
            <a:pPr marL="0" indent="0">
              <a:buNone/>
            </a:pPr>
            <a:r>
              <a:rPr lang="en-US" sz="1500"/>
              <a:t>*Description about changes made to the data columns are described in appendix. </a:t>
            </a:r>
          </a:p>
          <a:p>
            <a:pPr marL="0" indent="0">
              <a:buNone/>
            </a:pPr>
            <a:endParaRPr lang="en-US" sz="1500"/>
          </a:p>
        </p:txBody>
      </p:sp>
    </p:spTree>
    <p:extLst>
      <p:ext uri="{BB962C8B-B14F-4D97-AF65-F5344CB8AC3E}">
        <p14:creationId xmlns:p14="http://schemas.microsoft.com/office/powerpoint/2010/main" val="3243408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2EB1ADA-8E57-256B-8B47-500632B77FA4}"/>
              </a:ext>
            </a:extLst>
          </p:cNvPr>
          <p:cNvSpPr>
            <a:spLocks noGrp="1"/>
          </p:cNvSpPr>
          <p:nvPr>
            <p:ph type="title"/>
          </p:nvPr>
        </p:nvSpPr>
        <p:spPr/>
        <p:txBody>
          <a:bodyPr/>
          <a:lstStyle/>
          <a:p>
            <a:r>
              <a:rPr lang="en-US" dirty="0"/>
              <a:t>Models without hyperparameter &amp; tuning</a:t>
            </a:r>
          </a:p>
        </p:txBody>
      </p:sp>
      <p:sp>
        <p:nvSpPr>
          <p:cNvPr id="10" name="Content Placeholder 9">
            <a:extLst>
              <a:ext uri="{FF2B5EF4-FFF2-40B4-BE49-F238E27FC236}">
                <a16:creationId xmlns:a16="http://schemas.microsoft.com/office/drawing/2014/main" id="{CB5D472F-B823-84F7-0074-2C56ABB489A4}"/>
              </a:ext>
            </a:extLst>
          </p:cNvPr>
          <p:cNvSpPr>
            <a:spLocks noGrp="1"/>
          </p:cNvSpPr>
          <p:nvPr>
            <p:ph idx="1"/>
          </p:nvPr>
        </p:nvSpPr>
        <p:spPr>
          <a:xfrm>
            <a:off x="838200" y="1825625"/>
            <a:ext cx="5257800" cy="4351338"/>
          </a:xfrm>
        </p:spPr>
        <p:txBody>
          <a:bodyPr/>
          <a:lstStyle/>
          <a:p>
            <a:r>
              <a:rPr lang="en-US" dirty="0"/>
              <a:t>Logistic Regression</a:t>
            </a:r>
          </a:p>
          <a:p>
            <a:pPr lvl="1"/>
            <a:r>
              <a:rPr lang="en-US" dirty="0"/>
              <a:t>Accuracy score for train set: 0.621</a:t>
            </a:r>
          </a:p>
          <a:p>
            <a:pPr lvl="1"/>
            <a:r>
              <a:rPr lang="en-US" dirty="0"/>
              <a:t>Accuracy score for test set: 0.638</a:t>
            </a:r>
          </a:p>
          <a:p>
            <a:r>
              <a:rPr lang="en-US" dirty="0"/>
              <a:t>Decision Tree</a:t>
            </a:r>
          </a:p>
          <a:p>
            <a:pPr lvl="1"/>
            <a:r>
              <a:rPr lang="en-US" dirty="0"/>
              <a:t>Accuracy score for train set: 0.999</a:t>
            </a:r>
          </a:p>
          <a:p>
            <a:pPr lvl="1"/>
            <a:r>
              <a:rPr lang="en-US" dirty="0"/>
              <a:t>Accuracy score for test set: 0.577</a:t>
            </a:r>
          </a:p>
          <a:p>
            <a:r>
              <a:rPr lang="en-US" dirty="0"/>
              <a:t>Random Forest</a:t>
            </a:r>
          </a:p>
          <a:p>
            <a:pPr lvl="1"/>
            <a:r>
              <a:rPr lang="en-US" dirty="0"/>
              <a:t>Accuracy score for train set: 0.999</a:t>
            </a:r>
          </a:p>
          <a:p>
            <a:pPr lvl="1"/>
            <a:r>
              <a:rPr lang="en-US" dirty="0"/>
              <a:t>Accuracy score for test set: 0.632</a:t>
            </a:r>
          </a:p>
        </p:txBody>
      </p:sp>
      <p:sp>
        <p:nvSpPr>
          <p:cNvPr id="11" name="TextBox 10">
            <a:extLst>
              <a:ext uri="{FF2B5EF4-FFF2-40B4-BE49-F238E27FC236}">
                <a16:creationId xmlns:a16="http://schemas.microsoft.com/office/drawing/2014/main" id="{C6E6FCDA-9C71-CB96-FEA4-51826B236528}"/>
              </a:ext>
            </a:extLst>
          </p:cNvPr>
          <p:cNvSpPr txBox="1"/>
          <p:nvPr/>
        </p:nvSpPr>
        <p:spPr>
          <a:xfrm>
            <a:off x="6825342" y="3105834"/>
            <a:ext cx="4528457" cy="1246495"/>
          </a:xfrm>
          <a:prstGeom prst="rect">
            <a:avLst/>
          </a:prstGeom>
          <a:noFill/>
        </p:spPr>
        <p:txBody>
          <a:bodyPr wrap="square" rtlCol="0">
            <a:spAutoFit/>
          </a:bodyPr>
          <a:lstStyle/>
          <a:p>
            <a:r>
              <a:rPr lang="en-US" sz="2400" dirty="0"/>
              <a:t>Either </a:t>
            </a:r>
            <a:r>
              <a:rPr lang="en-US" sz="2400" u="sng" dirty="0"/>
              <a:t>underfitting</a:t>
            </a:r>
            <a:r>
              <a:rPr lang="en-US" sz="2400" dirty="0"/>
              <a:t> (logistic regression) or too </a:t>
            </a:r>
            <a:r>
              <a:rPr lang="en-US" sz="2400" u="sng" dirty="0"/>
              <a:t>overfitting</a:t>
            </a:r>
            <a:r>
              <a:rPr lang="en-US" sz="2400" dirty="0"/>
              <a:t> (decision tree, random forest)!</a:t>
            </a:r>
          </a:p>
        </p:txBody>
      </p:sp>
      <p:sp>
        <p:nvSpPr>
          <p:cNvPr id="12" name="TextBox 11">
            <a:extLst>
              <a:ext uri="{FF2B5EF4-FFF2-40B4-BE49-F238E27FC236}">
                <a16:creationId xmlns:a16="http://schemas.microsoft.com/office/drawing/2014/main" id="{B6C916AE-984B-0F8A-55DC-75CAB41E364C}"/>
              </a:ext>
            </a:extLst>
          </p:cNvPr>
          <p:cNvSpPr txBox="1"/>
          <p:nvPr/>
        </p:nvSpPr>
        <p:spPr>
          <a:xfrm>
            <a:off x="4909458" y="2188029"/>
            <a:ext cx="936171" cy="917805"/>
          </a:xfrm>
          <a:prstGeom prst="rect">
            <a:avLst/>
          </a:prstGeom>
          <a:noFill/>
          <a:ln w="38100">
            <a:solidFill>
              <a:srgbClr val="C00000"/>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593642FB-2713-F69C-8E37-E2FE96A9A02B}"/>
              </a:ext>
            </a:extLst>
          </p:cNvPr>
          <p:cNvSpPr txBox="1"/>
          <p:nvPr/>
        </p:nvSpPr>
        <p:spPr>
          <a:xfrm>
            <a:off x="4909458" y="3468238"/>
            <a:ext cx="936171" cy="917805"/>
          </a:xfrm>
          <a:prstGeom prst="rect">
            <a:avLst/>
          </a:prstGeom>
          <a:noFill/>
          <a:ln w="38100">
            <a:solidFill>
              <a:srgbClr val="C00000"/>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AE5A9C84-4BA3-7FA0-8B26-4F90E5D2D873}"/>
              </a:ext>
            </a:extLst>
          </p:cNvPr>
          <p:cNvSpPr txBox="1"/>
          <p:nvPr/>
        </p:nvSpPr>
        <p:spPr>
          <a:xfrm>
            <a:off x="4909458" y="4797657"/>
            <a:ext cx="936171" cy="917805"/>
          </a:xfrm>
          <a:prstGeom prst="rect">
            <a:avLst/>
          </a:prstGeom>
          <a:noFill/>
          <a:ln w="38100">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417220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2470-47E9-AB77-CF8F-4378D3ECBC32}"/>
              </a:ext>
            </a:extLst>
          </p:cNvPr>
          <p:cNvSpPr>
            <a:spLocks noGrp="1"/>
          </p:cNvSpPr>
          <p:nvPr>
            <p:ph type="title"/>
          </p:nvPr>
        </p:nvSpPr>
        <p:spPr>
          <a:xfrm>
            <a:off x="838200" y="17165"/>
            <a:ext cx="10515600" cy="1325563"/>
          </a:xfrm>
        </p:spPr>
        <p:txBody>
          <a:bodyPr/>
          <a:lstStyle/>
          <a:p>
            <a:r>
              <a:rPr lang="en-US" dirty="0"/>
              <a:t>Models with hyperparameter &amp; tuning</a:t>
            </a:r>
          </a:p>
        </p:txBody>
      </p:sp>
      <p:sp>
        <p:nvSpPr>
          <p:cNvPr id="3" name="Content Placeholder 2">
            <a:extLst>
              <a:ext uri="{FF2B5EF4-FFF2-40B4-BE49-F238E27FC236}">
                <a16:creationId xmlns:a16="http://schemas.microsoft.com/office/drawing/2014/main" id="{43F9D73B-44A5-A2CE-F049-3B03B44ECF7F}"/>
              </a:ext>
            </a:extLst>
          </p:cNvPr>
          <p:cNvSpPr>
            <a:spLocks noGrp="1"/>
          </p:cNvSpPr>
          <p:nvPr>
            <p:ph idx="1"/>
          </p:nvPr>
        </p:nvSpPr>
        <p:spPr>
          <a:xfrm>
            <a:off x="838200" y="1136822"/>
            <a:ext cx="10515600" cy="5356053"/>
          </a:xfrm>
        </p:spPr>
        <p:txBody>
          <a:bodyPr>
            <a:normAutofit lnSpcReduction="10000"/>
          </a:bodyPr>
          <a:lstStyle/>
          <a:p>
            <a:r>
              <a:rPr lang="en-US" dirty="0"/>
              <a:t>Used </a:t>
            </a:r>
            <a:r>
              <a:rPr lang="en-US" dirty="0" err="1"/>
              <a:t>GridSearchCV</a:t>
            </a:r>
            <a:r>
              <a:rPr lang="en-US" dirty="0"/>
              <a:t> to choose the best parameter. </a:t>
            </a:r>
          </a:p>
          <a:p>
            <a:r>
              <a:rPr lang="en-US" dirty="0"/>
              <a:t>Logistic Regression</a:t>
            </a:r>
          </a:p>
          <a:p>
            <a:pPr lvl="1"/>
            <a:r>
              <a:rPr lang="en-US" dirty="0"/>
              <a:t>Chosen parameter: {‘C’ : 0.0001, ‘penalty’ : ‘l2’}</a:t>
            </a:r>
          </a:p>
          <a:p>
            <a:pPr lvl="1"/>
            <a:r>
              <a:rPr lang="en-US" dirty="0"/>
              <a:t>Accuracy score for train set: 0.621</a:t>
            </a:r>
          </a:p>
          <a:p>
            <a:pPr lvl="1"/>
            <a:r>
              <a:rPr lang="en-US" dirty="0"/>
              <a:t>Accuracy score for test set: 0.638</a:t>
            </a:r>
          </a:p>
          <a:p>
            <a:r>
              <a:rPr lang="en-US" dirty="0"/>
              <a:t>Decision Tree</a:t>
            </a:r>
          </a:p>
          <a:p>
            <a:pPr lvl="1"/>
            <a:r>
              <a:rPr lang="en-US" dirty="0"/>
              <a:t>Chosen parameter: {‘</a:t>
            </a:r>
            <a:r>
              <a:rPr lang="en-US" dirty="0" err="1"/>
              <a:t>max_depth</a:t>
            </a:r>
            <a:r>
              <a:rPr lang="en-US" dirty="0"/>
              <a:t>’ : 8, ‘</a:t>
            </a:r>
            <a:r>
              <a:rPr lang="en-US" dirty="0" err="1"/>
              <a:t>min_samples_leaf</a:t>
            </a:r>
            <a:r>
              <a:rPr lang="en-US" dirty="0"/>
              <a:t>’ : 16}</a:t>
            </a:r>
          </a:p>
          <a:p>
            <a:pPr lvl="1"/>
            <a:r>
              <a:rPr lang="en-US" dirty="0"/>
              <a:t>Accuracy score for train set: 0.691</a:t>
            </a:r>
          </a:p>
          <a:p>
            <a:pPr lvl="1"/>
            <a:r>
              <a:rPr lang="en-US" dirty="0"/>
              <a:t>Accuracy score for test set: 0.667</a:t>
            </a:r>
          </a:p>
          <a:p>
            <a:r>
              <a:rPr lang="en-US" dirty="0"/>
              <a:t>Random Forest</a:t>
            </a:r>
          </a:p>
          <a:p>
            <a:pPr lvl="1"/>
            <a:r>
              <a:rPr lang="en-US" dirty="0"/>
              <a:t>Chosen parameter: {‘</a:t>
            </a:r>
            <a:r>
              <a:rPr lang="en-US" dirty="0" err="1"/>
              <a:t>max_depth</a:t>
            </a:r>
            <a:r>
              <a:rPr lang="en-US" dirty="0"/>
              <a:t>’: 64, ‘</a:t>
            </a:r>
            <a:r>
              <a:rPr lang="en-US" dirty="0" err="1"/>
              <a:t>min_samples_leaf</a:t>
            </a:r>
            <a:r>
              <a:rPr lang="en-US" dirty="0"/>
              <a:t>’ : 8}</a:t>
            </a:r>
          </a:p>
          <a:p>
            <a:pPr lvl="1"/>
            <a:r>
              <a:rPr lang="en-US" dirty="0"/>
              <a:t>Accuracy score for train set: 0.720</a:t>
            </a:r>
          </a:p>
          <a:p>
            <a:pPr lvl="1"/>
            <a:r>
              <a:rPr lang="en-US" dirty="0"/>
              <a:t>Accuracy score for test set: 0.674</a:t>
            </a:r>
          </a:p>
        </p:txBody>
      </p:sp>
      <p:sp>
        <p:nvSpPr>
          <p:cNvPr id="4" name="TextBox 3">
            <a:extLst>
              <a:ext uri="{FF2B5EF4-FFF2-40B4-BE49-F238E27FC236}">
                <a16:creationId xmlns:a16="http://schemas.microsoft.com/office/drawing/2014/main" id="{0910F9DF-36B3-56EF-21B7-337966726EFE}"/>
              </a:ext>
            </a:extLst>
          </p:cNvPr>
          <p:cNvSpPr txBox="1"/>
          <p:nvPr/>
        </p:nvSpPr>
        <p:spPr>
          <a:xfrm>
            <a:off x="8674442" y="1518647"/>
            <a:ext cx="3262185" cy="1631216"/>
          </a:xfrm>
          <a:prstGeom prst="rect">
            <a:avLst/>
          </a:prstGeom>
          <a:noFill/>
          <a:ln w="19050">
            <a:noFill/>
          </a:ln>
        </p:spPr>
        <p:txBody>
          <a:bodyPr wrap="square" rtlCol="0">
            <a:spAutoFit/>
          </a:bodyPr>
          <a:lstStyle/>
          <a:p>
            <a:r>
              <a:rPr lang="en-US" sz="2000" dirty="0"/>
              <a:t>Logistic regression showed no change.</a:t>
            </a:r>
          </a:p>
          <a:p>
            <a:r>
              <a:rPr lang="en-US" sz="2000" dirty="0"/>
              <a:t>No more </a:t>
            </a:r>
            <a:r>
              <a:rPr lang="en-US" sz="2000" u="sng" dirty="0"/>
              <a:t>overfitting</a:t>
            </a:r>
            <a:r>
              <a:rPr lang="en-US" sz="2000" dirty="0"/>
              <a:t> for decision tree and random forest!</a:t>
            </a:r>
          </a:p>
        </p:txBody>
      </p:sp>
      <p:sp>
        <p:nvSpPr>
          <p:cNvPr id="5" name="TextBox 4">
            <a:extLst>
              <a:ext uri="{FF2B5EF4-FFF2-40B4-BE49-F238E27FC236}">
                <a16:creationId xmlns:a16="http://schemas.microsoft.com/office/drawing/2014/main" id="{47729933-A40D-0585-339E-913DD128F3A8}"/>
              </a:ext>
            </a:extLst>
          </p:cNvPr>
          <p:cNvSpPr txBox="1"/>
          <p:nvPr/>
        </p:nvSpPr>
        <p:spPr>
          <a:xfrm>
            <a:off x="4889498" y="2334255"/>
            <a:ext cx="936171" cy="917805"/>
          </a:xfrm>
          <a:prstGeom prst="rect">
            <a:avLst/>
          </a:prstGeom>
          <a:noFill/>
          <a:ln w="38100">
            <a:solidFill>
              <a:srgbClr val="C00000"/>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34C2E264-01EE-57C6-19AA-C5E905DCB698}"/>
              </a:ext>
            </a:extLst>
          </p:cNvPr>
          <p:cNvSpPr txBox="1"/>
          <p:nvPr/>
        </p:nvSpPr>
        <p:spPr>
          <a:xfrm>
            <a:off x="4889498" y="3863831"/>
            <a:ext cx="936171" cy="917805"/>
          </a:xfrm>
          <a:prstGeom prst="rect">
            <a:avLst/>
          </a:prstGeom>
          <a:noFill/>
          <a:ln w="38100">
            <a:solidFill>
              <a:srgbClr val="C00000"/>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7EEFE869-C886-2DF6-D965-286FC0D13018}"/>
              </a:ext>
            </a:extLst>
          </p:cNvPr>
          <p:cNvSpPr txBox="1"/>
          <p:nvPr/>
        </p:nvSpPr>
        <p:spPr>
          <a:xfrm>
            <a:off x="4889498" y="5393407"/>
            <a:ext cx="936171" cy="917805"/>
          </a:xfrm>
          <a:prstGeom prst="rect">
            <a:avLst/>
          </a:prstGeom>
          <a:noFill/>
          <a:ln w="38100">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456519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8BA5F19-D5E1-4ECC-BEC2-DF7AEDFD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0CC88A9-A661-4C48-866E-8734E511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a:extLst>
              <a:ext uri="{FF2B5EF4-FFF2-40B4-BE49-F238E27FC236}">
                <a16:creationId xmlns:a16="http://schemas.microsoft.com/office/drawing/2014/main" id="{90FF99BB-049B-A986-D10C-6474F42A57AB}"/>
              </a:ext>
            </a:extLst>
          </p:cNvPr>
          <p:cNvSpPr>
            <a:spLocks noGrp="1"/>
          </p:cNvSpPr>
          <p:nvPr>
            <p:ph type="title"/>
          </p:nvPr>
        </p:nvSpPr>
        <p:spPr>
          <a:xfrm>
            <a:off x="497973" y="129833"/>
            <a:ext cx="7655427" cy="739881"/>
          </a:xfrm>
        </p:spPr>
        <p:txBody>
          <a:bodyPr vert="horz" lIns="91440" tIns="45720" rIns="91440" bIns="45720" rtlCol="0" anchor="b">
            <a:normAutofit/>
          </a:bodyPr>
          <a:lstStyle/>
          <a:p>
            <a:r>
              <a:rPr lang="en-US" sz="3600" dirty="0"/>
              <a:t>Model performance analysis</a:t>
            </a:r>
          </a:p>
        </p:txBody>
      </p:sp>
      <p:pic>
        <p:nvPicPr>
          <p:cNvPr id="5" name="Content Placeholder 4" descr="Chart, treemap chart&#10;&#10;Description automatically generated">
            <a:extLst>
              <a:ext uri="{FF2B5EF4-FFF2-40B4-BE49-F238E27FC236}">
                <a16:creationId xmlns:a16="http://schemas.microsoft.com/office/drawing/2014/main" id="{81E9CE08-3193-FCED-C0D2-82F7EC06BAF9}"/>
              </a:ext>
            </a:extLst>
          </p:cNvPr>
          <p:cNvPicPr>
            <a:picLocks noGrp="1" noChangeAspect="1"/>
          </p:cNvPicPr>
          <p:nvPr>
            <p:ph idx="1"/>
          </p:nvPr>
        </p:nvPicPr>
        <p:blipFill>
          <a:blip r:embed="rId2"/>
          <a:stretch>
            <a:fillRect/>
          </a:stretch>
        </p:blipFill>
        <p:spPr>
          <a:xfrm>
            <a:off x="1931768" y="2175841"/>
            <a:ext cx="3890393" cy="3365190"/>
          </a:xfrm>
          <a:prstGeom prst="rect">
            <a:avLst/>
          </a:prstGeom>
        </p:spPr>
      </p:pic>
      <p:pic>
        <p:nvPicPr>
          <p:cNvPr id="7" name="Picture 6" descr="Chart, treemap chart&#10;&#10;Description automatically generated">
            <a:extLst>
              <a:ext uri="{FF2B5EF4-FFF2-40B4-BE49-F238E27FC236}">
                <a16:creationId xmlns:a16="http://schemas.microsoft.com/office/drawing/2014/main" id="{B7831E95-4E16-76C2-ADF0-E91BE726ACCE}"/>
              </a:ext>
            </a:extLst>
          </p:cNvPr>
          <p:cNvPicPr>
            <a:picLocks noChangeAspect="1"/>
          </p:cNvPicPr>
          <p:nvPr/>
        </p:nvPicPr>
        <p:blipFill>
          <a:blip r:embed="rId3"/>
          <a:stretch>
            <a:fillRect/>
          </a:stretch>
        </p:blipFill>
        <p:spPr>
          <a:xfrm>
            <a:off x="6583402" y="2175841"/>
            <a:ext cx="3947438" cy="3365190"/>
          </a:xfrm>
          <a:prstGeom prst="rect">
            <a:avLst/>
          </a:prstGeom>
        </p:spPr>
      </p:pic>
      <p:sp>
        <p:nvSpPr>
          <p:cNvPr id="16" name="Freeform: Shape 15">
            <a:extLst>
              <a:ext uri="{FF2B5EF4-FFF2-40B4-BE49-F238E27FC236}">
                <a16:creationId xmlns:a16="http://schemas.microsoft.com/office/drawing/2014/main" id="{CFDF195F-784B-4D00-8C92-6FC1B0499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60ED601-7F5A-560B-1100-D1266BA86830}"/>
              </a:ext>
            </a:extLst>
          </p:cNvPr>
          <p:cNvSpPr txBox="1"/>
          <p:nvPr/>
        </p:nvSpPr>
        <p:spPr>
          <a:xfrm>
            <a:off x="2412396" y="1915320"/>
            <a:ext cx="2929135" cy="369332"/>
          </a:xfrm>
          <a:prstGeom prst="rect">
            <a:avLst/>
          </a:prstGeom>
          <a:noFill/>
        </p:spPr>
        <p:txBody>
          <a:bodyPr wrap="none" rtlCol="0">
            <a:spAutoFit/>
          </a:bodyPr>
          <a:lstStyle/>
          <a:p>
            <a:r>
              <a:rPr lang="en-US" dirty="0"/>
              <a:t>Confusion matrix for train set</a:t>
            </a:r>
          </a:p>
        </p:txBody>
      </p:sp>
      <p:sp>
        <p:nvSpPr>
          <p:cNvPr id="9" name="TextBox 8">
            <a:extLst>
              <a:ext uri="{FF2B5EF4-FFF2-40B4-BE49-F238E27FC236}">
                <a16:creationId xmlns:a16="http://schemas.microsoft.com/office/drawing/2014/main" id="{AB1A2E9E-7016-C29C-C615-AD15FC9458F9}"/>
              </a:ext>
            </a:extLst>
          </p:cNvPr>
          <p:cNvSpPr txBox="1"/>
          <p:nvPr/>
        </p:nvSpPr>
        <p:spPr>
          <a:xfrm>
            <a:off x="6800042" y="1915320"/>
            <a:ext cx="2845459" cy="369332"/>
          </a:xfrm>
          <a:prstGeom prst="rect">
            <a:avLst/>
          </a:prstGeom>
          <a:noFill/>
        </p:spPr>
        <p:txBody>
          <a:bodyPr wrap="none" rtlCol="0">
            <a:spAutoFit/>
          </a:bodyPr>
          <a:lstStyle/>
          <a:p>
            <a:r>
              <a:rPr lang="en-US" dirty="0"/>
              <a:t>Confusion matrix for test set</a:t>
            </a:r>
          </a:p>
        </p:txBody>
      </p:sp>
      <p:sp>
        <p:nvSpPr>
          <p:cNvPr id="10" name="TextBox 9">
            <a:extLst>
              <a:ext uri="{FF2B5EF4-FFF2-40B4-BE49-F238E27FC236}">
                <a16:creationId xmlns:a16="http://schemas.microsoft.com/office/drawing/2014/main" id="{92E0321E-1380-E0A7-E9A9-E8ED6C0F3C2B}"/>
              </a:ext>
            </a:extLst>
          </p:cNvPr>
          <p:cNvSpPr txBox="1"/>
          <p:nvPr/>
        </p:nvSpPr>
        <p:spPr>
          <a:xfrm>
            <a:off x="497973" y="999547"/>
            <a:ext cx="11174074" cy="769441"/>
          </a:xfrm>
          <a:prstGeom prst="rect">
            <a:avLst/>
          </a:prstGeom>
          <a:noFill/>
        </p:spPr>
        <p:txBody>
          <a:bodyPr wrap="square" rtlCol="0">
            <a:spAutoFit/>
          </a:bodyPr>
          <a:lstStyle/>
          <a:p>
            <a:pPr marL="285750" indent="-285750">
              <a:buFont typeface="Arial" panose="020B0604020202020204" pitchFamily="34" charset="0"/>
              <a:buChar char="•"/>
            </a:pPr>
            <a:r>
              <a:rPr lang="en-US" sz="2200" dirty="0"/>
              <a:t>Selected Random Forest model because it had the highest accuracy score. </a:t>
            </a:r>
          </a:p>
          <a:p>
            <a:pPr marL="285750" indent="-285750">
              <a:buFont typeface="Arial" panose="020B0604020202020204" pitchFamily="34" charset="0"/>
              <a:buChar char="•"/>
            </a:pPr>
            <a:r>
              <a:rPr lang="en-US" sz="2200" dirty="0"/>
              <a:t>Analyzed Random Forest model using confusion matrix. </a:t>
            </a:r>
          </a:p>
        </p:txBody>
      </p:sp>
      <p:sp>
        <p:nvSpPr>
          <p:cNvPr id="11" name="TextBox 10">
            <a:extLst>
              <a:ext uri="{FF2B5EF4-FFF2-40B4-BE49-F238E27FC236}">
                <a16:creationId xmlns:a16="http://schemas.microsoft.com/office/drawing/2014/main" id="{A7F98965-3AB3-425A-AA68-4744D089FD01}"/>
              </a:ext>
            </a:extLst>
          </p:cNvPr>
          <p:cNvSpPr txBox="1"/>
          <p:nvPr/>
        </p:nvSpPr>
        <p:spPr>
          <a:xfrm>
            <a:off x="497973" y="5748183"/>
            <a:ext cx="10589714" cy="769441"/>
          </a:xfrm>
          <a:prstGeom prst="rect">
            <a:avLst/>
          </a:prstGeom>
          <a:noFill/>
        </p:spPr>
        <p:txBody>
          <a:bodyPr wrap="square" rtlCol="0">
            <a:spAutoFit/>
          </a:bodyPr>
          <a:lstStyle/>
          <a:p>
            <a:pPr marL="285750" indent="-285750">
              <a:buFont typeface="Arial" panose="020B0604020202020204" pitchFamily="34" charset="0"/>
              <a:buChar char="•"/>
            </a:pPr>
            <a:r>
              <a:rPr lang="en-US" sz="2200" dirty="0"/>
              <a:t>There are many falsely predicted negative tweets and some falsely predicted neutral and positive tweets, but among the predicted value, the correct predictions are the highest. </a:t>
            </a:r>
          </a:p>
        </p:txBody>
      </p:sp>
    </p:spTree>
    <p:extLst>
      <p:ext uri="{BB962C8B-B14F-4D97-AF65-F5344CB8AC3E}">
        <p14:creationId xmlns:p14="http://schemas.microsoft.com/office/powerpoint/2010/main" val="1291224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1301</TotalTime>
  <Words>795</Words>
  <Application>Microsoft Macintosh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Airline Sentiment Analysis</vt:lpstr>
      <vt:lpstr>Exploratory Analysis</vt:lpstr>
      <vt:lpstr>Exploratory Analysis</vt:lpstr>
      <vt:lpstr>Exploratory Analysis</vt:lpstr>
      <vt:lpstr>Exploratory Analysis Summary</vt:lpstr>
      <vt:lpstr>Machine Learning Analysis Plan</vt:lpstr>
      <vt:lpstr>Models without hyperparameter &amp; tuning</vt:lpstr>
      <vt:lpstr>Models with hyperparameter &amp; tuning</vt:lpstr>
      <vt:lpstr>Model performance analysis</vt:lpstr>
      <vt:lpstr>Model performance analysis</vt:lpstr>
      <vt:lpstr>Feature Importance</vt:lpstr>
      <vt:lpstr>Executive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Yuna (Student)</dc:creator>
  <cp:lastModifiedBy>Kim, Yuna (Student)</cp:lastModifiedBy>
  <cp:revision>4</cp:revision>
  <dcterms:created xsi:type="dcterms:W3CDTF">2023-03-09T21:47:28Z</dcterms:created>
  <dcterms:modified xsi:type="dcterms:W3CDTF">2023-03-10T19:28:54Z</dcterms:modified>
</cp:coreProperties>
</file>