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8" r:id="rId4"/>
    <p:sldId id="279" r:id="rId5"/>
    <p:sldId id="280" r:id="rId6"/>
    <p:sldId id="292" r:id="rId7"/>
    <p:sldId id="281" r:id="rId8"/>
    <p:sldId id="283" r:id="rId9"/>
    <p:sldId id="287" r:id="rId10"/>
    <p:sldId id="285" r:id="rId11"/>
    <p:sldId id="286" r:id="rId12"/>
    <p:sldId id="293" r:id="rId13"/>
    <p:sldId id="2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7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5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4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36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8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9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B1F5DF2-9058-4452-91A0-49A2D3F1BE96}" type="datetimeFigureOut">
              <a:rPr lang="de-DE" smtClean="0"/>
              <a:t>07.09.2021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CB60109-FA5B-4726-A1ED-386EAB599C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Introduction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 Kinne</a:t>
            </a:r>
          </a:p>
          <a:p>
            <a:r>
              <a:rPr lang="de-DE" dirty="0"/>
              <a:t>Web Data Science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0"/>
          <a:stretch/>
        </p:blipFill>
        <p:spPr>
          <a:xfrm>
            <a:off x="0" y="0"/>
            <a:ext cx="12192000" cy="4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377821"/>
            <a:ext cx="4088685" cy="376229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Open-source, web-based and </a:t>
            </a:r>
            <a:r>
              <a:rPr lang="en-GB" sz="1800" b="1" dirty="0">
                <a:solidFill>
                  <a:srgbClr val="63A537"/>
                </a:solidFill>
              </a:rPr>
              <a:t>interactive application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Create and share </a:t>
            </a:r>
            <a:r>
              <a:rPr lang="en-GB" sz="1800" b="1" dirty="0">
                <a:solidFill>
                  <a:srgbClr val="63A537"/>
                </a:solidFill>
              </a:rPr>
              <a:t>documents that contain code, equations, visualizations, and text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Perfect for </a:t>
            </a:r>
            <a:r>
              <a:rPr lang="en-GB" sz="1800" b="1" dirty="0">
                <a:solidFill>
                  <a:srgbClr val="63A537"/>
                </a:solidFill>
              </a:rPr>
              <a:t>Exploratory Data Analysis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Great for </a:t>
            </a:r>
            <a:r>
              <a:rPr lang="en-GB" sz="1800" b="1" dirty="0">
                <a:solidFill>
                  <a:srgbClr val="63A537"/>
                </a:solidFill>
              </a:rPr>
              <a:t>structuring the workflow </a:t>
            </a:r>
            <a:r>
              <a:rPr lang="en-GB" sz="1800" dirty="0"/>
              <a:t>of a whole data science project.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Works with over 40 programming languages.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We will use </a:t>
            </a:r>
            <a:r>
              <a:rPr lang="en-GB" sz="1800" b="1" dirty="0" err="1">
                <a:solidFill>
                  <a:srgbClr val="63A537"/>
                </a:solidFill>
              </a:rPr>
              <a:t>JupyterLab</a:t>
            </a:r>
            <a:r>
              <a:rPr lang="en-GB" sz="1800" dirty="0"/>
              <a:t> as our interface to work with Jupyter notebooks.</a:t>
            </a:r>
          </a:p>
        </p:txBody>
      </p:sp>
      <p:pic>
        <p:nvPicPr>
          <p:cNvPr id="2050" name="Picture 2" descr="examples of jupyterlab workspaces in single document and multiple document workspaces">
            <a:extLst>
              <a:ext uri="{FF2B5EF4-FFF2-40B4-BE49-F238E27FC236}">
                <a16:creationId xmlns:a16="http://schemas.microsoft.com/office/drawing/2014/main" id="{A13D88F0-FFA4-4A2A-A857-175F72E6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13" y="1842899"/>
            <a:ext cx="7079187" cy="50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4AACCD5-1F17-4689-8883-5D325394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07" y="839729"/>
            <a:ext cx="1070055" cy="107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3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377821"/>
            <a:ext cx="4088685" cy="3762294"/>
          </a:xfrm>
        </p:spPr>
        <p:txBody>
          <a:bodyPr>
            <a:norm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GB" sz="1800" dirty="0"/>
              <a:t>Launch from </a:t>
            </a:r>
            <a:r>
              <a:rPr lang="en-GB" sz="1800" b="1" dirty="0">
                <a:solidFill>
                  <a:srgbClr val="63A537"/>
                </a:solidFill>
              </a:rPr>
              <a:t>Anaconda Navigator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en-GB" sz="1800" dirty="0"/>
              <a:t>Launch from shell/</a:t>
            </a:r>
            <a:r>
              <a:rPr lang="en-GB" sz="1800" b="1" dirty="0">
                <a:solidFill>
                  <a:srgbClr val="63A537"/>
                </a:solidFill>
              </a:rPr>
              <a:t>command prompt</a:t>
            </a:r>
            <a:r>
              <a:rPr lang="en-GB" sz="1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Launch Windows PowerShell, Linux Shell, or macOS Terminal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63A537"/>
                </a:solidFill>
              </a:rPr>
              <a:t>Navigate to directory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Type </a:t>
            </a:r>
            <a:r>
              <a:rPr lang="en-GB" sz="1400" b="1" dirty="0" err="1">
                <a:solidFill>
                  <a:srgbClr val="63A537"/>
                </a:solidFill>
              </a:rPr>
              <a:t>jupyter</a:t>
            </a:r>
            <a:r>
              <a:rPr lang="en-GB" sz="1400" b="1" dirty="0">
                <a:solidFill>
                  <a:srgbClr val="63A537"/>
                </a:solidFill>
              </a:rPr>
              <a:t> lab</a:t>
            </a:r>
            <a:r>
              <a:rPr lang="en-GB" sz="1400" dirty="0"/>
              <a:t> and hit 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/>
              <a:t>JupyterLab</a:t>
            </a:r>
            <a:r>
              <a:rPr lang="en-GB" sz="1800" dirty="0"/>
              <a:t> server will be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Default browser opens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not: use address shown in </a:t>
            </a:r>
            <a:r>
              <a:rPr lang="en-GB" sz="1800" dirty="0" err="1"/>
              <a:t>JupyterLab</a:t>
            </a:r>
            <a:r>
              <a:rPr lang="en-GB" sz="1800" dirty="0"/>
              <a:t> server 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67EB7B-F34E-438E-B30C-61AD6324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53" y="820615"/>
            <a:ext cx="2475253" cy="22913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CB3FB5-B3FF-4932-A151-EBB1A170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66" y="1670143"/>
            <a:ext cx="3893449" cy="14418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93C08A-A4B9-40FC-B0E5-190CEEADA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82107"/>
            <a:ext cx="5538713" cy="3335215"/>
          </a:xfrm>
          <a:prstGeom prst="rect">
            <a:avLst/>
          </a:prstGeom>
        </p:spPr>
      </p:pic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E1AC9DDD-B009-44C9-AC25-648A0B0049FB}"/>
              </a:ext>
            </a:extLst>
          </p:cNvPr>
          <p:cNvSpPr/>
          <p:nvPr/>
        </p:nvSpPr>
        <p:spPr>
          <a:xfrm>
            <a:off x="7181088" y="781694"/>
            <a:ext cx="323088" cy="359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2F1AFCE8-433F-44F3-94F3-109462C23876}"/>
              </a:ext>
            </a:extLst>
          </p:cNvPr>
          <p:cNvSpPr txBox="1">
            <a:spLocks/>
          </p:cNvSpPr>
          <p:nvPr/>
        </p:nvSpPr>
        <p:spPr>
          <a:xfrm>
            <a:off x="6288890" y="318655"/>
            <a:ext cx="2285048" cy="50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LAB (!) not Notebook!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376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  <a:br>
              <a:rPr lang="en-US" dirty="0"/>
            </a:b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377821"/>
            <a:ext cx="4088685" cy="3762294"/>
          </a:xfrm>
        </p:spPr>
        <p:txBody>
          <a:bodyPr>
            <a:norm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en-GB" sz="1800" dirty="0" err="1"/>
              <a:t>asd</a:t>
            </a:r>
            <a:endParaRPr lang="en-GB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FED1D5-8495-4A0C-936B-04B81E9B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7" y="3243072"/>
            <a:ext cx="3004427" cy="32562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B862B0-C802-42E2-B88B-0D66C870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11" y="3429000"/>
            <a:ext cx="4410942" cy="30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377821"/>
            <a:ext cx="4389120" cy="3762294"/>
          </a:xfrm>
        </p:spPr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Use Google and include the Python package you are working with in the search string.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Look for </a:t>
            </a:r>
            <a:r>
              <a:rPr lang="en-GB" sz="1800" b="1" dirty="0" err="1">
                <a:solidFill>
                  <a:srgbClr val="63A537"/>
                </a:solidFill>
              </a:rPr>
              <a:t>stackoverflow</a:t>
            </a:r>
            <a:r>
              <a:rPr lang="en-GB" sz="1800" dirty="0"/>
              <a:t> search results (usually top hit).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Check out the </a:t>
            </a:r>
            <a:r>
              <a:rPr lang="en-GB" sz="1800" b="1" dirty="0">
                <a:solidFill>
                  <a:srgbClr val="63A537"/>
                </a:solidFill>
              </a:rPr>
              <a:t>top answers </a:t>
            </a:r>
            <a:r>
              <a:rPr lang="en-GB" sz="1800" dirty="0"/>
              <a:t>and the</a:t>
            </a:r>
            <a:br>
              <a:rPr lang="en-GB" sz="1800" dirty="0"/>
            </a:br>
            <a:r>
              <a:rPr lang="en-GB" sz="1800" dirty="0"/>
              <a:t>correct answers </a:t>
            </a:r>
            <a:br>
              <a:rPr lang="en-GB" sz="1800" dirty="0"/>
            </a:br>
            <a:r>
              <a:rPr lang="en-GB" sz="1800" dirty="0"/>
              <a:t>(marked with a green tick)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C64F25-0228-4671-BDB4-A8D77560D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4" r="17489"/>
          <a:stretch/>
        </p:blipFill>
        <p:spPr>
          <a:xfrm>
            <a:off x="5012715" y="-51561"/>
            <a:ext cx="2725850" cy="272878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A6C4B70-E491-4D57-900C-2490CC2B3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42"/>
          <a:stretch/>
        </p:blipFill>
        <p:spPr>
          <a:xfrm>
            <a:off x="4905729" y="3739831"/>
            <a:ext cx="2939823" cy="13559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B60D13-A2C7-43DA-9313-151DDB1D3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986" y="810374"/>
            <a:ext cx="3746983" cy="5060110"/>
          </a:xfrm>
          <a:prstGeom prst="rect">
            <a:avLst/>
          </a:prstGeom>
        </p:spPr>
      </p:pic>
      <p:pic>
        <p:nvPicPr>
          <p:cNvPr id="12" name="Picture 2" descr="Logos - Stack Overflow">
            <a:extLst>
              <a:ext uri="{FF2B5EF4-FFF2-40B4-BE49-F238E27FC236}">
                <a16:creationId xmlns:a16="http://schemas.microsoft.com/office/drawing/2014/main" id="{0BF77D1B-769B-4E14-B9BB-1ECD833F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15" y="95992"/>
            <a:ext cx="2928323" cy="7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2A30F3F-EEE2-4B96-A07F-F85D6FAF4594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375640" y="2677225"/>
            <a:ext cx="1" cy="106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AC298EC1-D34E-49C9-A3AB-115028CB84C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845552" y="3340429"/>
            <a:ext cx="222434" cy="1077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2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Jan Kinne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PhD in Geographic Data Science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Co-founder of start-up 🧙 ISTARI.AI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Part-time researcher at ZEW Centre for European Economic Research in Germany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Python user since 2013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70" y="2182942"/>
            <a:ext cx="2464684" cy="24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course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5900929" cy="3762294"/>
          </a:xfrm>
        </p:spPr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b="1" dirty="0">
                <a:solidFill>
                  <a:srgbClr val="63A537"/>
                </a:solidFill>
              </a:rPr>
              <a:t>Hands on </a:t>
            </a:r>
            <a:r>
              <a:rPr lang="en-GB" sz="1800" dirty="0"/>
              <a:t>introduction to </a:t>
            </a:r>
            <a:r>
              <a:rPr lang="en-GB" sz="1800" b="1" dirty="0">
                <a:solidFill>
                  <a:srgbClr val="63A537"/>
                </a:solidFill>
              </a:rPr>
              <a:t>Python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Focus on </a:t>
            </a:r>
            <a:r>
              <a:rPr lang="en-GB" sz="1800" b="1" dirty="0">
                <a:solidFill>
                  <a:srgbClr val="63A537"/>
                </a:solidFill>
              </a:rPr>
              <a:t>data analysis</a:t>
            </a:r>
            <a:r>
              <a:rPr lang="en-GB" sz="1800" dirty="0"/>
              <a:t>, not on classical programming.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Overview of the </a:t>
            </a:r>
            <a:r>
              <a:rPr lang="en-GB" sz="1800" b="1" dirty="0">
                <a:solidFill>
                  <a:srgbClr val="63A537"/>
                </a:solidFill>
              </a:rPr>
              <a:t>many fields of application</a:t>
            </a:r>
            <a:r>
              <a:rPr lang="en-GB" sz="1800" dirty="0"/>
              <a:t> from data manipulation and analysis to visualization to web scraping.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Mix of </a:t>
            </a:r>
            <a:r>
              <a:rPr lang="en-GB" sz="1800" b="1" dirty="0">
                <a:solidFill>
                  <a:srgbClr val="63A537"/>
                </a:solidFill>
              </a:rPr>
              <a:t>self-study/learning-by-doing </a:t>
            </a:r>
            <a:r>
              <a:rPr lang="en-GB" sz="1800" dirty="0"/>
              <a:t>and presentations with live coding.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Creating a </a:t>
            </a:r>
            <a:r>
              <a:rPr lang="en-GB" sz="1800" b="1" dirty="0">
                <a:solidFill>
                  <a:srgbClr val="63A537"/>
                </a:solidFill>
              </a:rPr>
              <a:t>solid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63A537"/>
                </a:solidFill>
              </a:rPr>
              <a:t>basis for further self-study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800" dirty="0"/>
              <a:t>Give you as many </a:t>
            </a:r>
            <a:r>
              <a:rPr lang="en-US" sz="1800" b="1" dirty="0">
                <a:solidFill>
                  <a:srgbClr val="63A537"/>
                </a:solidFill>
              </a:rPr>
              <a:t>practical suggestions</a:t>
            </a:r>
            <a:r>
              <a:rPr lang="en-US" sz="1800" dirty="0"/>
              <a:t> as possible.</a:t>
            </a:r>
            <a:endParaRPr lang="en-GB" sz="1800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466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Day 01 – Introduction to Python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Jupyter Notebooks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Python basics 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Loading and handling data with Pandas 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Descriptive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Data plotting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Day 02 – Introduction to Python II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dirty="0"/>
              <a:t>More Pandas 🐼🐼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dirty="0"/>
              <a:t>More plotting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Day 03 –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Mapping with Geopandas 🗺️🐼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Geodata basics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Geocoding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1"/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5" name="Textplatzhalter 10">
            <a:extLst>
              <a:ext uri="{FF2B5EF4-FFF2-40B4-BE49-F238E27FC236}">
                <a16:creationId xmlns:a16="http://schemas.microsoft.com/office/drawing/2014/main" id="{8E7A5AAC-40CC-457D-A428-55B31A66279E}"/>
              </a:ext>
            </a:extLst>
          </p:cNvPr>
          <p:cNvSpPr txBox="1">
            <a:spLocks/>
          </p:cNvSpPr>
          <p:nvPr/>
        </p:nvSpPr>
        <p:spPr>
          <a:xfrm>
            <a:off x="6778754" y="2208869"/>
            <a:ext cx="4389120" cy="376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Day 04 – Web Scraping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HTML basics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Web crawling and web scraping 🕷️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Day 05 – Text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Machine learning basics 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Building a text mining pipeline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Day 06 – Student Project Presentations 😱</a:t>
            </a:r>
          </a:p>
          <a:p>
            <a:endParaRPr lang="en-GB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753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3F2B651-120E-491E-8C0D-4651C6D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1932902"/>
            <a:ext cx="5705868" cy="3994484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Projects </a:t>
            </a:r>
            <a:br>
              <a:rPr lang="en-US" dirty="0"/>
            </a:br>
            <a:r>
              <a:rPr lang="en-US" dirty="0"/>
              <a:t>And Grading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Students will: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dirty="0"/>
              <a:t>conduct an independent </a:t>
            </a:r>
            <a:br>
              <a:rPr lang="en-GB" sz="1400" dirty="0"/>
            </a:br>
            <a:r>
              <a:rPr lang="en-GB" sz="1400" b="1" dirty="0">
                <a:solidFill>
                  <a:srgbClr val="63A537"/>
                </a:solidFill>
              </a:rPr>
              <a:t>Exploratory Data Analysis </a:t>
            </a:r>
            <a:r>
              <a:rPr lang="en-GB" sz="1400" dirty="0"/>
              <a:t>(EDA).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dirty="0"/>
              <a:t>choose one or several datasets from the </a:t>
            </a:r>
            <a:r>
              <a:rPr lang="en-GB" sz="1400" b="1" dirty="0">
                <a:solidFill>
                  <a:srgbClr val="63A537"/>
                </a:solidFill>
              </a:rPr>
              <a:t>Kaggle</a:t>
            </a:r>
            <a:r>
              <a:rPr lang="en-GB" sz="1400" dirty="0"/>
              <a:t> open database.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dirty="0"/>
              <a:t>apply the learned skills to explore the dataset.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b="1" dirty="0">
                <a:solidFill>
                  <a:srgbClr val="63A537"/>
                </a:solidFill>
              </a:rPr>
              <a:t>present and discuss intermediate results</a:t>
            </a:r>
            <a:r>
              <a:rPr lang="en-GB" sz="1400" dirty="0"/>
              <a:t> at the beginning of day 02 to day 05.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400" b="1" dirty="0">
                <a:solidFill>
                  <a:srgbClr val="63A537"/>
                </a:solidFill>
              </a:rPr>
              <a:t>present their final results </a:t>
            </a:r>
            <a:r>
              <a:rPr lang="en-GB" sz="1400" dirty="0"/>
              <a:t>on day 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Grading will be based on these projects.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616CB-5C9F-4346-B7C5-5C0D6A3B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08" y="930614"/>
            <a:ext cx="2286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Projects </a:t>
            </a:r>
            <a:br>
              <a:rPr lang="en-US" dirty="0"/>
            </a:br>
            <a:r>
              <a:rPr lang="en-US" dirty="0"/>
              <a:t>And Grading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980432" cy="3762294"/>
          </a:xfrm>
        </p:spPr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Your quest 💬:</a:t>
            </a:r>
            <a:br>
              <a:rPr lang="en-GB" sz="1800" dirty="0"/>
            </a:br>
            <a:r>
              <a:rPr lang="en-US" sz="1800" dirty="0"/>
              <a:t>Your </a:t>
            </a:r>
            <a:r>
              <a:rPr lang="en-US" sz="1800" b="1" dirty="0">
                <a:solidFill>
                  <a:srgbClr val="63A537"/>
                </a:solidFill>
              </a:rPr>
              <a:t>supervisor</a:t>
            </a:r>
            <a:r>
              <a:rPr lang="en-US" sz="1800" dirty="0"/>
              <a:t> asks you to </a:t>
            </a:r>
            <a:r>
              <a:rPr lang="en-US" sz="1800" b="1" dirty="0">
                <a:solidFill>
                  <a:srgbClr val="63A537"/>
                </a:solidFill>
              </a:rPr>
              <a:t>explore a data set</a:t>
            </a:r>
            <a:r>
              <a:rPr lang="en-US" sz="1800" dirty="0"/>
              <a:t>. A week later, your supervisor wants to see your results. Present your results in the form of a </a:t>
            </a:r>
            <a:r>
              <a:rPr lang="en-US" sz="1800" b="1" dirty="0">
                <a:solidFill>
                  <a:srgbClr val="63A537"/>
                </a:solidFill>
              </a:rPr>
              <a:t>clearly formatted, commented and structured </a:t>
            </a:r>
            <a:r>
              <a:rPr lang="en-US" sz="1800" b="1" dirty="0" err="1">
                <a:solidFill>
                  <a:srgbClr val="63A537"/>
                </a:solidFill>
              </a:rPr>
              <a:t>Jupyter</a:t>
            </a:r>
            <a:r>
              <a:rPr lang="en-US" sz="1800" b="1" dirty="0">
                <a:solidFill>
                  <a:srgbClr val="63A537"/>
                </a:solidFill>
              </a:rPr>
              <a:t> Notebook</a:t>
            </a:r>
            <a:r>
              <a:rPr lang="en-US" sz="1800" dirty="0"/>
              <a:t>. Make sure your supervisor understands your main working steps and how you achieved your results, without getting lost in unnecessary detail.</a:t>
            </a:r>
            <a:endParaRPr lang="en-GB" sz="1400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3080387B-9B5E-4AF3-B70D-7DAF69DBC307}"/>
              </a:ext>
            </a:extLst>
          </p:cNvPr>
          <p:cNvSpPr txBox="1">
            <a:spLocks/>
          </p:cNvSpPr>
          <p:nvPr/>
        </p:nvSpPr>
        <p:spPr>
          <a:xfrm>
            <a:off x="6388608" y="2257506"/>
            <a:ext cx="5187696" cy="376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Rewards💯: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rgbClr val="63A537"/>
                </a:solidFill>
              </a:rPr>
              <a:t>max 1XP: </a:t>
            </a:r>
            <a:r>
              <a:rPr lang="en-US" sz="1400" dirty="0"/>
              <a:t>Loading and preprocessing data (e.g. fixing wrong data types). Data exploration with descriptive statistics and plots.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rgbClr val="63A537"/>
                </a:solidFill>
              </a:rPr>
              <a:t>max 1XP: </a:t>
            </a:r>
            <a:r>
              <a:rPr lang="en-US" sz="1400" dirty="0"/>
              <a:t>Scraping a Web data source of your choice.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rgbClr val="63A537"/>
                </a:solidFill>
              </a:rPr>
              <a:t>max 1XP: </a:t>
            </a:r>
            <a:r>
              <a:rPr lang="en-US" sz="1400" dirty="0"/>
              <a:t>Mapping your dataset.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rgbClr val="63A537"/>
                </a:solidFill>
              </a:rPr>
              <a:t>max 1XP: </a:t>
            </a:r>
            <a:r>
              <a:rPr lang="en-US" sz="1400" dirty="0"/>
              <a:t>Apply a machine learning model to your data.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400" dirty="0">
                <a:solidFill>
                  <a:srgbClr val="63A537"/>
                </a:solidFill>
              </a:rPr>
              <a:t>max 1XP: </a:t>
            </a:r>
            <a:r>
              <a:rPr lang="en-US" sz="1400" dirty="0"/>
              <a:t>Executive summary with the main findings of your data science project and presentation (10 mins) day 06.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800" dirty="0"/>
              <a:t>6 – </a:t>
            </a:r>
            <a:r>
              <a:rPr lang="en-US" sz="1800" b="1" dirty="0">
                <a:solidFill>
                  <a:srgbClr val="63A537"/>
                </a:solidFill>
              </a:rPr>
              <a:t>XP</a:t>
            </a:r>
            <a:r>
              <a:rPr lang="en-US" sz="1800" dirty="0"/>
              <a:t> = Grade 👩‍🎓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4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4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8890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8">
            <a:extLst>
              <a:ext uri="{FF2B5EF4-FFF2-40B4-BE49-F238E27FC236}">
                <a16:creationId xmlns:a16="http://schemas.microsoft.com/office/drawing/2014/main" id="{359F90B7-F3BE-4C31-8D6A-92ADC6FAB82C}"/>
              </a:ext>
            </a:extLst>
          </p:cNvPr>
          <p:cNvSpPr txBox="1">
            <a:spLocks/>
          </p:cNvSpPr>
          <p:nvPr/>
        </p:nvSpPr>
        <p:spPr>
          <a:xfrm>
            <a:off x="4804209" y="2952549"/>
            <a:ext cx="2583581" cy="952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Tools</a:t>
            </a:r>
          </a:p>
        </p:txBody>
      </p:sp>
    </p:spTree>
    <p:extLst>
      <p:ext uri="{BB962C8B-B14F-4D97-AF65-F5344CB8AC3E}">
        <p14:creationId xmlns:p14="http://schemas.microsoft.com/office/powerpoint/2010/main" val="260878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Python Logo | Python Software Foundation">
            <a:extLst>
              <a:ext uri="{FF2B5EF4-FFF2-40B4-BE49-F238E27FC236}">
                <a16:creationId xmlns:a16="http://schemas.microsoft.com/office/drawing/2014/main" id="{0DCE2204-B47F-42B1-B8E8-238E60DE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/>
          <a:stretch/>
        </p:blipFill>
        <p:spPr bwMode="auto">
          <a:xfrm>
            <a:off x="926592" y="869628"/>
            <a:ext cx="2551671" cy="9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377821"/>
            <a:ext cx="4389120" cy="3762294"/>
          </a:xfrm>
        </p:spPr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b="1" dirty="0">
                <a:solidFill>
                  <a:srgbClr val="63A537"/>
                </a:solidFill>
              </a:rPr>
              <a:t>High-level</a:t>
            </a:r>
            <a:r>
              <a:rPr lang="en-GB" sz="1800" dirty="0"/>
              <a:t>, general-purpose programming language.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High code </a:t>
            </a:r>
            <a:r>
              <a:rPr lang="en-GB" sz="1800" b="1" dirty="0">
                <a:solidFill>
                  <a:srgbClr val="63A537"/>
                </a:solidFill>
              </a:rPr>
              <a:t>readability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Great for quick </a:t>
            </a:r>
            <a:r>
              <a:rPr lang="en-GB" sz="1800" b="1" dirty="0">
                <a:solidFill>
                  <a:srgbClr val="63A537"/>
                </a:solidFill>
              </a:rPr>
              <a:t>prototyping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Over 200,000 </a:t>
            </a:r>
            <a:r>
              <a:rPr lang="en-GB" sz="1800" b="1" dirty="0">
                <a:solidFill>
                  <a:srgbClr val="63A537"/>
                </a:solidFill>
              </a:rPr>
              <a:t>packages</a:t>
            </a:r>
            <a:r>
              <a:rPr lang="en-GB" sz="1800" dirty="0"/>
              <a:t> for extended functionality.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Great for </a:t>
            </a:r>
            <a:r>
              <a:rPr lang="en-GB" sz="1800" b="1" dirty="0">
                <a:solidFill>
                  <a:srgbClr val="63A537"/>
                </a:solidFill>
              </a:rPr>
              <a:t>consistent data science workflows</a:t>
            </a:r>
            <a:r>
              <a:rPr lang="en-GB" sz="1800" dirty="0"/>
              <a:t> from data acquisition to data analysis to visualization.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Very high and increasing </a:t>
            </a:r>
            <a:r>
              <a:rPr lang="en-GB" sz="1800" b="1" dirty="0">
                <a:solidFill>
                  <a:srgbClr val="63A537"/>
                </a:solidFill>
              </a:rPr>
              <a:t>popularity</a:t>
            </a:r>
            <a:r>
              <a:rPr lang="en-GB" sz="18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9B855F-153C-4E53-8F9D-6E1D9AD8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89" y="2585493"/>
            <a:ext cx="4501125" cy="385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0598D97-0349-4C23-9BC9-6946E6645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07" y="767969"/>
            <a:ext cx="5829503" cy="16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6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2"/>
          </p:nvPr>
        </p:nvSpPr>
        <p:spPr>
          <a:xfrm>
            <a:off x="1024128" y="2377821"/>
            <a:ext cx="4389120" cy="3762294"/>
          </a:xfrm>
        </p:spPr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Free and open-source </a:t>
            </a:r>
            <a:r>
              <a:rPr lang="en-GB" sz="1800" b="1" dirty="0">
                <a:solidFill>
                  <a:srgbClr val="63A537"/>
                </a:solidFill>
              </a:rPr>
              <a:t>distribution</a:t>
            </a:r>
            <a:r>
              <a:rPr lang="en-GB" sz="1800" dirty="0"/>
              <a:t> of Python.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Aims to </a:t>
            </a:r>
            <a:r>
              <a:rPr lang="en-GB" sz="1800" b="1" dirty="0">
                <a:solidFill>
                  <a:srgbClr val="63A537"/>
                </a:solidFill>
              </a:rPr>
              <a:t>simplify package management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Includes the most important Python data science </a:t>
            </a:r>
            <a:r>
              <a:rPr lang="en-GB" sz="1800" b="1" dirty="0">
                <a:solidFill>
                  <a:srgbClr val="63A537"/>
                </a:solidFill>
              </a:rPr>
              <a:t>packages out-of-the-box</a:t>
            </a:r>
            <a:r>
              <a:rPr lang="en-GB" sz="18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Available for Windows, Linux, and Mac.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800" dirty="0"/>
              <a:t>Includes the Anaconda Navigator </a:t>
            </a:r>
            <a:r>
              <a:rPr lang="en-GB" sz="1800" b="1" dirty="0">
                <a:solidFill>
                  <a:srgbClr val="63A537"/>
                </a:solidFill>
              </a:rPr>
              <a:t>graphical user interface </a:t>
            </a:r>
            <a:r>
              <a:rPr lang="en-GB" sz="1800" dirty="0"/>
              <a:t>for launching applications and manage packages and environments.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F6A7FC-0C09-4A2B-8778-7385F103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2377821"/>
            <a:ext cx="6424430" cy="4090342"/>
          </a:xfrm>
          <a:prstGeom prst="rect">
            <a:avLst/>
          </a:prstGeom>
        </p:spPr>
      </p:pic>
      <p:pic>
        <p:nvPicPr>
          <p:cNvPr id="2058" name="Picture 10" descr="Anaconda und Einrichtung der Python Umgebung - Fellow Consulting AG">
            <a:extLst>
              <a:ext uri="{FF2B5EF4-FFF2-40B4-BE49-F238E27FC236}">
                <a16:creationId xmlns:a16="http://schemas.microsoft.com/office/drawing/2014/main" id="{B6987758-B84D-49DD-948E-F2A09A52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93" y="353054"/>
            <a:ext cx="3948540" cy="19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3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678</Words>
  <Application>Microsoft Office PowerPoint</Application>
  <PresentationFormat>Breitbild</PresentationFormat>
  <Paragraphs>96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Symbol</vt:lpstr>
      <vt:lpstr>Tw Cen MT</vt:lpstr>
      <vt:lpstr>Tw Cen MT Condensed</vt:lpstr>
      <vt:lpstr>Wingdings 3</vt:lpstr>
      <vt:lpstr>Integral</vt:lpstr>
      <vt:lpstr>Introduction</vt:lpstr>
      <vt:lpstr>Instructor Jan Kinne</vt:lpstr>
      <vt:lpstr>Aim of the course</vt:lpstr>
      <vt:lpstr>Agenda</vt:lpstr>
      <vt:lpstr>Student Projects  And Grading</vt:lpstr>
      <vt:lpstr>Student Projects  And Grading</vt:lpstr>
      <vt:lpstr>PowerPoint-Präsentation</vt:lpstr>
      <vt:lpstr>PowerPoint-Präsentation</vt:lpstr>
      <vt:lpstr>Anaconda Python</vt:lpstr>
      <vt:lpstr>Jupyter Notebook</vt:lpstr>
      <vt:lpstr>Starting Jupyter lab</vt:lpstr>
      <vt:lpstr>Alternative Google Colab</vt:lpstr>
      <vt:lpstr>Get Help</vt:lpstr>
    </vt:vector>
  </TitlesOfParts>
  <Company>ZEW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Market Intelligence</dc:title>
  <dc:creator>Jan Kinne</dc:creator>
  <cp:lastModifiedBy>Jan K</cp:lastModifiedBy>
  <cp:revision>96</cp:revision>
  <dcterms:created xsi:type="dcterms:W3CDTF">2020-05-28T11:02:55Z</dcterms:created>
  <dcterms:modified xsi:type="dcterms:W3CDTF">2021-09-07T09:00:36Z</dcterms:modified>
</cp:coreProperties>
</file>