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325" r:id="rId4"/>
    <p:sldId id="282" r:id="rId5"/>
    <p:sldId id="284" r:id="rId6"/>
    <p:sldId id="285" r:id="rId7"/>
    <p:sldId id="286" r:id="rId8"/>
    <p:sldId id="287" r:id="rId9"/>
    <p:sldId id="288" r:id="rId10"/>
    <p:sldId id="271" r:id="rId11"/>
    <p:sldId id="291" r:id="rId12"/>
    <p:sldId id="292" r:id="rId13"/>
    <p:sldId id="345" r:id="rId14"/>
    <p:sldId id="346" r:id="rId15"/>
    <p:sldId id="347" r:id="rId16"/>
    <p:sldId id="348" r:id="rId17"/>
    <p:sldId id="341" r:id="rId18"/>
    <p:sldId id="330" r:id="rId19"/>
    <p:sldId id="304" r:id="rId20"/>
    <p:sldId id="333" r:id="rId21"/>
    <p:sldId id="339" r:id="rId22"/>
    <p:sldId id="329" r:id="rId23"/>
    <p:sldId id="308" r:id="rId24"/>
    <p:sldId id="335" r:id="rId25"/>
    <p:sldId id="336" r:id="rId26"/>
    <p:sldId id="337" r:id="rId27"/>
    <p:sldId id="338" r:id="rId28"/>
    <p:sldId id="331" r:id="rId29"/>
    <p:sldId id="311" r:id="rId30"/>
    <p:sldId id="299" r:id="rId31"/>
    <p:sldId id="301" r:id="rId32"/>
    <p:sldId id="302" r:id="rId33"/>
    <p:sldId id="349" r:id="rId34"/>
    <p:sldId id="350" r:id="rId35"/>
    <p:sldId id="351" r:id="rId36"/>
    <p:sldId id="352" r:id="rId37"/>
    <p:sldId id="353" r:id="rId38"/>
    <p:sldId id="340" r:id="rId39"/>
    <p:sldId id="355" r:id="rId40"/>
    <p:sldId id="356" r:id="rId41"/>
    <p:sldId id="357" r:id="rId42"/>
    <p:sldId id="354" r:id="rId43"/>
    <p:sldId id="358" r:id="rId44"/>
    <p:sldId id="359" r:id="rId45"/>
    <p:sldId id="360" r:id="rId46"/>
    <p:sldId id="367" r:id="rId47"/>
    <p:sldId id="361" r:id="rId48"/>
    <p:sldId id="368" r:id="rId49"/>
    <p:sldId id="362" r:id="rId50"/>
    <p:sldId id="363" r:id="rId51"/>
    <p:sldId id="364" r:id="rId52"/>
    <p:sldId id="365" r:id="rId53"/>
    <p:sldId id="366"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8ED3"/>
    <a:srgbClr val="FFEBC4"/>
    <a:srgbClr val="E1E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7074" autoAdjust="0"/>
  </p:normalViewPr>
  <p:slideViewPr>
    <p:cSldViewPr snapToGrid="0">
      <p:cViewPr varScale="1">
        <p:scale>
          <a:sx n="102" d="100"/>
          <a:sy n="102" d="100"/>
        </p:scale>
        <p:origin x="78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4B417D-17CA-4275-B689-7F71A309A35B}" type="datetimeFigureOut">
              <a:rPr lang="en-US" smtClean="0"/>
              <a:t>8/15/2019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0A7641-6222-4E62-9AD8-AD98926AE6A8}" type="slidenum">
              <a:rPr lang="en-US" smtClean="0"/>
              <a:t>‹#›</a:t>
            </a:fld>
            <a:endParaRPr lang="en-US"/>
          </a:p>
        </p:txBody>
      </p:sp>
    </p:spTree>
    <p:extLst>
      <p:ext uri="{BB962C8B-B14F-4D97-AF65-F5344CB8AC3E}">
        <p14:creationId xmlns:p14="http://schemas.microsoft.com/office/powerpoint/2010/main" val="660855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1138D-8FFC-44CD-88F3-F5EDA11ECA85}"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7C32B-53DB-4738-93EE-65193C0E4A2F}" type="slidenum">
              <a:rPr lang="en-US" smtClean="0"/>
              <a:t>‹#›</a:t>
            </a:fld>
            <a:endParaRPr lang="en-US"/>
          </a:p>
        </p:txBody>
      </p:sp>
    </p:spTree>
    <p:extLst>
      <p:ext uri="{BB962C8B-B14F-4D97-AF65-F5344CB8AC3E}">
        <p14:creationId xmlns:p14="http://schemas.microsoft.com/office/powerpoint/2010/main" val="26593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conditional comment +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css</a:t>
            </a:r>
            <a:r>
              <a:rPr lang="en-US" baseline="0" dirty="0" smtClean="0"/>
              <a:t> hack</a:t>
            </a:r>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3</a:t>
            </a:fld>
            <a:endParaRPr lang="en-US"/>
          </a:p>
        </p:txBody>
      </p:sp>
    </p:spTree>
    <p:extLst>
      <p:ext uri="{BB962C8B-B14F-4D97-AF65-F5344CB8AC3E}">
        <p14:creationId xmlns:p14="http://schemas.microsoft.com/office/powerpoint/2010/main" val="331528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conditional comment +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css</a:t>
            </a:r>
            <a:r>
              <a:rPr lang="en-US" baseline="0" dirty="0" smtClean="0"/>
              <a:t> hack</a:t>
            </a:r>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4</a:t>
            </a:fld>
            <a:endParaRPr lang="en-US"/>
          </a:p>
        </p:txBody>
      </p:sp>
    </p:spTree>
    <p:extLst>
      <p:ext uri="{BB962C8B-B14F-4D97-AF65-F5344CB8AC3E}">
        <p14:creationId xmlns:p14="http://schemas.microsoft.com/office/powerpoint/2010/main" val="284977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conditional comment +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css</a:t>
            </a:r>
            <a:r>
              <a:rPr lang="en-US" baseline="0" dirty="0" smtClean="0"/>
              <a:t> hack</a:t>
            </a:r>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5</a:t>
            </a:fld>
            <a:endParaRPr lang="en-US"/>
          </a:p>
        </p:txBody>
      </p:sp>
    </p:spTree>
    <p:extLst>
      <p:ext uri="{BB962C8B-B14F-4D97-AF65-F5344CB8AC3E}">
        <p14:creationId xmlns:p14="http://schemas.microsoft.com/office/powerpoint/2010/main" val="47368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baseline="0" dirty="0" smtClean="0"/>
              <a:t> </a:t>
            </a:r>
            <a:r>
              <a:rPr lang="en-US" baseline="0" dirty="0" err="1" smtClean="0"/>
              <a:t>dụng</a:t>
            </a:r>
            <a:r>
              <a:rPr lang="en-US" baseline="0" dirty="0" smtClean="0"/>
              <a:t> conditional comment +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css</a:t>
            </a:r>
            <a:r>
              <a:rPr lang="en-US" baseline="0" dirty="0" smtClean="0"/>
              <a:t> hack</a:t>
            </a:r>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13</a:t>
            </a:fld>
            <a:endParaRPr lang="en-US"/>
          </a:p>
        </p:txBody>
      </p:sp>
    </p:spTree>
    <p:extLst>
      <p:ext uri="{BB962C8B-B14F-4D97-AF65-F5344CB8AC3E}">
        <p14:creationId xmlns:p14="http://schemas.microsoft.com/office/powerpoint/2010/main" val="164218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15</a:t>
            </a:fld>
            <a:endParaRPr lang="en-US"/>
          </a:p>
        </p:txBody>
      </p:sp>
    </p:spTree>
    <p:extLst>
      <p:ext uri="{BB962C8B-B14F-4D97-AF65-F5344CB8AC3E}">
        <p14:creationId xmlns:p14="http://schemas.microsoft.com/office/powerpoint/2010/main" val="388048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17</a:t>
            </a:fld>
            <a:endParaRPr lang="en-US"/>
          </a:p>
        </p:txBody>
      </p:sp>
    </p:spTree>
    <p:extLst>
      <p:ext uri="{BB962C8B-B14F-4D97-AF65-F5344CB8AC3E}">
        <p14:creationId xmlns:p14="http://schemas.microsoft.com/office/powerpoint/2010/main" val="398031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20</a:t>
            </a:fld>
            <a:endParaRPr lang="en-US"/>
          </a:p>
        </p:txBody>
      </p:sp>
    </p:spTree>
    <p:extLst>
      <p:ext uri="{BB962C8B-B14F-4D97-AF65-F5344CB8AC3E}">
        <p14:creationId xmlns:p14="http://schemas.microsoft.com/office/powerpoint/2010/main" val="72929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A937C32B-53DB-4738-93EE-65193C0E4A2F}" type="slidenum">
              <a:rPr lang="en-US" smtClean="0"/>
              <a:t>21</a:t>
            </a:fld>
            <a:endParaRPr lang="en-US"/>
          </a:p>
        </p:txBody>
      </p:sp>
    </p:spTree>
    <p:extLst>
      <p:ext uri="{BB962C8B-B14F-4D97-AF65-F5344CB8AC3E}">
        <p14:creationId xmlns:p14="http://schemas.microsoft.com/office/powerpoint/2010/main" val="122551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6694" y="2349500"/>
            <a:ext cx="11187723" cy="1620838"/>
          </a:xfrm>
          <a:prstGeom prst="rect">
            <a:avLst/>
          </a:prstGeo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973385" y="4284664"/>
            <a:ext cx="9214338" cy="193198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ja-JP" altLang="en-US"/>
          </a:p>
        </p:txBody>
      </p:sp>
    </p:spTree>
    <p:extLst>
      <p:ext uri="{BB962C8B-B14F-4D97-AF65-F5344CB8AC3E}">
        <p14:creationId xmlns:p14="http://schemas.microsoft.com/office/powerpoint/2010/main" val="652397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8448" y="303214"/>
            <a:ext cx="11844215" cy="1260475"/>
          </a:xfrm>
          <a:prstGeom prst="rect">
            <a:avLst/>
          </a:prstGeom>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658448" y="1763713"/>
            <a:ext cx="11844215" cy="49911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0663161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2585" y="303213"/>
            <a:ext cx="2960078" cy="6451600"/>
          </a:xfrm>
          <a:prstGeom prst="rect">
            <a:avLst/>
          </a:prstGeo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658447" y="303213"/>
            <a:ext cx="8696569" cy="6451600"/>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40146143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58448" y="303213"/>
            <a:ext cx="11844215" cy="64516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32866944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448" y="303214"/>
            <a:ext cx="11844215"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658448" y="1763713"/>
            <a:ext cx="11844215" cy="4991100"/>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5603404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9447" y="4859339"/>
            <a:ext cx="11187723" cy="1501775"/>
          </a:xfrm>
          <a:prstGeom prst="rect">
            <a:avLst/>
          </a:prstGeo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1039447" y="3205164"/>
            <a:ext cx="11187723"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06084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8448" y="303214"/>
            <a:ext cx="11844215" cy="1260475"/>
          </a:xfrm>
          <a:prstGeom prst="rect">
            <a:avLst/>
          </a:prstGeom>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658447" y="1763713"/>
            <a:ext cx="5828322"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6674339" y="1763713"/>
            <a:ext cx="5828324" cy="49911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8013498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8448" y="303214"/>
            <a:ext cx="11844215" cy="1260475"/>
          </a:xfrm>
          <a:prstGeom prst="rect">
            <a:avLst/>
          </a:prstGeo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658447" y="1692275"/>
            <a:ext cx="5814646"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658447" y="2397125"/>
            <a:ext cx="5814646"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6686061" y="1692275"/>
            <a:ext cx="5816601"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6686061" y="2397125"/>
            <a:ext cx="5816601" cy="4357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extLst>
      <p:ext uri="{BB962C8B-B14F-4D97-AF65-F5344CB8AC3E}">
        <p14:creationId xmlns:p14="http://schemas.microsoft.com/office/powerpoint/2010/main" val="1268449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8448" y="303214"/>
            <a:ext cx="11844215" cy="1260475"/>
          </a:xfrm>
          <a:prstGeom prst="rect">
            <a:avLst/>
          </a:prstGeom>
        </p:spPr>
        <p:txBody>
          <a:bodyPr/>
          <a:lstStyle/>
          <a:p>
            <a:r>
              <a:rPr lang="en-US" altLang="ja-JP" smtClean="0"/>
              <a:t>Click to edit Master title style</a:t>
            </a:r>
            <a:endParaRPr lang="ja-JP" altLang="en-US"/>
          </a:p>
        </p:txBody>
      </p:sp>
    </p:spTree>
    <p:extLst>
      <p:ext uri="{BB962C8B-B14F-4D97-AF65-F5344CB8AC3E}">
        <p14:creationId xmlns:p14="http://schemas.microsoft.com/office/powerpoint/2010/main" val="42272173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6265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447" y="301626"/>
            <a:ext cx="4329723" cy="1281113"/>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5146431" y="301625"/>
            <a:ext cx="7356231" cy="64531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658447" y="1582739"/>
            <a:ext cx="4329723"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25607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79078" y="5292726"/>
            <a:ext cx="7897446" cy="625475"/>
          </a:xfrm>
          <a:prstGeom prst="rect">
            <a:avLst/>
          </a:prstGeo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2579078" y="676275"/>
            <a:ext cx="7897446" cy="45354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2579078" y="5918201"/>
            <a:ext cx="7897446" cy="8874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7360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ChangeArrowheads="1"/>
          </p:cNvSpPr>
          <p:nvPr/>
        </p:nvSpPr>
        <p:spPr bwMode="auto">
          <a:xfrm>
            <a:off x="0" y="0"/>
            <a:ext cx="12192000" cy="42545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nchor="ct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endParaRPr lang="ja-JP" altLang="en-US" sz="900" b="0"/>
          </a:p>
        </p:txBody>
      </p:sp>
      <p:sp>
        <p:nvSpPr>
          <p:cNvPr id="1027" name="Line 17"/>
          <p:cNvSpPr>
            <a:spLocks noChangeShapeType="1"/>
          </p:cNvSpPr>
          <p:nvPr/>
        </p:nvSpPr>
        <p:spPr bwMode="auto">
          <a:xfrm>
            <a:off x="0" y="6497638"/>
            <a:ext cx="12176369" cy="0"/>
          </a:xfrm>
          <a:prstGeom prst="line">
            <a:avLst/>
          </a:prstGeom>
          <a:noFill/>
          <a:ln w="19050">
            <a:solidFill>
              <a:srgbClr val="FF3300">
                <a:alpha val="50195"/>
              </a:srgbClr>
            </a:solidFill>
            <a:round/>
            <a:headEnd/>
            <a:tailEnd/>
          </a:ln>
          <a:extLst>
            <a:ext uri="{909E8E84-426E-40DD-AFC4-6F175D3DCCD1}">
              <a14:hiddenFill xmlns:a14="http://schemas.microsoft.com/office/drawing/2010/main">
                <a:noFill/>
              </a14:hiddenFill>
            </a:ext>
          </a:extLst>
        </p:spPr>
        <p:txBody>
          <a:bodyPr/>
          <a:lstStyle/>
          <a:p>
            <a:endParaRPr lang="ja-JP" altLang="en-US" sz="1800"/>
          </a:p>
        </p:txBody>
      </p:sp>
      <p:sp>
        <p:nvSpPr>
          <p:cNvPr id="1042" name="Text Box 18"/>
          <p:cNvSpPr txBox="1">
            <a:spLocks noChangeArrowheads="1"/>
          </p:cNvSpPr>
          <p:nvPr/>
        </p:nvSpPr>
        <p:spPr bwMode="auto">
          <a:xfrm>
            <a:off x="-19538" y="6564314"/>
            <a:ext cx="6469185"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r>
              <a:rPr lang="en-US" altLang="ja-JP" sz="800">
                <a:solidFill>
                  <a:schemeClr val="bg2"/>
                </a:solidFill>
                <a:latin typeface="Tahoma" pitchFamily="34" charset="0"/>
                <a:ea typeface="ＤＦ金文体W3" pitchFamily="1" charset="-128"/>
              </a:rPr>
              <a:t>©2012 GMO RUNSYSTEM CORPORATION </a:t>
            </a:r>
            <a:r>
              <a:rPr lang="en-US" altLang="ja-JP" sz="800" i="1">
                <a:solidFill>
                  <a:schemeClr val="bg2"/>
                </a:solidFill>
                <a:latin typeface="Tahoma" pitchFamily="34" charset="0"/>
                <a:ea typeface="ＤＦ金文体W3" pitchFamily="1" charset="-128"/>
              </a:rPr>
              <a:t>Global Software Quality  www.runsystem.net</a:t>
            </a:r>
            <a:endParaRPr lang="en-US" altLang="ja-JP" sz="800">
              <a:solidFill>
                <a:schemeClr val="bg2"/>
              </a:solidFill>
              <a:latin typeface="Tahoma" pitchFamily="34" charset="0"/>
              <a:ea typeface="ＤＦ金文体W3" pitchFamily="1" charset="-128"/>
            </a:endParaRPr>
          </a:p>
        </p:txBody>
      </p:sp>
      <p:sp>
        <p:nvSpPr>
          <p:cNvPr id="1043" name="Text Box 19"/>
          <p:cNvSpPr txBox="1">
            <a:spLocks noChangeArrowheads="1"/>
          </p:cNvSpPr>
          <p:nvPr/>
        </p:nvSpPr>
        <p:spPr bwMode="auto">
          <a:xfrm>
            <a:off x="5849815" y="6550026"/>
            <a:ext cx="310642" cy="2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defRPr/>
            </a:pPr>
            <a:fld id="{8F4559DE-EA91-4DD6-8F7F-E040F77D1DEB}" type="slidenum">
              <a:rPr lang="en-US" altLang="ja-JP" sz="900" b="0" smtClean="0"/>
              <a:pPr>
                <a:defRPr/>
              </a:pPr>
              <a:t>‹#›</a:t>
            </a:fld>
            <a:endParaRPr lang="en-US" altLang="ja-JP" sz="900" b="0"/>
          </a:p>
        </p:txBody>
      </p:sp>
      <p:sp>
        <p:nvSpPr>
          <p:cNvPr id="1046" name="Text Box 22"/>
          <p:cNvSpPr txBox="1">
            <a:spLocks noChangeArrowheads="1"/>
          </p:cNvSpPr>
          <p:nvPr/>
        </p:nvSpPr>
        <p:spPr bwMode="auto">
          <a:xfrm>
            <a:off x="7425313" y="6559551"/>
            <a:ext cx="4786226" cy="2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defTabSz="839788">
              <a:defRPr kumimoji="1" sz="1000">
                <a:solidFill>
                  <a:schemeClr val="tx1"/>
                </a:solidFill>
                <a:latin typeface="Arial" charset="0"/>
                <a:ea typeface="ＭＳ Ｐゴシック" charset="-128"/>
              </a:defRPr>
            </a:lvl1pPr>
            <a:lvl2pPr marL="682625" indent="-263525" defTabSz="839788">
              <a:defRPr kumimoji="1" sz="1000">
                <a:solidFill>
                  <a:schemeClr val="tx1"/>
                </a:solidFill>
                <a:latin typeface="Arial" charset="0"/>
                <a:ea typeface="ＭＳ Ｐゴシック" charset="-128"/>
              </a:defRPr>
            </a:lvl2pPr>
            <a:lvl3pPr marL="1049338" indent="-209550" defTabSz="839788">
              <a:defRPr kumimoji="1" sz="1000">
                <a:solidFill>
                  <a:schemeClr val="tx1"/>
                </a:solidFill>
                <a:latin typeface="Arial" charset="0"/>
                <a:ea typeface="ＭＳ Ｐゴシック" charset="-128"/>
              </a:defRPr>
            </a:lvl3pPr>
            <a:lvl4pPr marL="1470025" indent="-211138" defTabSz="839788">
              <a:defRPr kumimoji="1" sz="1000">
                <a:solidFill>
                  <a:schemeClr val="tx1"/>
                </a:solidFill>
                <a:latin typeface="Arial" charset="0"/>
                <a:ea typeface="ＭＳ Ｐゴシック" charset="-128"/>
              </a:defRPr>
            </a:lvl4pPr>
            <a:lvl5pPr marL="1889125" indent="-209550" defTabSz="839788">
              <a:defRPr kumimoji="1" sz="1000">
                <a:solidFill>
                  <a:schemeClr val="tx1"/>
                </a:solidFill>
                <a:latin typeface="Arial" charset="0"/>
                <a:ea typeface="ＭＳ Ｐゴシック" charset="-128"/>
              </a:defRPr>
            </a:lvl5pPr>
            <a:lvl6pPr marL="2346325" indent="-209550" defTabSz="839788" fontAlgn="base">
              <a:spcBef>
                <a:spcPct val="0"/>
              </a:spcBef>
              <a:spcAft>
                <a:spcPct val="0"/>
              </a:spcAft>
              <a:defRPr kumimoji="1" sz="1000">
                <a:solidFill>
                  <a:schemeClr val="tx1"/>
                </a:solidFill>
                <a:latin typeface="Arial" charset="0"/>
                <a:ea typeface="ＭＳ Ｐゴシック" charset="-128"/>
              </a:defRPr>
            </a:lvl6pPr>
            <a:lvl7pPr marL="2803525" indent="-209550" defTabSz="839788" fontAlgn="base">
              <a:spcBef>
                <a:spcPct val="0"/>
              </a:spcBef>
              <a:spcAft>
                <a:spcPct val="0"/>
              </a:spcAft>
              <a:defRPr kumimoji="1" sz="1000">
                <a:solidFill>
                  <a:schemeClr val="tx1"/>
                </a:solidFill>
                <a:latin typeface="Arial" charset="0"/>
                <a:ea typeface="ＭＳ Ｐゴシック" charset="-128"/>
              </a:defRPr>
            </a:lvl7pPr>
            <a:lvl8pPr marL="3260725" indent="-209550" defTabSz="839788" fontAlgn="base">
              <a:spcBef>
                <a:spcPct val="0"/>
              </a:spcBef>
              <a:spcAft>
                <a:spcPct val="0"/>
              </a:spcAft>
              <a:defRPr kumimoji="1" sz="1000">
                <a:solidFill>
                  <a:schemeClr val="tx1"/>
                </a:solidFill>
                <a:latin typeface="Arial" charset="0"/>
                <a:ea typeface="ＭＳ Ｐゴシック" charset="-128"/>
              </a:defRPr>
            </a:lvl8pPr>
            <a:lvl9pPr marL="3717925" indent="-209550" defTabSz="839788" fontAlgn="base">
              <a:spcBef>
                <a:spcPct val="0"/>
              </a:spcBef>
              <a:spcAft>
                <a:spcPct val="0"/>
              </a:spcAft>
              <a:defRPr kumimoji="1" sz="1000">
                <a:solidFill>
                  <a:schemeClr val="tx1"/>
                </a:solidFill>
                <a:latin typeface="Arial" charset="0"/>
                <a:ea typeface="ＭＳ Ｐゴシック" charset="-128"/>
              </a:defRPr>
            </a:lvl9pPr>
          </a:lstStyle>
          <a:p>
            <a:pPr algn="r">
              <a:defRPr/>
            </a:pPr>
            <a:r>
              <a:rPr lang="ja-JP" altLang="en-US" sz="800" b="0">
                <a:solidFill>
                  <a:srgbClr val="3333CC"/>
                </a:solidFill>
                <a:latin typeface="Tahoma" pitchFamily="34" charset="0"/>
                <a:ea typeface="ＤＦ金文体W3" pitchFamily="1" charset="-128"/>
              </a:rPr>
              <a:t>スマートフォン・アプリ開発・オフショア開発・ゲーム開発・配信・マルチメディアコンテンツ制作</a:t>
            </a:r>
          </a:p>
        </p:txBody>
      </p:sp>
      <p:pic>
        <p:nvPicPr>
          <p:cNvPr id="1026" name="Picture 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53601" y="0"/>
            <a:ext cx="2422769"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52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14325" indent="-314325" algn="l" defTabSz="839788" rtl="0" eaLnBrk="1" fontAlgn="base" hangingPunct="1">
        <a:spcBef>
          <a:spcPct val="20000"/>
        </a:spcBef>
        <a:spcAft>
          <a:spcPct val="0"/>
        </a:spcAft>
        <a:buChar char="•"/>
        <a:defRPr kumimoji="1" sz="2900">
          <a:solidFill>
            <a:schemeClr val="tx1"/>
          </a:solidFill>
          <a:latin typeface="+mn-lt"/>
          <a:ea typeface="+mn-ea"/>
          <a:cs typeface="+mn-cs"/>
        </a:defRPr>
      </a:lvl1pPr>
      <a:lvl2pPr marL="682625" indent="-263525" algn="l" defTabSz="839788" rtl="0" eaLnBrk="1" fontAlgn="base" hangingPunct="1">
        <a:spcBef>
          <a:spcPct val="20000"/>
        </a:spcBef>
        <a:spcAft>
          <a:spcPct val="0"/>
        </a:spcAft>
        <a:buChar char="–"/>
        <a:defRPr kumimoji="1" sz="2600">
          <a:solidFill>
            <a:schemeClr val="tx1"/>
          </a:solidFill>
          <a:latin typeface="+mn-lt"/>
          <a:ea typeface="+mn-ea"/>
        </a:defRPr>
      </a:lvl2pPr>
      <a:lvl3pPr marL="1049338" indent="-209550" algn="l" defTabSz="839788" rtl="0" eaLnBrk="1" fontAlgn="base" hangingPunct="1">
        <a:spcBef>
          <a:spcPct val="20000"/>
        </a:spcBef>
        <a:spcAft>
          <a:spcPct val="0"/>
        </a:spcAft>
        <a:buChar char="•"/>
        <a:defRPr kumimoji="1" sz="2200">
          <a:solidFill>
            <a:schemeClr val="tx1"/>
          </a:solidFill>
          <a:latin typeface="+mn-lt"/>
          <a:ea typeface="+mn-ea"/>
        </a:defRPr>
      </a:lvl3pPr>
      <a:lvl4pPr marL="1470025" indent="-211138" algn="l" defTabSz="839788" rtl="0" eaLnBrk="1" fontAlgn="base" hangingPunct="1">
        <a:spcBef>
          <a:spcPct val="20000"/>
        </a:spcBef>
        <a:spcAft>
          <a:spcPct val="0"/>
        </a:spcAft>
        <a:buChar char="–"/>
        <a:defRPr kumimoji="1">
          <a:solidFill>
            <a:schemeClr val="tx1"/>
          </a:solidFill>
          <a:latin typeface="+mn-lt"/>
          <a:ea typeface="+mn-ea"/>
        </a:defRPr>
      </a:lvl4pPr>
      <a:lvl5pPr marL="1889125" indent="-209550" algn="l" defTabSz="839788"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odepen.io/tranquocbao/pen/vmBYg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odepen.io/tranquocbao/pen/vmBYg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odepen.io/tranquocbao/pen/vmBYg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137" y="818487"/>
            <a:ext cx="11187723" cy="1620838"/>
          </a:xfrm>
        </p:spPr>
        <p:txBody>
          <a:bodyPr/>
          <a:lstStyle/>
          <a:p>
            <a:r>
              <a:rPr lang="en-US" sz="6600" dirty="0" smtClean="0">
                <a:solidFill>
                  <a:srgbClr val="C00000"/>
                </a:solidFill>
              </a:rPr>
              <a:t>REACTJS</a:t>
            </a:r>
            <a:endParaRPr lang="en-US" sz="6600" dirty="0">
              <a:solidFill>
                <a:srgbClr val="C00000"/>
              </a:solidFill>
            </a:endParaRPr>
          </a:p>
        </p:txBody>
      </p:sp>
      <p:sp>
        <p:nvSpPr>
          <p:cNvPr id="3" name="Subtitle 2"/>
          <p:cNvSpPr>
            <a:spLocks noGrp="1"/>
          </p:cNvSpPr>
          <p:nvPr>
            <p:ph type="subTitle" idx="1"/>
          </p:nvPr>
        </p:nvSpPr>
        <p:spPr>
          <a:xfrm>
            <a:off x="7802624" y="3743784"/>
            <a:ext cx="3969402" cy="2327077"/>
          </a:xfrm>
        </p:spPr>
        <p:txBody>
          <a:bodyPr/>
          <a:lstStyle/>
          <a:p>
            <a:pPr algn="l"/>
            <a:r>
              <a:rPr lang="en-US" sz="2400" dirty="0" err="1" smtClean="0"/>
              <a:t>Trình</a:t>
            </a:r>
            <a:r>
              <a:rPr lang="en-US" sz="2400" dirty="0" smtClean="0"/>
              <a:t> </a:t>
            </a:r>
            <a:r>
              <a:rPr lang="en-US" sz="2400" dirty="0" err="1" smtClean="0"/>
              <a:t>bày</a:t>
            </a:r>
            <a:r>
              <a:rPr lang="en-US" sz="2400" dirty="0" smtClean="0"/>
              <a:t>: </a:t>
            </a:r>
            <a:endParaRPr lang="en-US" sz="2400" dirty="0"/>
          </a:p>
          <a:p>
            <a:pPr algn="l"/>
            <a:r>
              <a:rPr lang="vi-VN" sz="2400" dirty="0" smtClean="0"/>
              <a:t>- Nguyễn </a:t>
            </a:r>
            <a:r>
              <a:rPr lang="vi-VN" sz="2400" dirty="0"/>
              <a:t>Thanh </a:t>
            </a:r>
            <a:r>
              <a:rPr lang="vi-VN" sz="2400" dirty="0" smtClean="0"/>
              <a:t>Quang</a:t>
            </a:r>
          </a:p>
          <a:p>
            <a:pPr algn="l"/>
            <a:r>
              <a:rPr lang="vi-VN" sz="2400" dirty="0" smtClean="0"/>
              <a:t>- Khương Việt Anh</a:t>
            </a:r>
          </a:p>
          <a:p>
            <a:pPr algn="l"/>
            <a:r>
              <a:rPr lang="vi-VN" sz="2400" dirty="0" smtClean="0"/>
              <a:t>- Bùi Quang Thi</a:t>
            </a:r>
          </a:p>
          <a:p>
            <a:r>
              <a:rPr lang="en-US" dirty="0" smtClean="0"/>
              <a:t/>
            </a:r>
            <a:br>
              <a:rPr lang="en-US" dirty="0" smtClean="0"/>
            </a:b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2357437"/>
            <a:ext cx="2385589" cy="2385589"/>
          </a:xfrm>
          <a:prstGeom prst="rect">
            <a:avLst/>
          </a:prstGeom>
        </p:spPr>
      </p:pic>
    </p:spTree>
    <p:extLst>
      <p:ext uri="{BB962C8B-B14F-4D97-AF65-F5344CB8AC3E}">
        <p14:creationId xmlns:p14="http://schemas.microsoft.com/office/powerpoint/2010/main" val="2449219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CÁC THÀNH PHẦN CƠ BẢN CỦA REACTJS</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631" y="1653841"/>
            <a:ext cx="11185694" cy="4779622"/>
          </a:xfrm>
        </p:spPr>
      </p:pic>
    </p:spTree>
    <p:extLst>
      <p:ext uri="{BB962C8B-B14F-4D97-AF65-F5344CB8AC3E}">
        <p14:creationId xmlns:p14="http://schemas.microsoft.com/office/powerpoint/2010/main" val="1862328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REACT COMPONENT</a:t>
            </a:r>
            <a:endParaRPr lang="en-US" b="1" dirty="0">
              <a:solidFill>
                <a:srgbClr val="C00000"/>
              </a:solidFill>
            </a:endParaRPr>
          </a:p>
        </p:txBody>
      </p:sp>
      <p:sp>
        <p:nvSpPr>
          <p:cNvPr id="10" name="Content Placeholder 2"/>
          <p:cNvSpPr>
            <a:spLocks noGrp="1"/>
          </p:cNvSpPr>
          <p:nvPr>
            <p:ph idx="1"/>
          </p:nvPr>
        </p:nvSpPr>
        <p:spPr>
          <a:xfrm>
            <a:off x="67381" y="1380886"/>
            <a:ext cx="11844215" cy="4991100"/>
          </a:xfrm>
        </p:spPr>
        <p:txBody>
          <a:bodyPr/>
          <a:lstStyle/>
          <a:p>
            <a:pPr lvl="1"/>
            <a:r>
              <a:rPr lang="en-US" altLang="ja-JP" dirty="0"/>
              <a:t>React Component </a:t>
            </a:r>
            <a:r>
              <a:rPr lang="en-US" altLang="ja-JP" dirty="0" err="1"/>
              <a:t>là</a:t>
            </a:r>
            <a:r>
              <a:rPr lang="en-US" altLang="ja-JP" dirty="0"/>
              <a:t> </a:t>
            </a:r>
            <a:r>
              <a:rPr lang="en-US" altLang="ja-JP" dirty="0" err="1"/>
              <a:t>các</a:t>
            </a:r>
            <a:r>
              <a:rPr lang="en-US" altLang="ja-JP" dirty="0"/>
              <a:t> </a:t>
            </a:r>
            <a:r>
              <a:rPr lang="en-US" altLang="ja-JP" dirty="0" err="1"/>
              <a:t>khối</a:t>
            </a:r>
            <a:r>
              <a:rPr lang="en-US" altLang="ja-JP" dirty="0"/>
              <a:t> </a:t>
            </a:r>
            <a:r>
              <a:rPr lang="en-US" altLang="ja-JP" dirty="0" err="1"/>
              <a:t>nhỏ</a:t>
            </a:r>
            <a:r>
              <a:rPr lang="en-US" altLang="ja-JP" dirty="0"/>
              <a:t> </a:t>
            </a:r>
            <a:r>
              <a:rPr lang="en-US" altLang="ja-JP" dirty="0" err="1"/>
              <a:t>độc</a:t>
            </a:r>
            <a:r>
              <a:rPr lang="en-US" altLang="ja-JP" dirty="0"/>
              <a:t> </a:t>
            </a:r>
            <a:r>
              <a:rPr lang="en-US" altLang="ja-JP" dirty="0" err="1"/>
              <a:t>lập</a:t>
            </a:r>
            <a:r>
              <a:rPr lang="en-US" altLang="ja-JP" dirty="0"/>
              <a:t> </a:t>
            </a:r>
            <a:r>
              <a:rPr lang="en-US" altLang="ja-JP" dirty="0" err="1"/>
              <a:t>của</a:t>
            </a:r>
            <a:r>
              <a:rPr lang="en-US" altLang="ja-JP" dirty="0"/>
              <a:t> UI</a:t>
            </a:r>
          </a:p>
          <a:p>
            <a:pPr lvl="1"/>
            <a:r>
              <a:rPr lang="en-US" altLang="ja-JP" dirty="0" smtClean="0"/>
              <a:t>React </a:t>
            </a:r>
            <a:r>
              <a:rPr lang="en-US" altLang="ja-JP" dirty="0"/>
              <a:t>Component </a:t>
            </a:r>
            <a:r>
              <a:rPr lang="en-US" altLang="ja-JP" dirty="0" err="1"/>
              <a:t>có</a:t>
            </a:r>
            <a:r>
              <a:rPr lang="en-US" altLang="ja-JP" dirty="0"/>
              <a:t> </a:t>
            </a:r>
            <a:r>
              <a:rPr lang="en-US" altLang="ja-JP" dirty="0" err="1"/>
              <a:t>hai</a:t>
            </a:r>
            <a:r>
              <a:rPr lang="en-US" altLang="ja-JP" dirty="0"/>
              <a:t> </a:t>
            </a:r>
            <a:r>
              <a:rPr lang="en-US" altLang="ja-JP" dirty="0" err="1"/>
              <a:t>dạng</a:t>
            </a:r>
            <a:r>
              <a:rPr lang="en-US" altLang="ja-JP" dirty="0"/>
              <a:t>: Component Class, Component </a:t>
            </a:r>
            <a:r>
              <a:rPr lang="en-US" altLang="ja-JP" dirty="0" smtClean="0"/>
              <a:t>Function</a:t>
            </a:r>
            <a:r>
              <a:rPr lang="en-US" altLang="ja-JP" dirty="0"/>
              <a:t>.</a:t>
            </a:r>
          </a:p>
        </p:txBody>
      </p:sp>
      <p:pic>
        <p:nvPicPr>
          <p:cNvPr id="6146" name="Picture 2" descr="https://gyazo.com/25a0a99934c8387bdfaed5ca09a33d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77" y="2495863"/>
            <a:ext cx="4840511" cy="33044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gyazo.com/e0d2ebdd16b0c25f45f9c68432ba53a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015" y="2509508"/>
            <a:ext cx="5476677" cy="33044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67081" y="5942423"/>
            <a:ext cx="2018501" cy="369332"/>
          </a:xfrm>
          <a:prstGeom prst="rect">
            <a:avLst/>
          </a:prstGeom>
          <a:noFill/>
        </p:spPr>
        <p:txBody>
          <a:bodyPr wrap="none" rtlCol="0">
            <a:spAutoFit/>
          </a:bodyPr>
          <a:lstStyle/>
          <a:p>
            <a:r>
              <a:rPr kumimoji="1" lang="en-US" altLang="ja-JP" dirty="0" smtClean="0"/>
              <a:t>Component Class</a:t>
            </a:r>
            <a:endParaRPr kumimoji="1" lang="ja-JP" altLang="en-US" dirty="0"/>
          </a:p>
        </p:txBody>
      </p:sp>
      <p:sp>
        <p:nvSpPr>
          <p:cNvPr id="5" name="TextBox 4"/>
          <p:cNvSpPr txBox="1"/>
          <p:nvPr/>
        </p:nvSpPr>
        <p:spPr>
          <a:xfrm>
            <a:off x="7683690" y="5931794"/>
            <a:ext cx="2326278" cy="369332"/>
          </a:xfrm>
          <a:prstGeom prst="rect">
            <a:avLst/>
          </a:prstGeom>
          <a:noFill/>
        </p:spPr>
        <p:txBody>
          <a:bodyPr wrap="none" rtlCol="0">
            <a:spAutoFit/>
          </a:bodyPr>
          <a:lstStyle/>
          <a:p>
            <a:r>
              <a:rPr kumimoji="1" lang="en-US" altLang="ja-JP" dirty="0" smtClean="0"/>
              <a:t>Component Function</a:t>
            </a:r>
            <a:endParaRPr kumimoji="1" lang="ja-JP" altLang="en-US" dirty="0"/>
          </a:p>
        </p:txBody>
      </p:sp>
    </p:spTree>
    <p:extLst>
      <p:ext uri="{BB962C8B-B14F-4D97-AF65-F5344CB8AC3E}">
        <p14:creationId xmlns:p14="http://schemas.microsoft.com/office/powerpoint/2010/main" val="3544039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REACT COMPONENT</a:t>
            </a:r>
            <a:endParaRPr lang="en-US" b="1" dirty="0">
              <a:solidFill>
                <a:srgbClr val="C00000"/>
              </a:solidFill>
            </a:endParaRPr>
          </a:p>
        </p:txBody>
      </p:sp>
      <p:sp>
        <p:nvSpPr>
          <p:cNvPr id="10" name="Content Placeholder 2"/>
          <p:cNvSpPr>
            <a:spLocks noGrp="1"/>
          </p:cNvSpPr>
          <p:nvPr>
            <p:ph idx="1"/>
          </p:nvPr>
        </p:nvSpPr>
        <p:spPr>
          <a:xfrm>
            <a:off x="67381" y="1380886"/>
            <a:ext cx="11844215" cy="4991100"/>
          </a:xfrm>
        </p:spPr>
        <p:txBody>
          <a:bodyPr/>
          <a:lstStyle/>
          <a:p>
            <a:pPr lvl="1"/>
            <a:r>
              <a:rPr lang="en-US" altLang="ja-JP" dirty="0"/>
              <a:t>React Component </a:t>
            </a:r>
            <a:r>
              <a:rPr lang="en-US" altLang="ja-JP" dirty="0" err="1"/>
              <a:t>được</a:t>
            </a:r>
            <a:r>
              <a:rPr lang="en-US" altLang="ja-JP" dirty="0"/>
              <a:t> render </a:t>
            </a:r>
            <a:r>
              <a:rPr lang="en-US" altLang="ja-JP" dirty="0" err="1"/>
              <a:t>bởi</a:t>
            </a:r>
            <a:r>
              <a:rPr lang="en-US" altLang="ja-JP" dirty="0"/>
              <a:t> </a:t>
            </a:r>
            <a:r>
              <a:rPr lang="en-US" altLang="ja-JP" dirty="0" err="1"/>
              <a:t>hàm</a:t>
            </a:r>
            <a:r>
              <a:rPr lang="en-US" altLang="ja-JP" dirty="0"/>
              <a:t> </a:t>
            </a:r>
            <a:r>
              <a:rPr lang="en-US" altLang="ja-JP" dirty="0" err="1"/>
              <a:t>ReactDOM.render</a:t>
            </a:r>
            <a:r>
              <a:rPr lang="en-US" altLang="ja-JP" dirty="0" smtClean="0"/>
              <a:t>()</a:t>
            </a:r>
            <a:endParaRPr lang="en-US" altLang="ja-JP" dirty="0"/>
          </a:p>
        </p:txBody>
      </p:sp>
      <p:pic>
        <p:nvPicPr>
          <p:cNvPr id="7170" name="Picture 2" descr="https://gyazo.com/44ce965db4c8354e09258586429a61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31" y="2179398"/>
            <a:ext cx="8756438" cy="308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60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31" y="393366"/>
            <a:ext cx="10275716" cy="1260475"/>
          </a:xfrm>
        </p:spPr>
        <p:txBody>
          <a:bodyPr/>
          <a:lstStyle/>
          <a:p>
            <a:r>
              <a:rPr lang="en-US" b="1" dirty="0" smtClean="0">
                <a:solidFill>
                  <a:srgbClr val="C00000"/>
                </a:solidFill>
              </a:rPr>
              <a:t>PROPS</a:t>
            </a:r>
            <a:r>
              <a:rPr lang="vi-VN" b="1" dirty="0" smtClean="0">
                <a:solidFill>
                  <a:srgbClr val="C00000"/>
                </a:solidFill>
              </a:rPr>
              <a:t> &amp; </a:t>
            </a:r>
            <a:r>
              <a:rPr lang="en-US" b="1" dirty="0">
                <a:solidFill>
                  <a:srgbClr val="C00000"/>
                </a:solidFill>
              </a:rPr>
              <a:t>STATE</a:t>
            </a:r>
            <a:r>
              <a:rPr lang="vi-VN" b="1" dirty="0" smtClean="0">
                <a:solidFill>
                  <a:srgbClr val="C00000"/>
                </a:solidFill>
              </a:rPr>
              <a:t> </a:t>
            </a:r>
            <a:endParaRPr lang="en-US" b="1" dirty="0">
              <a:solidFill>
                <a:srgbClr val="C00000"/>
              </a:solidFill>
            </a:endParaRPr>
          </a:p>
        </p:txBody>
      </p:sp>
      <p:sp>
        <p:nvSpPr>
          <p:cNvPr id="3" name="Content Placeholder 2"/>
          <p:cNvSpPr>
            <a:spLocks noGrp="1"/>
          </p:cNvSpPr>
          <p:nvPr>
            <p:ph idx="1"/>
          </p:nvPr>
        </p:nvSpPr>
        <p:spPr>
          <a:xfrm>
            <a:off x="419376" y="1653841"/>
            <a:ext cx="11140225" cy="4733311"/>
          </a:xfrm>
        </p:spPr>
        <p:txBody>
          <a:bodyPr/>
          <a:lstStyle/>
          <a:p>
            <a:pPr lvl="1"/>
            <a:r>
              <a:rPr lang="en-US" altLang="ja-JP" dirty="0" err="1"/>
              <a:t>ReactJS</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sản</a:t>
            </a:r>
            <a:r>
              <a:rPr lang="en-US" altLang="ja-JP" dirty="0"/>
              <a:t> </a:t>
            </a:r>
            <a:r>
              <a:rPr lang="en-US" altLang="ja-JP" dirty="0" err="1"/>
              <a:t>phẩm</a:t>
            </a:r>
            <a:r>
              <a:rPr lang="en-US" altLang="ja-JP" dirty="0"/>
              <a:t> </a:t>
            </a:r>
            <a:r>
              <a:rPr lang="en-US" altLang="ja-JP" dirty="0" err="1"/>
              <a:t>theo</a:t>
            </a:r>
            <a:r>
              <a:rPr lang="en-US" altLang="ja-JP" dirty="0"/>
              <a:t> </a:t>
            </a:r>
            <a:r>
              <a:rPr lang="en-US" altLang="ja-JP" dirty="0" err="1"/>
              <a:t>luồng</a:t>
            </a:r>
            <a:r>
              <a:rPr lang="en-US" altLang="ja-JP" dirty="0"/>
              <a:t> </a:t>
            </a:r>
            <a:r>
              <a:rPr lang="en-US" altLang="ja-JP" dirty="0" err="1"/>
              <a:t>xử</a:t>
            </a:r>
            <a:r>
              <a:rPr lang="en-US" altLang="ja-JP" dirty="0"/>
              <a:t> </a:t>
            </a:r>
            <a:r>
              <a:rPr lang="en-US" altLang="ja-JP" dirty="0" err="1"/>
              <a:t>lý</a:t>
            </a:r>
            <a:r>
              <a:rPr lang="en-US" altLang="ja-JP" dirty="0"/>
              <a:t> 1 </a:t>
            </a:r>
            <a:r>
              <a:rPr lang="en-US" altLang="ja-JP" dirty="0" err="1"/>
              <a:t>chiều</a:t>
            </a:r>
            <a:r>
              <a:rPr lang="en-US" altLang="ja-JP" dirty="0"/>
              <a:t> </a:t>
            </a:r>
            <a:r>
              <a:rPr lang="en-US" altLang="ja-JP" dirty="0" err="1"/>
              <a:t>từ</a:t>
            </a:r>
            <a:r>
              <a:rPr lang="en-US" altLang="ja-JP" dirty="0"/>
              <a:t> </a:t>
            </a:r>
            <a:r>
              <a:rPr lang="en-US" altLang="ja-JP" dirty="0" err="1"/>
              <a:t>trên</a:t>
            </a:r>
            <a:r>
              <a:rPr lang="en-US" altLang="ja-JP" dirty="0"/>
              <a:t> </a:t>
            </a:r>
            <a:r>
              <a:rPr lang="en-US" altLang="ja-JP" dirty="0" err="1"/>
              <a:t>xuống</a:t>
            </a:r>
            <a:r>
              <a:rPr lang="en-US" altLang="ja-JP" dirty="0"/>
              <a:t> </a:t>
            </a:r>
            <a:r>
              <a:rPr lang="en-US" altLang="ja-JP" dirty="0" err="1"/>
              <a:t>với</a:t>
            </a:r>
            <a:r>
              <a:rPr lang="en-US" altLang="ja-JP" dirty="0"/>
              <a:t> props </a:t>
            </a:r>
            <a:r>
              <a:rPr lang="en-US" altLang="ja-JP" dirty="0" err="1"/>
              <a:t>và</a:t>
            </a:r>
            <a:r>
              <a:rPr lang="en-US" altLang="ja-JP" dirty="0"/>
              <a:t> state.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80" y="2308833"/>
            <a:ext cx="5172502" cy="4078319"/>
          </a:xfrm>
          <a:prstGeom prst="rect">
            <a:avLst/>
          </a:prstGeom>
        </p:spPr>
      </p:pic>
    </p:spTree>
    <p:extLst>
      <p:ext uri="{BB962C8B-B14F-4D97-AF65-F5344CB8AC3E}">
        <p14:creationId xmlns:p14="http://schemas.microsoft.com/office/powerpoint/2010/main" val="296915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7"/>
            <a:ext cx="10275716" cy="935352"/>
          </a:xfrm>
        </p:spPr>
        <p:txBody>
          <a:bodyPr/>
          <a:lstStyle/>
          <a:p>
            <a:r>
              <a:rPr lang="en-US" b="1" dirty="0" smtClean="0">
                <a:solidFill>
                  <a:srgbClr val="C00000"/>
                </a:solidFill>
              </a:rPr>
              <a:t>PROPS</a:t>
            </a:r>
            <a:r>
              <a:rPr lang="vi-VN" b="1" dirty="0" smtClean="0">
                <a:solidFill>
                  <a:srgbClr val="C00000"/>
                </a:solidFill>
              </a:rPr>
              <a:t> </a:t>
            </a:r>
            <a:endParaRPr lang="en-US" b="1" dirty="0">
              <a:solidFill>
                <a:srgbClr val="C00000"/>
              </a:solidFill>
            </a:endParaRPr>
          </a:p>
        </p:txBody>
      </p:sp>
      <p:sp>
        <p:nvSpPr>
          <p:cNvPr id="10" name="Content Placeholder 2"/>
          <p:cNvSpPr>
            <a:spLocks noGrp="1"/>
          </p:cNvSpPr>
          <p:nvPr>
            <p:ph idx="1"/>
          </p:nvPr>
        </p:nvSpPr>
        <p:spPr>
          <a:xfrm>
            <a:off x="0" y="1328719"/>
            <a:ext cx="11844215" cy="5316222"/>
          </a:xfrm>
        </p:spPr>
        <p:txBody>
          <a:bodyPr/>
          <a:lstStyle/>
          <a:p>
            <a:pPr lvl="1">
              <a:buFont typeface="Arial" panose="020B0604020202020204" pitchFamily="34" charset="0"/>
              <a:buChar char="•"/>
            </a:pPr>
            <a:r>
              <a:rPr lang="vi-VN" altLang="ja-JP" dirty="0"/>
              <a:t>Props </a:t>
            </a:r>
            <a:r>
              <a:rPr lang="vi-VN" altLang="ja-JP" dirty="0" smtClean="0"/>
              <a:t>thực chất là viết </a:t>
            </a:r>
            <a:r>
              <a:rPr lang="vi-VN" altLang="ja-JP" dirty="0"/>
              <a:t>tắt của </a:t>
            </a:r>
            <a:r>
              <a:rPr lang="vi-VN" altLang="ja-JP" dirty="0" smtClean="0"/>
              <a:t>Properties</a:t>
            </a:r>
            <a:endParaRPr lang="vi-VN" altLang="ja-JP" dirty="0"/>
          </a:p>
          <a:p>
            <a:pPr lvl="1">
              <a:buFont typeface="Arial" panose="020B0604020202020204" pitchFamily="34" charset="0"/>
              <a:buChar char="•"/>
            </a:pPr>
            <a:r>
              <a:rPr lang="en-US" altLang="ja-JP" dirty="0" err="1" smtClean="0"/>
              <a:t>Các</a:t>
            </a:r>
            <a:r>
              <a:rPr lang="en-US" altLang="ja-JP" dirty="0" smtClean="0"/>
              <a:t> </a:t>
            </a:r>
            <a:r>
              <a:rPr lang="en-US" altLang="ja-JP" dirty="0" err="1" smtClean="0"/>
              <a:t>tham</a:t>
            </a:r>
            <a:r>
              <a:rPr lang="en-US" altLang="ja-JP" dirty="0" smtClean="0"/>
              <a:t> </a:t>
            </a:r>
            <a:r>
              <a:rPr lang="en-US" altLang="ja-JP" dirty="0" err="1" smtClean="0"/>
              <a:t>số</a:t>
            </a:r>
            <a:r>
              <a:rPr lang="en-US" altLang="ja-JP" dirty="0" smtClean="0"/>
              <a:t> </a:t>
            </a:r>
            <a:r>
              <a:rPr lang="en-US" altLang="ja-JP" dirty="0" err="1" smtClean="0"/>
              <a:t>được</a:t>
            </a:r>
            <a:r>
              <a:rPr lang="en-US" altLang="ja-JP" dirty="0" smtClean="0"/>
              <a:t> </a:t>
            </a:r>
            <a:r>
              <a:rPr lang="en-US" altLang="ja-JP" dirty="0" err="1" smtClean="0"/>
              <a:t>truyền</a:t>
            </a:r>
            <a:r>
              <a:rPr lang="en-US" altLang="ja-JP" dirty="0" smtClean="0"/>
              <a:t> </a:t>
            </a:r>
            <a:r>
              <a:rPr lang="en-US" altLang="ja-JP" dirty="0" err="1"/>
              <a:t>vào</a:t>
            </a:r>
            <a:r>
              <a:rPr lang="en-US" altLang="ja-JP" dirty="0"/>
              <a:t> </a:t>
            </a:r>
            <a:r>
              <a:rPr lang="en-US" altLang="ja-JP" dirty="0" smtClean="0"/>
              <a:t>Component </a:t>
            </a:r>
            <a:r>
              <a:rPr lang="en-US" altLang="ja-JP" dirty="0" err="1" smtClean="0"/>
              <a:t>thông</a:t>
            </a:r>
            <a:r>
              <a:rPr lang="en-US" altLang="ja-JP" dirty="0" smtClean="0"/>
              <a:t> qua props.</a:t>
            </a:r>
          </a:p>
          <a:p>
            <a:pPr lvl="1">
              <a:buFont typeface="Arial" panose="020B0604020202020204" pitchFamily="34" charset="0"/>
              <a:buChar char="•"/>
            </a:pP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props </a:t>
            </a:r>
            <a:r>
              <a:rPr lang="en-US" altLang="ja-JP" dirty="0" err="1"/>
              <a:t>không</a:t>
            </a:r>
            <a:r>
              <a:rPr lang="en-US" altLang="ja-JP" dirty="0"/>
              <a:t> </a:t>
            </a:r>
            <a:r>
              <a:rPr lang="en-US" altLang="ja-JP" dirty="0" err="1"/>
              <a:t>thể</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trực</a:t>
            </a:r>
            <a:r>
              <a:rPr lang="en-US" altLang="ja-JP" dirty="0"/>
              <a:t> </a:t>
            </a:r>
            <a:r>
              <a:rPr lang="en-US" altLang="ja-JP" dirty="0" err="1"/>
              <a:t>tiếp</a:t>
            </a:r>
            <a:r>
              <a:rPr lang="en-US" altLang="ja-JP" dirty="0"/>
              <a:t> </a:t>
            </a:r>
            <a:r>
              <a:rPr lang="en-US" altLang="ja-JP" dirty="0" err="1"/>
              <a:t>trong</a:t>
            </a:r>
            <a:r>
              <a:rPr lang="en-US" altLang="ja-JP" dirty="0"/>
              <a:t> component</a:t>
            </a:r>
            <a:r>
              <a:rPr lang="en-US" altLang="ja-JP" dirty="0" smtClean="0"/>
              <a:t>.</a:t>
            </a:r>
          </a:p>
          <a:p>
            <a:pPr lvl="1">
              <a:buFont typeface="Arial" panose="020B0604020202020204" pitchFamily="34" charset="0"/>
              <a:buChar char="•"/>
            </a:pPr>
            <a:r>
              <a:rPr lang="vi-VN" altLang="ja-JP" dirty="0" smtClean="0"/>
              <a:t>Props</a:t>
            </a:r>
            <a:r>
              <a:rPr lang="vi-VN" altLang="ja-JP" dirty="0"/>
              <a:t> có thể đến từ parent, hoặc có thể được thiết lập </a:t>
            </a:r>
            <a:r>
              <a:rPr lang="vi-VN" altLang="ja-JP" dirty="0" smtClean="0"/>
              <a:t>giá trị default bởi chính component đó.</a:t>
            </a:r>
            <a:endParaRPr lang="en-US" altLang="ja-JP" dirty="0"/>
          </a:p>
          <a:p>
            <a:pPr lvl="1">
              <a:buFont typeface="Arial" panose="020B0604020202020204" pitchFamily="34" charset="0"/>
              <a:buChar char="•"/>
            </a:pPr>
            <a:endParaRPr lang="en-US" altLang="ja-JP" dirty="0"/>
          </a:p>
          <a:p>
            <a:pPr marL="419100" lvl="1" indent="0">
              <a:buNone/>
            </a:pPr>
            <a:endParaRPr lang="en-US" altLang="ja-JP" dirty="0" smtClean="0"/>
          </a:p>
        </p:txBody>
      </p:sp>
      <p:pic>
        <p:nvPicPr>
          <p:cNvPr id="4" name="Picture 3"/>
          <p:cNvPicPr>
            <a:picLocks noChangeAspect="1"/>
          </p:cNvPicPr>
          <p:nvPr/>
        </p:nvPicPr>
        <p:blipFill>
          <a:blip r:embed="rId2"/>
          <a:stretch>
            <a:fillRect/>
          </a:stretch>
        </p:blipFill>
        <p:spPr>
          <a:xfrm>
            <a:off x="2198999" y="3674987"/>
            <a:ext cx="7580980" cy="2399734"/>
          </a:xfrm>
          <a:prstGeom prst="rect">
            <a:avLst/>
          </a:prstGeom>
        </p:spPr>
      </p:pic>
    </p:spTree>
    <p:extLst>
      <p:ext uri="{BB962C8B-B14F-4D97-AF65-F5344CB8AC3E}">
        <p14:creationId xmlns:p14="http://schemas.microsoft.com/office/powerpoint/2010/main" val="4142410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STATE</a:t>
            </a:r>
            <a:endParaRPr lang="en-US" b="1" dirty="0">
              <a:solidFill>
                <a:srgbClr val="C00000"/>
              </a:solidFill>
            </a:endParaRPr>
          </a:p>
        </p:txBody>
      </p:sp>
      <p:sp>
        <p:nvSpPr>
          <p:cNvPr id="10" name="Content Placeholder 2"/>
          <p:cNvSpPr>
            <a:spLocks noGrp="1"/>
          </p:cNvSpPr>
          <p:nvPr>
            <p:ph idx="1"/>
          </p:nvPr>
        </p:nvSpPr>
        <p:spPr>
          <a:xfrm>
            <a:off x="0" y="1653841"/>
            <a:ext cx="11844215" cy="4991100"/>
          </a:xfrm>
        </p:spPr>
        <p:txBody>
          <a:bodyPr/>
          <a:lstStyle/>
          <a:p>
            <a:pPr lvl="1">
              <a:buFont typeface="Arial" panose="020B0604020202020204" pitchFamily="34" charset="0"/>
              <a:buChar char="•"/>
            </a:pPr>
            <a:r>
              <a:rPr lang="vi-VN" altLang="ja-JP" dirty="0"/>
              <a:t>Giống như props, sate cũng giữ thông tin về component</a:t>
            </a:r>
            <a:r>
              <a:rPr lang="vi-VN" altLang="ja-JP" dirty="0" smtClean="0"/>
              <a:t>.</a:t>
            </a:r>
          </a:p>
          <a:p>
            <a:pPr lvl="1">
              <a:buFont typeface="Arial" panose="020B0604020202020204" pitchFamily="34" charset="0"/>
              <a:buChar char="•"/>
            </a:pPr>
            <a:r>
              <a:rPr lang="vi-VN" altLang="ja-JP" dirty="0" smtClean="0"/>
              <a:t>State là thành phần của component.</a:t>
            </a:r>
            <a:endParaRPr lang="vi-VN" altLang="ja-JP" dirty="0"/>
          </a:p>
          <a:p>
            <a:pPr lvl="1">
              <a:buFont typeface="Arial" panose="020B0604020202020204" pitchFamily="34" charset="0"/>
              <a:buChar char="•"/>
            </a:pPr>
            <a:r>
              <a:rPr lang="en-US" altLang="ja-JP" dirty="0" smtClean="0"/>
              <a:t>State </a:t>
            </a:r>
            <a:r>
              <a:rPr lang="en-US" altLang="ja-JP" dirty="0" err="1" smtClean="0"/>
              <a:t>phải</a:t>
            </a:r>
            <a:r>
              <a:rPr lang="en-US" altLang="ja-JP" dirty="0" smtClean="0"/>
              <a:t> </a:t>
            </a:r>
            <a:r>
              <a:rPr lang="en-US" altLang="ja-JP" dirty="0" err="1" smtClean="0"/>
              <a:t>được</a:t>
            </a:r>
            <a:r>
              <a:rPr lang="en-US" altLang="ja-JP" dirty="0" smtClean="0"/>
              <a:t> </a:t>
            </a:r>
            <a:r>
              <a:rPr lang="en-US" altLang="ja-JP" dirty="0" err="1" smtClean="0"/>
              <a:t>khởi</a:t>
            </a:r>
            <a:r>
              <a:rPr lang="en-US" altLang="ja-JP" dirty="0" smtClean="0"/>
              <a:t> </a:t>
            </a:r>
            <a:r>
              <a:rPr lang="en-US" altLang="ja-JP" dirty="0" err="1" smtClean="0"/>
              <a:t>tạo</a:t>
            </a:r>
            <a:r>
              <a:rPr lang="en-US" altLang="ja-JP" dirty="0" smtClean="0"/>
              <a:t> </a:t>
            </a:r>
            <a:r>
              <a:rPr lang="en-US" altLang="ja-JP" dirty="0" err="1" smtClean="0"/>
              <a:t>trong</a:t>
            </a:r>
            <a:r>
              <a:rPr lang="en-US" altLang="ja-JP" dirty="0" smtClean="0"/>
              <a:t> constructor()</a:t>
            </a:r>
            <a:r>
              <a:rPr lang="vi-VN" altLang="ja-JP" dirty="0" smtClean="0"/>
              <a:t>.</a:t>
            </a:r>
          </a:p>
          <a:p>
            <a:pPr lvl="1">
              <a:buFont typeface="Arial" panose="020B0604020202020204" pitchFamily="34" charset="0"/>
              <a:buChar char="•"/>
            </a:pPr>
            <a:r>
              <a:rPr lang="en-US" altLang="ja-JP" dirty="0" smtClean="0"/>
              <a:t>S</a:t>
            </a:r>
            <a:r>
              <a:rPr lang="vi-VN" altLang="ja-JP" dirty="0" smtClean="0"/>
              <a:t>tate thay đổi giá trị </a:t>
            </a:r>
            <a:r>
              <a:rPr lang="en-US" altLang="ja-JP" dirty="0" smtClean="0"/>
              <a:t>q</a:t>
            </a:r>
            <a:r>
              <a:rPr lang="vi-VN" altLang="ja-JP" dirty="0" smtClean="0"/>
              <a:t>ua phương thức this.setState().</a:t>
            </a:r>
            <a:endParaRPr lang="vi-VN" altLang="ja-JP" dirty="0"/>
          </a:p>
          <a:p>
            <a:pPr lvl="1">
              <a:buFont typeface="Arial" panose="020B0604020202020204" pitchFamily="34" charset="0"/>
              <a:buChar char="•"/>
            </a:pPr>
            <a:r>
              <a:rPr lang="en-US" altLang="ja-JP" dirty="0" err="1" smtClean="0"/>
              <a:t>Khi</a:t>
            </a:r>
            <a:r>
              <a:rPr lang="en-US" altLang="ja-JP" dirty="0" smtClean="0"/>
              <a:t> state </a:t>
            </a:r>
            <a:r>
              <a:rPr lang="en-US" altLang="ja-JP" dirty="0" err="1" smtClean="0"/>
              <a:t>thay</a:t>
            </a:r>
            <a:r>
              <a:rPr lang="en-US" altLang="ja-JP" dirty="0" smtClean="0"/>
              <a:t> </a:t>
            </a:r>
            <a:r>
              <a:rPr lang="en-US" altLang="ja-JP" dirty="0" err="1" smtClean="0"/>
              <a:t>đổi</a:t>
            </a:r>
            <a:r>
              <a:rPr lang="en-US" altLang="ja-JP" dirty="0" smtClean="0"/>
              <a:t> </a:t>
            </a:r>
            <a:r>
              <a:rPr lang="en-US" altLang="ja-JP" dirty="0" err="1" smtClean="0"/>
              <a:t>thì</a:t>
            </a:r>
            <a:r>
              <a:rPr lang="en-US" altLang="ja-JP" dirty="0" smtClean="0"/>
              <a:t> component </a:t>
            </a:r>
            <a:r>
              <a:rPr lang="en-US" altLang="ja-JP" dirty="0" err="1"/>
              <a:t>và</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component </a:t>
            </a:r>
            <a:r>
              <a:rPr lang="en-US" altLang="ja-JP" dirty="0" smtClean="0"/>
              <a:t>con</a:t>
            </a:r>
            <a:r>
              <a:rPr lang="en-US" altLang="ja-JP" dirty="0"/>
              <a:t> </a:t>
            </a:r>
            <a:r>
              <a:rPr lang="en-US" altLang="ja-JP" dirty="0" err="1" smtClean="0"/>
              <a:t>sẽ</a:t>
            </a:r>
            <a:r>
              <a:rPr lang="en-US" altLang="ja-JP" dirty="0" smtClean="0"/>
              <a:t> </a:t>
            </a:r>
            <a:r>
              <a:rPr lang="en-US" altLang="ja-JP" dirty="0" err="1" smtClean="0"/>
              <a:t>được</a:t>
            </a:r>
            <a:r>
              <a:rPr lang="en-US" altLang="ja-JP" dirty="0" smtClean="0"/>
              <a:t> re-renders.</a:t>
            </a:r>
            <a:endParaRPr lang="vi-VN" altLang="ja-JP" dirty="0" smtClean="0"/>
          </a:p>
          <a:p>
            <a:pPr lvl="1">
              <a:buFont typeface="Arial" panose="020B0604020202020204" pitchFamily="34" charset="0"/>
              <a:buChar char="•"/>
            </a:pPr>
            <a:r>
              <a:rPr lang="vi-VN" dirty="0" smtClean="0"/>
              <a:t>S</a:t>
            </a:r>
            <a:r>
              <a:rPr lang="en-US" dirty="0" err="1" smtClean="0"/>
              <a:t>tate</a:t>
            </a:r>
            <a:r>
              <a:rPr lang="en-US" dirty="0" smtClean="0"/>
              <a:t> </a:t>
            </a:r>
            <a:r>
              <a:rPr lang="en-US" dirty="0" err="1"/>
              <a:t>là</a:t>
            </a:r>
            <a:r>
              <a:rPr lang="en-US" dirty="0"/>
              <a:t> private </a:t>
            </a:r>
            <a:r>
              <a:rPr lang="en-US" dirty="0" err="1"/>
              <a:t>chỉ</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bên</a:t>
            </a:r>
            <a:r>
              <a:rPr lang="en-US" dirty="0"/>
              <a:t> </a:t>
            </a:r>
            <a:r>
              <a:rPr lang="en-US" dirty="0" err="1"/>
              <a:t>trong</a:t>
            </a:r>
            <a:r>
              <a:rPr lang="en-US" dirty="0"/>
              <a:t> </a:t>
            </a:r>
            <a:r>
              <a:rPr lang="en-US" dirty="0" err="1"/>
              <a:t>bản</a:t>
            </a:r>
            <a:r>
              <a:rPr lang="en-US" dirty="0"/>
              <a:t> </a:t>
            </a:r>
            <a:r>
              <a:rPr lang="en-US" dirty="0" err="1"/>
              <a:t>thân</a:t>
            </a:r>
            <a:r>
              <a:rPr lang="en-US" dirty="0"/>
              <a:t> </a:t>
            </a:r>
            <a:r>
              <a:rPr lang="en-US" dirty="0" err="1"/>
              <a:t>của</a:t>
            </a:r>
            <a:r>
              <a:rPr lang="en-US" dirty="0"/>
              <a:t> </a:t>
            </a:r>
            <a:r>
              <a:rPr lang="en-US" dirty="0" err="1"/>
              <a:t>chính</a:t>
            </a:r>
            <a:r>
              <a:rPr lang="en-US" dirty="0"/>
              <a:t> component </a:t>
            </a:r>
            <a:r>
              <a:rPr lang="en-US" dirty="0" err="1" smtClean="0"/>
              <a:t>đó</a:t>
            </a:r>
            <a:r>
              <a:rPr lang="vi-VN" dirty="0" smtClean="0"/>
              <a:t>.</a:t>
            </a:r>
            <a:endParaRPr lang="en-US" altLang="ja-JP" dirty="0" smtClean="0"/>
          </a:p>
          <a:p>
            <a:pPr marL="419100" lvl="1" indent="0">
              <a:buNone/>
            </a:pPr>
            <a:endParaRPr lang="en-US" altLang="ja-JP" dirty="0" smtClean="0"/>
          </a:p>
        </p:txBody>
      </p:sp>
    </p:spTree>
    <p:extLst>
      <p:ext uri="{BB962C8B-B14F-4D97-AF65-F5344CB8AC3E}">
        <p14:creationId xmlns:p14="http://schemas.microsoft.com/office/powerpoint/2010/main" val="556677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1631" y="393367"/>
            <a:ext cx="10275716" cy="756704"/>
          </a:xfrm>
          <a:prstGeom prst="rect">
            <a:avLst/>
          </a:prstGeom>
        </p:spPr>
        <p:txBody>
          <a:bodyPr/>
          <a:lstStyle>
            <a:lvl1pPr algn="ctr" defTabSz="839788" rtl="0" eaLnBrk="1" fontAlgn="base" hangingPunct="1">
              <a:spcBef>
                <a:spcPct val="0"/>
              </a:spcBef>
              <a:spcAft>
                <a:spcPct val="0"/>
              </a:spcAft>
              <a:defRPr kumimoji="1" sz="4000">
                <a:solidFill>
                  <a:schemeClr val="tx2"/>
                </a:solidFill>
                <a:latin typeface="+mj-lt"/>
                <a:ea typeface="+mj-ea"/>
                <a:cs typeface="+mj-cs"/>
              </a:defRPr>
            </a:lvl1pPr>
            <a:lvl2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2pPr>
            <a:lvl3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3pPr>
            <a:lvl4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4pPr>
            <a:lvl5pPr algn="ctr" defTabSz="839788" rtl="0" eaLnBrk="1" fontAlgn="base" hangingPunct="1">
              <a:spcBef>
                <a:spcPct val="0"/>
              </a:spcBef>
              <a:spcAft>
                <a:spcPct val="0"/>
              </a:spcAft>
              <a:defRPr kumimoji="1" sz="40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a:lstStyle>
          <a:p>
            <a:r>
              <a:rPr lang="en-US" b="1" kern="0" smtClean="0">
                <a:solidFill>
                  <a:srgbClr val="C00000"/>
                </a:solidFill>
              </a:rPr>
              <a:t>STATE</a:t>
            </a:r>
            <a:endParaRPr lang="en-US" b="1" kern="0" dirty="0">
              <a:solidFill>
                <a:srgbClr val="C00000"/>
              </a:solidFill>
            </a:endParaRPr>
          </a:p>
        </p:txBody>
      </p:sp>
      <p:sp>
        <p:nvSpPr>
          <p:cNvPr id="4" name="AutoShape 2" descr="https://www.chatwork.com/gateway/download_file.php?bin=1&amp;preview=1&amp;file_id=404928061"/>
          <p:cNvSpPr>
            <a:spLocks noChangeAspect="1" noChangeArrowheads="1"/>
          </p:cNvSpPr>
          <p:nvPr/>
        </p:nvSpPr>
        <p:spPr bwMode="auto">
          <a:xfrm>
            <a:off x="2648932" y="200980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chatwork.com/gateway/download_file.php?bin=1&amp;preview=1&amp;file_id=40492806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91" y="1379561"/>
            <a:ext cx="8224396" cy="4202825"/>
          </a:xfrm>
          <a:prstGeom prst="rect">
            <a:avLst/>
          </a:prstGeom>
        </p:spPr>
      </p:pic>
    </p:spTree>
    <p:extLst>
      <p:ext uri="{BB962C8B-B14F-4D97-AF65-F5344CB8AC3E}">
        <p14:creationId xmlns:p14="http://schemas.microsoft.com/office/powerpoint/2010/main" val="1377624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LIFECYCLE</a:t>
            </a:r>
            <a:endParaRPr lang="en-US" b="1" dirty="0">
              <a:solidFill>
                <a:srgbClr val="C00000"/>
              </a:solidFill>
            </a:endParaRPr>
          </a:p>
        </p:txBody>
      </p:sp>
      <p:pic>
        <p:nvPicPr>
          <p:cNvPr id="6" name="Picture 5" descr="https://images.viblo.asia/1600/c3c37d71-9a8f-4250-b7a3-d01cb1cc525e.png">
            <a:extLst>
              <a:ext uri="{FF2B5EF4-FFF2-40B4-BE49-F238E27FC236}">
                <a16:creationId xmlns="" xmlns:xdr="http://schemas.openxmlformats.org/drawingml/2006/spreadsheetDrawing" xmlns:a16="http://schemas.microsoft.com/office/drawing/2014/main" xmlns:lc="http://schemas.openxmlformats.org/drawingml/2006/lockedCanvas" id="{0987627D-2786-4C3D-849A-0C9269BD1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32" y="1399486"/>
            <a:ext cx="9555068" cy="441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793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altLang="ja-JP" b="1" dirty="0">
                <a:solidFill>
                  <a:srgbClr val="C00000"/>
                </a:solidFill>
              </a:rPr>
              <a:t>INITIALIZATION</a:t>
            </a:r>
            <a:r>
              <a:rPr lang="en-US" b="1" dirty="0" smtClean="0">
                <a:solidFill>
                  <a:srgbClr val="C00000"/>
                </a:solidFill>
              </a:rPr>
              <a:t> LIFECYCLE</a:t>
            </a:r>
            <a:endParaRPr lang="en-US" b="1" dirty="0">
              <a:solidFill>
                <a:srgbClr val="C00000"/>
              </a:solidFill>
            </a:endParaRPr>
          </a:p>
        </p:txBody>
      </p:sp>
      <p:sp>
        <p:nvSpPr>
          <p:cNvPr id="3" name="Content Placeholder 2"/>
          <p:cNvSpPr>
            <a:spLocks noGrp="1"/>
          </p:cNvSpPr>
          <p:nvPr>
            <p:ph idx="1"/>
          </p:nvPr>
        </p:nvSpPr>
        <p:spPr>
          <a:xfrm>
            <a:off x="67381" y="1463462"/>
            <a:ext cx="11844215" cy="4991100"/>
          </a:xfrm>
        </p:spPr>
        <p:txBody>
          <a:bodyPr/>
          <a:lstStyle/>
          <a:p>
            <a:pPr marL="0" indent="0">
              <a:buNone/>
            </a:pPr>
            <a:r>
              <a:rPr kumimoji="1" lang="en-US" altLang="ja-JP" dirty="0" smtClean="0"/>
              <a:t>Initialization:</a:t>
            </a:r>
          </a:p>
          <a:p>
            <a:r>
              <a:rPr lang="en-US" altLang="ja-JP" dirty="0" err="1" smtClean="0"/>
              <a:t>Là</a:t>
            </a:r>
            <a:r>
              <a:rPr lang="en-US" altLang="ja-JP" dirty="0" smtClean="0"/>
              <a:t> </a:t>
            </a:r>
            <a:r>
              <a:rPr lang="en-US" altLang="ja-JP" dirty="0" err="1" smtClean="0"/>
              <a:t>quá</a:t>
            </a:r>
            <a:r>
              <a:rPr lang="en-US" altLang="ja-JP" dirty="0" smtClean="0"/>
              <a:t> </a:t>
            </a:r>
            <a:r>
              <a:rPr lang="en-US" altLang="ja-JP" dirty="0" err="1" smtClean="0"/>
              <a:t>trình</a:t>
            </a:r>
            <a:r>
              <a:rPr lang="en-US" altLang="ja-JP" dirty="0" smtClean="0"/>
              <a:t> Component </a:t>
            </a:r>
            <a:r>
              <a:rPr lang="en-US" altLang="ja-JP" dirty="0" err="1" smtClean="0"/>
              <a:t>được</a:t>
            </a:r>
            <a:r>
              <a:rPr lang="en-US" altLang="ja-JP" dirty="0" smtClean="0"/>
              <a:t> </a:t>
            </a:r>
            <a:r>
              <a:rPr lang="en-US" altLang="ja-JP" dirty="0" err="1" smtClean="0"/>
              <a:t>khởi</a:t>
            </a:r>
            <a:r>
              <a:rPr lang="en-US" altLang="ja-JP" dirty="0" smtClean="0"/>
              <a:t> </a:t>
            </a:r>
            <a:r>
              <a:rPr lang="en-US" altLang="ja-JP" dirty="0" err="1" smtClean="0"/>
              <a:t>tạo</a:t>
            </a:r>
            <a:r>
              <a:rPr lang="en-US" altLang="ja-JP" dirty="0" smtClean="0"/>
              <a:t>.</a:t>
            </a:r>
          </a:p>
          <a:p>
            <a:pPr marL="0" indent="0">
              <a:buNone/>
            </a:pPr>
            <a:endParaRPr lang="en-US" altLang="ja-JP"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839" y="2532864"/>
            <a:ext cx="3286322" cy="3745167"/>
          </a:xfrm>
          <a:prstGeom prst="rect">
            <a:avLst/>
          </a:prstGeom>
        </p:spPr>
      </p:pic>
    </p:spTree>
    <p:extLst>
      <p:ext uri="{BB962C8B-B14F-4D97-AF65-F5344CB8AC3E}">
        <p14:creationId xmlns:p14="http://schemas.microsoft.com/office/powerpoint/2010/main" val="2727888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58448" y="393366"/>
            <a:ext cx="11146865" cy="1260475"/>
          </a:xfrm>
        </p:spPr>
        <p:txBody>
          <a:bodyPr/>
          <a:lstStyle/>
          <a:p>
            <a:r>
              <a:rPr lang="vi-VN" altLang="ja-JP" b="1" dirty="0" smtClean="0">
                <a:solidFill>
                  <a:srgbClr val="C00000"/>
                </a:solidFill>
              </a:rPr>
              <a:t>MOUNTING </a:t>
            </a:r>
            <a:r>
              <a:rPr lang="en-US" b="1" dirty="0" smtClean="0">
                <a:solidFill>
                  <a:srgbClr val="C00000"/>
                </a:solidFill>
              </a:rPr>
              <a:t>LIFECYCLE</a:t>
            </a:r>
            <a:endParaRPr lang="en-US" b="1" dirty="0">
              <a:solidFill>
                <a:srgbClr val="C00000"/>
              </a:solidFill>
            </a:endParaRPr>
          </a:p>
        </p:txBody>
      </p:sp>
      <p:sp>
        <p:nvSpPr>
          <p:cNvPr id="3" name="Content Placeholder 2"/>
          <p:cNvSpPr>
            <a:spLocks noGrp="1"/>
          </p:cNvSpPr>
          <p:nvPr>
            <p:ph idx="1"/>
          </p:nvPr>
        </p:nvSpPr>
        <p:spPr>
          <a:xfrm>
            <a:off x="184731" y="1149562"/>
            <a:ext cx="11844215" cy="5223941"/>
          </a:xfrm>
        </p:spPr>
        <p:txBody>
          <a:bodyPr/>
          <a:lstStyle/>
          <a:p>
            <a:r>
              <a:rPr lang="en-US" altLang="ja-JP" dirty="0" err="1" smtClean="0"/>
              <a:t>componentWillMount</a:t>
            </a:r>
            <a:r>
              <a:rPr lang="en-US" altLang="ja-JP" dirty="0" smtClean="0"/>
              <a:t>(): Event </a:t>
            </a:r>
            <a:r>
              <a:rPr lang="en-US" altLang="ja-JP" dirty="0" err="1" smtClean="0"/>
              <a:t>trước</a:t>
            </a:r>
            <a:r>
              <a:rPr lang="en-US" altLang="ja-JP" dirty="0" smtClean="0"/>
              <a:t> </a:t>
            </a:r>
            <a:r>
              <a:rPr lang="en-US" altLang="ja-JP" dirty="0" err="1" smtClean="0"/>
              <a:t>khi</a:t>
            </a:r>
            <a:r>
              <a:rPr lang="en-US" altLang="ja-JP" dirty="0" smtClean="0"/>
              <a:t> render</a:t>
            </a:r>
            <a:r>
              <a:rPr lang="vi-VN" altLang="ja-JP" dirty="0" smtClean="0"/>
              <a:t> lần đầu tiên</a:t>
            </a:r>
            <a:endParaRPr lang="en-US" altLang="ja-JP" dirty="0" smtClean="0"/>
          </a:p>
          <a:p>
            <a:pPr marL="0" indent="0">
              <a:buNone/>
            </a:pPr>
            <a:endParaRPr lang="en-US" altLang="ja-JP" dirty="0" smtClean="0"/>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p:txBody>
      </p:sp>
      <p:pic>
        <p:nvPicPr>
          <p:cNvPr id="5124" name="Picture 4" descr="https://gyazo.com/5a6d27d9264efe375ed85ae0754b2d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48" y="1854412"/>
            <a:ext cx="5756000" cy="4008644"/>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832513" y="2266735"/>
            <a:ext cx="5472753" cy="981432"/>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58512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44" y="309700"/>
            <a:ext cx="10649203" cy="797661"/>
          </a:xfrm>
        </p:spPr>
        <p:txBody>
          <a:bodyPr/>
          <a:lstStyle/>
          <a:p>
            <a:r>
              <a:rPr lang="en-US" dirty="0" smtClean="0"/>
              <a:t>NỘI DUNG</a:t>
            </a:r>
            <a:endParaRPr lang="en-US" dirty="0"/>
          </a:p>
        </p:txBody>
      </p:sp>
      <p:sp>
        <p:nvSpPr>
          <p:cNvPr id="3" name="Content Placeholder 2"/>
          <p:cNvSpPr>
            <a:spLocks noGrp="1"/>
          </p:cNvSpPr>
          <p:nvPr>
            <p:ph idx="1"/>
          </p:nvPr>
        </p:nvSpPr>
        <p:spPr>
          <a:xfrm>
            <a:off x="413747" y="833983"/>
            <a:ext cx="11138599" cy="5604524"/>
          </a:xfrm>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ReactJS</a:t>
            </a:r>
            <a:endParaRPr lang="en-US" dirty="0" smtClean="0"/>
          </a:p>
          <a:p>
            <a:r>
              <a:rPr lang="en-US" altLang="ja-JP" dirty="0"/>
              <a:t>JSX </a:t>
            </a:r>
            <a:r>
              <a:rPr lang="en-US" altLang="ja-JP" dirty="0" err="1"/>
              <a:t>Trong</a:t>
            </a:r>
            <a:r>
              <a:rPr lang="en-US" altLang="ja-JP" dirty="0"/>
              <a:t> </a:t>
            </a:r>
            <a:r>
              <a:rPr lang="en-US" altLang="ja-JP" dirty="0" err="1" smtClean="0"/>
              <a:t>ReactJS</a:t>
            </a:r>
            <a:endParaRPr lang="vi-VN" altLang="ja-JP" dirty="0" smtClean="0"/>
          </a:p>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altLang="ja-JP" dirty="0" err="1" smtClean="0"/>
              <a:t>ReactJS</a:t>
            </a:r>
            <a:endParaRPr lang="vi-VN" altLang="ja-JP" dirty="0" smtClean="0"/>
          </a:p>
          <a:p>
            <a:r>
              <a:rPr lang="vi-VN" dirty="0"/>
              <a:t>Props &amp; </a:t>
            </a:r>
            <a:r>
              <a:rPr lang="vi-VN" dirty="0" smtClean="0"/>
              <a:t>State</a:t>
            </a:r>
            <a:endParaRPr lang="en-US" altLang="ja-JP" dirty="0" smtClean="0"/>
          </a:p>
          <a:p>
            <a:pPr>
              <a:spcBef>
                <a:spcPts val="0"/>
              </a:spcBef>
            </a:pPr>
            <a:r>
              <a:rPr lang="en-US" dirty="0" smtClean="0"/>
              <a:t>Lifecycle</a:t>
            </a:r>
          </a:p>
          <a:p>
            <a:r>
              <a:rPr lang="en-US" dirty="0" smtClean="0"/>
              <a:t>Event Handler</a:t>
            </a:r>
            <a:endParaRPr lang="vi-VN" dirty="0" smtClean="0"/>
          </a:p>
          <a:p>
            <a:r>
              <a:rPr lang="en-US" dirty="0" smtClean="0"/>
              <a:t>S</a:t>
            </a:r>
            <a:r>
              <a:rPr lang="vi-VN" dirty="0" smtClean="0"/>
              <a:t>tyling</a:t>
            </a:r>
            <a:r>
              <a:rPr lang="en-US" dirty="0" smtClean="0"/>
              <a:t> </a:t>
            </a:r>
            <a:r>
              <a:rPr lang="vi-VN" dirty="0" smtClean="0"/>
              <a:t>React Using Css</a:t>
            </a:r>
            <a:endParaRPr lang="en-US" dirty="0" smtClean="0"/>
          </a:p>
          <a:p>
            <a:r>
              <a:rPr lang="vi-VN" dirty="0" smtClean="0"/>
              <a:t>Redux</a:t>
            </a:r>
          </a:p>
          <a:p>
            <a:r>
              <a:rPr lang="vi-VN" dirty="0" smtClean="0"/>
              <a:t>Provider &amp;</a:t>
            </a:r>
            <a:r>
              <a:rPr lang="en-US" dirty="0" smtClean="0"/>
              <a:t> </a:t>
            </a:r>
            <a:r>
              <a:rPr lang="en-US" dirty="0" err="1"/>
              <a:t>mapStateToProps</a:t>
            </a:r>
            <a:r>
              <a:rPr lang="vi-VN" dirty="0" smtClean="0"/>
              <a:t> &amp; </a:t>
            </a:r>
            <a:r>
              <a:rPr lang="en-US" dirty="0" err="1" smtClean="0"/>
              <a:t>mapDispatchToProps</a:t>
            </a:r>
            <a:r>
              <a:rPr lang="vi-VN" dirty="0" smtClean="0"/>
              <a:t> </a:t>
            </a:r>
            <a:r>
              <a:rPr lang="vi-VN" dirty="0" smtClean="0"/>
              <a:t>&amp; Connect</a:t>
            </a:r>
            <a:r>
              <a:rPr lang="en-US" dirty="0">
                <a:solidFill>
                  <a:srgbClr val="FF0000"/>
                </a:solidFill>
              </a:rPr>
              <a:t> </a:t>
            </a:r>
            <a:endParaRPr lang="en-US" dirty="0" smtClean="0">
              <a:solidFill>
                <a:srgbClr val="FF0000"/>
              </a:solidFill>
            </a:endParaRPr>
          </a:p>
          <a:p>
            <a:r>
              <a:rPr lang="en-US" dirty="0" smtClean="0"/>
              <a:t>Middleware </a:t>
            </a:r>
            <a:r>
              <a:rPr lang="en-US" dirty="0" err="1" smtClean="0"/>
              <a:t>trong</a:t>
            </a:r>
            <a:r>
              <a:rPr lang="en-US" dirty="0" smtClean="0"/>
              <a:t> </a:t>
            </a:r>
            <a:r>
              <a:rPr lang="vi-VN" dirty="0" smtClean="0"/>
              <a:t>R</a:t>
            </a:r>
            <a:r>
              <a:rPr lang="en-US" dirty="0" err="1" smtClean="0"/>
              <a:t>edux</a:t>
            </a:r>
            <a:endParaRPr lang="vi-VN" dirty="0" smtClean="0"/>
          </a:p>
        </p:txBody>
      </p:sp>
    </p:spTree>
    <p:extLst>
      <p:ext uri="{BB962C8B-B14F-4D97-AF65-F5344CB8AC3E}">
        <p14:creationId xmlns:p14="http://schemas.microsoft.com/office/powerpoint/2010/main" val="227058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58448" y="393366"/>
            <a:ext cx="11146865" cy="1260475"/>
          </a:xfrm>
        </p:spPr>
        <p:txBody>
          <a:bodyPr/>
          <a:lstStyle/>
          <a:p>
            <a:r>
              <a:rPr lang="vi-VN" altLang="ja-JP" b="1" dirty="0">
                <a:solidFill>
                  <a:srgbClr val="C00000"/>
                </a:solidFill>
              </a:rPr>
              <a:t>MOUNTING </a:t>
            </a:r>
            <a:r>
              <a:rPr lang="en-US" b="1" dirty="0" smtClean="0">
                <a:solidFill>
                  <a:srgbClr val="C00000"/>
                </a:solidFill>
              </a:rPr>
              <a:t>LIFECYCLE</a:t>
            </a:r>
            <a:endParaRPr lang="en-US" b="1" dirty="0">
              <a:solidFill>
                <a:srgbClr val="C00000"/>
              </a:solidFill>
            </a:endParaRPr>
          </a:p>
        </p:txBody>
      </p:sp>
      <p:sp>
        <p:nvSpPr>
          <p:cNvPr id="3" name="Content Placeholder 2"/>
          <p:cNvSpPr>
            <a:spLocks noGrp="1"/>
          </p:cNvSpPr>
          <p:nvPr>
            <p:ph idx="1"/>
          </p:nvPr>
        </p:nvSpPr>
        <p:spPr>
          <a:xfrm>
            <a:off x="194425" y="1135916"/>
            <a:ext cx="11844215" cy="5333123"/>
          </a:xfrm>
        </p:spPr>
        <p:txBody>
          <a:bodyPr/>
          <a:lstStyle/>
          <a:p>
            <a:r>
              <a:rPr lang="en-US" altLang="ja-JP" dirty="0" smtClean="0"/>
              <a:t>render(): </a:t>
            </a:r>
            <a:r>
              <a:rPr lang="en-US" altLang="ja-JP" dirty="0" err="1" smtClean="0"/>
              <a:t>thực</a:t>
            </a:r>
            <a:r>
              <a:rPr lang="en-US" altLang="ja-JP" dirty="0" smtClean="0"/>
              <a:t> </a:t>
            </a:r>
            <a:r>
              <a:rPr lang="en-US" altLang="ja-JP" dirty="0" err="1" smtClean="0"/>
              <a:t>hiện</a:t>
            </a:r>
            <a:r>
              <a:rPr lang="en-US" altLang="ja-JP" dirty="0" smtClean="0"/>
              <a:t> render component</a:t>
            </a:r>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smtClean="0"/>
          </a:p>
          <a:p>
            <a:pPr marL="0" indent="0">
              <a:buNone/>
            </a:pPr>
            <a:endParaRPr kumimoji="1" lang="ja-JP" altLang="en-US" dirty="0"/>
          </a:p>
        </p:txBody>
      </p:sp>
      <p:pic>
        <p:nvPicPr>
          <p:cNvPr id="4" name="Picture 4" descr="https://gyazo.com/5a6d27d9264efe375ed85ae0754b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48" y="1772524"/>
            <a:ext cx="5756000" cy="4008644"/>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800071" y="3112894"/>
            <a:ext cx="5472753" cy="1363569"/>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32558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58448" y="393366"/>
            <a:ext cx="11146865" cy="1260475"/>
          </a:xfrm>
        </p:spPr>
        <p:txBody>
          <a:bodyPr/>
          <a:lstStyle/>
          <a:p>
            <a:r>
              <a:rPr lang="vi-VN" altLang="ja-JP" b="1" dirty="0">
                <a:solidFill>
                  <a:srgbClr val="C00000"/>
                </a:solidFill>
              </a:rPr>
              <a:t>MOUNTING </a:t>
            </a:r>
            <a:r>
              <a:rPr lang="en-US" b="1" dirty="0" smtClean="0">
                <a:solidFill>
                  <a:srgbClr val="C00000"/>
                </a:solidFill>
              </a:rPr>
              <a:t>LIFECYCLE</a:t>
            </a:r>
            <a:endParaRPr lang="en-US" b="1" dirty="0">
              <a:solidFill>
                <a:srgbClr val="C00000"/>
              </a:solidFill>
            </a:endParaRPr>
          </a:p>
        </p:txBody>
      </p:sp>
      <p:sp>
        <p:nvSpPr>
          <p:cNvPr id="3" name="Content Placeholder 2"/>
          <p:cNvSpPr>
            <a:spLocks noGrp="1"/>
          </p:cNvSpPr>
          <p:nvPr>
            <p:ph idx="1"/>
          </p:nvPr>
        </p:nvSpPr>
        <p:spPr>
          <a:xfrm>
            <a:off x="194425" y="1135916"/>
            <a:ext cx="11844215" cy="5333123"/>
          </a:xfrm>
        </p:spPr>
        <p:txBody>
          <a:bodyPr/>
          <a:lstStyle/>
          <a:p>
            <a:r>
              <a:rPr lang="en-US" altLang="ja-JP" dirty="0" err="1" smtClean="0"/>
              <a:t>componentDidMount</a:t>
            </a:r>
            <a:r>
              <a:rPr lang="en-US" altLang="ja-JP" dirty="0" smtClean="0"/>
              <a:t>(): </a:t>
            </a:r>
            <a:r>
              <a:rPr lang="en-US" altLang="ja-JP" dirty="0"/>
              <a:t>Event </a:t>
            </a:r>
            <a:r>
              <a:rPr lang="en-US" altLang="ja-JP" dirty="0" err="1" smtClean="0"/>
              <a:t>sau</a:t>
            </a:r>
            <a:r>
              <a:rPr lang="en-US" altLang="ja-JP" dirty="0" smtClean="0"/>
              <a:t> </a:t>
            </a:r>
            <a:r>
              <a:rPr lang="en-US" altLang="ja-JP" dirty="0" err="1" smtClean="0"/>
              <a:t>khi</a:t>
            </a:r>
            <a:r>
              <a:rPr lang="en-US" altLang="ja-JP" dirty="0" smtClean="0"/>
              <a:t> render</a:t>
            </a:r>
            <a:r>
              <a:rPr lang="vi-VN" altLang="ja-JP" dirty="0" smtClean="0"/>
              <a:t> lần đầu tiên. </a:t>
            </a:r>
            <a:endParaRPr lang="en-US" altLang="ja-JP" dirty="0" smtClean="0"/>
          </a:p>
          <a:p>
            <a:endParaRPr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smtClean="0"/>
          </a:p>
          <a:p>
            <a:pPr marL="0" indent="0">
              <a:buNone/>
            </a:pPr>
            <a:endParaRPr kumimoji="1" lang="ja-JP" altLang="en-US" dirty="0"/>
          </a:p>
        </p:txBody>
      </p:sp>
      <p:pic>
        <p:nvPicPr>
          <p:cNvPr id="4" name="Picture 4" descr="https://gyazo.com/5a6d27d9264efe375ed85ae0754b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48" y="1772524"/>
            <a:ext cx="5756000" cy="4008644"/>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753985" y="4421875"/>
            <a:ext cx="5614376" cy="982638"/>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817890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167129" y="1299689"/>
            <a:ext cx="11844215" cy="4991100"/>
          </a:xfrm>
        </p:spPr>
        <p:txBody>
          <a:bodyPr/>
          <a:lstStyle/>
          <a:p>
            <a:pPr marL="0" indent="0">
              <a:buNone/>
            </a:pPr>
            <a:r>
              <a:rPr lang="en-US" altLang="ja-JP" dirty="0" smtClean="0"/>
              <a:t>Update:</a:t>
            </a:r>
            <a:endParaRPr lang="en-US" altLang="ja-JP" dirty="0"/>
          </a:p>
          <a:p>
            <a:r>
              <a:rPr lang="en-US" altLang="ja-JP" dirty="0" err="1"/>
              <a:t>Là</a:t>
            </a:r>
            <a:r>
              <a:rPr lang="en-US" altLang="ja-JP" dirty="0"/>
              <a:t> </a:t>
            </a:r>
            <a:r>
              <a:rPr lang="en-US" altLang="ja-JP" dirty="0" err="1"/>
              <a:t>quá</a:t>
            </a:r>
            <a:r>
              <a:rPr lang="en-US" altLang="ja-JP" dirty="0"/>
              <a:t> </a:t>
            </a:r>
            <a:r>
              <a:rPr lang="en-US" altLang="ja-JP" dirty="0" err="1" smtClean="0"/>
              <a:t>trình</a:t>
            </a:r>
            <a:r>
              <a:rPr lang="en-US" altLang="ja-JP" dirty="0" smtClean="0"/>
              <a:t> </a:t>
            </a:r>
            <a:r>
              <a:rPr lang="en-US" altLang="ja-JP" dirty="0" err="1" smtClean="0"/>
              <a:t>cập</a:t>
            </a:r>
            <a:r>
              <a:rPr lang="en-US" altLang="ja-JP" dirty="0" smtClean="0"/>
              <a:t> </a:t>
            </a:r>
            <a:r>
              <a:rPr lang="en-US" altLang="ja-JP" dirty="0" err="1" smtClean="0"/>
              <a:t>nhật</a:t>
            </a:r>
            <a:r>
              <a:rPr lang="en-US" altLang="ja-JP" dirty="0" smtClean="0"/>
              <a:t> Component.</a:t>
            </a:r>
            <a:endParaRPr lang="en-US" altLang="ja-JP" dirty="0"/>
          </a:p>
          <a:p>
            <a:pPr marL="0" indent="0">
              <a:buNone/>
            </a:pPr>
            <a:endParaRPr lang="en-US"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850" y="2306817"/>
            <a:ext cx="3845289" cy="3983972"/>
          </a:xfrm>
          <a:prstGeom prst="rect">
            <a:avLst/>
          </a:prstGeom>
        </p:spPr>
      </p:pic>
    </p:spTree>
    <p:extLst>
      <p:ext uri="{BB962C8B-B14F-4D97-AF65-F5344CB8AC3E}">
        <p14:creationId xmlns:p14="http://schemas.microsoft.com/office/powerpoint/2010/main" val="3849844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67381" y="1722779"/>
            <a:ext cx="11844215" cy="4391418"/>
          </a:xfrm>
        </p:spPr>
        <p:txBody>
          <a:bodyPr/>
          <a:lstStyle/>
          <a:p>
            <a:r>
              <a:rPr lang="en-US" altLang="ja-JP" dirty="0" err="1"/>
              <a:t>componentWillReceiveProps</a:t>
            </a:r>
            <a:r>
              <a:rPr lang="en-US" altLang="ja-JP" dirty="0" smtClean="0"/>
              <a:t>(): </a:t>
            </a:r>
            <a:r>
              <a:rPr lang="en-US" altLang="ja-JP" dirty="0" err="1" smtClean="0"/>
              <a:t>là</a:t>
            </a:r>
            <a:r>
              <a:rPr lang="en-US" altLang="ja-JP" dirty="0" smtClean="0"/>
              <a:t> event </a:t>
            </a:r>
            <a:r>
              <a:rPr lang="en-US" altLang="ja-JP" dirty="0" err="1" smtClean="0"/>
              <a:t>trước</a:t>
            </a:r>
            <a:r>
              <a:rPr lang="en-US" altLang="ja-JP" dirty="0" smtClean="0"/>
              <a:t> </a:t>
            </a:r>
            <a:r>
              <a:rPr lang="en-US" altLang="ja-JP" dirty="0" err="1" smtClean="0"/>
              <a:t>khi</a:t>
            </a:r>
            <a:r>
              <a:rPr lang="en-US" altLang="ja-JP" dirty="0" smtClean="0"/>
              <a:t> update</a:t>
            </a:r>
          </a:p>
          <a:p>
            <a:pPr marL="0" indent="0">
              <a:buNone/>
            </a:pPr>
            <a:endParaRPr lang="en-US" altLang="ja-JP" dirty="0" smtClean="0"/>
          </a:p>
          <a:p>
            <a:r>
              <a:rPr lang="en-US" altLang="ja-JP" dirty="0" err="1" smtClean="0"/>
              <a:t>c</a:t>
            </a:r>
            <a:r>
              <a:rPr kumimoji="1" lang="en-US" altLang="ja-JP" dirty="0" err="1" smtClean="0"/>
              <a:t>omponentWillReceiveProps</a:t>
            </a:r>
            <a:r>
              <a:rPr kumimoji="1" lang="en-US" altLang="ja-JP" dirty="0" smtClean="0"/>
              <a:t>(): </a:t>
            </a:r>
            <a:r>
              <a:rPr kumimoji="1" lang="en-US" altLang="ja-JP" dirty="0" err="1" smtClean="0"/>
              <a:t>lấy</a:t>
            </a:r>
            <a:r>
              <a:rPr kumimoji="1" lang="en-US" altLang="ja-JP" dirty="0" smtClean="0"/>
              <a:t> </a:t>
            </a:r>
            <a:r>
              <a:rPr kumimoji="1" lang="en-US" altLang="ja-JP" dirty="0" err="1" smtClean="0"/>
              <a:t>giá</a:t>
            </a:r>
            <a:r>
              <a:rPr kumimoji="1" lang="en-US" altLang="ja-JP" dirty="0" smtClean="0"/>
              <a:t> </a:t>
            </a:r>
            <a:r>
              <a:rPr kumimoji="1" lang="en-US" altLang="ja-JP" dirty="0" err="1" smtClean="0"/>
              <a:t>trị</a:t>
            </a:r>
            <a:r>
              <a:rPr kumimoji="1" lang="en-US" altLang="ja-JP" dirty="0" smtClean="0"/>
              <a:t> </a:t>
            </a:r>
            <a:r>
              <a:rPr kumimoji="1" lang="en-US" altLang="ja-JP" dirty="0" err="1" smtClean="0"/>
              <a:t>của</a:t>
            </a:r>
            <a:r>
              <a:rPr kumimoji="1" lang="en-US" altLang="ja-JP" dirty="0" smtClean="0"/>
              <a:t> props </a:t>
            </a:r>
            <a:r>
              <a:rPr kumimoji="1" lang="en-US" altLang="ja-JP" dirty="0" err="1" smtClean="0"/>
              <a:t>trước</a:t>
            </a:r>
            <a:r>
              <a:rPr lang="en-US" altLang="ja-JP" dirty="0"/>
              <a:t> </a:t>
            </a:r>
            <a:r>
              <a:rPr lang="en-US" altLang="ja-JP" dirty="0" smtClean="0"/>
              <a:t>update </a:t>
            </a:r>
            <a:r>
              <a:rPr lang="en-US" altLang="ja-JP" dirty="0" err="1" smtClean="0"/>
              <a:t>và</a:t>
            </a:r>
            <a:r>
              <a:rPr lang="en-US" altLang="ja-JP" dirty="0" smtClean="0"/>
              <a:t> </a:t>
            </a:r>
            <a:r>
              <a:rPr lang="en-US" altLang="ja-JP" dirty="0" err="1" smtClean="0"/>
              <a:t>chuẩn</a:t>
            </a:r>
            <a:r>
              <a:rPr lang="en-US" altLang="ja-JP" dirty="0" smtClean="0"/>
              <a:t> </a:t>
            </a:r>
            <a:r>
              <a:rPr lang="en-US" altLang="ja-JP" dirty="0" err="1" smtClean="0"/>
              <a:t>bị</a:t>
            </a:r>
            <a:r>
              <a:rPr lang="en-US" altLang="ja-JP" dirty="0" smtClean="0"/>
              <a:t> update </a:t>
            </a:r>
            <a:r>
              <a:rPr lang="en-US" altLang="ja-JP" dirty="0" err="1" smtClean="0"/>
              <a:t>để</a:t>
            </a:r>
            <a:r>
              <a:rPr lang="en-US" altLang="ja-JP" dirty="0" smtClean="0"/>
              <a:t> </a:t>
            </a:r>
            <a:r>
              <a:rPr lang="en-US" altLang="ja-JP" dirty="0" err="1" smtClean="0"/>
              <a:t>xử</a:t>
            </a:r>
            <a:r>
              <a:rPr lang="en-US" altLang="ja-JP" dirty="0" smtClean="0"/>
              <a:t> </a:t>
            </a:r>
            <a:r>
              <a:rPr lang="en-US" altLang="ja-JP" dirty="0" err="1" smtClean="0"/>
              <a:t>lý</a:t>
            </a:r>
            <a:endParaRPr lang="en-US" altLang="ja-JP" dirty="0" smtClean="0"/>
          </a:p>
          <a:p>
            <a:endParaRPr lang="en-US" altLang="ja-JP" dirty="0"/>
          </a:p>
          <a:p>
            <a:r>
              <a:rPr lang="en-US" altLang="ja-JP" dirty="0" err="1"/>
              <a:t>componentWillReceiveProps</a:t>
            </a:r>
            <a:r>
              <a:rPr lang="en-US" altLang="ja-JP" dirty="0" smtClean="0"/>
              <a:t>()</a:t>
            </a:r>
            <a:r>
              <a:rPr lang="vi-VN" altLang="ja-JP" dirty="0" smtClean="0"/>
              <a:t>: </a:t>
            </a:r>
            <a:r>
              <a:rPr lang="en-US" altLang="ja-JP" dirty="0" err="1" smtClean="0"/>
              <a:t>được</a:t>
            </a:r>
            <a:r>
              <a:rPr lang="en-US" altLang="ja-JP" dirty="0" smtClean="0"/>
              <a:t> </a:t>
            </a:r>
            <a:r>
              <a:rPr lang="en-US" altLang="ja-JP" dirty="0" err="1" smtClean="0"/>
              <a:t>dùng</a:t>
            </a:r>
            <a:r>
              <a:rPr lang="en-US" altLang="ja-JP" dirty="0" smtClean="0"/>
              <a:t> </a:t>
            </a:r>
            <a:r>
              <a:rPr lang="en-US" altLang="ja-JP" dirty="0" err="1" smtClean="0"/>
              <a:t>cho</a:t>
            </a:r>
            <a:r>
              <a:rPr lang="en-US" altLang="ja-JP" dirty="0" smtClean="0"/>
              <a:t> </a:t>
            </a:r>
            <a:r>
              <a:rPr lang="en-US" altLang="ja-JP" dirty="0" err="1" smtClean="0"/>
              <a:t>những</a:t>
            </a:r>
            <a:r>
              <a:rPr lang="en-US" altLang="ja-JP" dirty="0" smtClean="0"/>
              <a:t> </a:t>
            </a:r>
            <a:r>
              <a:rPr lang="en-US" altLang="ja-JP" dirty="0" err="1" smtClean="0"/>
              <a:t>trường</a:t>
            </a:r>
            <a:r>
              <a:rPr lang="en-US" altLang="ja-JP" dirty="0" smtClean="0"/>
              <a:t> </a:t>
            </a:r>
            <a:r>
              <a:rPr lang="en-US" altLang="ja-JP" dirty="0" err="1" smtClean="0"/>
              <a:t>hợp</a:t>
            </a:r>
            <a:r>
              <a:rPr lang="en-US" altLang="ja-JP" dirty="0" smtClean="0"/>
              <a:t> </a:t>
            </a:r>
            <a:r>
              <a:rPr lang="en-US" altLang="ja-JP" dirty="0" err="1" smtClean="0"/>
              <a:t>có</a:t>
            </a:r>
            <a:r>
              <a:rPr lang="en-US" altLang="ja-JP" dirty="0" smtClean="0"/>
              <a:t> </a:t>
            </a:r>
            <a:r>
              <a:rPr lang="en-US" altLang="ja-JP" dirty="0" err="1" smtClean="0"/>
              <a:t>sự</a:t>
            </a:r>
            <a:r>
              <a:rPr lang="en-US" altLang="ja-JP" dirty="0" smtClean="0"/>
              <a:t> </a:t>
            </a:r>
            <a:r>
              <a:rPr lang="en-US" altLang="ja-JP" dirty="0" err="1" smtClean="0"/>
              <a:t>thay</a:t>
            </a:r>
            <a:r>
              <a:rPr lang="en-US" altLang="ja-JP" dirty="0" smtClean="0"/>
              <a:t> </a:t>
            </a:r>
            <a:r>
              <a:rPr lang="en-US" altLang="ja-JP" dirty="0" err="1" smtClean="0"/>
              <a:t>đổi</a:t>
            </a:r>
            <a:r>
              <a:rPr lang="en-US" altLang="ja-JP" dirty="0" smtClean="0"/>
              <a:t> props</a:t>
            </a:r>
          </a:p>
        </p:txBody>
      </p:sp>
    </p:spTree>
    <p:extLst>
      <p:ext uri="{BB962C8B-B14F-4D97-AF65-F5344CB8AC3E}">
        <p14:creationId xmlns:p14="http://schemas.microsoft.com/office/powerpoint/2010/main" val="3199664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67381" y="1269242"/>
            <a:ext cx="11844215" cy="5145206"/>
          </a:xfrm>
        </p:spPr>
        <p:txBody>
          <a:bodyPr/>
          <a:lstStyle/>
          <a:p>
            <a:r>
              <a:rPr lang="en-US" altLang="ja-JP" dirty="0" err="1" smtClean="0"/>
              <a:t>shouldComponentUpdate</a:t>
            </a:r>
            <a:r>
              <a:rPr lang="en-US" altLang="ja-JP" dirty="0"/>
              <a:t>(): </a:t>
            </a:r>
            <a:r>
              <a:rPr lang="en-US" altLang="ja-JP" dirty="0" err="1" smtClean="0"/>
              <a:t>trả</a:t>
            </a:r>
            <a:r>
              <a:rPr lang="en-US" altLang="ja-JP" dirty="0" smtClean="0"/>
              <a:t> </a:t>
            </a:r>
            <a:r>
              <a:rPr lang="en-US" altLang="ja-JP" dirty="0" err="1"/>
              <a:t>về</a:t>
            </a:r>
            <a:r>
              <a:rPr lang="en-US" altLang="ja-JP" dirty="0"/>
              <a:t> true – false -&gt; </a:t>
            </a:r>
            <a:r>
              <a:rPr lang="en-US" altLang="ja-JP" dirty="0" err="1" smtClean="0"/>
              <a:t>quyết</a:t>
            </a:r>
            <a:r>
              <a:rPr lang="en-US" altLang="ja-JP" dirty="0" smtClean="0"/>
              <a:t> </a:t>
            </a:r>
            <a:r>
              <a:rPr lang="en-US" altLang="ja-JP" dirty="0" err="1" smtClean="0"/>
              <a:t>định</a:t>
            </a:r>
            <a:r>
              <a:rPr lang="en-US" altLang="ja-JP" dirty="0" smtClean="0"/>
              <a:t> </a:t>
            </a:r>
            <a:r>
              <a:rPr lang="en-US" altLang="ja-JP" dirty="0" err="1" smtClean="0"/>
              <a:t>việc</a:t>
            </a:r>
            <a:r>
              <a:rPr lang="en-US" altLang="ja-JP" dirty="0" smtClean="0"/>
              <a:t> </a:t>
            </a:r>
            <a:r>
              <a:rPr lang="vi-VN" altLang="ja-JP" dirty="0" smtClean="0"/>
              <a:t>render </a:t>
            </a:r>
            <a:r>
              <a:rPr lang="en-US" altLang="ja-JP" dirty="0" smtClean="0"/>
              <a:t>component(true </a:t>
            </a:r>
            <a:r>
              <a:rPr lang="en-US" altLang="ja-JP" dirty="0" err="1" smtClean="0"/>
              <a:t>thì</a:t>
            </a:r>
            <a:r>
              <a:rPr lang="en-US" altLang="ja-JP" dirty="0" smtClean="0"/>
              <a:t> </a:t>
            </a:r>
            <a:r>
              <a:rPr lang="vi-VN" altLang="ja-JP" dirty="0" smtClean="0"/>
              <a:t>render</a:t>
            </a:r>
            <a:r>
              <a:rPr lang="en-US" altLang="ja-JP" dirty="0" smtClean="0"/>
              <a:t>, false </a:t>
            </a:r>
            <a:r>
              <a:rPr lang="en-US" altLang="ja-JP" dirty="0" err="1" smtClean="0"/>
              <a:t>thì</a:t>
            </a:r>
            <a:r>
              <a:rPr lang="en-US" altLang="ja-JP" dirty="0" smtClean="0"/>
              <a:t> </a:t>
            </a:r>
            <a:r>
              <a:rPr lang="en-US" altLang="ja-JP" dirty="0" err="1" smtClean="0"/>
              <a:t>không</a:t>
            </a:r>
            <a:r>
              <a:rPr lang="en-US" altLang="ja-JP" dirty="0" smtClean="0"/>
              <a:t> </a:t>
            </a:r>
            <a:r>
              <a:rPr lang="vi-VN" altLang="ja-JP" dirty="0" smtClean="0"/>
              <a:t>render</a:t>
            </a:r>
            <a:r>
              <a:rPr lang="en-US" altLang="ja-JP" dirty="0" smtClean="0"/>
              <a:t>)</a:t>
            </a:r>
            <a:endParaRPr lang="en-US" altLang="ja-JP" dirty="0"/>
          </a:p>
          <a:p>
            <a:pPr marL="0" indent="0">
              <a:buNone/>
            </a:pPr>
            <a:endParaRPr lang="en-US" altLang="ja-JP" dirty="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a:p>
            <a:pPr marL="0" indent="0">
              <a:buNone/>
            </a:pPr>
            <a:endParaRPr lang="en-US" altLang="ja-JP" dirty="0" smtClean="0">
              <a:solidFill>
                <a:schemeClr val="accent2"/>
              </a:solidFill>
            </a:endParaRPr>
          </a:p>
          <a:p>
            <a:pPr marL="0" indent="0">
              <a:buNone/>
            </a:pPr>
            <a:endParaRPr lang="en-US" altLang="ja-JP" dirty="0">
              <a:solidFill>
                <a:schemeClr val="accent2"/>
              </a:solidFill>
            </a:endParaRPr>
          </a:p>
          <a:p>
            <a:pPr marL="0" indent="0">
              <a:buNone/>
            </a:pPr>
            <a:endParaRPr lang="ja-JP" altLang="en-US" dirty="0">
              <a:solidFill>
                <a:schemeClr val="accent2"/>
              </a:solidFill>
            </a:endParaRPr>
          </a:p>
        </p:txBody>
      </p:sp>
      <p:pic>
        <p:nvPicPr>
          <p:cNvPr id="1026" name="Picture 2" descr="https://gyazo.com/5fa58fa52c6ad2d702c38fd1a7531b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74" y="2738417"/>
            <a:ext cx="6897421" cy="216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120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67381" y="1299688"/>
            <a:ext cx="11844215" cy="5114759"/>
          </a:xfrm>
        </p:spPr>
        <p:txBody>
          <a:bodyPr/>
          <a:lstStyle/>
          <a:p>
            <a:r>
              <a:rPr lang="en-US" altLang="ja-JP" dirty="0" err="1" smtClean="0"/>
              <a:t>componentWillUpdate</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smtClean="0"/>
              <a:t>các</a:t>
            </a:r>
            <a:r>
              <a:rPr lang="en-US" altLang="ja-JP" dirty="0" smtClean="0"/>
              <a:t> </a:t>
            </a:r>
            <a:r>
              <a:rPr lang="en-US" altLang="ja-JP" dirty="0" err="1" smtClean="0"/>
              <a:t>xử</a:t>
            </a:r>
            <a:r>
              <a:rPr lang="en-US" altLang="ja-JP" dirty="0" smtClean="0"/>
              <a:t> </a:t>
            </a:r>
            <a:r>
              <a:rPr lang="en-US" altLang="ja-JP" dirty="0" err="1" smtClean="0"/>
              <a:t>lý</a:t>
            </a:r>
            <a:r>
              <a:rPr lang="en-US" altLang="ja-JP" dirty="0" smtClean="0"/>
              <a:t> </a:t>
            </a:r>
            <a:r>
              <a:rPr lang="en-US" altLang="ja-JP" dirty="0" err="1" smtClean="0"/>
              <a:t>trước</a:t>
            </a:r>
            <a:r>
              <a:rPr lang="en-US" altLang="ja-JP" dirty="0" smtClean="0"/>
              <a:t> </a:t>
            </a:r>
            <a:r>
              <a:rPr lang="en-US" altLang="ja-JP" dirty="0" err="1"/>
              <a:t>khi</a:t>
            </a:r>
            <a:r>
              <a:rPr lang="en-US" altLang="ja-JP" dirty="0"/>
              <a:t> Update </a:t>
            </a:r>
            <a:r>
              <a:rPr lang="en-US" altLang="ja-JP" dirty="0" smtClean="0"/>
              <a:t>component</a:t>
            </a:r>
          </a:p>
          <a:p>
            <a:endParaRPr lang="en-US" altLang="ja-JP" dirty="0"/>
          </a:p>
          <a:p>
            <a:endParaRPr lang="en-US" altLang="ja-JP" dirty="0" smtClean="0"/>
          </a:p>
          <a:p>
            <a:endParaRPr lang="en-US" altLang="ja-JP" dirty="0"/>
          </a:p>
          <a:p>
            <a:endParaRPr lang="en-US" altLang="ja-JP" dirty="0" smtClean="0"/>
          </a:p>
          <a:p>
            <a:endParaRPr lang="en-US" altLang="ja-JP" dirty="0"/>
          </a:p>
          <a:p>
            <a:pPr marL="0" indent="0">
              <a:buNone/>
            </a:pPr>
            <a:endParaRPr lang="en-US" altLang="ja-JP" dirty="0" smtClean="0">
              <a:hlinkClick r:id="rId2"/>
            </a:endParaRPr>
          </a:p>
          <a:p>
            <a:pPr marL="0" indent="0">
              <a:buNone/>
            </a:pPr>
            <a:endParaRPr lang="en-US" altLang="ja-JP" dirty="0" smtClean="0"/>
          </a:p>
        </p:txBody>
      </p:sp>
      <p:pic>
        <p:nvPicPr>
          <p:cNvPr id="4098" name="Picture 2" descr="https://gyazo.com/3d38277a0099b3d5b29db2773597250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78" y="2775682"/>
            <a:ext cx="10026910" cy="1755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665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67381" y="1258746"/>
            <a:ext cx="11844215" cy="5237587"/>
          </a:xfrm>
        </p:spPr>
        <p:txBody>
          <a:bodyPr/>
          <a:lstStyle/>
          <a:p>
            <a:r>
              <a:rPr lang="en-US" altLang="ja-JP" dirty="0" smtClean="0"/>
              <a:t>render():</a:t>
            </a:r>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hlinkClick r:id="rId2"/>
            </a:endParaRPr>
          </a:p>
          <a:p>
            <a:pPr marL="0" indent="0">
              <a:buNone/>
            </a:pPr>
            <a:endParaRPr lang="en-US" altLang="ja-JP" dirty="0" smtClean="0"/>
          </a:p>
        </p:txBody>
      </p:sp>
      <p:pic>
        <p:nvPicPr>
          <p:cNvPr id="3074" name="Picture 2" descr="https://gyazo.com/6b67ffb5a1784146916a524ff14d64d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68" y="2047206"/>
            <a:ext cx="9646487" cy="341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732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UPDATE LIFECYCLE</a:t>
            </a:r>
            <a:endParaRPr lang="en-US" b="1" dirty="0">
              <a:solidFill>
                <a:srgbClr val="C00000"/>
              </a:solidFill>
            </a:endParaRPr>
          </a:p>
        </p:txBody>
      </p:sp>
      <p:sp>
        <p:nvSpPr>
          <p:cNvPr id="3" name="Content Placeholder 2"/>
          <p:cNvSpPr>
            <a:spLocks noGrp="1"/>
          </p:cNvSpPr>
          <p:nvPr>
            <p:ph idx="1"/>
          </p:nvPr>
        </p:nvSpPr>
        <p:spPr>
          <a:xfrm>
            <a:off x="67381" y="1272394"/>
            <a:ext cx="11844215" cy="5155702"/>
          </a:xfrm>
        </p:spPr>
        <p:txBody>
          <a:bodyPr/>
          <a:lstStyle/>
          <a:p>
            <a:r>
              <a:rPr lang="en-US" altLang="ja-JP" dirty="0" err="1" smtClean="0"/>
              <a:t>componentDidUpdate</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smtClean="0"/>
              <a:t>các</a:t>
            </a:r>
            <a:r>
              <a:rPr lang="en-US" altLang="ja-JP" dirty="0" smtClean="0"/>
              <a:t> </a:t>
            </a:r>
            <a:r>
              <a:rPr lang="en-US" altLang="ja-JP" dirty="0" err="1" smtClean="0"/>
              <a:t>xử</a:t>
            </a:r>
            <a:r>
              <a:rPr lang="en-US" altLang="ja-JP" dirty="0" smtClean="0"/>
              <a:t> </a:t>
            </a:r>
            <a:r>
              <a:rPr lang="en-US" altLang="ja-JP" dirty="0" err="1" smtClean="0"/>
              <a:t>lý</a:t>
            </a:r>
            <a:r>
              <a:rPr lang="en-US" altLang="ja-JP" dirty="0" smtClean="0"/>
              <a:t> </a:t>
            </a:r>
            <a:r>
              <a:rPr lang="en-US" altLang="ja-JP" dirty="0" err="1" smtClean="0"/>
              <a:t>sau</a:t>
            </a:r>
            <a:r>
              <a:rPr lang="en-US" altLang="ja-JP" dirty="0" smtClean="0"/>
              <a:t> </a:t>
            </a:r>
            <a:r>
              <a:rPr lang="en-US" altLang="ja-JP" dirty="0" err="1"/>
              <a:t>khi</a:t>
            </a:r>
            <a:r>
              <a:rPr lang="en-US" altLang="ja-JP" dirty="0"/>
              <a:t> </a:t>
            </a:r>
            <a:r>
              <a:rPr lang="en-US" altLang="ja-JP" dirty="0" smtClean="0"/>
              <a:t>Update component</a:t>
            </a:r>
          </a:p>
          <a:p>
            <a:endParaRPr kumimoji="1" lang="en-US" altLang="ja-JP" dirty="0"/>
          </a:p>
          <a:p>
            <a:endParaRPr lang="en-US" altLang="ja-JP" dirty="0" smtClean="0"/>
          </a:p>
          <a:p>
            <a:endParaRPr kumimoji="1" lang="en-US" altLang="ja-JP" dirty="0"/>
          </a:p>
          <a:p>
            <a:pPr marL="0" indent="0">
              <a:buNone/>
            </a:pPr>
            <a:endParaRPr kumimoji="1" lang="en-US" altLang="ja-JP" dirty="0"/>
          </a:p>
          <a:p>
            <a:pPr marL="0" indent="0">
              <a:buNone/>
            </a:pPr>
            <a:endParaRPr lang="en-US" altLang="ja-JP" dirty="0" smtClean="0">
              <a:hlinkClick r:id="rId2"/>
            </a:endParaRPr>
          </a:p>
        </p:txBody>
      </p:sp>
      <p:pic>
        <p:nvPicPr>
          <p:cNvPr id="2050" name="Picture 2" descr="https://gyazo.com/b7a63a21fd80d17e3fb260449dced7f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5" y="2714222"/>
            <a:ext cx="8219828" cy="163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886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vi-VN" altLang="ja-JP" b="1" dirty="0" smtClean="0">
                <a:solidFill>
                  <a:srgbClr val="C00000"/>
                </a:solidFill>
              </a:rPr>
              <a:t>UNMOUNT </a:t>
            </a:r>
            <a:r>
              <a:rPr lang="en-US" altLang="ja-JP" b="1" dirty="0" smtClean="0">
                <a:solidFill>
                  <a:srgbClr val="C00000"/>
                </a:solidFill>
              </a:rPr>
              <a:t>LIFECYCLE</a:t>
            </a:r>
            <a:endParaRPr lang="en-US" b="1" dirty="0">
              <a:solidFill>
                <a:srgbClr val="C00000"/>
              </a:solidFill>
            </a:endParaRPr>
          </a:p>
        </p:txBody>
      </p:sp>
      <p:sp>
        <p:nvSpPr>
          <p:cNvPr id="3" name="Content Placeholder 2"/>
          <p:cNvSpPr>
            <a:spLocks noGrp="1"/>
          </p:cNvSpPr>
          <p:nvPr>
            <p:ph idx="1"/>
          </p:nvPr>
        </p:nvSpPr>
        <p:spPr>
          <a:xfrm>
            <a:off x="67381" y="1231450"/>
            <a:ext cx="11844215" cy="4991100"/>
          </a:xfrm>
        </p:spPr>
        <p:txBody>
          <a:bodyPr/>
          <a:lstStyle/>
          <a:p>
            <a:pPr marL="0" indent="0">
              <a:buNone/>
            </a:pPr>
            <a:r>
              <a:rPr lang="en-US" altLang="ja-JP" dirty="0" smtClean="0"/>
              <a:t>Destruction:</a:t>
            </a:r>
            <a:endParaRPr lang="en-US" altLang="ja-JP" dirty="0"/>
          </a:p>
          <a:p>
            <a:r>
              <a:rPr lang="en-US" altLang="ja-JP" dirty="0" err="1"/>
              <a:t>Là</a:t>
            </a:r>
            <a:r>
              <a:rPr lang="en-US" altLang="ja-JP" dirty="0"/>
              <a:t> </a:t>
            </a:r>
            <a:r>
              <a:rPr lang="en-US" altLang="ja-JP" dirty="0" err="1"/>
              <a:t>quá</a:t>
            </a:r>
            <a:r>
              <a:rPr lang="en-US" altLang="ja-JP" dirty="0"/>
              <a:t> </a:t>
            </a:r>
            <a:r>
              <a:rPr lang="en-US" altLang="ja-JP" dirty="0" err="1"/>
              <a:t>trình</a:t>
            </a:r>
            <a:r>
              <a:rPr lang="en-US" altLang="ja-JP" dirty="0"/>
              <a:t> </a:t>
            </a:r>
            <a:r>
              <a:rPr lang="en-US" altLang="ja-JP" dirty="0" err="1" smtClean="0"/>
              <a:t>kết</a:t>
            </a:r>
            <a:r>
              <a:rPr lang="en-US" altLang="ja-JP" dirty="0" smtClean="0"/>
              <a:t> </a:t>
            </a:r>
            <a:r>
              <a:rPr lang="en-US" altLang="ja-JP" dirty="0" err="1" smtClean="0"/>
              <a:t>thúc</a:t>
            </a:r>
            <a:r>
              <a:rPr lang="en-US" altLang="ja-JP" dirty="0" smtClean="0"/>
              <a:t> React </a:t>
            </a:r>
            <a:r>
              <a:rPr lang="en-US" altLang="ja-JP" dirty="0"/>
              <a:t>Component.</a:t>
            </a:r>
          </a:p>
          <a:p>
            <a:pPr marL="0" indent="0">
              <a:buNone/>
            </a:pPr>
            <a:endParaRPr lang="en-US" altLang="ja-JP"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823" y="2660333"/>
            <a:ext cx="4229932" cy="3458046"/>
          </a:xfrm>
          <a:prstGeom prst="rect">
            <a:avLst/>
          </a:prstGeom>
        </p:spPr>
      </p:pic>
    </p:spTree>
    <p:extLst>
      <p:ext uri="{BB962C8B-B14F-4D97-AF65-F5344CB8AC3E}">
        <p14:creationId xmlns:p14="http://schemas.microsoft.com/office/powerpoint/2010/main" val="2015506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22222" y="393366"/>
            <a:ext cx="10532715" cy="1260475"/>
          </a:xfrm>
        </p:spPr>
        <p:txBody>
          <a:bodyPr/>
          <a:lstStyle/>
          <a:p>
            <a:r>
              <a:rPr lang="en-US" b="1" dirty="0" smtClean="0">
                <a:solidFill>
                  <a:srgbClr val="C00000"/>
                </a:solidFill>
              </a:rPr>
              <a:t>DESTRUCTION LIFECYCLE</a:t>
            </a:r>
            <a:endParaRPr lang="en-US" b="1" dirty="0">
              <a:solidFill>
                <a:srgbClr val="C00000"/>
              </a:solidFill>
            </a:endParaRPr>
          </a:p>
        </p:txBody>
      </p:sp>
      <p:sp>
        <p:nvSpPr>
          <p:cNvPr id="3" name="Content Placeholder 2"/>
          <p:cNvSpPr>
            <a:spLocks noGrp="1"/>
          </p:cNvSpPr>
          <p:nvPr>
            <p:ph idx="1"/>
          </p:nvPr>
        </p:nvSpPr>
        <p:spPr>
          <a:xfrm>
            <a:off x="166471" y="1176858"/>
            <a:ext cx="11844215" cy="5196645"/>
          </a:xfrm>
        </p:spPr>
        <p:txBody>
          <a:bodyPr/>
          <a:lstStyle/>
          <a:p>
            <a:r>
              <a:rPr kumimoji="1" lang="en-US" altLang="ja-JP" dirty="0" err="1" smtClean="0"/>
              <a:t>componentWillUnmount</a:t>
            </a:r>
            <a:r>
              <a:rPr kumimoji="1" lang="en-US" altLang="ja-JP" dirty="0" smtClean="0"/>
              <a:t>(): Event </a:t>
            </a:r>
            <a:r>
              <a:rPr kumimoji="1" lang="en-US" altLang="ja-JP" dirty="0" err="1" smtClean="0"/>
              <a:t>trước</a:t>
            </a:r>
            <a:r>
              <a:rPr kumimoji="1" lang="en-US" altLang="ja-JP" dirty="0" smtClean="0"/>
              <a:t> </a:t>
            </a:r>
            <a:r>
              <a:rPr kumimoji="1" lang="en-US" altLang="ja-JP" dirty="0" err="1" smtClean="0"/>
              <a:t>khi</a:t>
            </a:r>
            <a:r>
              <a:rPr kumimoji="1" lang="en-US" altLang="ja-JP" dirty="0" smtClean="0"/>
              <a:t> destruction component</a:t>
            </a:r>
          </a:p>
          <a:p>
            <a:pPr marL="0" indent="0">
              <a:buNone/>
            </a:pPr>
            <a:endParaRPr lang="en-US" altLang="ja-JP" dirty="0" smtClean="0">
              <a:solidFill>
                <a:schemeClr val="accent2"/>
              </a:solidFill>
            </a:endParaRPr>
          </a:p>
        </p:txBody>
      </p:sp>
      <p:pic>
        <p:nvPicPr>
          <p:cNvPr id="5122" name="Picture 2" descr="https://gyazo.com/c76ac3a020cfea4b1757a55be1dfe3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04" y="2401365"/>
            <a:ext cx="9851197" cy="189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9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31" y="393367"/>
            <a:ext cx="10275716" cy="747878"/>
          </a:xfrm>
        </p:spPr>
        <p:txBody>
          <a:bodyPr/>
          <a:lstStyle/>
          <a:p>
            <a:r>
              <a:rPr lang="en-US" b="1" dirty="0" smtClean="0">
                <a:solidFill>
                  <a:srgbClr val="C00000"/>
                </a:solidFill>
              </a:rPr>
              <a:t>GIỚI THIỆU VỀ REACTJS</a:t>
            </a:r>
            <a:endParaRPr lang="en-US" b="1" dirty="0">
              <a:solidFill>
                <a:srgbClr val="C00000"/>
              </a:solidFill>
            </a:endParaRPr>
          </a:p>
        </p:txBody>
      </p:sp>
      <p:sp>
        <p:nvSpPr>
          <p:cNvPr id="3" name="Content Placeholder 2"/>
          <p:cNvSpPr>
            <a:spLocks noGrp="1"/>
          </p:cNvSpPr>
          <p:nvPr>
            <p:ph idx="1"/>
          </p:nvPr>
        </p:nvSpPr>
        <p:spPr>
          <a:xfrm>
            <a:off x="419376" y="1141245"/>
            <a:ext cx="11140225" cy="5245907"/>
          </a:xfrm>
        </p:spPr>
        <p:txBody>
          <a:bodyPr/>
          <a:lstStyle/>
          <a:p>
            <a:pPr lvl="1"/>
            <a:r>
              <a:rPr lang="vi-VN" dirty="0"/>
              <a:t>ReactJS là thư viện javascript xây dựng giao diện người dùng do Facebook phát tri</a:t>
            </a:r>
            <a:r>
              <a:rPr lang="en-US" dirty="0"/>
              <a:t>ể</a:t>
            </a:r>
            <a:r>
              <a:rPr lang="vi-VN" dirty="0"/>
              <a:t>n</a:t>
            </a:r>
            <a:r>
              <a:rPr lang="en-US" dirty="0" smtClean="0"/>
              <a:t>.</a:t>
            </a:r>
            <a:endParaRPr lang="vi-VN" altLang="ja-JP" dirty="0" smtClean="0"/>
          </a:p>
          <a:p>
            <a:pPr lvl="1"/>
            <a:r>
              <a:rPr lang="en-US" altLang="ja-JP" dirty="0" smtClean="0"/>
              <a:t>React </a:t>
            </a:r>
            <a:r>
              <a:rPr lang="en-US" altLang="ja-JP" dirty="0" err="1"/>
              <a:t>dùng</a:t>
            </a:r>
            <a:r>
              <a:rPr lang="en-US" altLang="ja-JP" dirty="0"/>
              <a:t> </a:t>
            </a:r>
            <a:r>
              <a:rPr lang="en-US" altLang="ja-JP" dirty="0" err="1"/>
              <a:t>để</a:t>
            </a:r>
            <a:r>
              <a:rPr lang="en-US" altLang="ja-JP" dirty="0"/>
              <a:t> </a:t>
            </a:r>
            <a:r>
              <a:rPr lang="en-US" altLang="ja-JP" dirty="0" err="1"/>
              <a:t>xây</a:t>
            </a:r>
            <a:r>
              <a:rPr lang="en-US" altLang="ja-JP" dirty="0"/>
              <a:t> </a:t>
            </a:r>
            <a:r>
              <a:rPr lang="en-US" altLang="ja-JP" dirty="0" err="1"/>
              <a:t>dựng</a:t>
            </a:r>
            <a:r>
              <a:rPr lang="en-US" altLang="ja-JP" dirty="0"/>
              <a:t> </a:t>
            </a:r>
            <a:r>
              <a:rPr lang="en-US" altLang="ja-JP" dirty="0" err="1"/>
              <a:t>các</a:t>
            </a:r>
            <a:r>
              <a:rPr lang="en-US" altLang="ja-JP" dirty="0"/>
              <a:t> </a:t>
            </a:r>
            <a:r>
              <a:rPr lang="en-US" altLang="ja-JP" dirty="0" err="1"/>
              <a:t>ứng</a:t>
            </a:r>
            <a:r>
              <a:rPr lang="en-US" altLang="ja-JP" dirty="0"/>
              <a:t> </a:t>
            </a:r>
            <a:r>
              <a:rPr lang="en-US" altLang="ja-JP" dirty="0" err="1"/>
              <a:t>dụng</a:t>
            </a:r>
            <a:r>
              <a:rPr lang="en-US" altLang="ja-JP" dirty="0"/>
              <a:t> </a:t>
            </a:r>
            <a:r>
              <a:rPr lang="en-US" altLang="ja-JP" dirty="0" err="1"/>
              <a:t>lớn</a:t>
            </a:r>
            <a:r>
              <a:rPr lang="en-US" altLang="ja-JP" dirty="0"/>
              <a:t> </a:t>
            </a:r>
            <a:r>
              <a:rPr lang="en-US" altLang="ja-JP" dirty="0" err="1"/>
              <a:t>mà</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của</a:t>
            </a:r>
            <a:r>
              <a:rPr lang="en-US" altLang="ja-JP" dirty="0"/>
              <a:t> </a:t>
            </a:r>
            <a:r>
              <a:rPr lang="en-US" altLang="ja-JP" dirty="0" err="1"/>
              <a:t>chúng</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liên</a:t>
            </a:r>
            <a:r>
              <a:rPr lang="en-US" altLang="ja-JP" dirty="0"/>
              <a:t> </a:t>
            </a:r>
            <a:r>
              <a:rPr lang="en-US" altLang="ja-JP" dirty="0" err="1"/>
              <a:t>tục</a:t>
            </a:r>
            <a:r>
              <a:rPr lang="en-US" altLang="ja-JP" dirty="0"/>
              <a:t> </a:t>
            </a:r>
            <a:r>
              <a:rPr lang="en-US" altLang="ja-JP" dirty="0" err="1"/>
              <a:t>theo</a:t>
            </a:r>
            <a:r>
              <a:rPr lang="en-US" altLang="ja-JP" dirty="0"/>
              <a:t> </a:t>
            </a:r>
            <a:r>
              <a:rPr lang="en-US" altLang="ja-JP" dirty="0" err="1"/>
              <a:t>thời</a:t>
            </a:r>
            <a:r>
              <a:rPr lang="en-US" altLang="ja-JP" dirty="0"/>
              <a:t> </a:t>
            </a:r>
            <a:r>
              <a:rPr lang="en-US" altLang="ja-JP" dirty="0" err="1" smtClean="0"/>
              <a:t>gian</a:t>
            </a:r>
            <a:r>
              <a:rPr lang="en-US" altLang="ja-JP" dirty="0" smtClean="0"/>
              <a:t>.</a:t>
            </a:r>
            <a:endParaRPr lang="vi-VN" altLang="ja-JP" dirty="0" smtClean="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181" y="3167724"/>
            <a:ext cx="2143125" cy="21431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147" y="2813041"/>
            <a:ext cx="24003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1447" y="3616657"/>
            <a:ext cx="2076450" cy="220027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8111" y="4080893"/>
            <a:ext cx="2190750" cy="2085975"/>
          </a:xfrm>
          <a:prstGeom prst="rect">
            <a:avLst/>
          </a:prstGeom>
        </p:spPr>
      </p:pic>
    </p:spTree>
    <p:extLst>
      <p:ext uri="{BB962C8B-B14F-4D97-AF65-F5344CB8AC3E}">
        <p14:creationId xmlns:p14="http://schemas.microsoft.com/office/powerpoint/2010/main" val="2323484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EVENT HANDLER</a:t>
            </a:r>
            <a:endParaRPr lang="en-US" b="1" dirty="0">
              <a:solidFill>
                <a:srgbClr val="C00000"/>
              </a:solidFill>
            </a:endParaRPr>
          </a:p>
        </p:txBody>
      </p:sp>
      <p:sp>
        <p:nvSpPr>
          <p:cNvPr id="3" name="Content Placeholder 2"/>
          <p:cNvSpPr>
            <a:spLocks noGrp="1"/>
          </p:cNvSpPr>
          <p:nvPr>
            <p:ph idx="1"/>
          </p:nvPr>
        </p:nvSpPr>
        <p:spPr>
          <a:xfrm>
            <a:off x="67381" y="1436167"/>
            <a:ext cx="11844215" cy="4991100"/>
          </a:xfrm>
        </p:spPr>
        <p:txBody>
          <a:bodyPr/>
          <a:lstStyle/>
          <a:p>
            <a:r>
              <a:rPr kumimoji="1" lang="en-US" altLang="ja-JP" dirty="0" err="1" smtClean="0"/>
              <a:t>Các</a:t>
            </a:r>
            <a:r>
              <a:rPr kumimoji="1" lang="en-US" altLang="ja-JP" dirty="0" smtClean="0"/>
              <a:t> event </a:t>
            </a:r>
            <a:r>
              <a:rPr kumimoji="1" lang="en-US" altLang="ja-JP" dirty="0" err="1" smtClean="0"/>
              <a:t>được</a:t>
            </a:r>
            <a:r>
              <a:rPr kumimoji="1" lang="en-US" altLang="ja-JP" dirty="0" smtClean="0"/>
              <a:t> </a:t>
            </a:r>
            <a:r>
              <a:rPr kumimoji="1" lang="en-US" altLang="ja-JP" dirty="0" err="1" smtClean="0"/>
              <a:t>đặt</a:t>
            </a:r>
            <a:r>
              <a:rPr kumimoji="1" lang="en-US" altLang="ja-JP" dirty="0" smtClean="0"/>
              <a:t> </a:t>
            </a:r>
            <a:r>
              <a:rPr kumimoji="1" lang="en-US" altLang="ja-JP" dirty="0" err="1" smtClean="0"/>
              <a:t>tên</a:t>
            </a:r>
            <a:r>
              <a:rPr kumimoji="1" lang="en-US" altLang="ja-JP" dirty="0" smtClean="0"/>
              <a:t> </a:t>
            </a:r>
            <a:r>
              <a:rPr kumimoji="1" lang="en-US" altLang="ja-JP" dirty="0" err="1" smtClean="0"/>
              <a:t>theo</a:t>
            </a:r>
            <a:r>
              <a:rPr kumimoji="1" lang="en-US" altLang="ja-JP" dirty="0" smtClean="0"/>
              <a:t> </a:t>
            </a:r>
            <a:r>
              <a:rPr kumimoji="1" lang="en-US" altLang="ja-JP" dirty="0" err="1" smtClean="0"/>
              <a:t>camelCase</a:t>
            </a:r>
            <a:endParaRPr kumimoji="1" lang="en-US" altLang="ja-JP" dirty="0" smtClean="0"/>
          </a:p>
          <a:p>
            <a:r>
              <a:rPr lang="en-US" altLang="ja-JP" dirty="0" err="1" smtClean="0"/>
              <a:t>Với</a:t>
            </a:r>
            <a:r>
              <a:rPr lang="en-US" altLang="ja-JP" dirty="0" smtClean="0"/>
              <a:t> JSX </a:t>
            </a:r>
            <a:r>
              <a:rPr lang="en-US" altLang="ja-JP" dirty="0" err="1" smtClean="0"/>
              <a:t>bạn</a:t>
            </a:r>
            <a:r>
              <a:rPr lang="en-US" altLang="ja-JP" dirty="0" smtClean="0"/>
              <a:t> </a:t>
            </a:r>
            <a:r>
              <a:rPr lang="en-US" altLang="ja-JP" dirty="0" err="1" smtClean="0"/>
              <a:t>truyền</a:t>
            </a:r>
            <a:r>
              <a:rPr lang="en-US" altLang="ja-JP" dirty="0" smtClean="0"/>
              <a:t> </a:t>
            </a:r>
            <a:r>
              <a:rPr lang="en-US" altLang="ja-JP" dirty="0" err="1" smtClean="0"/>
              <a:t>một</a:t>
            </a:r>
            <a:r>
              <a:rPr lang="en-US" altLang="ja-JP" dirty="0" smtClean="0"/>
              <a:t> function </a:t>
            </a:r>
            <a:r>
              <a:rPr lang="en-US" altLang="ja-JP" dirty="0" err="1" smtClean="0"/>
              <a:t>là</a:t>
            </a:r>
            <a:r>
              <a:rPr lang="en-US" altLang="ja-JP" dirty="0" smtClean="0"/>
              <a:t> </a:t>
            </a:r>
            <a:r>
              <a:rPr lang="en-US" altLang="ja-JP" dirty="0" err="1" smtClean="0"/>
              <a:t>một</a:t>
            </a:r>
            <a:r>
              <a:rPr lang="en-US" altLang="ja-JP" dirty="0" smtClean="0"/>
              <a:t> event handler</a:t>
            </a:r>
          </a:p>
          <a:p>
            <a:endParaRPr lang="en-US" altLang="ja-JP" dirty="0"/>
          </a:p>
          <a:p>
            <a:endParaRPr lang="en-US" altLang="ja-JP" dirty="0" smtClean="0"/>
          </a:p>
          <a:p>
            <a:endParaRPr lang="en-US" altLang="ja-JP" dirty="0"/>
          </a:p>
          <a:p>
            <a:endParaRPr lang="en-US" altLang="ja-JP" dirty="0" smtClean="0"/>
          </a:p>
          <a:p>
            <a:endParaRPr lang="en-US" altLang="ja-JP" dirty="0"/>
          </a:p>
          <a:p>
            <a:pPr marL="0" indent="0">
              <a:buNone/>
            </a:pPr>
            <a:endParaRPr kumimoji="1" lang="ja-JP" altLang="en-US" dirty="0"/>
          </a:p>
        </p:txBody>
      </p:sp>
      <p:pic>
        <p:nvPicPr>
          <p:cNvPr id="6146" name="Picture 2" descr="https://gyazo.com/12d5bb67480fa263872b5532f21ac0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69" y="2888985"/>
            <a:ext cx="11181000" cy="149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891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EVENT HANDLER</a:t>
            </a:r>
            <a:endParaRPr lang="en-US" b="1" dirty="0">
              <a:solidFill>
                <a:srgbClr val="C00000"/>
              </a:solidFill>
            </a:endParaRPr>
          </a:p>
        </p:txBody>
      </p:sp>
      <p:sp>
        <p:nvSpPr>
          <p:cNvPr id="3" name="Content Placeholder 2"/>
          <p:cNvSpPr>
            <a:spLocks noGrp="1"/>
          </p:cNvSpPr>
          <p:nvPr>
            <p:ph idx="1"/>
          </p:nvPr>
        </p:nvSpPr>
        <p:spPr>
          <a:xfrm>
            <a:off x="67381" y="1436167"/>
            <a:ext cx="11844215" cy="4991100"/>
          </a:xfrm>
        </p:spPr>
        <p:txBody>
          <a:bodyPr/>
          <a:lstStyle/>
          <a:p>
            <a:r>
              <a:rPr lang="en-US" altLang="ja-JP" dirty="0" err="1" smtClean="0"/>
              <a:t>Trường</a:t>
            </a:r>
            <a:r>
              <a:rPr lang="en-US" altLang="ja-JP" dirty="0" smtClean="0"/>
              <a:t> </a:t>
            </a:r>
            <a:r>
              <a:rPr lang="en-US" altLang="ja-JP" dirty="0" err="1" smtClean="0"/>
              <a:t>hợp</a:t>
            </a:r>
            <a:r>
              <a:rPr lang="en-US" altLang="ja-JP" dirty="0" smtClean="0"/>
              <a:t> </a:t>
            </a:r>
            <a:r>
              <a:rPr lang="en-US" altLang="ja-JP" dirty="0" err="1" smtClean="0"/>
              <a:t>bạn</a:t>
            </a:r>
            <a:r>
              <a:rPr lang="en-US" altLang="ja-JP" dirty="0" smtClean="0"/>
              <a:t> </a:t>
            </a:r>
            <a:r>
              <a:rPr lang="en-US" altLang="ja-JP" dirty="0" err="1" smtClean="0"/>
              <a:t>muốn</a:t>
            </a:r>
            <a:r>
              <a:rPr lang="en-US" altLang="ja-JP" dirty="0" smtClean="0"/>
              <a:t> </a:t>
            </a:r>
            <a:r>
              <a:rPr lang="en-US" altLang="ja-JP" dirty="0" err="1" smtClean="0"/>
              <a:t>ngăn</a:t>
            </a:r>
            <a:r>
              <a:rPr lang="en-US" altLang="ja-JP" dirty="0" smtClean="0"/>
              <a:t> </a:t>
            </a:r>
            <a:r>
              <a:rPr lang="en-US" altLang="ja-JP" dirty="0" err="1" smtClean="0"/>
              <a:t>chặn</a:t>
            </a:r>
            <a:r>
              <a:rPr lang="en-US" altLang="ja-JP" dirty="0" smtClean="0"/>
              <a:t> </a:t>
            </a:r>
            <a:r>
              <a:rPr lang="en-US" altLang="ja-JP" dirty="0" err="1" smtClean="0"/>
              <a:t>hành</a:t>
            </a:r>
            <a:r>
              <a:rPr lang="en-US" altLang="ja-JP" dirty="0" smtClean="0"/>
              <a:t> vi </a:t>
            </a:r>
            <a:r>
              <a:rPr lang="en-US" altLang="ja-JP" dirty="0" err="1" smtClean="0"/>
              <a:t>của</a:t>
            </a:r>
            <a:r>
              <a:rPr lang="en-US" altLang="ja-JP" dirty="0" smtClean="0"/>
              <a:t> event </a:t>
            </a:r>
            <a:r>
              <a:rPr lang="en-US" altLang="ja-JP" dirty="0" err="1" smtClean="0"/>
              <a:t>bạn</a:t>
            </a:r>
            <a:r>
              <a:rPr lang="en-US" altLang="ja-JP" dirty="0" smtClean="0"/>
              <a:t> </a:t>
            </a:r>
            <a:r>
              <a:rPr lang="en-US" altLang="ja-JP" dirty="0" err="1"/>
              <a:t>phải</a:t>
            </a:r>
            <a:r>
              <a:rPr lang="en-US" altLang="ja-JP" dirty="0"/>
              <a:t> </a:t>
            </a:r>
            <a:r>
              <a:rPr lang="en-US" altLang="ja-JP" dirty="0" err="1" smtClean="0"/>
              <a:t>gọi</a:t>
            </a:r>
            <a:r>
              <a:rPr lang="en-US" altLang="ja-JP" dirty="0" smtClean="0"/>
              <a:t> </a:t>
            </a:r>
            <a:r>
              <a:rPr lang="en-US" altLang="ja-JP" dirty="0" err="1" smtClean="0"/>
              <a:t>hàm</a:t>
            </a:r>
            <a:r>
              <a:rPr lang="en-US" altLang="ja-JP" dirty="0" smtClean="0"/>
              <a:t> </a:t>
            </a:r>
            <a:r>
              <a:rPr lang="en-US" altLang="ja-JP" dirty="0" err="1" smtClean="0"/>
              <a:t>preventDefault</a:t>
            </a:r>
            <a:r>
              <a:rPr lang="en-US" altLang="ja-JP" dirty="0" smtClean="0"/>
              <a:t>() </a:t>
            </a:r>
            <a:r>
              <a:rPr lang="en-US" altLang="ja-JP" dirty="0" err="1" smtClean="0"/>
              <a:t>để</a:t>
            </a:r>
            <a:r>
              <a:rPr lang="en-US" altLang="ja-JP" dirty="0" smtClean="0"/>
              <a:t> </a:t>
            </a:r>
            <a:r>
              <a:rPr lang="en-US" altLang="ja-JP" dirty="0" err="1" smtClean="0"/>
              <a:t>giải</a:t>
            </a:r>
            <a:r>
              <a:rPr lang="en-US" altLang="ja-JP" dirty="0" smtClean="0"/>
              <a:t> </a:t>
            </a:r>
            <a:r>
              <a:rPr lang="en-US" altLang="ja-JP" dirty="0" err="1" smtClean="0"/>
              <a:t>quyết</a:t>
            </a:r>
            <a:r>
              <a:rPr lang="en-US" altLang="ja-JP" dirty="0" smtClean="0"/>
              <a:t> </a:t>
            </a:r>
            <a:r>
              <a:rPr lang="en-US" altLang="ja-JP" dirty="0" err="1" smtClean="0"/>
              <a:t>việc</a:t>
            </a:r>
            <a:r>
              <a:rPr lang="en-US" altLang="ja-JP" dirty="0" smtClean="0"/>
              <a:t> </a:t>
            </a:r>
            <a:r>
              <a:rPr lang="en-US" altLang="ja-JP" dirty="0" err="1" smtClean="0"/>
              <a:t>này</a:t>
            </a:r>
            <a:r>
              <a:rPr lang="en-US" altLang="ja-JP" dirty="0" smtClean="0"/>
              <a:t>.</a:t>
            </a:r>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kumimoji="1" lang="ja-JP" altLang="en-US" dirty="0"/>
          </a:p>
        </p:txBody>
      </p:sp>
      <p:pic>
        <p:nvPicPr>
          <p:cNvPr id="7170" name="Picture 2" descr="https://gyazo.com/bd7be83a59c52521f896350bade544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68" y="2696641"/>
            <a:ext cx="9835057" cy="242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62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EVENT HANDLER</a:t>
            </a:r>
            <a:endParaRPr lang="en-US" b="1" dirty="0">
              <a:solidFill>
                <a:srgbClr val="C00000"/>
              </a:solidFill>
            </a:endParaRPr>
          </a:p>
        </p:txBody>
      </p:sp>
      <p:sp>
        <p:nvSpPr>
          <p:cNvPr id="3" name="Content Placeholder 2"/>
          <p:cNvSpPr>
            <a:spLocks noGrp="1"/>
          </p:cNvSpPr>
          <p:nvPr>
            <p:ph idx="1"/>
          </p:nvPr>
        </p:nvSpPr>
        <p:spPr>
          <a:xfrm>
            <a:off x="67381" y="1436167"/>
            <a:ext cx="11844215" cy="4991100"/>
          </a:xfrm>
        </p:spPr>
        <p:txBody>
          <a:bodyPr/>
          <a:lstStyle/>
          <a:p>
            <a:r>
              <a:rPr lang="en-US" altLang="ja-JP" dirty="0" err="1"/>
              <a:t>Đối</a:t>
            </a:r>
            <a:r>
              <a:rPr lang="en-US" altLang="ja-JP" dirty="0"/>
              <a:t> </a:t>
            </a:r>
            <a:r>
              <a:rPr lang="en-US" altLang="ja-JP" dirty="0" err="1"/>
              <a:t>với</a:t>
            </a:r>
            <a:r>
              <a:rPr lang="en-US" altLang="ja-JP" dirty="0"/>
              <a:t> component </a:t>
            </a:r>
            <a:r>
              <a:rPr lang="en-US" altLang="ja-JP" dirty="0" err="1"/>
              <a:t>dạng</a:t>
            </a:r>
            <a:r>
              <a:rPr lang="en-US" altLang="ja-JP" dirty="0"/>
              <a:t> class, method </a:t>
            </a:r>
            <a:r>
              <a:rPr lang="en-US" altLang="ja-JP" dirty="0" err="1"/>
              <a:t>xử</a:t>
            </a:r>
            <a:r>
              <a:rPr lang="en-US" altLang="ja-JP" dirty="0"/>
              <a:t> </a:t>
            </a:r>
            <a:r>
              <a:rPr lang="en-US" altLang="ja-JP" dirty="0" err="1"/>
              <a:t>lý</a:t>
            </a:r>
            <a:r>
              <a:rPr lang="en-US" altLang="ja-JP" dirty="0"/>
              <a:t> </a:t>
            </a:r>
            <a:r>
              <a:rPr lang="en-US" altLang="ja-JP" dirty="0" err="1"/>
              <a:t>sự</a:t>
            </a:r>
            <a:r>
              <a:rPr lang="en-US" altLang="ja-JP" dirty="0"/>
              <a:t> </a:t>
            </a:r>
            <a:r>
              <a:rPr lang="en-US" altLang="ja-JP" dirty="0" err="1"/>
              <a:t>kiện</a:t>
            </a:r>
            <a:r>
              <a:rPr lang="en-US" altLang="ja-JP" dirty="0"/>
              <a:t> </a:t>
            </a:r>
            <a:r>
              <a:rPr lang="en-US" altLang="ja-JP" dirty="0" err="1"/>
              <a:t>nên</a:t>
            </a:r>
            <a:r>
              <a:rPr lang="en-US" altLang="ja-JP" dirty="0"/>
              <a:t> </a:t>
            </a:r>
            <a:r>
              <a:rPr lang="en-US" altLang="ja-JP" dirty="0" err="1"/>
              <a:t>là</a:t>
            </a:r>
            <a:r>
              <a:rPr lang="en-US" altLang="ja-JP" dirty="0"/>
              <a:t> </a:t>
            </a:r>
            <a:r>
              <a:rPr lang="en-US" altLang="ja-JP" dirty="0" err="1"/>
              <a:t>một</a:t>
            </a:r>
            <a:r>
              <a:rPr lang="en-US" altLang="ja-JP" dirty="0"/>
              <a:t> method </a:t>
            </a:r>
            <a:r>
              <a:rPr lang="en-US" altLang="ja-JP" dirty="0" err="1"/>
              <a:t>của</a:t>
            </a:r>
            <a:r>
              <a:rPr lang="en-US" altLang="ja-JP" dirty="0"/>
              <a:t> </a:t>
            </a:r>
            <a:r>
              <a:rPr lang="en-US" altLang="ja-JP" dirty="0" smtClean="0"/>
              <a:t>class.</a:t>
            </a:r>
            <a:endParaRPr kumimoji="1" lang="ja-JP" altLang="en-US" dirty="0"/>
          </a:p>
        </p:txBody>
      </p:sp>
      <p:pic>
        <p:nvPicPr>
          <p:cNvPr id="8194" name="Picture 2" descr="https://gyazo.com/e1ba012f54dc67356cb52d338341df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17" y="2577744"/>
            <a:ext cx="5085165" cy="371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35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207" y="482993"/>
            <a:ext cx="11187723" cy="1620838"/>
          </a:xfrm>
        </p:spPr>
        <p:txBody>
          <a:bodyPr/>
          <a:lstStyle/>
          <a:p>
            <a:r>
              <a:rPr lang="en-US" dirty="0">
                <a:solidFill>
                  <a:srgbClr val="FF0000"/>
                </a:solidFill>
              </a:rPr>
              <a:t>STYLING REACT USING CSS</a:t>
            </a:r>
          </a:p>
        </p:txBody>
      </p:sp>
      <p:sp>
        <p:nvSpPr>
          <p:cNvPr id="3" name="Subtitle 2"/>
          <p:cNvSpPr>
            <a:spLocks noGrp="1"/>
          </p:cNvSpPr>
          <p:nvPr>
            <p:ph type="subTitle" idx="1"/>
          </p:nvPr>
        </p:nvSpPr>
        <p:spPr>
          <a:xfrm>
            <a:off x="678730" y="1451728"/>
            <a:ext cx="11043200" cy="4807669"/>
          </a:xfrm>
        </p:spPr>
        <p:txBody>
          <a:bodyPr/>
          <a:lstStyle/>
          <a:p>
            <a:pPr algn="l">
              <a:lnSpc>
                <a:spcPct val="150000"/>
              </a:lnSpc>
            </a:pPr>
            <a:r>
              <a:rPr lang="en-US" dirty="0" err="1"/>
              <a:t>Có</a:t>
            </a:r>
            <a:r>
              <a:rPr lang="en-US" dirty="0"/>
              <a:t> </a:t>
            </a:r>
            <a:r>
              <a:rPr lang="vi-VN" dirty="0" smtClean="0"/>
              <a:t>4 cách chính</a:t>
            </a:r>
            <a:r>
              <a:rPr lang="en-US" dirty="0" smtClean="0"/>
              <a:t> </a:t>
            </a:r>
            <a:r>
              <a:rPr lang="en-US" dirty="0" err="1"/>
              <a:t>để</a:t>
            </a:r>
            <a:r>
              <a:rPr lang="en-US" dirty="0"/>
              <a:t> </a:t>
            </a:r>
            <a:r>
              <a:rPr lang="en-US" dirty="0" err="1"/>
              <a:t>tạo</a:t>
            </a:r>
            <a:r>
              <a:rPr lang="en-US" dirty="0"/>
              <a:t> React </a:t>
            </a:r>
            <a:r>
              <a:rPr lang="en-US" dirty="0" err="1"/>
              <a:t>với</a:t>
            </a:r>
            <a:r>
              <a:rPr lang="en-US" dirty="0"/>
              <a:t> </a:t>
            </a:r>
            <a:r>
              <a:rPr lang="en-US" dirty="0" smtClean="0"/>
              <a:t>CSS</a:t>
            </a:r>
            <a:r>
              <a:rPr lang="vi-VN" dirty="0" smtClean="0"/>
              <a:t>:</a:t>
            </a:r>
            <a:endParaRPr lang="en-US" dirty="0"/>
          </a:p>
          <a:p>
            <a:pPr marL="457200" indent="-457200" algn="l">
              <a:lnSpc>
                <a:spcPct val="150000"/>
              </a:lnSpc>
              <a:buFont typeface="Arial" panose="020B0604020202020204" pitchFamily="34" charset="0"/>
              <a:buChar char="•"/>
            </a:pPr>
            <a:r>
              <a:rPr lang="vi-VN" dirty="0" smtClean="0"/>
              <a:t>CSS </a:t>
            </a:r>
            <a:r>
              <a:rPr lang="vi-VN" dirty="0"/>
              <a:t>Stylesheet truyền </a:t>
            </a:r>
            <a:r>
              <a:rPr lang="vi-VN" dirty="0" smtClean="0"/>
              <a:t>thống</a:t>
            </a:r>
            <a:r>
              <a:rPr lang="vi-VN" dirty="0"/>
              <a:t>				</a:t>
            </a:r>
          </a:p>
          <a:p>
            <a:pPr marL="457200" indent="-457200" algn="l">
              <a:lnSpc>
                <a:spcPct val="150000"/>
              </a:lnSpc>
              <a:buFont typeface="Arial" panose="020B0604020202020204" pitchFamily="34" charset="0"/>
              <a:buChar char="•"/>
            </a:pPr>
            <a:r>
              <a:rPr lang="vi-VN" dirty="0" smtClean="0"/>
              <a:t>Inline </a:t>
            </a:r>
            <a:r>
              <a:rPr lang="vi-VN" dirty="0"/>
              <a:t>styling (nội tuyến</a:t>
            </a:r>
            <a:r>
              <a:rPr lang="vi-VN" dirty="0" smtClean="0"/>
              <a:t>)</a:t>
            </a:r>
            <a:r>
              <a:rPr lang="vi-VN" dirty="0"/>
              <a:t>			</a:t>
            </a:r>
          </a:p>
          <a:p>
            <a:pPr marL="457200" indent="-457200" algn="l">
              <a:lnSpc>
                <a:spcPct val="150000"/>
              </a:lnSpc>
              <a:buFont typeface="Arial" panose="020B0604020202020204" pitchFamily="34" charset="0"/>
              <a:buChar char="•"/>
            </a:pPr>
            <a:r>
              <a:rPr lang="vi-VN" dirty="0" smtClean="0"/>
              <a:t>CSS </a:t>
            </a:r>
            <a:r>
              <a:rPr lang="vi-VN" dirty="0"/>
              <a:t>Modules									</a:t>
            </a:r>
          </a:p>
          <a:p>
            <a:pPr marL="457200" indent="-457200" algn="l">
              <a:lnSpc>
                <a:spcPct val="150000"/>
              </a:lnSpc>
              <a:buFont typeface="Arial" panose="020B0604020202020204" pitchFamily="34" charset="0"/>
              <a:buChar char="•"/>
            </a:pPr>
            <a:r>
              <a:rPr lang="vi-VN" dirty="0" smtClean="0"/>
              <a:t>JavaScript </a:t>
            </a:r>
            <a:r>
              <a:rPr lang="vi-VN" dirty="0"/>
              <a:t>Object	</a:t>
            </a:r>
            <a:endParaRPr lang="en-US" dirty="0"/>
          </a:p>
        </p:txBody>
      </p:sp>
    </p:spTree>
    <p:extLst>
      <p:ext uri="{BB962C8B-B14F-4D97-AF65-F5344CB8AC3E}">
        <p14:creationId xmlns:p14="http://schemas.microsoft.com/office/powerpoint/2010/main" val="2661160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207" y="482993"/>
            <a:ext cx="11187723" cy="610516"/>
          </a:xfrm>
        </p:spPr>
        <p:txBody>
          <a:bodyPr/>
          <a:lstStyle/>
          <a:p>
            <a:r>
              <a:rPr lang="en-US" dirty="0">
                <a:solidFill>
                  <a:srgbClr val="FF0000"/>
                </a:solidFill>
              </a:rPr>
              <a:t>STYLING REACT USING CSS</a:t>
            </a:r>
          </a:p>
        </p:txBody>
      </p:sp>
      <p:sp>
        <p:nvSpPr>
          <p:cNvPr id="3" name="Subtitle 2"/>
          <p:cNvSpPr>
            <a:spLocks noGrp="1"/>
          </p:cNvSpPr>
          <p:nvPr>
            <p:ph type="subTitle" idx="1"/>
          </p:nvPr>
        </p:nvSpPr>
        <p:spPr>
          <a:xfrm>
            <a:off x="678730" y="1093509"/>
            <a:ext cx="11043200" cy="652103"/>
          </a:xfrm>
        </p:spPr>
        <p:txBody>
          <a:bodyPr/>
          <a:lstStyle/>
          <a:p>
            <a:pPr marL="457200" indent="-457200" algn="l">
              <a:lnSpc>
                <a:spcPct val="150000"/>
              </a:lnSpc>
              <a:buFont typeface="Arial" panose="020B0604020202020204" pitchFamily="34" charset="0"/>
              <a:buChar char="•"/>
            </a:pPr>
            <a:r>
              <a:rPr lang="vi-VN" dirty="0" smtClean="0"/>
              <a:t>CSS </a:t>
            </a:r>
            <a:r>
              <a:rPr lang="vi-VN" dirty="0"/>
              <a:t>Stylesheet truyền </a:t>
            </a:r>
            <a:r>
              <a:rPr lang="vi-VN" dirty="0" smtClean="0"/>
              <a:t>thống</a:t>
            </a:r>
            <a:endParaRPr lang="vi-VN" dirty="0"/>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A02A3844-DFAD-4A66-92A9-B87E20A3FCD8}"/>
              </a:ext>
            </a:extLst>
          </p:cNvPr>
          <p:cNvPicPr>
            <a:picLocks noChangeAspect="1"/>
          </p:cNvPicPr>
          <p:nvPr/>
        </p:nvPicPr>
        <p:blipFill>
          <a:blip r:embed="rId2"/>
          <a:stretch>
            <a:fillRect/>
          </a:stretch>
        </p:blipFill>
        <p:spPr>
          <a:xfrm>
            <a:off x="2460552" y="1745612"/>
            <a:ext cx="6158534" cy="4601217"/>
          </a:xfrm>
          <a:prstGeom prst="rect">
            <a:avLst/>
          </a:prstGeom>
        </p:spPr>
      </p:pic>
    </p:spTree>
    <p:extLst>
      <p:ext uri="{BB962C8B-B14F-4D97-AF65-F5344CB8AC3E}">
        <p14:creationId xmlns:p14="http://schemas.microsoft.com/office/powerpoint/2010/main" val="2296600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207" y="482993"/>
            <a:ext cx="11187723" cy="1620838"/>
          </a:xfrm>
        </p:spPr>
        <p:txBody>
          <a:bodyPr/>
          <a:lstStyle/>
          <a:p>
            <a:r>
              <a:rPr lang="en-US" dirty="0">
                <a:solidFill>
                  <a:srgbClr val="FF0000"/>
                </a:solidFill>
              </a:rPr>
              <a:t>STYLING REACT USING CSS</a:t>
            </a:r>
          </a:p>
        </p:txBody>
      </p:sp>
      <p:sp>
        <p:nvSpPr>
          <p:cNvPr id="3" name="Subtitle 2"/>
          <p:cNvSpPr>
            <a:spLocks noGrp="1"/>
          </p:cNvSpPr>
          <p:nvPr>
            <p:ph type="subTitle" idx="1"/>
          </p:nvPr>
        </p:nvSpPr>
        <p:spPr>
          <a:xfrm>
            <a:off x="606468" y="1159497"/>
            <a:ext cx="11043200" cy="652103"/>
          </a:xfrm>
        </p:spPr>
        <p:txBody>
          <a:bodyPr/>
          <a:lstStyle/>
          <a:p>
            <a:pPr marL="457200" indent="-457200" algn="l">
              <a:lnSpc>
                <a:spcPct val="150000"/>
              </a:lnSpc>
              <a:buFont typeface="Arial" panose="020B0604020202020204" pitchFamily="34" charset="0"/>
              <a:buChar char="•"/>
            </a:pPr>
            <a:r>
              <a:rPr lang="vi-VN" dirty="0" smtClean="0"/>
              <a:t>Inline </a:t>
            </a:r>
            <a:r>
              <a:rPr lang="vi-VN" dirty="0"/>
              <a:t>styling (nội tuyến</a:t>
            </a:r>
            <a:r>
              <a:rPr lang="vi-VN" dirty="0" smtClean="0"/>
              <a:t>)</a:t>
            </a:r>
            <a:endParaRPr lang="vi-VN" dirty="0"/>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49F83F1A-7033-45FB-9777-77245FDA9680}"/>
              </a:ext>
            </a:extLst>
          </p:cNvPr>
          <p:cNvPicPr>
            <a:picLocks noChangeAspect="1"/>
          </p:cNvPicPr>
          <p:nvPr/>
        </p:nvPicPr>
        <p:blipFill>
          <a:blip r:embed="rId2"/>
          <a:stretch>
            <a:fillRect/>
          </a:stretch>
        </p:blipFill>
        <p:spPr>
          <a:xfrm>
            <a:off x="2681404" y="2103831"/>
            <a:ext cx="6893327" cy="3932261"/>
          </a:xfrm>
          <a:prstGeom prst="rect">
            <a:avLst/>
          </a:prstGeom>
        </p:spPr>
      </p:pic>
    </p:spTree>
    <p:extLst>
      <p:ext uri="{BB962C8B-B14F-4D97-AF65-F5344CB8AC3E}">
        <p14:creationId xmlns:p14="http://schemas.microsoft.com/office/powerpoint/2010/main" val="1295437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207" y="482993"/>
            <a:ext cx="11187723" cy="1620838"/>
          </a:xfrm>
        </p:spPr>
        <p:txBody>
          <a:bodyPr/>
          <a:lstStyle/>
          <a:p>
            <a:r>
              <a:rPr lang="en-US" dirty="0">
                <a:solidFill>
                  <a:srgbClr val="FF0000"/>
                </a:solidFill>
              </a:rPr>
              <a:t>STYLING REACT USING CSS</a:t>
            </a:r>
          </a:p>
        </p:txBody>
      </p:sp>
      <p:sp>
        <p:nvSpPr>
          <p:cNvPr id="3" name="Subtitle 2"/>
          <p:cNvSpPr>
            <a:spLocks noGrp="1"/>
          </p:cNvSpPr>
          <p:nvPr>
            <p:ph type="subTitle" idx="1"/>
          </p:nvPr>
        </p:nvSpPr>
        <p:spPr>
          <a:xfrm>
            <a:off x="678730" y="1131216"/>
            <a:ext cx="11043200" cy="652103"/>
          </a:xfrm>
        </p:spPr>
        <p:txBody>
          <a:bodyPr/>
          <a:lstStyle/>
          <a:p>
            <a:pPr marL="457200" indent="-457200" algn="l">
              <a:lnSpc>
                <a:spcPct val="150000"/>
              </a:lnSpc>
              <a:buFont typeface="Arial" panose="020B0604020202020204" pitchFamily="34" charset="0"/>
              <a:buChar char="•"/>
            </a:pPr>
            <a:r>
              <a:rPr lang="vi-VN" dirty="0" smtClean="0"/>
              <a:t>CSS Modules</a:t>
            </a:r>
            <a:endParaRPr lang="vi-VN" dirty="0"/>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A2B97E73-EBA5-4183-A13C-D07766BE5EF4}"/>
              </a:ext>
            </a:extLst>
          </p:cNvPr>
          <p:cNvPicPr>
            <a:picLocks noChangeAspect="1"/>
          </p:cNvPicPr>
          <p:nvPr/>
        </p:nvPicPr>
        <p:blipFill>
          <a:blip r:embed="rId2"/>
          <a:stretch>
            <a:fillRect/>
          </a:stretch>
        </p:blipFill>
        <p:spPr>
          <a:xfrm>
            <a:off x="2679955" y="1783319"/>
            <a:ext cx="6896225" cy="4590686"/>
          </a:xfrm>
          <a:prstGeom prst="rect">
            <a:avLst/>
          </a:prstGeom>
        </p:spPr>
      </p:pic>
    </p:spTree>
    <p:extLst>
      <p:ext uri="{BB962C8B-B14F-4D97-AF65-F5344CB8AC3E}">
        <p14:creationId xmlns:p14="http://schemas.microsoft.com/office/powerpoint/2010/main" val="15993919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207" y="482993"/>
            <a:ext cx="11187723" cy="1620838"/>
          </a:xfrm>
        </p:spPr>
        <p:txBody>
          <a:bodyPr/>
          <a:lstStyle/>
          <a:p>
            <a:r>
              <a:rPr lang="en-US" dirty="0">
                <a:solidFill>
                  <a:srgbClr val="FF0000"/>
                </a:solidFill>
              </a:rPr>
              <a:t>STYLING REACT USING CSS</a:t>
            </a:r>
          </a:p>
        </p:txBody>
      </p:sp>
      <p:sp>
        <p:nvSpPr>
          <p:cNvPr id="3" name="Subtitle 2"/>
          <p:cNvSpPr>
            <a:spLocks noGrp="1"/>
          </p:cNvSpPr>
          <p:nvPr>
            <p:ph type="subTitle" idx="1"/>
          </p:nvPr>
        </p:nvSpPr>
        <p:spPr>
          <a:xfrm>
            <a:off x="678730" y="1159497"/>
            <a:ext cx="11043200" cy="652103"/>
          </a:xfrm>
        </p:spPr>
        <p:txBody>
          <a:bodyPr/>
          <a:lstStyle/>
          <a:p>
            <a:pPr marL="457200" indent="-457200" algn="l">
              <a:lnSpc>
                <a:spcPct val="150000"/>
              </a:lnSpc>
              <a:buFont typeface="Arial" panose="020B0604020202020204" pitchFamily="34" charset="0"/>
              <a:buChar char="•"/>
            </a:pPr>
            <a:r>
              <a:rPr lang="vi-VN" dirty="0" smtClean="0"/>
              <a:t>JavaScript </a:t>
            </a:r>
            <a:r>
              <a:rPr lang="vi-VN" dirty="0"/>
              <a:t>Object	</a:t>
            </a:r>
            <a:endParaRPr lang="en-US" dirty="0"/>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752FDF78-6506-4A91-BBFA-F0BB8975777C}"/>
              </a:ext>
            </a:extLst>
          </p:cNvPr>
          <p:cNvPicPr>
            <a:picLocks noChangeAspect="1"/>
          </p:cNvPicPr>
          <p:nvPr/>
        </p:nvPicPr>
        <p:blipFill rotWithShape="1">
          <a:blip r:embed="rId2"/>
          <a:srcRect r="54793" b="735"/>
          <a:stretch/>
        </p:blipFill>
        <p:spPr>
          <a:xfrm>
            <a:off x="3580906" y="1981282"/>
            <a:ext cx="5094323" cy="3637093"/>
          </a:xfrm>
          <a:prstGeom prst="rect">
            <a:avLst/>
          </a:prstGeom>
        </p:spPr>
      </p:pic>
    </p:spTree>
    <p:extLst>
      <p:ext uri="{BB962C8B-B14F-4D97-AF65-F5344CB8AC3E}">
        <p14:creationId xmlns:p14="http://schemas.microsoft.com/office/powerpoint/2010/main" val="1365750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51631" y="393366"/>
            <a:ext cx="10275716" cy="1260475"/>
          </a:xfrm>
        </p:spPr>
        <p:txBody>
          <a:bodyPr/>
          <a:lstStyle/>
          <a:p>
            <a:r>
              <a:rPr lang="en-US" b="1" dirty="0" smtClean="0">
                <a:solidFill>
                  <a:srgbClr val="C00000"/>
                </a:solidFill>
              </a:rPr>
              <a:t>REDUX</a:t>
            </a:r>
            <a:endParaRPr lang="en-US" b="1" dirty="0">
              <a:solidFill>
                <a:srgbClr val="C00000"/>
              </a:solidFill>
            </a:endParaRPr>
          </a:p>
        </p:txBody>
      </p:sp>
      <p:sp>
        <p:nvSpPr>
          <p:cNvPr id="3" name="Content Placeholder 2"/>
          <p:cNvSpPr>
            <a:spLocks noGrp="1"/>
          </p:cNvSpPr>
          <p:nvPr>
            <p:ph idx="1"/>
          </p:nvPr>
        </p:nvSpPr>
        <p:spPr>
          <a:xfrm>
            <a:off x="67381" y="1150392"/>
            <a:ext cx="11844215" cy="5359589"/>
          </a:xfrm>
        </p:spPr>
        <p:txBody>
          <a:bodyPr/>
          <a:lstStyle/>
          <a:p>
            <a:pPr marL="0" lvl="1" indent="0">
              <a:buNone/>
            </a:pPr>
            <a:endParaRPr lang="en-US" altLang="ja-JP" dirty="0" smtClean="0"/>
          </a:p>
          <a:p>
            <a:pPr marL="314325" lvl="1" indent="-314325">
              <a:buFontTx/>
              <a:buChar char="•"/>
            </a:pPr>
            <a:endParaRPr lang="en-US" altLang="ja-JP" dirty="0"/>
          </a:p>
          <a:p>
            <a:pPr marL="314325" lvl="1" indent="-314325">
              <a:buFontTx/>
              <a:buChar char="•"/>
            </a:pPr>
            <a:endParaRPr lang="en-US" altLang="ja-JP" dirty="0" smtClean="0"/>
          </a:p>
          <a:p>
            <a:pPr marL="314325" lvl="1" indent="-314325">
              <a:buFontTx/>
              <a:buChar char="•"/>
            </a:pPr>
            <a:endParaRPr lang="en-US" altLang="ja-JP" dirty="0"/>
          </a:p>
          <a:p>
            <a:pPr marL="314325" lvl="1" indent="-314325">
              <a:buFontTx/>
              <a:buChar char="•"/>
            </a:pPr>
            <a:endParaRPr lang="en-US" altLang="ja-JP" dirty="0" smtClean="0"/>
          </a:p>
          <a:p>
            <a:pPr marL="314325" lvl="1" indent="-314325">
              <a:buFontTx/>
              <a:buChar char="•"/>
            </a:pPr>
            <a:endParaRPr lang="en-US" altLang="ja-JP" dirty="0"/>
          </a:p>
          <a:p>
            <a:pPr marL="314325" lvl="1" indent="-314325">
              <a:buFontTx/>
              <a:buChar char="•"/>
            </a:pPr>
            <a:endParaRPr lang="en-US" altLang="ja-JP" dirty="0" smtClean="0"/>
          </a:p>
          <a:p>
            <a:pPr marL="314325" lvl="1" indent="-314325">
              <a:buFontTx/>
              <a:buChar char="•"/>
            </a:pPr>
            <a:endParaRPr lang="en-US" altLang="ja-JP" dirty="0"/>
          </a:p>
          <a:p>
            <a:pPr marL="314325" lvl="1" indent="-314325">
              <a:buFontTx/>
              <a:buChar char="•"/>
            </a:pPr>
            <a:endParaRPr lang="en-US" altLang="ja-JP" dirty="0" smtClean="0"/>
          </a:p>
          <a:p>
            <a:pPr marL="0" lvl="1" indent="0">
              <a:buNone/>
            </a:pPr>
            <a:endParaRPr lang="en-US" altLang="ja-JP"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176" y="1862211"/>
            <a:ext cx="3715701" cy="3542302"/>
          </a:xfrm>
          <a:prstGeom prst="rect">
            <a:avLst/>
          </a:prstGeom>
        </p:spPr>
      </p:pic>
    </p:spTree>
    <p:extLst>
      <p:ext uri="{BB962C8B-B14F-4D97-AF65-F5344CB8AC3E}">
        <p14:creationId xmlns:p14="http://schemas.microsoft.com/office/powerpoint/2010/main" val="2595195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81" y="520030"/>
            <a:ext cx="11844215" cy="1260475"/>
          </a:xfrm>
        </p:spPr>
        <p:txBody>
          <a:bodyPr/>
          <a:lstStyle/>
          <a:p>
            <a:r>
              <a:rPr lang="vi-VN" dirty="0" smtClean="0">
                <a:solidFill>
                  <a:srgbClr val="FF0000"/>
                </a:solidFill>
              </a:rPr>
              <a:t>REDUX LÀ GÌ ?</a:t>
            </a:r>
            <a:endParaRPr lang="en-US" dirty="0">
              <a:solidFill>
                <a:srgbClr val="FF0000"/>
              </a:solidFill>
            </a:endParaRPr>
          </a:p>
        </p:txBody>
      </p:sp>
      <p:sp>
        <p:nvSpPr>
          <p:cNvPr id="3" name="TextBox 2"/>
          <p:cNvSpPr txBox="1"/>
          <p:nvPr/>
        </p:nvSpPr>
        <p:spPr>
          <a:xfrm>
            <a:off x="452487" y="1451728"/>
            <a:ext cx="11189616" cy="2323713"/>
          </a:xfrm>
          <a:prstGeom prst="rect">
            <a:avLst/>
          </a:prstGeom>
          <a:noFill/>
        </p:spPr>
        <p:txBody>
          <a:bodyPr wrap="square" rtlCol="0">
            <a:spAutoFit/>
          </a:bodyPr>
          <a:lstStyle/>
          <a:p>
            <a:pPr marL="285750" indent="-285750">
              <a:buFont typeface="Arial" panose="020B0604020202020204" pitchFamily="34" charset="0"/>
              <a:buChar char="•"/>
            </a:pPr>
            <a:r>
              <a:rPr lang="vi-VN" sz="2900" dirty="0"/>
              <a:t>Redux js là một thư viện Javascript giúp tạo ra thành một lớp quản lý trạng thái của ứng dụng. </a:t>
            </a:r>
            <a:endParaRPr lang="vi-VN" sz="2900" dirty="0" smtClean="0"/>
          </a:p>
          <a:p>
            <a:pPr marL="285750" indent="-285750">
              <a:buFont typeface="Arial" panose="020B0604020202020204" pitchFamily="34" charset="0"/>
              <a:buChar char="•"/>
            </a:pPr>
            <a:r>
              <a:rPr lang="vi-VN" sz="2900" dirty="0"/>
              <a:t>Được dựa trên nền tảng tư tưởng của kiến trúc Flux do Facebook giới thiệu, do vậy Redux thường là bộ đôi kết hợp hoàn hảo với React (React Js và React Native).</a:t>
            </a:r>
            <a:endParaRPr lang="en-US" sz="2900" dirty="0"/>
          </a:p>
        </p:txBody>
      </p:sp>
    </p:spTree>
    <p:extLst>
      <p:ext uri="{BB962C8B-B14F-4D97-AF65-F5344CB8AC3E}">
        <p14:creationId xmlns:p14="http://schemas.microsoft.com/office/powerpoint/2010/main" val="25754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31" y="393367"/>
            <a:ext cx="10275716" cy="945240"/>
          </a:xfrm>
        </p:spPr>
        <p:txBody>
          <a:bodyPr/>
          <a:lstStyle/>
          <a:p>
            <a:r>
              <a:rPr lang="en-US" b="1" dirty="0" smtClean="0">
                <a:solidFill>
                  <a:srgbClr val="C00000"/>
                </a:solidFill>
              </a:rPr>
              <a:t>GIỚI THIỆU VỀ REACTJS</a:t>
            </a:r>
            <a:endParaRPr lang="en-US" b="1" dirty="0">
              <a:solidFill>
                <a:srgbClr val="C00000"/>
              </a:solidFill>
            </a:endParaRPr>
          </a:p>
        </p:txBody>
      </p:sp>
      <p:sp>
        <p:nvSpPr>
          <p:cNvPr id="3" name="Content Placeholder 2"/>
          <p:cNvSpPr>
            <a:spLocks noGrp="1"/>
          </p:cNvSpPr>
          <p:nvPr>
            <p:ph idx="1"/>
          </p:nvPr>
        </p:nvSpPr>
        <p:spPr>
          <a:xfrm>
            <a:off x="419376" y="1338607"/>
            <a:ext cx="11140225" cy="5048545"/>
          </a:xfrm>
        </p:spPr>
        <p:txBody>
          <a:bodyPr/>
          <a:lstStyle/>
          <a:p>
            <a:pPr lvl="1"/>
            <a:r>
              <a:rPr lang="en-US" altLang="ja-JP" dirty="0" err="1"/>
              <a:t>ReactJS</a:t>
            </a:r>
            <a:r>
              <a:rPr lang="en-US" altLang="ja-JP" dirty="0"/>
              <a:t> </a:t>
            </a:r>
            <a:r>
              <a:rPr lang="vi-VN" altLang="ja-JP" dirty="0" smtClean="0"/>
              <a:t>tập trung </a:t>
            </a:r>
            <a:r>
              <a:rPr lang="en-US" altLang="ja-JP" dirty="0" err="1" smtClean="0"/>
              <a:t>xây</a:t>
            </a:r>
            <a:r>
              <a:rPr lang="en-US" altLang="ja-JP" dirty="0" smtClean="0"/>
              <a:t> </a:t>
            </a:r>
            <a:r>
              <a:rPr lang="en-US" altLang="ja-JP" dirty="0" err="1"/>
              <a:t>dựng</a:t>
            </a:r>
            <a:r>
              <a:rPr lang="en-US" altLang="ja-JP" dirty="0"/>
              <a:t> </a:t>
            </a:r>
            <a:r>
              <a:rPr lang="vi-VN" altLang="ja-JP" dirty="0" smtClean="0"/>
              <a:t>giao diện</a:t>
            </a:r>
            <a:r>
              <a:rPr lang="en-US" altLang="ja-JP" dirty="0" smtClean="0"/>
              <a:t> </a:t>
            </a:r>
            <a:r>
              <a:rPr lang="en-US" altLang="ja-JP" dirty="0" err="1"/>
              <a:t>bằng</a:t>
            </a:r>
            <a:r>
              <a:rPr lang="en-US" altLang="ja-JP" dirty="0"/>
              <a:t> </a:t>
            </a:r>
            <a:r>
              <a:rPr lang="en-US" altLang="ja-JP" dirty="0" err="1"/>
              <a:t>cách</a:t>
            </a:r>
            <a:r>
              <a:rPr lang="en-US" altLang="ja-JP" dirty="0"/>
              <a:t> chia </a:t>
            </a:r>
            <a:r>
              <a:rPr lang="en-US" altLang="ja-JP" dirty="0" err="1"/>
              <a:t>nhỏ</a:t>
            </a:r>
            <a:r>
              <a:rPr lang="en-US" altLang="ja-JP" dirty="0"/>
              <a:t> </a:t>
            </a:r>
            <a:r>
              <a:rPr lang="vi-VN" altLang="ja-JP" dirty="0" smtClean="0"/>
              <a:t>các </a:t>
            </a:r>
            <a:r>
              <a:rPr lang="en-US" altLang="ja-JP" dirty="0" err="1" smtClean="0"/>
              <a:t>thành</a:t>
            </a:r>
            <a:r>
              <a:rPr lang="en-US" altLang="ja-JP" dirty="0" smtClean="0"/>
              <a:t> </a:t>
            </a:r>
            <a:r>
              <a:rPr lang="vi-VN" altLang="ja-JP" dirty="0" smtClean="0"/>
              <a:t>phần của giao diện</a:t>
            </a:r>
            <a:r>
              <a:rPr lang="en-US" altLang="ja-JP" dirty="0" smtClean="0"/>
              <a:t>.</a:t>
            </a:r>
            <a:endParaRPr lang="en-US" altLang="ja-JP" dirty="0"/>
          </a:p>
        </p:txBody>
      </p:sp>
      <p:pic>
        <p:nvPicPr>
          <p:cNvPr id="4"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355" y="2789103"/>
            <a:ext cx="7841963" cy="3393333"/>
          </a:xfrm>
          <a:prstGeom prst="rect">
            <a:avLst/>
          </a:prstGeom>
        </p:spPr>
      </p:pic>
    </p:spTree>
    <p:extLst>
      <p:ext uri="{BB962C8B-B14F-4D97-AF65-F5344CB8AC3E}">
        <p14:creationId xmlns:p14="http://schemas.microsoft.com/office/powerpoint/2010/main" val="3498695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smtClean="0">
                <a:solidFill>
                  <a:srgbClr val="FF0000"/>
                </a:solidFill>
              </a:rPr>
              <a:t>TẠI SAO PHẢI DÙNG REDUX ?</a:t>
            </a:r>
            <a:endParaRPr lang="en-US" dirty="0">
              <a:solidFill>
                <a:srgbClr val="FF0000"/>
              </a:solidFill>
            </a:endParaRPr>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7152A2F3-DCD1-4C97-AE82-BB81B2BD1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78" y="2111604"/>
            <a:ext cx="6056722" cy="39549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xdr="http://schemas.openxmlformats.org/drawingml/2006/spreadsheetDrawing" xmlns:a16="http://schemas.microsoft.com/office/drawing/2014/main" xmlns:lc="http://schemas.openxmlformats.org/drawingml/2006/lockedCanvas" id="{24489457-567C-4241-980F-D66D0293EC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5336" y="1847654"/>
            <a:ext cx="4724046" cy="421545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678730" y="1131216"/>
            <a:ext cx="11043200" cy="652103"/>
          </a:xfrm>
        </p:spPr>
        <p:txBody>
          <a:bodyPr/>
          <a:lstStyle/>
          <a:p>
            <a:pPr marL="457200" indent="-457200" algn="l">
              <a:lnSpc>
                <a:spcPct val="150000"/>
              </a:lnSpc>
              <a:buFont typeface="Arial" panose="020B0604020202020204" pitchFamily="34" charset="0"/>
              <a:buChar char="•"/>
            </a:pPr>
            <a:r>
              <a:rPr lang="vi-VN" dirty="0" smtClean="0"/>
              <a:t>Khó khăn gặp phải khi không có Redux</a:t>
            </a:r>
            <a:endParaRPr lang="vi-VN" dirty="0"/>
          </a:p>
        </p:txBody>
      </p:sp>
    </p:spTree>
    <p:extLst>
      <p:ext uri="{BB962C8B-B14F-4D97-AF65-F5344CB8AC3E}">
        <p14:creationId xmlns:p14="http://schemas.microsoft.com/office/powerpoint/2010/main" val="730523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smtClean="0">
                <a:solidFill>
                  <a:srgbClr val="FF0000"/>
                </a:solidFill>
              </a:rPr>
              <a:t>TẠI SAO PHẢI DÙNG REDUX ?</a:t>
            </a:r>
            <a:endParaRPr lang="en-US" dirty="0">
              <a:solidFill>
                <a:srgbClr val="FF0000"/>
              </a:solidFill>
            </a:endParaRPr>
          </a:p>
        </p:txBody>
      </p:sp>
      <p:sp>
        <p:nvSpPr>
          <p:cNvPr id="6" name="Subtitle 2"/>
          <p:cNvSpPr>
            <a:spLocks noGrp="1"/>
          </p:cNvSpPr>
          <p:nvPr>
            <p:ph type="subTitle" idx="1"/>
          </p:nvPr>
        </p:nvSpPr>
        <p:spPr>
          <a:xfrm>
            <a:off x="678730" y="1131216"/>
            <a:ext cx="11043200" cy="652103"/>
          </a:xfrm>
        </p:spPr>
        <p:txBody>
          <a:bodyPr/>
          <a:lstStyle/>
          <a:p>
            <a:pPr marL="457200" indent="-457200" algn="l">
              <a:lnSpc>
                <a:spcPct val="150000"/>
              </a:lnSpc>
              <a:buFont typeface="Arial" panose="020B0604020202020204" pitchFamily="34" charset="0"/>
              <a:buChar char="•"/>
            </a:pPr>
            <a:r>
              <a:rPr lang="vi-VN" dirty="0" smtClean="0"/>
              <a:t>Giải quyết khó khăn trên bằng cách sử dụng redux</a:t>
            </a:r>
            <a:endParaRPr lang="vi-VN" dirty="0"/>
          </a:p>
        </p:txBody>
      </p:sp>
      <p:pic>
        <p:nvPicPr>
          <p:cNvPr id="7" name="Picture 6">
            <a:extLst>
              <a:ext uri="{FF2B5EF4-FFF2-40B4-BE49-F238E27FC236}">
                <a16:creationId xmlns="" xmlns:xdr="http://schemas.openxmlformats.org/drawingml/2006/spreadsheetDrawing" xmlns:a16="http://schemas.microsoft.com/office/drawing/2014/main" xmlns:lc="http://schemas.openxmlformats.org/drawingml/2006/lockedCanvas" id="{9D5D0A2C-219B-4744-ABAB-4189F7C74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79" y="1783319"/>
            <a:ext cx="6696075" cy="464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042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378" y="501845"/>
            <a:ext cx="11187723" cy="723639"/>
          </a:xfrm>
        </p:spPr>
        <p:txBody>
          <a:bodyPr/>
          <a:lstStyle/>
          <a:p>
            <a:r>
              <a:rPr lang="vi-VN" dirty="0" smtClean="0">
                <a:solidFill>
                  <a:srgbClr val="FF0000"/>
                </a:solidFill>
              </a:rPr>
              <a:t>CẤU TRÚC CỦA REDUX</a:t>
            </a:r>
            <a:endParaRPr lang="en-US" dirty="0">
              <a:solidFill>
                <a:srgbClr val="FF0000"/>
              </a:solidFill>
            </a:endParaRPr>
          </a:p>
        </p:txBody>
      </p:sp>
      <p:pic>
        <p:nvPicPr>
          <p:cNvPr id="4" name="Picture 3">
            <a:extLst>
              <a:ext uri="{FF2B5EF4-FFF2-40B4-BE49-F238E27FC236}">
                <a16:creationId xmlns="" xmlns:xdr="http://schemas.openxmlformats.org/drawingml/2006/spreadsheetDrawing" xmlns:a16="http://schemas.microsoft.com/office/drawing/2014/main" xmlns:lc="http://schemas.openxmlformats.org/drawingml/2006/lockedCanvas" id="{4E5E72D3-3449-4619-8D86-F2C6E2373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989" y="1319752"/>
            <a:ext cx="4762500" cy="469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012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a:solidFill>
                  <a:srgbClr val="FF0000"/>
                </a:solidFill>
              </a:rPr>
              <a:t>CẤU TRÚC CỦA </a:t>
            </a:r>
            <a:r>
              <a:rPr lang="vi-VN" dirty="0" smtClean="0">
                <a:solidFill>
                  <a:srgbClr val="FF0000"/>
                </a:solidFill>
              </a:rPr>
              <a:t>REDUX</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vi-VN" dirty="0" smtClean="0"/>
              <a:t>View : </a:t>
            </a:r>
            <a:r>
              <a:rPr lang="vi-VN" dirty="0"/>
              <a:t>Hiển thị dữ liệu được cung cấp bởi </a:t>
            </a:r>
            <a:r>
              <a:rPr lang="vi-VN" dirty="0" smtClean="0"/>
              <a:t>Store</a:t>
            </a:r>
          </a:p>
          <a:p>
            <a:pPr algn="l">
              <a:lnSpc>
                <a:spcPct val="150000"/>
              </a:lnSpc>
            </a:pPr>
            <a:r>
              <a:rPr lang="vi-VN" dirty="0" smtClean="0"/>
              <a:t>Action: </a:t>
            </a:r>
          </a:p>
          <a:p>
            <a:pPr marL="457200" indent="-457200" algn="l">
              <a:lnSpc>
                <a:spcPct val="150000"/>
              </a:lnSpc>
              <a:buFont typeface="Arial" panose="020B0604020202020204" pitchFamily="34" charset="0"/>
              <a:buChar char="•"/>
            </a:pPr>
            <a:r>
              <a:rPr lang="vi-VN" dirty="0" smtClean="0"/>
              <a:t>Action là các sự kiện, action gửi dữ liệu từ ứng dụng tới store, store lấy thông tin từ action.							</a:t>
            </a:r>
          </a:p>
          <a:p>
            <a:pPr marL="457200" indent="-457200" algn="l">
              <a:lnSpc>
                <a:spcPct val="150000"/>
              </a:lnSpc>
              <a:buFont typeface="Arial" panose="020B0604020202020204" pitchFamily="34" charset="0"/>
              <a:buChar char="•"/>
            </a:pPr>
            <a:r>
              <a:rPr lang="vi-VN" dirty="0" smtClean="0"/>
              <a:t>Bản </a:t>
            </a:r>
            <a:r>
              <a:rPr lang="vi-VN" dirty="0"/>
              <a:t>thân action là những </a:t>
            </a:r>
            <a:r>
              <a:rPr lang="vi-VN" dirty="0" smtClean="0"/>
              <a:t>simple object </a:t>
            </a:r>
            <a:r>
              <a:rPr lang="vi-VN" dirty="0"/>
              <a:t>có thuộc tính Type, một action phải có type. 							</a:t>
            </a:r>
          </a:p>
          <a:p>
            <a:pPr algn="l">
              <a:lnSpc>
                <a:spcPct val="150000"/>
              </a:lnSpc>
            </a:pPr>
            <a:endParaRPr lang="vi-VN" dirty="0" smtClean="0"/>
          </a:p>
          <a:p>
            <a:pPr algn="l">
              <a:lnSpc>
                <a:spcPct val="150000"/>
              </a:lnSpc>
            </a:pPr>
            <a:endParaRPr lang="vi-VN" dirty="0" smtClean="0"/>
          </a:p>
          <a:p>
            <a:pPr algn="l">
              <a:lnSpc>
                <a:spcPct val="150000"/>
              </a:lnSpc>
            </a:pPr>
            <a:endParaRPr lang="vi-VN" dirty="0"/>
          </a:p>
        </p:txBody>
      </p:sp>
    </p:spTree>
    <p:extLst>
      <p:ext uri="{BB962C8B-B14F-4D97-AF65-F5344CB8AC3E}">
        <p14:creationId xmlns:p14="http://schemas.microsoft.com/office/powerpoint/2010/main" val="2640742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a:solidFill>
                  <a:srgbClr val="FF0000"/>
                </a:solidFill>
              </a:rPr>
              <a:t>CẤU TRÚC CỦA </a:t>
            </a:r>
            <a:r>
              <a:rPr lang="vi-VN" dirty="0" smtClean="0">
                <a:solidFill>
                  <a:srgbClr val="FF0000"/>
                </a:solidFill>
              </a:rPr>
              <a:t>REDUX</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vi-VN" dirty="0" smtClean="0"/>
              <a:t>Store:</a:t>
            </a:r>
          </a:p>
          <a:p>
            <a:pPr marL="457200" indent="-457200" algn="l">
              <a:lnSpc>
                <a:spcPct val="150000"/>
              </a:lnSpc>
              <a:buFont typeface="Arial" panose="020B0604020202020204" pitchFamily="34" charset="0"/>
              <a:buChar char="•"/>
            </a:pPr>
            <a:r>
              <a:rPr lang="vi-VN" dirty="0" smtClean="0"/>
              <a:t> Là </a:t>
            </a:r>
            <a:r>
              <a:rPr lang="vi-VN" dirty="0"/>
              <a:t>nơi quản lý State, cho phép </a:t>
            </a:r>
            <a:r>
              <a:rPr lang="vi-VN" dirty="0" smtClean="0"/>
              <a:t>truy cập State qua getState().</a:t>
            </a:r>
          </a:p>
          <a:p>
            <a:pPr marL="457200" indent="-457200" algn="l">
              <a:lnSpc>
                <a:spcPct val="150000"/>
              </a:lnSpc>
              <a:buFont typeface="Arial" panose="020B0604020202020204" pitchFamily="34" charset="0"/>
              <a:buChar char="•"/>
            </a:pPr>
            <a:r>
              <a:rPr lang="vi-VN" dirty="0"/>
              <a:t>Thay đổi </a:t>
            </a:r>
            <a:r>
              <a:rPr lang="vi-VN" dirty="0" smtClean="0"/>
              <a:t>State </a:t>
            </a:r>
            <a:r>
              <a:rPr lang="vi-VN" dirty="0"/>
              <a:t>qua dispatch(action</a:t>
            </a:r>
            <a:r>
              <a:rPr lang="vi-VN" dirty="0" smtClean="0"/>
              <a:t>).</a:t>
            </a:r>
          </a:p>
          <a:p>
            <a:pPr algn="l">
              <a:lnSpc>
                <a:spcPct val="150000"/>
              </a:lnSpc>
            </a:pPr>
            <a:r>
              <a:rPr lang="vi-VN" dirty="0"/>
              <a:t>Reducers: </a:t>
            </a:r>
            <a:endParaRPr lang="vi-VN" dirty="0" smtClean="0"/>
          </a:p>
          <a:p>
            <a:pPr marL="457200" indent="-457200" algn="l">
              <a:lnSpc>
                <a:spcPct val="150000"/>
              </a:lnSpc>
              <a:buFont typeface="Arial" panose="020B0604020202020204" pitchFamily="34" charset="0"/>
              <a:buChar char="•"/>
            </a:pPr>
            <a:r>
              <a:rPr lang="vi-VN" dirty="0"/>
              <a:t>Reducers </a:t>
            </a:r>
            <a:r>
              <a:rPr lang="vi-VN" dirty="0" smtClean="0"/>
              <a:t>đảm </a:t>
            </a:r>
            <a:r>
              <a:rPr lang="vi-VN" dirty="0"/>
              <a:t>nhiệm việc lấy trạng thái cũ của state, một action </a:t>
            </a:r>
            <a:r>
              <a:rPr lang="vi-VN" dirty="0" smtClean="0"/>
              <a:t>và trả </a:t>
            </a:r>
            <a:r>
              <a:rPr lang="vi-VN" dirty="0"/>
              <a:t>về một state mới.</a:t>
            </a:r>
          </a:p>
        </p:txBody>
      </p:sp>
    </p:spTree>
    <p:extLst>
      <p:ext uri="{BB962C8B-B14F-4D97-AF65-F5344CB8AC3E}">
        <p14:creationId xmlns:p14="http://schemas.microsoft.com/office/powerpoint/2010/main" val="12826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smtClean="0">
                <a:solidFill>
                  <a:srgbClr val="FF0000"/>
                </a:solidFill>
              </a:rPr>
              <a:t>PROVIDER</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vi-VN" dirty="0"/>
              <a:t>P</a:t>
            </a:r>
            <a:r>
              <a:rPr lang="vi-VN" dirty="0" smtClean="0"/>
              <a:t>rovider:</a:t>
            </a:r>
          </a:p>
          <a:p>
            <a:pPr marL="457200" indent="-457200" algn="l">
              <a:lnSpc>
                <a:spcPct val="150000"/>
              </a:lnSpc>
              <a:spcBef>
                <a:spcPts val="0"/>
              </a:spcBef>
              <a:buFont typeface="Arial" panose="020B0604020202020204" pitchFamily="34" charset="0"/>
              <a:buChar char="•"/>
            </a:pPr>
            <a:r>
              <a:rPr lang="vi-VN" dirty="0"/>
              <a:t>Là nơi cung cấp tài nguyên cho toàn bộ ứng dụng thông qua Store.</a:t>
            </a:r>
          </a:p>
          <a:p>
            <a:pPr marL="457200" indent="-457200" algn="l">
              <a:lnSpc>
                <a:spcPct val="150000"/>
              </a:lnSpc>
              <a:spcBef>
                <a:spcPts val="0"/>
              </a:spcBef>
              <a:buFont typeface="Arial" panose="020B0604020202020204" pitchFamily="34" charset="0"/>
              <a:buChar char="•"/>
            </a:pPr>
            <a:r>
              <a:rPr lang="vi-VN" dirty="0"/>
              <a:t>Store được truyền vào Provider như một property</a:t>
            </a:r>
          </a:p>
          <a:p>
            <a:pPr marL="457200" indent="-457200" algn="l">
              <a:lnSpc>
                <a:spcPct val="150000"/>
              </a:lnSpc>
              <a:spcBef>
                <a:spcPts val="0"/>
              </a:spcBef>
              <a:buFont typeface="Arial" panose="020B0604020202020204" pitchFamily="34" charset="0"/>
              <a:buChar char="•"/>
            </a:pPr>
            <a:r>
              <a:rPr lang="vi-VN" dirty="0"/>
              <a:t>Nhờ </a:t>
            </a:r>
            <a:r>
              <a:rPr lang="vi-VN" dirty="0" smtClean="0"/>
              <a:t>provider </a:t>
            </a:r>
            <a:r>
              <a:rPr lang="vi-VN" dirty="0"/>
              <a:t>các conponent con có thể truy xuất được tới dữ liệu của các component khác</a:t>
            </a:r>
          </a:p>
          <a:p>
            <a:pPr marL="457200" indent="-457200" algn="l">
              <a:lnSpc>
                <a:spcPct val="150000"/>
              </a:lnSpc>
              <a:spcBef>
                <a:spcPts val="0"/>
              </a:spcBef>
              <a:buFont typeface="Arial" panose="020B0604020202020204" pitchFamily="34" charset="0"/>
              <a:buChar char="•"/>
            </a:pPr>
            <a:r>
              <a:rPr lang="vi-VN" dirty="0"/>
              <a:t>Tất các các component được gói vào trong component Provider</a:t>
            </a:r>
          </a:p>
          <a:p>
            <a:pPr marL="457200" indent="-457200" algn="l">
              <a:lnSpc>
                <a:spcPct val="150000"/>
              </a:lnSpc>
              <a:buFont typeface="Arial" panose="020B0604020202020204" pitchFamily="34" charset="0"/>
              <a:buChar char="•"/>
            </a:pPr>
            <a:endParaRPr lang="vi-VN" dirty="0"/>
          </a:p>
        </p:txBody>
      </p:sp>
    </p:spTree>
    <p:extLst>
      <p:ext uri="{BB962C8B-B14F-4D97-AF65-F5344CB8AC3E}">
        <p14:creationId xmlns:p14="http://schemas.microsoft.com/office/powerpoint/2010/main" val="3215855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47" y="491750"/>
            <a:ext cx="11844215" cy="1260475"/>
          </a:xfrm>
        </p:spPr>
        <p:txBody>
          <a:bodyPr/>
          <a:lstStyle/>
          <a:p>
            <a:r>
              <a:rPr lang="vi-VN" dirty="0" smtClean="0">
                <a:solidFill>
                  <a:srgbClr val="FF0000"/>
                </a:solidFill>
              </a:rPr>
              <a:t>PROVIDER</a:t>
            </a:r>
            <a:endParaRPr lang="en-US" dirty="0"/>
          </a:p>
        </p:txBody>
      </p:sp>
      <p:pic>
        <p:nvPicPr>
          <p:cNvPr id="3" name="Picture 2"/>
          <p:cNvPicPr>
            <a:picLocks noChangeAspect="1"/>
          </p:cNvPicPr>
          <p:nvPr/>
        </p:nvPicPr>
        <p:blipFill>
          <a:blip r:embed="rId2"/>
          <a:stretch>
            <a:fillRect/>
          </a:stretch>
        </p:blipFill>
        <p:spPr>
          <a:xfrm>
            <a:off x="1322226" y="1581148"/>
            <a:ext cx="9460855" cy="2990851"/>
          </a:xfrm>
          <a:prstGeom prst="rect">
            <a:avLst/>
          </a:prstGeom>
        </p:spPr>
      </p:pic>
    </p:spTree>
    <p:extLst>
      <p:ext uri="{BB962C8B-B14F-4D97-AF65-F5344CB8AC3E}">
        <p14:creationId xmlns:p14="http://schemas.microsoft.com/office/powerpoint/2010/main" val="2515689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en-US" dirty="0" err="1">
                <a:solidFill>
                  <a:srgbClr val="FF0000"/>
                </a:solidFill>
              </a:rPr>
              <a:t>mapStateToProps</a:t>
            </a:r>
            <a:r>
              <a:rPr lang="en-US" dirty="0"/>
              <a:t>  </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en-US" dirty="0" err="1"/>
              <a:t>mapStateToProps</a:t>
            </a:r>
            <a:r>
              <a:rPr lang="en-US" dirty="0"/>
              <a:t> </a:t>
            </a:r>
            <a:r>
              <a:rPr lang="vi-VN" dirty="0" smtClean="0"/>
              <a:t>:</a:t>
            </a:r>
          </a:p>
          <a:p>
            <a:pPr marL="457200" indent="-457200" algn="l">
              <a:lnSpc>
                <a:spcPct val="150000"/>
              </a:lnSpc>
              <a:buFont typeface="Arial" panose="020B0604020202020204" pitchFamily="34" charset="0"/>
              <a:buChar char="•"/>
            </a:pPr>
            <a:r>
              <a:rPr lang="vi-VN" dirty="0"/>
              <a:t>Là một bộ lọc(filter) sử dụng để lấy (select) những thứ trong store mà component yêu cầu.</a:t>
            </a:r>
          </a:p>
          <a:p>
            <a:pPr marL="457200" indent="-457200" algn="l">
              <a:lnSpc>
                <a:spcPct val="150000"/>
              </a:lnSpc>
              <a:buFont typeface="Arial" panose="020B0604020202020204" pitchFamily="34" charset="0"/>
              <a:buChar char="•"/>
            </a:pPr>
            <a:r>
              <a:rPr lang="vi-VN" dirty="0"/>
              <a:t>Trả về một đối tượng, component có thể  lấy dữ liệu từ đối tượng này thông qua props (this.props)</a:t>
            </a:r>
          </a:p>
          <a:p>
            <a:pPr marL="457200" indent="-457200" algn="l">
              <a:lnSpc>
                <a:spcPct val="150000"/>
              </a:lnSpc>
              <a:buFont typeface="Arial" panose="020B0604020202020204" pitchFamily="34" charset="0"/>
              <a:buChar char="•"/>
            </a:pPr>
            <a:r>
              <a:rPr lang="vi-VN" dirty="0"/>
              <a:t>Mỗi khi store được update thì mapstateToProps được gọi.</a:t>
            </a:r>
          </a:p>
          <a:p>
            <a:pPr marL="457200" indent="-457200" algn="l">
              <a:lnSpc>
                <a:spcPct val="150000"/>
              </a:lnSpc>
              <a:buFont typeface="Arial" panose="020B0604020202020204" pitchFamily="34" charset="0"/>
              <a:buChar char="•"/>
            </a:pPr>
            <a:r>
              <a:rPr lang="vi-VN" dirty="0"/>
              <a:t>Chỉ có thể thay đổi state của store bằng cách truyền một </a:t>
            </a:r>
            <a:r>
              <a:rPr lang="vi-VN" dirty="0" smtClean="0"/>
              <a:t>action.</a:t>
            </a:r>
            <a:endParaRPr lang="vi-VN" dirty="0"/>
          </a:p>
          <a:p>
            <a:pPr marL="457200" indent="-457200" algn="l">
              <a:lnSpc>
                <a:spcPct val="150000"/>
              </a:lnSpc>
              <a:buFont typeface="Arial" panose="020B0604020202020204" pitchFamily="34" charset="0"/>
              <a:buChar char="•"/>
            </a:pPr>
            <a:endParaRPr lang="vi-VN" dirty="0"/>
          </a:p>
        </p:txBody>
      </p:sp>
    </p:spTree>
    <p:extLst>
      <p:ext uri="{BB962C8B-B14F-4D97-AF65-F5344CB8AC3E}">
        <p14:creationId xmlns:p14="http://schemas.microsoft.com/office/powerpoint/2010/main" val="1789065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47" y="491750"/>
            <a:ext cx="11844215" cy="1260475"/>
          </a:xfrm>
        </p:spPr>
        <p:txBody>
          <a:bodyPr/>
          <a:lstStyle/>
          <a:p>
            <a:r>
              <a:rPr lang="en-US" dirty="0" err="1">
                <a:solidFill>
                  <a:srgbClr val="FF0000"/>
                </a:solidFill>
              </a:rPr>
              <a:t>mapStateToProps</a:t>
            </a:r>
            <a:endParaRPr lang="en-US" dirty="0"/>
          </a:p>
        </p:txBody>
      </p:sp>
      <p:pic>
        <p:nvPicPr>
          <p:cNvPr id="4" name="Picture 3"/>
          <p:cNvPicPr>
            <a:picLocks noChangeAspect="1"/>
          </p:cNvPicPr>
          <p:nvPr/>
        </p:nvPicPr>
        <p:blipFill>
          <a:blip r:embed="rId2"/>
          <a:stretch>
            <a:fillRect/>
          </a:stretch>
        </p:blipFill>
        <p:spPr>
          <a:xfrm>
            <a:off x="2092042" y="1752225"/>
            <a:ext cx="7921224" cy="1826541"/>
          </a:xfrm>
          <a:prstGeom prst="rect">
            <a:avLst/>
          </a:prstGeom>
        </p:spPr>
      </p:pic>
    </p:spTree>
    <p:extLst>
      <p:ext uri="{BB962C8B-B14F-4D97-AF65-F5344CB8AC3E}">
        <p14:creationId xmlns:p14="http://schemas.microsoft.com/office/powerpoint/2010/main" val="3498496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en-US" dirty="0" err="1">
                <a:solidFill>
                  <a:srgbClr val="FF0000"/>
                </a:solidFill>
              </a:rPr>
              <a:t>mapDispatchToProps</a:t>
            </a:r>
            <a:r>
              <a:rPr lang="en-US" dirty="0">
                <a:solidFill>
                  <a:srgbClr val="FF0000"/>
                </a:solidFill>
              </a:rPr>
              <a:t> </a:t>
            </a:r>
            <a:r>
              <a:rPr lang="en-US" dirty="0"/>
              <a:t>  </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en-US" dirty="0" err="1"/>
              <a:t>mapDispatchToProps</a:t>
            </a:r>
            <a:r>
              <a:rPr lang="en-US" dirty="0"/>
              <a:t> </a:t>
            </a:r>
            <a:r>
              <a:rPr lang="vi-VN" dirty="0" smtClean="0"/>
              <a:t>:</a:t>
            </a:r>
          </a:p>
          <a:p>
            <a:pPr marL="457200" indent="-457200" algn="l">
              <a:lnSpc>
                <a:spcPct val="150000"/>
              </a:lnSpc>
              <a:buFont typeface="Arial" panose="020B0604020202020204" pitchFamily="34" charset="0"/>
              <a:buChar char="•"/>
            </a:pPr>
            <a:r>
              <a:rPr lang="en-US" dirty="0" err="1"/>
              <a:t>Là</a:t>
            </a:r>
            <a:r>
              <a:rPr lang="en-US" dirty="0"/>
              <a:t> </a:t>
            </a:r>
            <a:r>
              <a:rPr lang="en-US" dirty="0" err="1"/>
              <a:t>một</a:t>
            </a:r>
            <a:r>
              <a:rPr lang="en-US" dirty="0"/>
              <a:t> object </a:t>
            </a:r>
            <a:r>
              <a:rPr lang="en-US" dirty="0" err="1"/>
              <a:t>hoặc</a:t>
            </a:r>
            <a:r>
              <a:rPr lang="en-US" dirty="0"/>
              <a:t> </a:t>
            </a:r>
            <a:r>
              <a:rPr lang="en-US" dirty="0" err="1"/>
              <a:t>một</a:t>
            </a:r>
            <a:r>
              <a:rPr lang="en-US" dirty="0"/>
              <a:t> </a:t>
            </a:r>
            <a:r>
              <a:rPr lang="en-US" dirty="0" err="1"/>
              <a:t>funtion</a:t>
            </a:r>
            <a:r>
              <a:rPr lang="en-US" dirty="0"/>
              <a:t> </a:t>
            </a:r>
            <a:r>
              <a:rPr lang="en-US" dirty="0" err="1"/>
              <a:t>thực</a:t>
            </a:r>
            <a:r>
              <a:rPr lang="en-US" dirty="0"/>
              <a:t> </a:t>
            </a:r>
            <a:r>
              <a:rPr lang="en-US" dirty="0" err="1"/>
              <a:t>hiện</a:t>
            </a:r>
            <a:r>
              <a:rPr lang="en-US" dirty="0"/>
              <a:t> </a:t>
            </a:r>
            <a:r>
              <a:rPr lang="en-US" dirty="0" err="1"/>
              <a:t>gửi</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theo</a:t>
            </a:r>
            <a:r>
              <a:rPr lang="en-US" dirty="0"/>
              <a:t> case </a:t>
            </a:r>
            <a:r>
              <a:rPr lang="en-US" dirty="0" err="1"/>
              <a:t>mình</a:t>
            </a:r>
            <a:r>
              <a:rPr lang="en-US" dirty="0"/>
              <a:t> </a:t>
            </a:r>
            <a:r>
              <a:rPr lang="en-US" dirty="0" err="1"/>
              <a:t>đã</a:t>
            </a:r>
            <a:r>
              <a:rPr lang="en-US" dirty="0"/>
              <a:t> </a:t>
            </a:r>
            <a:r>
              <a:rPr lang="en-US" dirty="0" err="1" smtClean="0"/>
              <a:t>đặt</a:t>
            </a:r>
            <a:r>
              <a:rPr lang="vi-VN" dirty="0" smtClean="0"/>
              <a:t>.</a:t>
            </a:r>
            <a:endParaRPr lang="vi-VN" dirty="0"/>
          </a:p>
        </p:txBody>
      </p:sp>
      <p:pic>
        <p:nvPicPr>
          <p:cNvPr id="3" name="Picture 2"/>
          <p:cNvPicPr>
            <a:picLocks noChangeAspect="1"/>
          </p:cNvPicPr>
          <p:nvPr/>
        </p:nvPicPr>
        <p:blipFill>
          <a:blip r:embed="rId2"/>
          <a:stretch>
            <a:fillRect/>
          </a:stretch>
        </p:blipFill>
        <p:spPr>
          <a:xfrm>
            <a:off x="2503918" y="3359034"/>
            <a:ext cx="7392824" cy="2838460"/>
          </a:xfrm>
          <a:prstGeom prst="rect">
            <a:avLst/>
          </a:prstGeom>
        </p:spPr>
      </p:pic>
    </p:spTree>
    <p:extLst>
      <p:ext uri="{BB962C8B-B14F-4D97-AF65-F5344CB8AC3E}">
        <p14:creationId xmlns:p14="http://schemas.microsoft.com/office/powerpoint/2010/main" val="4109029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31" y="393366"/>
            <a:ext cx="10275716" cy="1260475"/>
          </a:xfrm>
        </p:spPr>
        <p:txBody>
          <a:bodyPr/>
          <a:lstStyle/>
          <a:p>
            <a:r>
              <a:rPr lang="en-US" b="1" dirty="0" smtClean="0">
                <a:solidFill>
                  <a:srgbClr val="C00000"/>
                </a:solidFill>
              </a:rPr>
              <a:t>GIỚI THIỆU VỀ REACTJS</a:t>
            </a:r>
            <a:endParaRPr lang="en-US" b="1" dirty="0">
              <a:solidFill>
                <a:srgbClr val="C00000"/>
              </a:solidFill>
            </a:endParaRPr>
          </a:p>
        </p:txBody>
      </p:sp>
      <p:sp>
        <p:nvSpPr>
          <p:cNvPr id="3" name="Content Placeholder 2"/>
          <p:cNvSpPr>
            <a:spLocks noGrp="1"/>
          </p:cNvSpPr>
          <p:nvPr>
            <p:ph idx="1"/>
          </p:nvPr>
        </p:nvSpPr>
        <p:spPr>
          <a:xfrm>
            <a:off x="419376" y="1653841"/>
            <a:ext cx="11140225" cy="4733311"/>
          </a:xfrm>
        </p:spPr>
        <p:txBody>
          <a:bodyPr/>
          <a:lstStyle/>
          <a:p>
            <a:pPr lvl="1"/>
            <a:r>
              <a:rPr lang="en-US" altLang="ja-JP" dirty="0" err="1"/>
              <a:t>ReactJS</a:t>
            </a:r>
            <a:r>
              <a:rPr lang="en-US" altLang="ja-JP" dirty="0"/>
              <a:t> </a:t>
            </a:r>
            <a:r>
              <a:rPr lang="en-US" altLang="ja-JP" dirty="0" err="1"/>
              <a:t>cho</a:t>
            </a:r>
            <a:r>
              <a:rPr lang="en-US" altLang="ja-JP" dirty="0"/>
              <a:t> </a:t>
            </a:r>
            <a:r>
              <a:rPr lang="en-US" altLang="ja-JP" dirty="0" err="1"/>
              <a:t>phép</a:t>
            </a:r>
            <a:r>
              <a:rPr lang="en-US" altLang="ja-JP" dirty="0"/>
              <a:t> </a:t>
            </a:r>
            <a:r>
              <a:rPr lang="en-US" altLang="ja-JP" dirty="0" err="1"/>
              <a:t>nhúng</a:t>
            </a:r>
            <a:r>
              <a:rPr lang="en-US" altLang="ja-JP" dirty="0"/>
              <a:t> HTML </a:t>
            </a:r>
            <a:r>
              <a:rPr lang="en-US" altLang="ja-JP" dirty="0" err="1"/>
              <a:t>vào</a:t>
            </a:r>
            <a:r>
              <a:rPr lang="en-US" altLang="ja-JP" dirty="0"/>
              <a:t> code </a:t>
            </a:r>
            <a:r>
              <a:rPr lang="en-US" altLang="ja-JP" dirty="0" err="1"/>
              <a:t>với</a:t>
            </a:r>
            <a:r>
              <a:rPr lang="en-US" altLang="ja-JP" dirty="0"/>
              <a:t> </a:t>
            </a:r>
            <a:r>
              <a:rPr lang="en-US" altLang="ja-JP" dirty="0" err="1"/>
              <a:t>cú</a:t>
            </a:r>
            <a:r>
              <a:rPr lang="en-US" altLang="ja-JP" dirty="0"/>
              <a:t> </a:t>
            </a:r>
            <a:r>
              <a:rPr lang="en-US" altLang="ja-JP" dirty="0" err="1"/>
              <a:t>pháp</a:t>
            </a:r>
            <a:r>
              <a:rPr lang="en-US" altLang="ja-JP" dirty="0"/>
              <a:t> </a:t>
            </a:r>
            <a:r>
              <a:rPr lang="en-US" altLang="ja-JP" dirty="0" err="1"/>
              <a:t>mở</a:t>
            </a:r>
            <a:r>
              <a:rPr lang="en-US" altLang="ja-JP" dirty="0"/>
              <a:t> </a:t>
            </a:r>
            <a:r>
              <a:rPr lang="en-US" altLang="ja-JP" dirty="0" err="1"/>
              <a:t>rộng</a:t>
            </a:r>
            <a:r>
              <a:rPr lang="en-US" altLang="ja-JP" dirty="0"/>
              <a:t> JSX(JavaScript Syntax Extension</a:t>
            </a:r>
            <a:r>
              <a:rPr lang="en-US" altLang="ja-JP" dirty="0" smtClean="0"/>
              <a:t>).</a:t>
            </a:r>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p:txBody>
      </p:sp>
      <p:pic>
        <p:nvPicPr>
          <p:cNvPr id="1026" name="Picture 2" descr="https://gyazo.com/8986d57b47570df3cf6788470869503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017" y="2614062"/>
            <a:ext cx="4714815" cy="307197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442949" y="3234517"/>
            <a:ext cx="3425587" cy="286603"/>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977690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vi-VN" dirty="0" smtClean="0">
                <a:solidFill>
                  <a:srgbClr val="FF0000"/>
                </a:solidFill>
              </a:rPr>
              <a:t>Connect</a:t>
            </a:r>
            <a:r>
              <a:rPr lang="en-US" dirty="0">
                <a:solidFill>
                  <a:srgbClr val="FF0000"/>
                </a:solidFill>
              </a:rPr>
              <a:t> </a:t>
            </a:r>
            <a:r>
              <a:rPr lang="en-US" dirty="0"/>
              <a:t>  </a:t>
            </a:r>
            <a:endParaRPr lang="en-US" dirty="0">
              <a:solidFill>
                <a:srgbClr val="FF0000"/>
              </a:solidFill>
            </a:endParaRP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vi-VN" dirty="0"/>
              <a:t>Connect</a:t>
            </a:r>
            <a:r>
              <a:rPr lang="vi-VN" dirty="0">
                <a:solidFill>
                  <a:srgbClr val="FF0000"/>
                </a:solidFill>
              </a:rPr>
              <a:t> </a:t>
            </a:r>
            <a:r>
              <a:rPr lang="en-US" dirty="0"/>
              <a:t> </a:t>
            </a:r>
            <a:r>
              <a:rPr lang="vi-VN" dirty="0" smtClean="0"/>
              <a:t>:</a:t>
            </a:r>
          </a:p>
          <a:p>
            <a:pPr marL="457200" indent="-457200" algn="l">
              <a:lnSpc>
                <a:spcPct val="150000"/>
              </a:lnSpc>
              <a:buFont typeface="Arial" panose="020B0604020202020204" pitchFamily="34" charset="0"/>
              <a:buChar char="•"/>
            </a:pPr>
            <a:r>
              <a:rPr lang="vi-VN" dirty="0"/>
              <a:t>Dùng để kết nối một React component đến một Redux store nơi chứa tất cả các state của </a:t>
            </a:r>
            <a:r>
              <a:rPr lang="vi-VN" dirty="0" smtClean="0"/>
              <a:t>ứng </a:t>
            </a:r>
            <a:r>
              <a:rPr lang="vi-VN" dirty="0"/>
              <a:t>dụng</a:t>
            </a:r>
          </a:p>
          <a:p>
            <a:pPr marL="457200" indent="-457200" algn="l">
              <a:lnSpc>
                <a:spcPct val="150000"/>
              </a:lnSpc>
              <a:buFont typeface="Arial" panose="020B0604020202020204" pitchFamily="34" charset="0"/>
              <a:buChar char="•"/>
            </a:pPr>
            <a:r>
              <a:rPr lang="vi-VN" dirty="0"/>
              <a:t>Nếu chỉ tạo ra một component tĩnh thì không cần dùng connect,  nhưng nếu muốn lấy data từ redux stote hoặc muốn gửi action đến nó thì phải sử dụng connect</a:t>
            </a:r>
          </a:p>
          <a:p>
            <a:pPr algn="l">
              <a:lnSpc>
                <a:spcPct val="150000"/>
              </a:lnSpc>
            </a:pPr>
            <a:endParaRPr lang="vi-VN" dirty="0" smtClean="0"/>
          </a:p>
        </p:txBody>
      </p:sp>
    </p:spTree>
    <p:extLst>
      <p:ext uri="{BB962C8B-B14F-4D97-AF65-F5344CB8AC3E}">
        <p14:creationId xmlns:p14="http://schemas.microsoft.com/office/powerpoint/2010/main" val="32958538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en-US" dirty="0">
                <a:solidFill>
                  <a:srgbClr val="FF0000"/>
                </a:solidFill>
              </a:rPr>
              <a:t>Middleware </a:t>
            </a:r>
            <a:r>
              <a:rPr lang="en-US" dirty="0" err="1">
                <a:solidFill>
                  <a:srgbClr val="FF0000"/>
                </a:solidFill>
              </a:rPr>
              <a:t>trong</a:t>
            </a:r>
            <a:r>
              <a:rPr lang="en-US" dirty="0">
                <a:solidFill>
                  <a:srgbClr val="FF0000"/>
                </a:solidFill>
              </a:rPr>
              <a:t> </a:t>
            </a:r>
            <a:r>
              <a:rPr lang="vi-VN" dirty="0">
                <a:solidFill>
                  <a:srgbClr val="FF0000"/>
                </a:solidFill>
              </a:rPr>
              <a:t>R</a:t>
            </a:r>
            <a:r>
              <a:rPr lang="en-US" dirty="0" err="1">
                <a:solidFill>
                  <a:srgbClr val="FF0000"/>
                </a:solidFill>
              </a:rPr>
              <a:t>edux</a:t>
            </a:r>
            <a:r>
              <a:rPr lang="vi-VN" dirty="0">
                <a:solidFill>
                  <a:srgbClr val="FF0000"/>
                </a:solidFill>
              </a:rPr>
              <a:t/>
            </a:r>
            <a:br>
              <a:rPr lang="vi-VN" dirty="0">
                <a:solidFill>
                  <a:srgbClr val="FF0000"/>
                </a:solidFill>
              </a:rPr>
            </a:br>
            <a:r>
              <a:rPr lang="en-US" dirty="0">
                <a:solidFill>
                  <a:srgbClr val="FF0000"/>
                </a:solidFill>
              </a:rPr>
              <a:t>   </a:t>
            </a:r>
          </a:p>
        </p:txBody>
      </p:sp>
      <p:sp>
        <p:nvSpPr>
          <p:cNvPr id="6" name="Subtitle 2"/>
          <p:cNvSpPr>
            <a:spLocks noGrp="1"/>
          </p:cNvSpPr>
          <p:nvPr>
            <p:ph type="subTitle" idx="1"/>
          </p:nvPr>
        </p:nvSpPr>
        <p:spPr>
          <a:xfrm>
            <a:off x="678730" y="1131216"/>
            <a:ext cx="11043200" cy="5231877"/>
          </a:xfrm>
        </p:spPr>
        <p:txBody>
          <a:bodyPr/>
          <a:lstStyle/>
          <a:p>
            <a:pPr algn="l">
              <a:lnSpc>
                <a:spcPct val="150000"/>
              </a:lnSpc>
            </a:pPr>
            <a:r>
              <a:rPr lang="vi-VN" dirty="0" smtClean="0"/>
              <a:t>Middleware </a:t>
            </a:r>
            <a:r>
              <a:rPr lang="vi-VN" dirty="0"/>
              <a:t>là lớp nằm giữa Reducers và dispatch action, vị trí mà middleware hoạt động là trước khi reducers nhận được actions và sau khi 1 action được dispatch</a:t>
            </a:r>
            <a:r>
              <a:rPr lang="vi-VN" dirty="0" smtClean="0"/>
              <a:t>().</a:t>
            </a:r>
          </a:p>
          <a:p>
            <a:pPr marL="457200" indent="-457200" algn="l">
              <a:lnSpc>
                <a:spcPct val="150000"/>
              </a:lnSpc>
              <a:buFont typeface="Arial" panose="020B0604020202020204" pitchFamily="34" charset="0"/>
              <a:buChar char="•"/>
            </a:pPr>
            <a:r>
              <a:rPr lang="vi-VN" dirty="0" smtClean="0"/>
              <a:t>Logging </a:t>
            </a:r>
            <a:r>
              <a:rPr lang="vi-VN" dirty="0"/>
              <a:t>Middleware: Ghi lại lịch sử khi 1 action được dispatch, ghi lại state của hệ thống tại thời điểm </a:t>
            </a:r>
            <a:r>
              <a:rPr lang="vi-VN" dirty="0" smtClean="0"/>
              <a:t>đó.</a:t>
            </a:r>
          </a:p>
          <a:p>
            <a:pPr marL="457200" indent="-457200" algn="l">
              <a:lnSpc>
                <a:spcPct val="150000"/>
              </a:lnSpc>
              <a:buFont typeface="Arial" panose="020B0604020202020204" pitchFamily="34" charset="0"/>
              <a:buChar char="•"/>
            </a:pPr>
            <a:r>
              <a:rPr lang="vi-VN" dirty="0" smtClean="0"/>
              <a:t>Crash </a:t>
            </a:r>
            <a:r>
              <a:rPr lang="vi-VN" dirty="0"/>
              <a:t>Reporter Middleware: Thông báo khi hệ thống có lỗi đến 1 hệ thống riêng biệt nằm bên ngoài ứng dụng của chúng </a:t>
            </a:r>
            <a:r>
              <a:rPr lang="vi-VN" dirty="0" smtClean="0"/>
              <a:t>ta.</a:t>
            </a:r>
          </a:p>
        </p:txBody>
      </p:sp>
    </p:spTree>
    <p:extLst>
      <p:ext uri="{BB962C8B-B14F-4D97-AF65-F5344CB8AC3E}">
        <p14:creationId xmlns:p14="http://schemas.microsoft.com/office/powerpoint/2010/main" val="11724048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en-US" dirty="0">
                <a:solidFill>
                  <a:srgbClr val="FF0000"/>
                </a:solidFill>
              </a:rPr>
              <a:t>Middleware </a:t>
            </a:r>
            <a:r>
              <a:rPr lang="en-US" dirty="0" err="1">
                <a:solidFill>
                  <a:srgbClr val="FF0000"/>
                </a:solidFill>
              </a:rPr>
              <a:t>trong</a:t>
            </a:r>
            <a:r>
              <a:rPr lang="en-US" dirty="0">
                <a:solidFill>
                  <a:srgbClr val="FF0000"/>
                </a:solidFill>
              </a:rPr>
              <a:t> </a:t>
            </a:r>
            <a:r>
              <a:rPr lang="vi-VN" dirty="0">
                <a:solidFill>
                  <a:srgbClr val="FF0000"/>
                </a:solidFill>
              </a:rPr>
              <a:t>R</a:t>
            </a:r>
            <a:r>
              <a:rPr lang="en-US" dirty="0" err="1">
                <a:solidFill>
                  <a:srgbClr val="FF0000"/>
                </a:solidFill>
              </a:rPr>
              <a:t>edux</a:t>
            </a:r>
            <a:r>
              <a:rPr lang="vi-VN" dirty="0">
                <a:solidFill>
                  <a:srgbClr val="FF0000"/>
                </a:solidFill>
              </a:rPr>
              <a:t/>
            </a:r>
            <a:br>
              <a:rPr lang="vi-VN" dirty="0">
                <a:solidFill>
                  <a:srgbClr val="FF0000"/>
                </a:solidFill>
              </a:rPr>
            </a:br>
            <a:r>
              <a:rPr lang="en-US" dirty="0">
                <a:solidFill>
                  <a:srgbClr val="FF0000"/>
                </a:solidFill>
              </a:rPr>
              <a:t>   </a:t>
            </a:r>
          </a:p>
        </p:txBody>
      </p:sp>
      <p:sp>
        <p:nvSpPr>
          <p:cNvPr id="6" name="Subtitle 2"/>
          <p:cNvSpPr>
            <a:spLocks noGrp="1"/>
          </p:cNvSpPr>
          <p:nvPr>
            <p:ph type="subTitle" idx="1"/>
          </p:nvPr>
        </p:nvSpPr>
        <p:spPr>
          <a:xfrm>
            <a:off x="678730" y="1131216"/>
            <a:ext cx="11043200" cy="735291"/>
          </a:xfrm>
        </p:spPr>
        <p:txBody>
          <a:bodyPr/>
          <a:lstStyle/>
          <a:p>
            <a:pPr marL="457200" indent="-457200" algn="l">
              <a:lnSpc>
                <a:spcPct val="150000"/>
              </a:lnSpc>
              <a:buFont typeface="Arial" panose="020B0604020202020204" pitchFamily="34" charset="0"/>
              <a:buChar char="•"/>
            </a:pPr>
            <a:r>
              <a:rPr lang="vi-VN" dirty="0" smtClean="0"/>
              <a:t>Logging </a:t>
            </a:r>
            <a:r>
              <a:rPr lang="vi-VN" dirty="0"/>
              <a:t>Middleware</a:t>
            </a:r>
            <a:r>
              <a:rPr lang="vi-VN" dirty="0" smtClean="0"/>
              <a:t>:</a:t>
            </a:r>
          </a:p>
        </p:txBody>
      </p:sp>
      <p:pic>
        <p:nvPicPr>
          <p:cNvPr id="4" name="Picture 3"/>
          <p:cNvPicPr>
            <a:picLocks noChangeAspect="1"/>
          </p:cNvPicPr>
          <p:nvPr/>
        </p:nvPicPr>
        <p:blipFill>
          <a:blip r:embed="rId2"/>
          <a:stretch>
            <a:fillRect/>
          </a:stretch>
        </p:blipFill>
        <p:spPr>
          <a:xfrm>
            <a:off x="1668101" y="1866507"/>
            <a:ext cx="9064457" cy="3898691"/>
          </a:xfrm>
          <a:prstGeom prst="rect">
            <a:avLst/>
          </a:prstGeom>
        </p:spPr>
      </p:pic>
    </p:spTree>
    <p:extLst>
      <p:ext uri="{BB962C8B-B14F-4D97-AF65-F5344CB8AC3E}">
        <p14:creationId xmlns:p14="http://schemas.microsoft.com/office/powerpoint/2010/main" val="33997573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659" y="548980"/>
            <a:ext cx="11187723" cy="591663"/>
          </a:xfrm>
        </p:spPr>
        <p:txBody>
          <a:bodyPr/>
          <a:lstStyle/>
          <a:p>
            <a:r>
              <a:rPr lang="en-US" dirty="0">
                <a:solidFill>
                  <a:srgbClr val="FF0000"/>
                </a:solidFill>
              </a:rPr>
              <a:t>Middleware </a:t>
            </a:r>
            <a:r>
              <a:rPr lang="en-US" dirty="0" err="1">
                <a:solidFill>
                  <a:srgbClr val="FF0000"/>
                </a:solidFill>
              </a:rPr>
              <a:t>trong</a:t>
            </a:r>
            <a:r>
              <a:rPr lang="en-US" dirty="0">
                <a:solidFill>
                  <a:srgbClr val="FF0000"/>
                </a:solidFill>
              </a:rPr>
              <a:t> </a:t>
            </a:r>
            <a:r>
              <a:rPr lang="vi-VN" dirty="0">
                <a:solidFill>
                  <a:srgbClr val="FF0000"/>
                </a:solidFill>
              </a:rPr>
              <a:t>R</a:t>
            </a:r>
            <a:r>
              <a:rPr lang="en-US" dirty="0" err="1">
                <a:solidFill>
                  <a:srgbClr val="FF0000"/>
                </a:solidFill>
              </a:rPr>
              <a:t>edux</a:t>
            </a:r>
            <a:r>
              <a:rPr lang="vi-VN" dirty="0">
                <a:solidFill>
                  <a:srgbClr val="FF0000"/>
                </a:solidFill>
              </a:rPr>
              <a:t/>
            </a:r>
            <a:br>
              <a:rPr lang="vi-VN" dirty="0">
                <a:solidFill>
                  <a:srgbClr val="FF0000"/>
                </a:solidFill>
              </a:rPr>
            </a:br>
            <a:r>
              <a:rPr lang="en-US" dirty="0">
                <a:solidFill>
                  <a:srgbClr val="FF0000"/>
                </a:solidFill>
              </a:rPr>
              <a:t>  </a:t>
            </a:r>
            <a:r>
              <a:rPr lang="en-US" dirty="0" smtClean="0">
                <a:solidFill>
                  <a:srgbClr val="FF0000"/>
                </a:solidFill>
              </a:rPr>
              <a:t> </a:t>
            </a:r>
            <a:endParaRPr lang="en-US" dirty="0">
              <a:solidFill>
                <a:srgbClr val="FF0000"/>
              </a:solidFill>
            </a:endParaRPr>
          </a:p>
        </p:txBody>
      </p:sp>
      <p:sp>
        <p:nvSpPr>
          <p:cNvPr id="6" name="Subtitle 2"/>
          <p:cNvSpPr>
            <a:spLocks noGrp="1"/>
          </p:cNvSpPr>
          <p:nvPr>
            <p:ph type="subTitle" idx="1"/>
          </p:nvPr>
        </p:nvSpPr>
        <p:spPr>
          <a:xfrm>
            <a:off x="556181" y="1131216"/>
            <a:ext cx="11165749" cy="2366128"/>
          </a:xfrm>
        </p:spPr>
        <p:txBody>
          <a:bodyPr/>
          <a:lstStyle/>
          <a:p>
            <a:pPr algn="l">
              <a:lnSpc>
                <a:spcPct val="150000"/>
              </a:lnSpc>
            </a:pPr>
            <a:r>
              <a:rPr lang="vi-VN" dirty="0"/>
              <a:t>Crash Reporter Middleware </a:t>
            </a:r>
            <a:r>
              <a:rPr lang="vi-VN" dirty="0" smtClean="0"/>
              <a:t>:</a:t>
            </a:r>
          </a:p>
          <a:p>
            <a:pPr marL="457200" indent="-457200" algn="l">
              <a:lnSpc>
                <a:spcPct val="150000"/>
              </a:lnSpc>
              <a:buFont typeface="Arial" panose="020B0604020202020204" pitchFamily="34" charset="0"/>
              <a:buChar char="•"/>
            </a:pPr>
            <a:r>
              <a:rPr lang="vi-VN" dirty="0"/>
              <a:t>Thông báo khi hệ thống có lỗi đến 1 hệ thống riêng biệt nằm bên ngoài ứng dụng của chúng ta.</a:t>
            </a:r>
            <a:endParaRPr lang="vi-VN" dirty="0" smtClean="0"/>
          </a:p>
          <a:p>
            <a:pPr marL="457200" indent="-457200" algn="l">
              <a:lnSpc>
                <a:spcPct val="150000"/>
              </a:lnSpc>
              <a:buFont typeface="Arial" panose="020B0604020202020204" pitchFamily="34" charset="0"/>
              <a:buChar char="•"/>
            </a:pPr>
            <a:endParaRPr lang="vi-VN" dirty="0" smtClean="0"/>
          </a:p>
        </p:txBody>
      </p:sp>
    </p:spTree>
    <p:extLst>
      <p:ext uri="{BB962C8B-B14F-4D97-AF65-F5344CB8AC3E}">
        <p14:creationId xmlns:p14="http://schemas.microsoft.com/office/powerpoint/2010/main" val="496245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599" y="998302"/>
            <a:ext cx="7939420" cy="5280025"/>
          </a:xfrm>
        </p:spPr>
      </p:pic>
    </p:spTree>
    <p:extLst>
      <p:ext uri="{BB962C8B-B14F-4D97-AF65-F5344CB8AC3E}">
        <p14:creationId xmlns:p14="http://schemas.microsoft.com/office/powerpoint/2010/main" val="1823953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81" y="1518053"/>
            <a:ext cx="11844215" cy="4991100"/>
          </a:xfrm>
        </p:spPr>
        <p:txBody>
          <a:bodyPr/>
          <a:lstStyle/>
          <a:p>
            <a:pPr lvl="1"/>
            <a:r>
              <a:rPr lang="en-US" dirty="0" smtClean="0"/>
              <a:t>JSX </a:t>
            </a:r>
            <a:r>
              <a:rPr lang="en-US" dirty="0" err="1" smtClean="0"/>
              <a:t>là</a:t>
            </a:r>
            <a:r>
              <a:rPr lang="en-US" dirty="0" smtClean="0"/>
              <a:t> </a:t>
            </a:r>
            <a:r>
              <a:rPr lang="en-US" dirty="0" err="1" smtClean="0"/>
              <a:t>cú</a:t>
            </a:r>
            <a:r>
              <a:rPr lang="en-US" dirty="0" smtClean="0"/>
              <a:t> </a:t>
            </a:r>
            <a:r>
              <a:rPr lang="en-US" dirty="0" err="1" smtClean="0"/>
              <a:t>pháp</a:t>
            </a:r>
            <a:r>
              <a:rPr lang="en-US" dirty="0"/>
              <a:t> JavaScript Syntax </a:t>
            </a:r>
            <a:r>
              <a:rPr lang="en-US" dirty="0" smtClean="0"/>
              <a:t>Extension </a:t>
            </a:r>
            <a:r>
              <a:rPr lang="en-US" dirty="0" err="1" smtClean="0"/>
              <a:t>cho</a:t>
            </a:r>
            <a:r>
              <a:rPr lang="en-US" dirty="0" smtClean="0"/>
              <a:t> </a:t>
            </a:r>
            <a:r>
              <a:rPr lang="en-US" dirty="0" err="1" smtClean="0"/>
              <a:t>phép</a:t>
            </a:r>
            <a:r>
              <a:rPr lang="en-US" dirty="0" smtClean="0"/>
              <a:t> </a:t>
            </a:r>
            <a:r>
              <a:rPr lang="en-US" dirty="0" err="1" smtClean="0"/>
              <a:t>nhúng</a:t>
            </a:r>
            <a:r>
              <a:rPr lang="en-US" dirty="0" smtClean="0"/>
              <a:t> HTML </a:t>
            </a:r>
            <a:r>
              <a:rPr lang="en-US" dirty="0" err="1" smtClean="0"/>
              <a:t>vào</a:t>
            </a:r>
            <a:r>
              <a:rPr lang="en-US" dirty="0" smtClean="0"/>
              <a:t> </a:t>
            </a:r>
            <a:r>
              <a:rPr lang="en-US" dirty="0" err="1" smtClean="0"/>
              <a:t>mã</a:t>
            </a:r>
            <a:r>
              <a:rPr lang="en-US" dirty="0" smtClean="0"/>
              <a:t> </a:t>
            </a:r>
            <a:r>
              <a:rPr lang="en-US" altLang="ja-JP" dirty="0" smtClean="0"/>
              <a:t>JavaScript </a:t>
            </a:r>
            <a:r>
              <a:rPr lang="en-US" altLang="ja-JP" dirty="0" err="1" smtClean="0"/>
              <a:t>kể</a:t>
            </a:r>
            <a:r>
              <a:rPr lang="en-US" altLang="ja-JP" dirty="0" smtClean="0"/>
              <a:t> </a:t>
            </a:r>
            <a:r>
              <a:rPr lang="en-US" altLang="ja-JP" dirty="0" err="1" smtClean="0"/>
              <a:t>cả</a:t>
            </a:r>
            <a:r>
              <a:rPr lang="en-US" altLang="ja-JP" dirty="0" smtClean="0"/>
              <a:t> </a:t>
            </a:r>
            <a:r>
              <a:rPr lang="en-US" altLang="ja-JP" dirty="0" err="1" smtClean="0"/>
              <a:t>trong</a:t>
            </a:r>
            <a:r>
              <a:rPr lang="en-US" altLang="ja-JP" dirty="0" smtClean="0"/>
              <a:t> </a:t>
            </a:r>
            <a:r>
              <a:rPr lang="en-US" altLang="ja-JP" dirty="0" err="1"/>
              <a:t>cấu</a:t>
            </a:r>
            <a:r>
              <a:rPr lang="en-US" altLang="ja-JP" dirty="0"/>
              <a:t> </a:t>
            </a:r>
            <a:r>
              <a:rPr lang="en-US" altLang="ja-JP" dirty="0" err="1"/>
              <a:t>trúc</a:t>
            </a:r>
            <a:r>
              <a:rPr lang="en-US" altLang="ja-JP" dirty="0"/>
              <a:t> </a:t>
            </a:r>
            <a:r>
              <a:rPr lang="en-US" altLang="ja-JP" dirty="0" err="1"/>
              <a:t>điều</a:t>
            </a:r>
            <a:r>
              <a:rPr lang="en-US" altLang="ja-JP" dirty="0"/>
              <a:t> </a:t>
            </a:r>
            <a:r>
              <a:rPr lang="en-US" altLang="ja-JP" dirty="0" err="1"/>
              <a:t>kiện</a:t>
            </a:r>
            <a:r>
              <a:rPr lang="en-US" altLang="ja-JP" dirty="0"/>
              <a:t>, </a:t>
            </a:r>
            <a:r>
              <a:rPr lang="en-US" altLang="ja-JP" dirty="0" err="1"/>
              <a:t>vòng</a:t>
            </a:r>
            <a:r>
              <a:rPr lang="en-US" altLang="ja-JP" dirty="0"/>
              <a:t> </a:t>
            </a:r>
            <a:r>
              <a:rPr lang="en-US" altLang="ja-JP" dirty="0" err="1"/>
              <a:t>lặp</a:t>
            </a:r>
            <a:r>
              <a:rPr lang="en-US" altLang="ja-JP" dirty="0"/>
              <a:t>, </a:t>
            </a:r>
            <a:r>
              <a:rPr lang="en-US" altLang="ja-JP" dirty="0" err="1"/>
              <a:t>phép</a:t>
            </a:r>
            <a:r>
              <a:rPr lang="en-US" altLang="ja-JP" dirty="0"/>
              <a:t> </a:t>
            </a:r>
            <a:r>
              <a:rPr lang="en-US" altLang="ja-JP" dirty="0" err="1"/>
              <a:t>gán</a:t>
            </a:r>
            <a:r>
              <a:rPr lang="en-US" altLang="ja-JP" dirty="0"/>
              <a:t>, </a:t>
            </a:r>
            <a:r>
              <a:rPr lang="en-US" altLang="ja-JP" dirty="0" smtClean="0"/>
              <a:t>return.</a:t>
            </a:r>
          </a:p>
          <a:p>
            <a:pPr marL="419100" lvl="1" indent="0">
              <a:buNone/>
            </a:pPr>
            <a:endParaRPr lang="en-US" altLang="ja-JP" dirty="0" smtClean="0"/>
          </a:p>
        </p:txBody>
      </p:sp>
      <p:sp>
        <p:nvSpPr>
          <p:cNvPr id="4" name="Title 1"/>
          <p:cNvSpPr>
            <a:spLocks noGrp="1"/>
          </p:cNvSpPr>
          <p:nvPr>
            <p:ph type="title"/>
          </p:nvPr>
        </p:nvSpPr>
        <p:spPr>
          <a:xfrm>
            <a:off x="851631" y="393366"/>
            <a:ext cx="10275716" cy="1260475"/>
          </a:xfrm>
        </p:spPr>
        <p:txBody>
          <a:bodyPr/>
          <a:lstStyle/>
          <a:p>
            <a:r>
              <a:rPr lang="en-US" b="1" dirty="0" smtClean="0">
                <a:solidFill>
                  <a:srgbClr val="C00000"/>
                </a:solidFill>
              </a:rPr>
              <a:t>JSX TRONG REACTJS</a:t>
            </a:r>
            <a:endParaRPr lang="en-US" b="1" dirty="0">
              <a:solidFill>
                <a:srgbClr val="C00000"/>
              </a:solidFill>
            </a:endParaRPr>
          </a:p>
        </p:txBody>
      </p:sp>
      <p:pic>
        <p:nvPicPr>
          <p:cNvPr id="5" name="Image 9"/>
          <p:cNvPicPr/>
          <p:nvPr/>
        </p:nvPicPr>
        <p:blipFill>
          <a:blip r:embed="rId2"/>
          <a:stretch/>
        </p:blipFill>
        <p:spPr>
          <a:xfrm>
            <a:off x="851631" y="2660616"/>
            <a:ext cx="4375462" cy="1807121"/>
          </a:xfrm>
          <a:prstGeom prst="rect">
            <a:avLst/>
          </a:prstGeom>
          <a:ln>
            <a:noFill/>
          </a:ln>
          <a:effectLst>
            <a:outerShdw blurRad="190500" algn="tl" rotWithShape="0">
              <a:srgbClr val="000000">
                <a:alpha val="70000"/>
              </a:srgbClr>
            </a:outerShdw>
          </a:effectLst>
        </p:spPr>
      </p:pic>
      <p:pic>
        <p:nvPicPr>
          <p:cNvPr id="6" name="Image 7"/>
          <p:cNvPicPr/>
          <p:nvPr/>
        </p:nvPicPr>
        <p:blipFill>
          <a:blip r:embed="rId3"/>
          <a:stretch/>
        </p:blipFill>
        <p:spPr>
          <a:xfrm>
            <a:off x="6011343" y="3513137"/>
            <a:ext cx="4375462" cy="322167"/>
          </a:xfrm>
          <a:prstGeom prst="rect">
            <a:avLst/>
          </a:prstGeom>
          <a:ln>
            <a:noFill/>
          </a:ln>
          <a:effectLst>
            <a:outerShdw blurRad="190500" algn="tl" rotWithShape="0">
              <a:srgbClr val="000000">
                <a:alpha val="70000"/>
              </a:srgbClr>
            </a:outerShdw>
          </a:effectLst>
        </p:spPr>
      </p:pic>
      <p:pic>
        <p:nvPicPr>
          <p:cNvPr id="2050" name="Picture 2" descr="https://gyazo.com/29cf7de8136fcb10b42ebc93f4e6a35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631" y="4842079"/>
            <a:ext cx="5510995" cy="1602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yazo.com/18b9d04e7418d4e72ff06613196d97f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1280" y="4842079"/>
            <a:ext cx="4982737" cy="45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971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0392"/>
            <a:ext cx="11844215" cy="5359589"/>
          </a:xfrm>
        </p:spPr>
        <p:txBody>
          <a:bodyPr/>
          <a:lstStyle/>
          <a:p>
            <a:pPr lvl="1"/>
            <a:r>
              <a:rPr lang="en-US" altLang="ja-JP" dirty="0" err="1"/>
              <a:t>Biểu</a:t>
            </a:r>
            <a:r>
              <a:rPr lang="en-US" altLang="ja-JP" dirty="0"/>
              <a:t> </a:t>
            </a:r>
            <a:r>
              <a:rPr lang="en-US" altLang="ja-JP" dirty="0" err="1"/>
              <a:t>thức</a:t>
            </a:r>
            <a:r>
              <a:rPr lang="en-US" altLang="ja-JP" dirty="0"/>
              <a:t> </a:t>
            </a:r>
            <a:r>
              <a:rPr lang="en-US" altLang="ja-JP" dirty="0" err="1" smtClean="0"/>
              <a:t>trong</a:t>
            </a:r>
            <a:r>
              <a:rPr lang="en-US" altLang="ja-JP" dirty="0" smtClean="0"/>
              <a:t> JSX </a:t>
            </a:r>
            <a:r>
              <a:rPr lang="en-US" altLang="ja-JP" dirty="0" err="1" smtClean="0"/>
              <a:t>bọc</a:t>
            </a:r>
            <a:r>
              <a:rPr lang="en-US" altLang="ja-JP" dirty="0" smtClean="0"/>
              <a:t> </a:t>
            </a:r>
            <a:r>
              <a:rPr lang="en-US" altLang="ja-JP" dirty="0" err="1" smtClean="0"/>
              <a:t>bởi</a:t>
            </a:r>
            <a:r>
              <a:rPr lang="en-US" altLang="ja-JP" dirty="0" smtClean="0"/>
              <a:t> </a:t>
            </a:r>
            <a:r>
              <a:rPr lang="en-US" altLang="ja-JP" dirty="0" err="1" smtClean="0"/>
              <a:t>dấu</a:t>
            </a:r>
            <a:r>
              <a:rPr lang="en-US" altLang="ja-JP" dirty="0" smtClean="0"/>
              <a:t> </a:t>
            </a:r>
            <a:r>
              <a:rPr lang="en-US" altLang="ja-JP" dirty="0" err="1"/>
              <a:t>ngoặc</a:t>
            </a:r>
            <a:r>
              <a:rPr lang="en-US" altLang="ja-JP" dirty="0"/>
              <a:t> </a:t>
            </a:r>
            <a:r>
              <a:rPr lang="en-US" altLang="ja-JP" dirty="0" err="1"/>
              <a:t>nhọn</a:t>
            </a:r>
            <a:r>
              <a:rPr lang="en-US" altLang="ja-JP" dirty="0"/>
              <a:t> </a:t>
            </a:r>
            <a:r>
              <a:rPr lang="en-US" altLang="ja-JP" dirty="0" smtClean="0"/>
              <a:t>{}</a:t>
            </a:r>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419100" lvl="1" indent="0">
              <a:buNone/>
            </a:pPr>
            <a:endParaRPr lang="en-US" altLang="ja-JP" dirty="0" smtClean="0"/>
          </a:p>
          <a:p>
            <a:pPr marL="419100" lvl="1" indent="0">
              <a:buNone/>
            </a:pPr>
            <a:endParaRPr lang="en-US" altLang="ja-JP" dirty="0"/>
          </a:p>
          <a:p>
            <a:pPr marL="419100" lvl="1" indent="0">
              <a:buNone/>
            </a:pPr>
            <a:endParaRPr lang="en-US" altLang="ja-JP" dirty="0"/>
          </a:p>
        </p:txBody>
      </p:sp>
      <p:sp>
        <p:nvSpPr>
          <p:cNvPr id="4" name="Title 1"/>
          <p:cNvSpPr>
            <a:spLocks noGrp="1"/>
          </p:cNvSpPr>
          <p:nvPr>
            <p:ph type="title"/>
          </p:nvPr>
        </p:nvSpPr>
        <p:spPr>
          <a:xfrm>
            <a:off x="851631" y="393366"/>
            <a:ext cx="10275716" cy="1260475"/>
          </a:xfrm>
        </p:spPr>
        <p:txBody>
          <a:bodyPr/>
          <a:lstStyle/>
          <a:p>
            <a:r>
              <a:rPr lang="en-US" b="1" dirty="0" smtClean="0">
                <a:solidFill>
                  <a:srgbClr val="C00000"/>
                </a:solidFill>
              </a:rPr>
              <a:t>JSX TRONG REACTJS</a:t>
            </a:r>
            <a:endParaRPr lang="en-US" b="1" dirty="0">
              <a:solidFill>
                <a:srgbClr val="C00000"/>
              </a:solidFill>
            </a:endParaRPr>
          </a:p>
        </p:txBody>
      </p:sp>
      <p:pic>
        <p:nvPicPr>
          <p:cNvPr id="4098" name="Picture 2" descr="https://gyazo.com/427516b02d74535099decd79eef778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31" y="1653841"/>
            <a:ext cx="4334518" cy="426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9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81" y="1518053"/>
            <a:ext cx="11844215" cy="4991100"/>
          </a:xfrm>
        </p:spPr>
        <p:txBody>
          <a:bodyPr/>
          <a:lstStyle/>
          <a:p>
            <a:pPr lvl="1"/>
            <a:r>
              <a:rPr lang="vi-VN" altLang="ja-JP" dirty="0"/>
              <a:t>Trường hợp mã JSX nằm trên nhiều dòng, ta nên group các dòng bởi cặp dấu ngoặc tròn () để tránh lỗi automatic semicolon insertion</a:t>
            </a:r>
            <a:r>
              <a:rPr lang="en-US" altLang="ja-JP" dirty="0"/>
              <a:t>.</a:t>
            </a:r>
          </a:p>
        </p:txBody>
      </p:sp>
      <p:sp>
        <p:nvSpPr>
          <p:cNvPr id="4" name="Title 1"/>
          <p:cNvSpPr>
            <a:spLocks noGrp="1"/>
          </p:cNvSpPr>
          <p:nvPr>
            <p:ph type="title"/>
          </p:nvPr>
        </p:nvSpPr>
        <p:spPr>
          <a:xfrm>
            <a:off x="851631" y="393366"/>
            <a:ext cx="10275716" cy="1260475"/>
          </a:xfrm>
        </p:spPr>
        <p:txBody>
          <a:bodyPr/>
          <a:lstStyle/>
          <a:p>
            <a:r>
              <a:rPr lang="en-US" b="1" dirty="0" smtClean="0">
                <a:solidFill>
                  <a:srgbClr val="C00000"/>
                </a:solidFill>
              </a:rPr>
              <a:t>JSX TRONG REACTJS</a:t>
            </a:r>
            <a:endParaRPr lang="en-US" b="1" dirty="0">
              <a:solidFill>
                <a:srgbClr val="C00000"/>
              </a:solidFill>
            </a:endParaRPr>
          </a:p>
        </p:txBody>
      </p:sp>
      <p:pic>
        <p:nvPicPr>
          <p:cNvPr id="3074" name="Picture 2" descr="https://gyazo.com/54e5210f8aee94d12dc021ce1b2deb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787" y="2601107"/>
            <a:ext cx="4905864" cy="362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91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81" y="1518053"/>
            <a:ext cx="11844215" cy="4991100"/>
          </a:xfrm>
        </p:spPr>
        <p:txBody>
          <a:bodyPr/>
          <a:lstStyle/>
          <a:p>
            <a:pPr lvl="1"/>
            <a:r>
              <a:rPr lang="en-US" altLang="ja-JP" dirty="0" err="1"/>
              <a:t>Tên</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thẻ</a:t>
            </a:r>
            <a:r>
              <a:rPr lang="en-US" altLang="ja-JP" dirty="0"/>
              <a:t> con </a:t>
            </a:r>
            <a:r>
              <a:rPr lang="en-US" altLang="ja-JP" dirty="0" err="1"/>
              <a:t>trong</a:t>
            </a:r>
            <a:r>
              <a:rPr lang="en-US" altLang="ja-JP" dirty="0"/>
              <a:t> JSX </a:t>
            </a:r>
            <a:r>
              <a:rPr lang="en-US" altLang="ja-JP" dirty="0" err="1"/>
              <a:t>được</a:t>
            </a:r>
            <a:r>
              <a:rPr lang="en-US" altLang="ja-JP" dirty="0"/>
              <a:t> </a:t>
            </a:r>
            <a:r>
              <a:rPr lang="en-US" altLang="ja-JP" dirty="0" err="1"/>
              <a:t>đặt</a:t>
            </a:r>
            <a:r>
              <a:rPr lang="en-US" altLang="ja-JP" dirty="0"/>
              <a:t> </a:t>
            </a:r>
            <a:r>
              <a:rPr lang="en-US" altLang="ja-JP" dirty="0" err="1"/>
              <a:t>theo</a:t>
            </a:r>
            <a:r>
              <a:rPr lang="en-US" altLang="ja-JP" dirty="0"/>
              <a:t> </a:t>
            </a:r>
            <a:r>
              <a:rPr lang="en-US" altLang="ja-JP" dirty="0" err="1"/>
              <a:t>quy</a:t>
            </a:r>
            <a:r>
              <a:rPr lang="en-US" altLang="ja-JP" dirty="0"/>
              <a:t> </a:t>
            </a:r>
            <a:r>
              <a:rPr lang="en-US" altLang="ja-JP" dirty="0" err="1"/>
              <a:t>ước</a:t>
            </a:r>
            <a:r>
              <a:rPr lang="en-US" altLang="ja-JP" dirty="0"/>
              <a:t> </a:t>
            </a:r>
            <a:r>
              <a:rPr lang="en-US" altLang="ja-JP" dirty="0" err="1"/>
              <a:t>camelCase</a:t>
            </a:r>
            <a:r>
              <a:rPr lang="en-US" altLang="ja-JP" dirty="0"/>
              <a:t>.</a:t>
            </a:r>
          </a:p>
        </p:txBody>
      </p:sp>
      <p:sp>
        <p:nvSpPr>
          <p:cNvPr id="4" name="Title 1"/>
          <p:cNvSpPr>
            <a:spLocks noGrp="1"/>
          </p:cNvSpPr>
          <p:nvPr>
            <p:ph type="title"/>
          </p:nvPr>
        </p:nvSpPr>
        <p:spPr>
          <a:xfrm>
            <a:off x="851631" y="393366"/>
            <a:ext cx="10275716" cy="1260475"/>
          </a:xfrm>
        </p:spPr>
        <p:txBody>
          <a:bodyPr/>
          <a:lstStyle/>
          <a:p>
            <a:r>
              <a:rPr lang="en-US" b="1" dirty="0" smtClean="0">
                <a:solidFill>
                  <a:srgbClr val="C00000"/>
                </a:solidFill>
              </a:rPr>
              <a:t>JSX TRONG REACTJS</a:t>
            </a:r>
            <a:endParaRPr lang="en-US" b="1" dirty="0">
              <a:solidFill>
                <a:srgbClr val="C00000"/>
              </a:solidFill>
            </a:endParaRPr>
          </a:p>
        </p:txBody>
      </p:sp>
      <p:pic>
        <p:nvPicPr>
          <p:cNvPr id="4098" name="Picture 2" descr="https://gyazo.com/c9e3bc764be952633bfd989bddf8bb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31" y="2564096"/>
            <a:ext cx="7383076" cy="359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_Template" id="{E1D7799B-4F4B-524D-8EBD-FADE8CAF7CC0}" vid="{9E322E83-26F6-834E-8A71-46A13D27AF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bootstrap</Template>
  <TotalTime>5191</TotalTime>
  <Words>1072</Words>
  <Application>Microsoft Office PowerPoint</Application>
  <PresentationFormat>Widescreen</PresentationFormat>
  <Paragraphs>243</Paragraphs>
  <Slides>54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ＤＦ金文体W3</vt:lpstr>
      <vt:lpstr>ＭＳ Ｐゴシック</vt:lpstr>
      <vt:lpstr>Arial</vt:lpstr>
      <vt:lpstr>Calibri</vt:lpstr>
      <vt:lpstr>Tahoma</vt:lpstr>
      <vt:lpstr>標準デザイン</vt:lpstr>
      <vt:lpstr>REACTJS</vt:lpstr>
      <vt:lpstr>NỘI DUNG</vt:lpstr>
      <vt:lpstr>GIỚI THIỆU VỀ REACTJS</vt:lpstr>
      <vt:lpstr>GIỚI THIỆU VỀ REACTJS</vt:lpstr>
      <vt:lpstr>GIỚI THIỆU VỀ REACTJS</vt:lpstr>
      <vt:lpstr>JSX TRONG REACTJS</vt:lpstr>
      <vt:lpstr>JSX TRONG REACTJS</vt:lpstr>
      <vt:lpstr>JSX TRONG REACTJS</vt:lpstr>
      <vt:lpstr>JSX TRONG REACTJS</vt:lpstr>
      <vt:lpstr>CÁC THÀNH PHẦN CƠ BẢN CỦA REACTJS</vt:lpstr>
      <vt:lpstr>REACT COMPONENT</vt:lpstr>
      <vt:lpstr>REACT COMPONENT</vt:lpstr>
      <vt:lpstr>PROPS &amp; STATE </vt:lpstr>
      <vt:lpstr>PROPS </vt:lpstr>
      <vt:lpstr>STATE</vt:lpstr>
      <vt:lpstr>PowerPoint Presentation</vt:lpstr>
      <vt:lpstr>LIFECYCLE</vt:lpstr>
      <vt:lpstr>INITIALIZATION LIFECYCLE</vt:lpstr>
      <vt:lpstr>MOUNTING LIFECYCLE</vt:lpstr>
      <vt:lpstr>MOUNTING LIFECYCLE</vt:lpstr>
      <vt:lpstr>MOUNTING LIFECYCLE</vt:lpstr>
      <vt:lpstr>UPDATE LIFECYCLE</vt:lpstr>
      <vt:lpstr>UPDATE LIFECYCLE</vt:lpstr>
      <vt:lpstr>UPDATE LIFECYCLE</vt:lpstr>
      <vt:lpstr>UPDATE LIFECYCLE</vt:lpstr>
      <vt:lpstr>UPDATE LIFECYCLE</vt:lpstr>
      <vt:lpstr>UPDATE LIFECYCLE</vt:lpstr>
      <vt:lpstr>UNMOUNT LIFECYCLE</vt:lpstr>
      <vt:lpstr>DESTRUCTION LIFECYCLE</vt:lpstr>
      <vt:lpstr>EVENT HANDLER</vt:lpstr>
      <vt:lpstr>EVENT HANDLER</vt:lpstr>
      <vt:lpstr>EVENT HANDLER</vt:lpstr>
      <vt:lpstr>STYLING REACT USING CSS</vt:lpstr>
      <vt:lpstr>STYLING REACT USING CSS</vt:lpstr>
      <vt:lpstr>STYLING REACT USING CSS</vt:lpstr>
      <vt:lpstr>STYLING REACT USING CSS</vt:lpstr>
      <vt:lpstr>STYLING REACT USING CSS</vt:lpstr>
      <vt:lpstr>REDUX</vt:lpstr>
      <vt:lpstr>REDUX LÀ GÌ ?</vt:lpstr>
      <vt:lpstr>TẠI SAO PHẢI DÙNG REDUX ?</vt:lpstr>
      <vt:lpstr>TẠI SAO PHẢI DÙNG REDUX ?</vt:lpstr>
      <vt:lpstr>CẤU TRÚC CỦA REDUX</vt:lpstr>
      <vt:lpstr>CẤU TRÚC CỦA REDUX</vt:lpstr>
      <vt:lpstr>CẤU TRÚC CỦA REDUX</vt:lpstr>
      <vt:lpstr>PROVIDER</vt:lpstr>
      <vt:lpstr>PROVIDER</vt:lpstr>
      <vt:lpstr>mapStateToProps  </vt:lpstr>
      <vt:lpstr>mapStateToProps</vt:lpstr>
      <vt:lpstr>mapDispatchToProps   </vt:lpstr>
      <vt:lpstr>Connect   </vt:lpstr>
      <vt:lpstr>Middleware trong Redux    </vt:lpstr>
      <vt:lpstr>Middleware trong Redux    </vt:lpstr>
      <vt:lpstr>Middleware trong Redux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IE 7,8</dc:title>
  <dc:creator>My</dc:creator>
  <cp:lastModifiedBy>anh khương</cp:lastModifiedBy>
  <cp:revision>432</cp:revision>
  <dcterms:created xsi:type="dcterms:W3CDTF">2017-03-12T13:39:29Z</dcterms:created>
  <dcterms:modified xsi:type="dcterms:W3CDTF">2019-08-15T02:01:43Z</dcterms:modified>
</cp:coreProperties>
</file>