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30589-CFCB-4FC2-9022-061B7170356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C03EB-AC4A-4C59-9234-C51F2DCB17B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C03EB-AC4A-4C59-9234-C51F2DCB17B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8BB8-9008-49E4-9C19-6E5A49E32A8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24121-22B1-4D54-AE5B-D897C4FE338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D76A-0173-4655-9CA5-E4D1E2016E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8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01AC4-F642-40FD-80BD-C94DCDDB427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47180-2D59-4188-85C4-660A3EBA2EA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B885-F152-42EE-BF2C-0A86C672D3B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98DA-0856-4F5B-AC07-8BC24E2F7270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92BA-5139-432D-8144-0E5D448596E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BF0E-CC42-465F-B45B-887250443A8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1863-4B61-421A-A536-6F544F7A9BF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2E95-33D6-45FF-8A6D-ABEEB2C6D39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3225-BCF7-450E-874D-C3302F23840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accent3"/>
                </a:solidFill>
              </a:defRPr>
            </a:lvl1pPr>
          </a:lstStyle>
          <a:p>
            <a:fld id="{4EC611FE-699B-4026-AEB0-EB2B95A0A0A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baseline="0">
          <a:solidFill>
            <a:srgbClr val="99663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̶"/>
        <a:defRPr sz="28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+"/>
        <a:defRPr sz="24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2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b="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5951" y="1214438"/>
            <a:ext cx="7640097" cy="2387600"/>
          </a:xfrm>
        </p:spPr>
        <p:txBody>
          <a:bodyPr/>
          <a:lstStyle/>
          <a:p>
            <a:r>
              <a:rPr lang="en-US" dirty="0"/>
              <a:t>BỐ CỤC MỘT BÀI THUYẾT TRÌNH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36911"/>
            <a:ext cx="9144000" cy="1655762"/>
          </a:xfrm>
        </p:spPr>
        <p:txBody>
          <a:bodyPr/>
          <a:lstStyle/>
          <a:p>
            <a:r>
              <a:rPr lang="en-US" b="1" dirty="0" err="1"/>
              <a:t>ThS</a:t>
            </a:r>
            <a:r>
              <a:rPr lang="en-US" b="1" dirty="0"/>
              <a:t>. </a:t>
            </a:r>
            <a:r>
              <a:rPr lang="en-US" b="1" dirty="0" err="1"/>
              <a:t>Họ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endParaRPr lang="en-US" b="1" dirty="0"/>
          </a:p>
        </p:txBody>
      </p:sp>
      <p:sp>
        <p:nvSpPr>
          <p:cNvPr id="6" name="Subtitle 2"/>
          <p:cNvSpPr txBox="1"/>
          <p:nvPr/>
        </p:nvSpPr>
        <p:spPr>
          <a:xfrm>
            <a:off x="4890196" y="593968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Tủ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Khoa </a:t>
            </a:r>
            <a:r>
              <a:rPr lang="en-US" sz="2400" dirty="0" err="1"/>
              <a:t>học</a:t>
            </a:r>
            <a:r>
              <a:rPr lang="en-US" sz="2400" dirty="0"/>
              <a:t> VLOS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400" dirty="0"/>
              <a:t>1</a:t>
            </a:r>
            <a:endParaRPr 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 Phần mở đầu</a:t>
            </a:r>
            <a:endParaRPr lang="vi-VN" dirty="0"/>
          </a:p>
          <a:p>
            <a:pPr lvl="1"/>
            <a:r>
              <a:rPr lang="vi-VN" dirty="0"/>
              <a:t>Cần đạt được mục đích</a:t>
            </a:r>
            <a:endParaRPr lang="vi-VN" dirty="0"/>
          </a:p>
          <a:p>
            <a:r>
              <a:rPr lang="vi-VN" dirty="0"/>
              <a:t>Phần chính</a:t>
            </a:r>
            <a:endParaRPr lang="vi-VN" dirty="0"/>
          </a:p>
          <a:p>
            <a:pPr lvl="1"/>
            <a:r>
              <a:rPr lang="vi-VN" dirty="0"/>
              <a:t>Cần đạt được mục đích</a:t>
            </a:r>
            <a:endParaRPr lang="vi-VN" dirty="0"/>
          </a:p>
          <a:p>
            <a:r>
              <a:rPr lang="vi-VN" dirty="0"/>
              <a:t>Phần kết</a:t>
            </a:r>
            <a:endParaRPr lang="vi-VN" dirty="0"/>
          </a:p>
          <a:p>
            <a:pPr lvl="1"/>
            <a:r>
              <a:rPr lang="vi-VN" dirty="0"/>
              <a:t>Cần đạt được mục đích</a:t>
            </a:r>
            <a:endParaRPr lang="vi-VN" dirty="0"/>
          </a:p>
          <a:p>
            <a:pPr lvl="1"/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z="2400" smtClean="0"/>
            </a:fld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dirty="0"/>
              <a:t>Thu hút sự chú ý của người nghe:</a:t>
            </a:r>
            <a:endParaRPr lang="vi-VN" dirty="0"/>
          </a:p>
          <a:p>
            <a:pPr lvl="1"/>
            <a:r>
              <a:rPr lang="en-US" dirty="0" err="1">
                <a:hlinkClick r:id="rId1" action="ppaction://hlinksldjump"/>
              </a:rPr>
              <a:t>Sử</a:t>
            </a:r>
            <a:r>
              <a:rPr lang="en-US" dirty="0">
                <a:hlinkClick r:id="rId1" action="ppaction://hlinksldjump"/>
              </a:rPr>
              <a:t> </a:t>
            </a:r>
            <a:r>
              <a:rPr lang="en-US" dirty="0" err="1">
                <a:hlinkClick r:id="rId1" action="ppaction://hlinksldjump"/>
              </a:rPr>
              <a:t>dụng</a:t>
            </a:r>
            <a:r>
              <a:rPr lang="en-US" dirty="0">
                <a:hlinkClick r:id="rId1" action="ppaction://hlinksldjump"/>
              </a:rPr>
              <a:t> </a:t>
            </a:r>
            <a:r>
              <a:rPr lang="en-US" dirty="0" err="1">
                <a:hlinkClick r:id="rId1" action="ppaction://hlinksldjump"/>
              </a:rPr>
              <a:t>một</a:t>
            </a:r>
            <a:r>
              <a:rPr lang="en-US" dirty="0">
                <a:hlinkClick r:id="rId1" action="ppaction://hlinksldjump"/>
              </a:rPr>
              <a:t> </a:t>
            </a:r>
            <a:r>
              <a:rPr lang="en-US" dirty="0" err="1">
                <a:hlinkClick r:id="rId1" action="ppaction://hlinksldjump"/>
              </a:rPr>
              <a:t>đoạn</a:t>
            </a:r>
            <a:r>
              <a:rPr lang="en-US" dirty="0">
                <a:hlinkClick r:id="rId1" action="ppaction://hlinksldjump"/>
              </a:rPr>
              <a:t> </a:t>
            </a:r>
            <a:r>
              <a:rPr lang="en-US" dirty="0" err="1">
                <a:hlinkClick r:id="rId1" action="ppaction://hlinksldjump"/>
              </a:rPr>
              <a:t>trích</a:t>
            </a:r>
            <a:r>
              <a:rPr lang="en-US" dirty="0">
                <a:hlinkClick r:id="rId1" action="ppaction://hlinksldjump"/>
              </a:rPr>
              <a:t> </a:t>
            </a:r>
            <a:r>
              <a:rPr lang="en-US" dirty="0" err="1">
                <a:hlinkClick r:id="rId1" action="ppaction://hlinksldjump"/>
              </a:rPr>
              <a:t>dẫn</a:t>
            </a:r>
            <a:endParaRPr lang="vi-VN" dirty="0"/>
          </a:p>
          <a:p>
            <a:pPr lvl="1"/>
            <a:r>
              <a:rPr lang="vi-VN" dirty="0"/>
              <a:t>Một câu hỏi</a:t>
            </a:r>
            <a:endParaRPr lang="vi-VN" dirty="0"/>
          </a:p>
          <a:p>
            <a:pPr lvl="1"/>
            <a:r>
              <a:rPr lang="vi-VN" dirty="0"/>
              <a:t>Một lời hứa</a:t>
            </a:r>
            <a:endParaRPr lang="vi-VN" dirty="0"/>
          </a:p>
          <a:p>
            <a:pPr lvl="1"/>
            <a:r>
              <a:rPr lang="vi-VN" dirty="0"/>
              <a:t>Thậm chí làm mọi người phải hoạt động</a:t>
            </a:r>
            <a:endParaRPr lang="en-US" dirty="0"/>
          </a:p>
          <a:p>
            <a:r>
              <a:rPr lang="vi-VN" dirty="0"/>
              <a:t>Tóm lược các nội dung liên quan:</a:t>
            </a:r>
            <a:endParaRPr lang="vi-VN" dirty="0"/>
          </a:p>
          <a:p>
            <a:pPr lvl="1"/>
            <a:r>
              <a:rPr lang="vi-VN" dirty="0"/>
              <a:t>Đã được trình bày</a:t>
            </a:r>
            <a:endParaRPr lang="vi-VN" dirty="0"/>
          </a:p>
          <a:p>
            <a:pPr lvl="1"/>
            <a:r>
              <a:rPr lang="vi-VN" dirty="0"/>
              <a:t>Được đa số người nghe biết rõ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z="2400" smtClean="0"/>
            </a:fld>
            <a:endParaRPr lang="en-US" sz="2400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Phần chính với các nội dung:</a:t>
            </a:r>
            <a:endParaRPr lang="vi-VN" dirty="0"/>
          </a:p>
          <a:p>
            <a:pPr lvl="1"/>
            <a:r>
              <a:rPr lang="vi-VN" dirty="0"/>
              <a:t>Vấn đề cần giải quyết, yêu cầu công việc</a:t>
            </a:r>
            <a:endParaRPr lang="vi-VN" dirty="0"/>
          </a:p>
          <a:p>
            <a:pPr lvl="1"/>
            <a:r>
              <a:rPr lang="vi-VN" dirty="0"/>
              <a:t>Y tưởng và giải pháp</a:t>
            </a:r>
            <a:endParaRPr lang="vi-VN" dirty="0"/>
          </a:p>
          <a:p>
            <a:pPr lvl="1"/>
            <a:r>
              <a:rPr lang="vi-VN" dirty="0">
                <a:hlinkClick r:id="rId1" action="ppaction://hlinksldjump"/>
              </a:rPr>
              <a:t>Cung cấp ví dụ để chứng minh</a:t>
            </a:r>
            <a:endParaRPr lang="vi-VN" dirty="0"/>
          </a:p>
          <a:p>
            <a:pPr lvl="1"/>
            <a:r>
              <a:rPr lang="vi-VN" dirty="0"/>
              <a:t>Lợi ích khi áp dụng giải pháp</a:t>
            </a:r>
            <a:endParaRPr lang="vi-VN" dirty="0"/>
          </a:p>
          <a:p>
            <a:pPr lvl="1"/>
            <a:r>
              <a:rPr lang="vi-VN" dirty="0"/>
              <a:t>Chương trình hành động / Các việc làm cụ thể</a:t>
            </a:r>
            <a:br>
              <a:rPr lang="vi-V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z="2400" smtClean="0"/>
            </a:fld>
            <a:endParaRPr 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Tóm tắt</a:t>
            </a:r>
            <a:endParaRPr lang="vi-VN" dirty="0"/>
          </a:p>
          <a:p>
            <a:r>
              <a:rPr lang="vi-VN" dirty="0"/>
              <a:t>Kết luận cuối cùng</a:t>
            </a:r>
            <a:endParaRPr lang="vi-VN" dirty="0"/>
          </a:p>
          <a:p>
            <a:pPr lvl="1"/>
            <a:r>
              <a:rPr lang="vi-VN" dirty="0"/>
              <a:t>Liệu còn điều gì bạn muốn người nghe ghi nhớ?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z="2400" smtClean="0"/>
            </a:fld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207" y="2857115"/>
            <a:ext cx="10515600" cy="1325563"/>
          </a:xfrm>
        </p:spPr>
        <p:txBody>
          <a:bodyPr/>
          <a:lstStyle/>
          <a:p>
            <a:r>
              <a:rPr lang="vi-VN" dirty="0"/>
              <a:t>Cảm ơn sự chú ý của quý vị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z="2400" smtClean="0"/>
            </a:fld>
            <a:endParaRPr lang="en-US" sz="240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958565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16921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vi-VN" dirty="0"/>
              <a:t>Ví dụ: Ta có thể phát biểu trích dẫn lợi ích khi học ngành công nghệ thông tin</a:t>
            </a:r>
            <a:endParaRPr lang="vi-VN" dirty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vi-VN" dirty="0"/>
              <a:t>“Hằng năm, công nghệ mới luôn được phát triển và thể hiện tầm quan trọng của nó đối với cuộc sống.</a:t>
            </a:r>
            <a:br>
              <a:rPr lang="vi-VN" dirty="0"/>
            </a:br>
            <a:r>
              <a:rPr lang="vi-VN" dirty="0"/>
              <a:t>Các doanh nghiệp cũng thay đổi theo hướng cập nhật công nghệ thông tin và yêu cầu sự thay đổi về nhân sự giỏi công nghệ.</a:t>
            </a:r>
            <a:br>
              <a:rPr lang="vi-VN" dirty="0"/>
            </a:br>
            <a:r>
              <a:rPr lang="vi-VN" dirty="0"/>
              <a:t>Ngành học CNTT được coi là lĩnh vực ngày một phát triển và trở nên hữu ích cho các bạn muốn xây dựng sự nghiệp với ngành </a:t>
            </a:r>
            <a:r>
              <a:rPr lang="vi-VN" dirty="0" err="1"/>
              <a:t>này.Vậy</a:t>
            </a:r>
            <a:r>
              <a:rPr lang="vi-VN" dirty="0"/>
              <a:t> những lợi ích khi học ngành CNTT là gì?”</a:t>
            </a:r>
            <a:endParaRPr lang="vi-VN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z="2400" smtClean="0"/>
            </a:fld>
            <a:endParaRPr lang="en-US" sz="2400"/>
          </a:p>
        </p:txBody>
      </p:sp>
      <p:grpSp>
        <p:nvGrpSpPr>
          <p:cNvPr id="7" name="Group 6"/>
          <p:cNvGrpSpPr/>
          <p:nvPr/>
        </p:nvGrpSpPr>
        <p:grpSpPr>
          <a:xfrm>
            <a:off x="5658895" y="6005094"/>
            <a:ext cx="874207" cy="702512"/>
            <a:chOff x="5658895" y="6005094"/>
            <a:chExt cx="874207" cy="702512"/>
          </a:xfrm>
        </p:grpSpPr>
        <p:sp>
          <p:nvSpPr>
            <p:cNvPr id="6" name="Rectangle 5"/>
            <p:cNvSpPr/>
            <p:nvPr/>
          </p:nvSpPr>
          <p:spPr>
            <a:xfrm>
              <a:off x="5658895" y="6005094"/>
              <a:ext cx="874207" cy="7025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U-Turn 4">
              <a:hlinkClick r:id="rId1" action="ppaction://hlinksldjump"/>
            </p:cNvPr>
            <p:cNvSpPr/>
            <p:nvPr/>
          </p:nvSpPr>
          <p:spPr>
            <a:xfrm rot="10800000" flipH="1">
              <a:off x="5814646" y="6090068"/>
              <a:ext cx="562708" cy="532563"/>
            </a:xfrm>
            <a:prstGeom prst="uturnArrow">
              <a:avLst>
                <a:gd name="adj1" fmla="val 23113"/>
                <a:gd name="adj2" fmla="val 25000"/>
                <a:gd name="adj3" fmla="val 36321"/>
                <a:gd name="adj4" fmla="val 43750"/>
                <a:gd name="adj5" fmla="val 10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tuyển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2020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611FE-699B-4026-AEB0-EB2B95A0A0A2}" type="slidenum">
              <a:rPr lang="en-US" sz="2400" smtClean="0"/>
            </a:fld>
            <a:endParaRPr lang="en-US" sz="24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06769" y="2421653"/>
          <a:ext cx="9123904" cy="3934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01246"/>
                <a:gridCol w="2922658"/>
              </a:tblGrid>
              <a:tr h="393470">
                <a:tc>
                  <a:txBody>
                    <a:bodyPr/>
                    <a:lstStyle/>
                    <a:p>
                      <a:r>
                        <a:rPr lang="en-US" b="1" dirty="0" err="1"/>
                        <a:t>Tên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ngành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chuyên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ngành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vi-VN" b="1" dirty="0"/>
                        <a:t>Số lượng tuyển sinh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/>
                        <a:t>Công </a:t>
                      </a:r>
                      <a:r>
                        <a:rPr lang="en-US" b="1" dirty="0" err="1"/>
                        <a:t>nghệ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thông</a:t>
                      </a:r>
                      <a:r>
                        <a:rPr lang="en-US" b="1" dirty="0"/>
                        <a:t> tin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272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/>
                        <a:t>Công </a:t>
                      </a:r>
                      <a:r>
                        <a:rPr lang="en-US" b="1" dirty="0" err="1"/>
                        <a:t>nghệ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thông</a:t>
                      </a:r>
                      <a:r>
                        <a:rPr lang="en-US" b="1" dirty="0"/>
                        <a:t> tin – CLC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144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sv-SE" b="1" dirty="0"/>
                        <a:t>Công nghệ thông tin – HA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75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 err="1"/>
                        <a:t>Mạng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máy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tính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và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truyền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thông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dữ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liệu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149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 err="1"/>
                        <a:t>Kỹ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thuật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phần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mềm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266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 err="1"/>
                        <a:t>Hệ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thống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thông</a:t>
                      </a:r>
                      <a:r>
                        <a:rPr lang="en-US" b="1" dirty="0"/>
                        <a:t> tin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135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/>
                        <a:t>Khoa </a:t>
                      </a:r>
                      <a:r>
                        <a:rPr lang="en-US" b="1" dirty="0" err="1"/>
                        <a:t>học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máy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tính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178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/>
                        <a:t>Tin </a:t>
                      </a:r>
                      <a:r>
                        <a:rPr lang="en-US" b="1" dirty="0" err="1"/>
                        <a:t>học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Ứng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dụng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32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93470">
                <a:tc>
                  <a:txBody>
                    <a:bodyPr/>
                    <a:lstStyle/>
                    <a:p>
                      <a:r>
                        <a:rPr lang="en-US" b="1" dirty="0" err="1"/>
                        <a:t>Tổng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1251</a:t>
                      </a:r>
                      <a:endParaRPr 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457172" y="954418"/>
            <a:ext cx="874207" cy="702512"/>
            <a:chOff x="5658895" y="6005094"/>
            <a:chExt cx="874207" cy="702512"/>
          </a:xfrm>
        </p:grpSpPr>
        <p:sp>
          <p:nvSpPr>
            <p:cNvPr id="7" name="Rectangle 6"/>
            <p:cNvSpPr/>
            <p:nvPr/>
          </p:nvSpPr>
          <p:spPr>
            <a:xfrm>
              <a:off x="5658895" y="6005094"/>
              <a:ext cx="874207" cy="70251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U-Turn 7">
              <a:hlinkClick r:id="rId1" action="ppaction://hlinksldjump"/>
            </p:cNvPr>
            <p:cNvSpPr/>
            <p:nvPr/>
          </p:nvSpPr>
          <p:spPr>
            <a:xfrm rot="10800000" flipH="1">
              <a:off x="5814646" y="6090068"/>
              <a:ext cx="562708" cy="532563"/>
            </a:xfrm>
            <a:prstGeom prst="uturnArrow">
              <a:avLst>
                <a:gd name="adj1" fmla="val 23113"/>
                <a:gd name="adj2" fmla="val 25000"/>
                <a:gd name="adj3" fmla="val 36321"/>
                <a:gd name="adj4" fmla="val 43750"/>
                <a:gd name="adj5" fmla="val 100000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Presentation</Application>
  <PresentationFormat>Widescreen</PresentationFormat>
  <Paragraphs>111</Paragraphs>
  <Slides>8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BỐ CỤC MỘT BÀI THUYẾT TRÌNH</vt:lpstr>
      <vt:lpstr>Giới thiệu</vt:lpstr>
      <vt:lpstr>Phần mở đầu</vt:lpstr>
      <vt:lpstr>Phần chính</vt:lpstr>
      <vt:lpstr>Phần kết</vt:lpstr>
      <vt:lpstr>Cảm ơn sự chú ý của quý vị</vt:lpstr>
      <vt:lpstr>Ví dụ: sử dụng một đoạn trích dẫn khi giới thiệu</vt:lpstr>
      <vt:lpstr>Ví dụ minh chứng một vấn đề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Quốc</dc:creator>
  <cp:lastModifiedBy>PC</cp:lastModifiedBy>
  <cp:revision>3</cp:revision>
  <dcterms:created xsi:type="dcterms:W3CDTF">2025-10-19T05:09:00Z</dcterms:created>
  <dcterms:modified xsi:type="dcterms:W3CDTF">2025-10-21T02:03:02Z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B0D2C418C375444BBA6DFBFE0F1D6B5F_13</vt:lpwstr>
  </property>
  <property fmtid="{D5CDD505-2E9C-101B-9397-08002B2CF9AE}" pid="3" name="KSOProductBuildVer">
    <vt:lpwstr>1033-12.2.0.22549</vt:lpwstr>
  </property>
</Properties>
</file>