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7" r:id="rId9"/>
    <p:sldId id="263"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73957" autoAdjust="0"/>
  </p:normalViewPr>
  <p:slideViewPr>
    <p:cSldViewPr>
      <p:cViewPr varScale="1">
        <p:scale>
          <a:sx n="42" d="100"/>
          <a:sy n="42" d="100"/>
        </p:scale>
        <p:origin x="160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Hey Everyone, My Name is Ishant Kumar and I am a data analyst. I will be walking you through this presentation and explaining some valuable insights on social buzz.</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dirty="0">
                <a:solidFill>
                  <a:srgbClr val="ECECEC"/>
                </a:solidFill>
                <a:effectLst/>
                <a:highlight>
                  <a:srgbClr val="212121"/>
                </a:highlight>
                <a:latin typeface="Söhne"/>
              </a:rPr>
              <a:t>In our analysis of Social Buzz's content data, we discovered several key insights that can inform strategic decisions moving forward.</a:t>
            </a:r>
          </a:p>
          <a:p>
            <a:pPr algn="l">
              <a:buFont typeface="Arial" panose="020B0604020202020204" pitchFamily="34" charset="0"/>
              <a:buChar char="•"/>
            </a:pPr>
            <a:r>
              <a:rPr lang="en-US" b="0" i="0" dirty="0">
                <a:solidFill>
                  <a:srgbClr val="ECECEC"/>
                </a:solidFill>
                <a:effectLst/>
                <a:highlight>
                  <a:srgbClr val="212121"/>
                </a:highlight>
                <a:latin typeface="Söhne"/>
              </a:rPr>
              <a:t>We identified a total of 16 distinct content categories, with Animal and Science emerging as the most popular ones among users.</a:t>
            </a:r>
          </a:p>
          <a:p>
            <a:pPr algn="l">
              <a:buFont typeface="Arial" panose="020B0604020202020204" pitchFamily="34" charset="0"/>
              <a:buChar char="•"/>
            </a:pPr>
            <a:r>
              <a:rPr lang="en-US" b="0" i="0" dirty="0">
                <a:solidFill>
                  <a:srgbClr val="ECECEC"/>
                </a:solidFill>
                <a:effectLst/>
                <a:highlight>
                  <a:srgbClr val="212121"/>
                </a:highlight>
                <a:latin typeface="Söhne"/>
              </a:rPr>
              <a:t>Among the four types of content – Photo, Video, GIF, and Audio – our analysis revealed that people prefer photo and video content the most.</a:t>
            </a:r>
          </a:p>
          <a:p>
            <a:pPr algn="l">
              <a:buFont typeface="Arial" panose="020B0604020202020204" pitchFamily="34" charset="0"/>
              <a:buChar char="•"/>
            </a:pPr>
            <a:r>
              <a:rPr lang="en-US" b="0" i="0" dirty="0">
                <a:solidFill>
                  <a:srgbClr val="ECECEC"/>
                </a:solidFill>
                <a:effectLst/>
                <a:highlight>
                  <a:srgbClr val="212121"/>
                </a:highlight>
                <a:latin typeface="Söhne"/>
              </a:rPr>
              <a:t>When examining post frequency by month, we found that May had the highest number of posts, totaling 2138, while February had the lowest, with 1914 posts.</a:t>
            </a:r>
          </a:p>
          <a:p>
            <a:pPr algn="l"/>
            <a:r>
              <a:rPr lang="en-US" b="1" i="0" dirty="0">
                <a:solidFill>
                  <a:srgbClr val="ECECEC"/>
                </a:solidFill>
                <a:effectLst/>
                <a:highlight>
                  <a:srgbClr val="212121"/>
                </a:highlight>
                <a:latin typeface="Söhne"/>
              </a:rPr>
              <a:t>Conclusion:</a:t>
            </a:r>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In light of these findings, Social Buzz should consider focusing its efforts on the top 5 categories: Animal, Technology, Science, Healthy Eating, and Food. By tailoring content and campaigns to these categories, Social Buzz can better engage with its audience and drive user engagement.</a:t>
            </a:r>
          </a:p>
          <a:p>
            <a:pPr algn="l"/>
            <a:r>
              <a:rPr lang="en-US" b="0" i="0" dirty="0">
                <a:solidFill>
                  <a:srgbClr val="ECECEC"/>
                </a:solidFill>
                <a:effectLst/>
                <a:highlight>
                  <a:srgbClr val="212121"/>
                </a:highlight>
                <a:latin typeface="Söhne"/>
              </a:rPr>
              <a:t>Additionally, our analysis highlights the importance of maximizing efforts during peak posting months. Specifically, Social Buzz should capitalize on the high post volumes in January, May, and August to maximize reach and impact.</a:t>
            </a:r>
          </a:p>
          <a:p>
            <a:pPr algn="l"/>
            <a:r>
              <a:rPr lang="en-US" b="0" i="0" dirty="0">
                <a:solidFill>
                  <a:srgbClr val="ECECEC"/>
                </a:solidFill>
                <a:effectLst/>
                <a:highlight>
                  <a:srgbClr val="212121"/>
                </a:highlight>
                <a:latin typeface="Söhne"/>
              </a:rPr>
              <a:t>By leveraging these insights, Social Buzz can enhance its content strategy, optimize audience targeting, and ultimately drive growth and success in the dynamic world of social media.</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buFont typeface="Arial" panose="020B0604020202020204" pitchFamily="34" charset="0"/>
              <a:buChar char="•"/>
            </a:pPr>
            <a:r>
              <a:rPr lang="en-US" dirty="0"/>
              <a:t>Let’s take a look at what we will be covering in this presentation. </a:t>
            </a:r>
          </a:p>
          <a:p>
            <a:pPr algn="l">
              <a:buFont typeface="Arial" panose="020B0604020202020204" pitchFamily="34" charset="0"/>
              <a:buChar char="•"/>
            </a:pPr>
            <a:r>
              <a:rPr lang="en-US" b="1" i="0" dirty="0">
                <a:solidFill>
                  <a:srgbClr val="ECECEC"/>
                </a:solidFill>
                <a:effectLst/>
                <a:highlight>
                  <a:srgbClr val="212121"/>
                </a:highlight>
                <a:latin typeface="Söhne"/>
              </a:rPr>
              <a:t>Project Recap</a:t>
            </a:r>
            <a:r>
              <a:rPr lang="en-US" b="0" i="0" dirty="0">
                <a:solidFill>
                  <a:srgbClr val="ECECEC"/>
                </a:solidFill>
                <a:effectLst/>
                <a:highlight>
                  <a:srgbClr val="212121"/>
                </a:highlight>
                <a:latin typeface="Söhne"/>
              </a:rPr>
              <a:t> where we will have Brief revisit on the project objectives and what we were set out to achieve.</a:t>
            </a:r>
          </a:p>
          <a:p>
            <a:pPr algn="l">
              <a:buFont typeface="Arial" panose="020B0604020202020204" pitchFamily="34" charset="0"/>
              <a:buChar char="•"/>
            </a:pPr>
            <a:r>
              <a:rPr lang="en-US" b="1" i="0" dirty="0">
                <a:solidFill>
                  <a:srgbClr val="ECECEC"/>
                </a:solidFill>
                <a:effectLst/>
                <a:highlight>
                  <a:srgbClr val="212121"/>
                </a:highlight>
                <a:latin typeface="Söhne"/>
              </a:rPr>
              <a:t>Problem</a:t>
            </a:r>
            <a:r>
              <a:rPr lang="en-US" b="0" i="0" dirty="0">
                <a:solidFill>
                  <a:srgbClr val="ECECEC"/>
                </a:solidFill>
                <a:effectLst/>
                <a:highlight>
                  <a:srgbClr val="212121"/>
                </a:highlight>
                <a:latin typeface="Söhne"/>
              </a:rPr>
              <a:t> where I will Highlight the main challenge or issue that prompted our analysis.</a:t>
            </a:r>
          </a:p>
          <a:p>
            <a:pPr algn="l">
              <a:buFont typeface="Arial" panose="020B0604020202020204" pitchFamily="34" charset="0"/>
              <a:buChar char="•"/>
            </a:pPr>
            <a:r>
              <a:rPr lang="en-US" b="1" i="0" dirty="0">
                <a:solidFill>
                  <a:srgbClr val="ECECEC"/>
                </a:solidFill>
                <a:effectLst/>
                <a:highlight>
                  <a:srgbClr val="212121"/>
                </a:highlight>
                <a:latin typeface="Söhne"/>
              </a:rPr>
              <a:t>The Analytics Team</a:t>
            </a:r>
            <a:r>
              <a:rPr lang="en-US" b="0" i="0" dirty="0">
                <a:solidFill>
                  <a:srgbClr val="ECECEC"/>
                </a:solidFill>
                <a:effectLst/>
                <a:highlight>
                  <a:srgbClr val="212121"/>
                </a:highlight>
                <a:latin typeface="Söhne"/>
              </a:rPr>
              <a:t>: I will Introduce you to the members of the analytics team involved in the project.</a:t>
            </a:r>
          </a:p>
          <a:p>
            <a:pPr algn="l">
              <a:buFont typeface="Arial" panose="020B0604020202020204" pitchFamily="34" charset="0"/>
              <a:buChar char="•"/>
            </a:pPr>
            <a:r>
              <a:rPr lang="en-US" b="1" i="0" dirty="0">
                <a:solidFill>
                  <a:srgbClr val="ECECEC"/>
                </a:solidFill>
                <a:effectLst/>
                <a:highlight>
                  <a:srgbClr val="212121"/>
                </a:highlight>
                <a:latin typeface="Söhne"/>
              </a:rPr>
              <a:t>Process</a:t>
            </a:r>
            <a:r>
              <a:rPr lang="en-US" b="0" i="0" dirty="0">
                <a:solidFill>
                  <a:srgbClr val="ECECEC"/>
                </a:solidFill>
                <a:effectLst/>
                <a:highlight>
                  <a:srgbClr val="212121"/>
                </a:highlight>
                <a:latin typeface="Söhne"/>
              </a:rPr>
              <a:t>: I will Outline the steps we followed in our analysis and data exploration.</a:t>
            </a:r>
          </a:p>
          <a:p>
            <a:pPr algn="l">
              <a:buFont typeface="Arial" panose="020B0604020202020204" pitchFamily="34" charset="0"/>
              <a:buChar char="•"/>
            </a:pPr>
            <a:r>
              <a:rPr lang="en-US" b="1" i="0" dirty="0">
                <a:solidFill>
                  <a:srgbClr val="ECECEC"/>
                </a:solidFill>
                <a:effectLst/>
                <a:highlight>
                  <a:srgbClr val="212121"/>
                </a:highlight>
                <a:latin typeface="Söhne"/>
              </a:rPr>
              <a:t>Insights</a:t>
            </a:r>
            <a:r>
              <a:rPr lang="en-US" b="0" i="0" dirty="0">
                <a:solidFill>
                  <a:srgbClr val="ECECEC"/>
                </a:solidFill>
                <a:effectLst/>
                <a:highlight>
                  <a:srgbClr val="212121"/>
                </a:highlight>
                <a:latin typeface="Söhne"/>
              </a:rPr>
              <a:t>:  where I will be sharing the key findings and insights we uncovered and a Summary</a:t>
            </a:r>
            <a:endParaRPr lang="en-US" b="0"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dirty="0">
                <a:solidFill>
                  <a:srgbClr val="ECECEC"/>
                </a:solidFill>
                <a:effectLst/>
                <a:highlight>
                  <a:srgbClr val="212121"/>
                </a:highlight>
                <a:latin typeface="Söhne"/>
              </a:rPr>
              <a:t>Social Buzz, a rapidly expanding technology unicorn, faces the challenge of scaling its operations globally. To navigate this growth and prepare for a potential Initial Public Offering (IPO), Accenture has initiated a three-month Proof of Concept (POC). The primary objectives of this POC are:</a:t>
            </a:r>
          </a:p>
          <a:p>
            <a:pPr algn="l">
              <a:buFont typeface="+mj-lt"/>
              <a:buAutoNum type="arabicPeriod"/>
            </a:pPr>
            <a:r>
              <a:rPr lang="en-US" b="0" i="0" dirty="0">
                <a:solidFill>
                  <a:srgbClr val="ECECEC"/>
                </a:solidFill>
                <a:effectLst/>
                <a:highlight>
                  <a:srgbClr val="212121"/>
                </a:highlight>
                <a:latin typeface="Söhne"/>
              </a:rPr>
              <a:t>Conduct an audit of Social Buzz's big data practices to assess their current capabilities and identify areas for improvement.</a:t>
            </a:r>
          </a:p>
          <a:p>
            <a:pPr algn="l">
              <a:buFont typeface="+mj-lt"/>
              <a:buAutoNum type="arabicPeriod"/>
            </a:pPr>
            <a:r>
              <a:rPr lang="en-US" b="0" i="0" dirty="0">
                <a:solidFill>
                  <a:srgbClr val="ECECEC"/>
                </a:solidFill>
                <a:effectLst/>
                <a:highlight>
                  <a:srgbClr val="212121"/>
                </a:highlight>
                <a:latin typeface="Söhne"/>
              </a:rPr>
              <a:t>Provide recommendations for a successful IPO, leveraging insights from data analysis and market trends.</a:t>
            </a:r>
          </a:p>
          <a:p>
            <a:pPr algn="l">
              <a:buFont typeface="+mj-lt"/>
              <a:buAutoNum type="arabicPeriod"/>
            </a:pPr>
            <a:r>
              <a:rPr lang="en-US" b="0" i="0" dirty="0">
                <a:solidFill>
                  <a:srgbClr val="ECECEC"/>
                </a:solidFill>
                <a:effectLst/>
                <a:highlight>
                  <a:srgbClr val="212121"/>
                </a:highlight>
                <a:latin typeface="Söhne"/>
              </a:rPr>
              <a:t>Perform analysis to determine Social Buzz's top 5 most popular categories of content, enabling the company to capitalize on its vast volume of user-generated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0" i="0" dirty="0">
                <a:solidFill>
                  <a:srgbClr val="ECECEC"/>
                </a:solidFill>
                <a:effectLst/>
                <a:highlight>
                  <a:srgbClr val="212121"/>
                </a:highlight>
                <a:latin typeface="Söhne"/>
              </a:rPr>
              <a:t>Social Buzz generates an overwhelming amount of content, with over 100,000 posts per day and a staggering 36,500,000 pieces of content annually. This presents a significant challenge in effectively harnessing and monetizing this content due to its sheer volume and diversity.</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I would like to introduce you to the analytics team. We have Andrew Fleming as The Chief Technical Architect, Marcus </a:t>
            </a:r>
            <a:r>
              <a:rPr lang="en-US" dirty="0" err="1"/>
              <a:t>Rompton</a:t>
            </a:r>
            <a:r>
              <a:rPr lang="en-US" dirty="0"/>
              <a:t> as Senior Principle and myself Ishant Kumar as Data analyst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Let's explore our data analysis process:</a:t>
            </a:r>
          </a:p>
          <a:p>
            <a:pPr lvl="0"/>
            <a:endParaRPr lang="en-US" dirty="0"/>
          </a:p>
          <a:p>
            <a:pPr lvl="0"/>
            <a:r>
              <a:rPr lang="en-US" dirty="0"/>
              <a:t>1. Data Understanding:</a:t>
            </a:r>
          </a:p>
          <a:p>
            <a:pPr lvl="0"/>
            <a:r>
              <a:rPr lang="en-US" dirty="0"/>
              <a:t>We began by thoroughly understanding our dataset, examining its structure, format, and content to identify key attributes and variables. This laid the foundation for our analysis.</a:t>
            </a:r>
          </a:p>
          <a:p>
            <a:pPr lvl="0"/>
            <a:endParaRPr lang="en-US" dirty="0"/>
          </a:p>
          <a:p>
            <a:pPr lvl="0"/>
            <a:r>
              <a:rPr lang="en-US" dirty="0"/>
              <a:t>2. Data Cleaning:</a:t>
            </a:r>
          </a:p>
          <a:p>
            <a:pPr lvl="0"/>
            <a:r>
              <a:rPr lang="en-US" dirty="0"/>
              <a:t>Next, we cleaned the data to ensure accuracy, consistency, and completeness. This involved addressing issues like missing values, duplicates, outliers, and formatting inconsistencies to prepare the data for analysis.</a:t>
            </a:r>
          </a:p>
          <a:p>
            <a:pPr lvl="0"/>
            <a:endParaRPr lang="en-US" dirty="0"/>
          </a:p>
          <a:p>
            <a:pPr lvl="0"/>
            <a:r>
              <a:rPr lang="en-US" dirty="0"/>
              <a:t>3. Data Modelling:</a:t>
            </a:r>
          </a:p>
          <a:p>
            <a:pPr lvl="0"/>
            <a:r>
              <a:rPr lang="en-US" dirty="0"/>
              <a:t>With a cleaned dataset, we applied statistical and machine learning techniques to uncover patterns, relationships, and trends. This included building predictive models and clustering algorithms to extract insights.</a:t>
            </a:r>
          </a:p>
          <a:p>
            <a:pPr lvl="0"/>
            <a:endParaRPr lang="en-US" dirty="0"/>
          </a:p>
          <a:p>
            <a:pPr lvl="0"/>
            <a:r>
              <a:rPr lang="en-US" dirty="0"/>
              <a:t>4. Data Analysis:</a:t>
            </a:r>
          </a:p>
          <a:p>
            <a:pPr lvl="0"/>
            <a:r>
              <a:rPr lang="en-US" dirty="0"/>
              <a:t>We conducted in-depth analysis to interpret results, evaluating performance metrics and identifying significant findings or correlations. This helped us gain valuable insights into underlying patterns and drivers.</a:t>
            </a:r>
          </a:p>
          <a:p>
            <a:pPr lvl="0"/>
            <a:endParaRPr lang="en-US" dirty="0"/>
          </a:p>
          <a:p>
            <a:pPr lvl="0"/>
            <a:r>
              <a:rPr lang="en-US" dirty="0"/>
              <a:t>5. Uncover Insights:</a:t>
            </a:r>
          </a:p>
          <a:p>
            <a:pPr lvl="0"/>
            <a:r>
              <a:rPr lang="en-US" dirty="0"/>
              <a:t>Finally, we synthesized our findings into actionable insights, translating complex results into clear, understandable insights. This empowered stakeholders to make informed decisions and capitalize on opportunities.</a:t>
            </a:r>
          </a:p>
          <a:p>
            <a:pPr lvl="0"/>
            <a:endParaRPr lang="en-US" dirty="0"/>
          </a:p>
          <a:p>
            <a:pPr lvl="0"/>
            <a:r>
              <a:rPr lang="en-US" dirty="0"/>
              <a:t>In summary, our data-driven approach involved understanding, cleaning, modeling, analyzing, and uncovering insights from our data to drive meaningful impact for our organization.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We have 16 unique categories out of which Animal is the most </a:t>
            </a:r>
            <a:r>
              <a:rPr lang="en-US" dirty="0" err="1"/>
              <a:t>favourite</a:t>
            </a:r>
            <a:r>
              <a:rPr lang="en-US" dirty="0"/>
              <a:t> category and May was the month with the most number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We have the top 5 most popular categories. First we have Animals that has count of 74965 posts, then Science with 71168 posts and Healthy Eating with 69339 posts. Then comes Technology and Food with 68738 posts and 66676 posts each.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sv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Times New Roman" panose="02020603050405020304" pitchFamily="18" charset="0"/>
                <a:cs typeface="Times New Roman" panose="02020603050405020304" pitchFamily="18" charset="0"/>
              </a:rPr>
              <a:t>Social Buzz</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362F9874-5A74-6C75-7E98-AF6FFDC23C8D}"/>
              </a:ext>
            </a:extLst>
          </p:cNvPr>
          <p:cNvSpPr txBox="1"/>
          <p:nvPr/>
        </p:nvSpPr>
        <p:spPr>
          <a:xfrm>
            <a:off x="10972800" y="1161805"/>
            <a:ext cx="6858000" cy="7848302"/>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rgbClr val="A100FF"/>
                </a:solidFill>
                <a:latin typeface="Times New Roman" panose="02020603050405020304" pitchFamily="18" charset="0"/>
                <a:cs typeface="Times New Roman" panose="02020603050405020304" pitchFamily="18" charset="0"/>
              </a:rPr>
              <a:t>There are a total of 16 distinct content categories. Out of which Animal and Science are the most popular one.</a:t>
            </a:r>
          </a:p>
          <a:p>
            <a:endParaRPr lang="en-IN" sz="2400" dirty="0">
              <a:solidFill>
                <a:srgbClr val="A100FF"/>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solidFill>
                  <a:srgbClr val="A100FF"/>
                </a:solidFill>
                <a:latin typeface="Times New Roman" panose="02020603050405020304" pitchFamily="18" charset="0"/>
                <a:cs typeface="Times New Roman" panose="02020603050405020304" pitchFamily="18" charset="0"/>
              </a:rPr>
              <a:t>4 Types of content – Photo, Video, GIF and Audio, out of which people prefer photo and video the most.</a:t>
            </a:r>
          </a:p>
          <a:p>
            <a:endParaRPr lang="en-IN" sz="2400" dirty="0">
              <a:solidFill>
                <a:srgbClr val="A100FF"/>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solidFill>
                  <a:srgbClr val="A100FF"/>
                </a:solidFill>
                <a:latin typeface="Times New Roman" panose="02020603050405020304" pitchFamily="18" charset="0"/>
                <a:cs typeface="Times New Roman" panose="02020603050405020304" pitchFamily="18" charset="0"/>
              </a:rPr>
              <a:t>May Month has the highest number of posts and stands at 2138 posts, while February month has the lowest number off posts (1914 Posts).</a:t>
            </a:r>
          </a:p>
          <a:p>
            <a:pPr marL="285750" indent="-285750">
              <a:buFont typeface="Wingdings" panose="05000000000000000000" pitchFamily="2" charset="2"/>
              <a:buChar char="Ø"/>
            </a:pPr>
            <a:endParaRPr lang="en-IN" sz="2400" dirty="0">
              <a:solidFill>
                <a:srgbClr val="A100FF"/>
              </a:solidFill>
              <a:latin typeface="Times New Roman" panose="02020603050405020304" pitchFamily="18" charset="0"/>
              <a:cs typeface="Times New Roman" panose="02020603050405020304" pitchFamily="18" charset="0"/>
            </a:endParaRPr>
          </a:p>
          <a:p>
            <a:r>
              <a:rPr lang="en-IN" sz="2400" dirty="0">
                <a:solidFill>
                  <a:srgbClr val="A100FF"/>
                </a:solidFill>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IN" sz="2400" dirty="0">
                <a:solidFill>
                  <a:srgbClr val="A100FF"/>
                </a:solidFill>
                <a:latin typeface="Times New Roman" panose="02020603050405020304" pitchFamily="18" charset="0"/>
                <a:cs typeface="Times New Roman" panose="02020603050405020304" pitchFamily="18" charset="0"/>
              </a:rPr>
              <a:t>Social Buzz should focus more on the top 5 categories that’s Animal, Technology, Science, Healthy eating and food and can create a campaign to specifically target those audiences.</a:t>
            </a:r>
          </a:p>
          <a:p>
            <a:endParaRPr lang="en-IN" sz="2400" dirty="0">
              <a:solidFill>
                <a:srgbClr val="A100FF"/>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solidFill>
                  <a:srgbClr val="A100FF"/>
                </a:solidFill>
                <a:latin typeface="Times New Roman" panose="02020603050405020304" pitchFamily="18" charset="0"/>
                <a:cs typeface="Times New Roman" panose="02020603050405020304" pitchFamily="18" charset="0"/>
              </a:rPr>
              <a:t>Social Buzz can need to maximize in the month of January, May and August as the number of posts in these months are the highest.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4412"/>
          </a:xfrm>
          <a:prstGeom prst="rect">
            <a:avLst/>
          </a:prstGeom>
        </p:spPr>
        <p:txBody>
          <a:bodyPr lIns="0" tIns="0" rIns="0" bIns="0" rtlCol="0" anchor="t">
            <a:spAutoFit/>
          </a:bodyPr>
          <a:lstStyle/>
          <a:p>
            <a:pPr>
              <a:lnSpc>
                <a:spcPts val="3640"/>
              </a:lnSpc>
            </a:pPr>
            <a:r>
              <a:rPr lang="en-US" sz="2600" spc="-26" dirty="0">
                <a:solidFill>
                  <a:srgbClr val="FFFFFF"/>
                </a:solidFill>
                <a:latin typeface="Times New Roman" panose="02020603050405020304" pitchFamily="18" charset="0"/>
                <a:cs typeface="Times New Roman" panose="02020603050405020304" pitchFamily="18"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22918"/>
            <a:chOff x="0" y="0"/>
            <a:chExt cx="11564591" cy="5097223"/>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0" y="2298166"/>
              <a:ext cx="11564591" cy="2799057"/>
            </a:xfrm>
            <a:prstGeom prst="rect">
              <a:avLst/>
            </a:prstGeom>
          </p:spPr>
          <p:txBody>
            <a:bodyPr lIns="0" tIns="0" rIns="0" bIns="0" rtlCol="0" anchor="t">
              <a:spAutoFit/>
            </a:bodyPr>
            <a:lstStyle/>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Project recap</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Problem</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The Analytics team</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Process</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Insights</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Project Recap</a:t>
            </a:r>
          </a:p>
        </p:txBody>
      </p:sp>
      <p:sp>
        <p:nvSpPr>
          <p:cNvPr id="34" name="TextBox 33">
            <a:extLst>
              <a:ext uri="{FF2B5EF4-FFF2-40B4-BE49-F238E27FC236}">
                <a16:creationId xmlns:a16="http://schemas.microsoft.com/office/drawing/2014/main" id="{A9791E6E-5D30-0DD3-3D27-E5F975738E15}"/>
              </a:ext>
            </a:extLst>
          </p:cNvPr>
          <p:cNvSpPr txBox="1"/>
          <p:nvPr/>
        </p:nvSpPr>
        <p:spPr>
          <a:xfrm>
            <a:off x="8782194" y="2572647"/>
            <a:ext cx="7143606" cy="501675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Social Buzz is a fast growing technology unicorn that need to adapt quickly to it's global scale.</a:t>
            </a:r>
          </a:p>
          <a:p>
            <a:r>
              <a:rPr lang="en-US" sz="3200" dirty="0">
                <a:latin typeface="Times New Roman" panose="02020603050405020304" pitchFamily="18" charset="0"/>
                <a:cs typeface="Times New Roman" panose="02020603050405020304" pitchFamily="18" charset="0"/>
              </a:rPr>
              <a:t>Accenture has begun a 3 month POC Focusing on these tasks: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 audit of Social Buzz's big data practice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Recommendations for a successful IPO</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Analysis to find Social Buzz's top 5 most popular categories of content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Problem</a:t>
            </a:r>
          </a:p>
        </p:txBody>
      </p:sp>
      <p:sp>
        <p:nvSpPr>
          <p:cNvPr id="22" name="TextBox 21">
            <a:extLst>
              <a:ext uri="{FF2B5EF4-FFF2-40B4-BE49-F238E27FC236}">
                <a16:creationId xmlns:a16="http://schemas.microsoft.com/office/drawing/2014/main" id="{3E678F40-45A8-6E10-295A-67A98F2D9F7A}"/>
              </a:ext>
            </a:extLst>
          </p:cNvPr>
          <p:cNvSpPr txBox="1"/>
          <p:nvPr/>
        </p:nvSpPr>
        <p:spPr>
          <a:xfrm>
            <a:off x="2619062" y="5189641"/>
            <a:ext cx="6599001" cy="4154984"/>
          </a:xfrm>
          <a:prstGeom prst="rect">
            <a:avLst/>
          </a:prstGeom>
          <a:noFill/>
        </p:spPr>
        <p:txBody>
          <a:bodyPr wrap="square" rtlCol="0">
            <a:spAutoFit/>
          </a:bodyPr>
          <a:lstStyle/>
          <a:p>
            <a:r>
              <a:rPr lang="en-US" sz="3600" dirty="0">
                <a:solidFill>
                  <a:schemeClr val="bg1"/>
                </a:solidFill>
              </a:rPr>
              <a:t>Over 100,000 posts per day</a:t>
            </a:r>
          </a:p>
          <a:p>
            <a:endParaRPr lang="en-US" sz="3600" dirty="0">
              <a:solidFill>
                <a:schemeClr val="bg1"/>
              </a:solidFill>
            </a:endParaRPr>
          </a:p>
          <a:p>
            <a:r>
              <a:rPr lang="en-US" sz="3600" dirty="0">
                <a:solidFill>
                  <a:schemeClr val="bg1"/>
                </a:solidFill>
              </a:rPr>
              <a:t>36,500,000 pieces of content per year!</a:t>
            </a:r>
          </a:p>
          <a:p>
            <a:endParaRPr lang="en-US" sz="24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dirty="0">
                <a:solidFill>
                  <a:schemeClr val="bg1"/>
                </a:solidFill>
              </a:rPr>
              <a:t>Analysis to find Social Buzz's top 5 most popular categories of content</a:t>
            </a:r>
            <a:endParaRPr lang="en-IN"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The Analytics team</a:t>
            </a:r>
          </a:p>
        </p:txBody>
      </p:sp>
      <p:sp>
        <p:nvSpPr>
          <p:cNvPr id="32" name="TextBox 31">
            <a:extLst>
              <a:ext uri="{FF2B5EF4-FFF2-40B4-BE49-F238E27FC236}">
                <a16:creationId xmlns:a16="http://schemas.microsoft.com/office/drawing/2014/main" id="{2A242D7E-B9E6-E604-379B-78CEF0AE62AB}"/>
              </a:ext>
            </a:extLst>
          </p:cNvPr>
          <p:cNvSpPr txBox="1"/>
          <p:nvPr/>
        </p:nvSpPr>
        <p:spPr>
          <a:xfrm>
            <a:off x="14262612" y="1485900"/>
            <a:ext cx="3455677" cy="830997"/>
          </a:xfrm>
          <a:prstGeom prst="rect">
            <a:avLst/>
          </a:prstGeom>
          <a:noFill/>
        </p:spPr>
        <p:txBody>
          <a:bodyPr wrap="square" rtlCol="0">
            <a:spAutoFit/>
          </a:bodyPr>
          <a:lstStyle/>
          <a:p>
            <a:r>
              <a:rPr lang="en-IN" sz="2400" b="1" dirty="0"/>
              <a:t>Andrew Fleming</a:t>
            </a:r>
          </a:p>
          <a:p>
            <a:r>
              <a:rPr lang="en-IN" sz="2400" dirty="0"/>
              <a:t>Chief Technical Architect</a:t>
            </a:r>
          </a:p>
        </p:txBody>
      </p:sp>
      <p:sp>
        <p:nvSpPr>
          <p:cNvPr id="33" name="TextBox 32">
            <a:extLst>
              <a:ext uri="{FF2B5EF4-FFF2-40B4-BE49-F238E27FC236}">
                <a16:creationId xmlns:a16="http://schemas.microsoft.com/office/drawing/2014/main" id="{9B55EF4E-3F3C-7801-F660-3D63901C868B}"/>
              </a:ext>
            </a:extLst>
          </p:cNvPr>
          <p:cNvSpPr txBox="1"/>
          <p:nvPr/>
        </p:nvSpPr>
        <p:spPr>
          <a:xfrm>
            <a:off x="14262611" y="4546241"/>
            <a:ext cx="3455677" cy="830997"/>
          </a:xfrm>
          <a:prstGeom prst="rect">
            <a:avLst/>
          </a:prstGeom>
          <a:noFill/>
        </p:spPr>
        <p:txBody>
          <a:bodyPr wrap="square" rtlCol="0">
            <a:spAutoFit/>
          </a:bodyPr>
          <a:lstStyle/>
          <a:p>
            <a:r>
              <a:rPr lang="en-IN" sz="2400" b="1" dirty="0"/>
              <a:t>Marcus </a:t>
            </a:r>
            <a:r>
              <a:rPr lang="en-IN" sz="2400" b="1" dirty="0" err="1"/>
              <a:t>Rompton</a:t>
            </a:r>
            <a:endParaRPr lang="en-IN" sz="2400" b="1" dirty="0"/>
          </a:p>
          <a:p>
            <a:r>
              <a:rPr lang="en-IN" sz="2400" dirty="0"/>
              <a:t>Senior Principle</a:t>
            </a:r>
          </a:p>
        </p:txBody>
      </p:sp>
      <p:sp>
        <p:nvSpPr>
          <p:cNvPr id="34" name="TextBox 33">
            <a:extLst>
              <a:ext uri="{FF2B5EF4-FFF2-40B4-BE49-F238E27FC236}">
                <a16:creationId xmlns:a16="http://schemas.microsoft.com/office/drawing/2014/main" id="{BE3EEA6C-351E-7778-007C-DB255DBBFEA2}"/>
              </a:ext>
            </a:extLst>
          </p:cNvPr>
          <p:cNvSpPr txBox="1"/>
          <p:nvPr/>
        </p:nvSpPr>
        <p:spPr>
          <a:xfrm>
            <a:off x="14262611" y="7537625"/>
            <a:ext cx="3455677" cy="830997"/>
          </a:xfrm>
          <a:prstGeom prst="rect">
            <a:avLst/>
          </a:prstGeom>
          <a:noFill/>
        </p:spPr>
        <p:txBody>
          <a:bodyPr wrap="square" rtlCol="0">
            <a:spAutoFit/>
          </a:bodyPr>
          <a:lstStyle/>
          <a:p>
            <a:r>
              <a:rPr lang="en-IN" sz="2400" b="1" dirty="0"/>
              <a:t>Ishant Kumar</a:t>
            </a:r>
          </a:p>
          <a:p>
            <a:r>
              <a:rPr lang="en-IN" sz="2400"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333517" y="629755"/>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756D5DE5-9C36-39C0-DA7E-E201A84A8A91}"/>
              </a:ext>
            </a:extLst>
          </p:cNvPr>
          <p:cNvSpPr txBox="1"/>
          <p:nvPr/>
        </p:nvSpPr>
        <p:spPr>
          <a:xfrm>
            <a:off x="3948675" y="1282054"/>
            <a:ext cx="6222379" cy="923330"/>
          </a:xfrm>
          <a:prstGeom prst="rect">
            <a:avLst/>
          </a:prstGeom>
          <a:noFill/>
        </p:spPr>
        <p:txBody>
          <a:bodyPr wrap="square" rtlCol="0">
            <a:spAutoFit/>
          </a:bodyPr>
          <a:lstStyle/>
          <a:p>
            <a:r>
              <a:rPr lang="en-IN" sz="5400" dirty="0">
                <a:solidFill>
                  <a:schemeClr val="bg1"/>
                </a:solidFill>
              </a:rPr>
              <a:t>Data Understanding</a:t>
            </a:r>
          </a:p>
        </p:txBody>
      </p:sp>
      <p:sp>
        <p:nvSpPr>
          <p:cNvPr id="40" name="TextBox 39">
            <a:extLst>
              <a:ext uri="{FF2B5EF4-FFF2-40B4-BE49-F238E27FC236}">
                <a16:creationId xmlns:a16="http://schemas.microsoft.com/office/drawing/2014/main" id="{582D71F6-B8C0-29D8-756E-A54FA8EC6AE2}"/>
              </a:ext>
            </a:extLst>
          </p:cNvPr>
          <p:cNvSpPr txBox="1"/>
          <p:nvPr/>
        </p:nvSpPr>
        <p:spPr>
          <a:xfrm>
            <a:off x="5764133" y="2823619"/>
            <a:ext cx="6222379" cy="923330"/>
          </a:xfrm>
          <a:prstGeom prst="rect">
            <a:avLst/>
          </a:prstGeom>
          <a:noFill/>
        </p:spPr>
        <p:txBody>
          <a:bodyPr wrap="square" rtlCol="0">
            <a:spAutoFit/>
          </a:bodyPr>
          <a:lstStyle/>
          <a:p>
            <a:r>
              <a:rPr lang="en-IN" sz="5400" dirty="0">
                <a:solidFill>
                  <a:schemeClr val="bg1"/>
                </a:solidFill>
              </a:rPr>
              <a:t>Data Cleaning</a:t>
            </a:r>
          </a:p>
        </p:txBody>
      </p:sp>
      <p:sp>
        <p:nvSpPr>
          <p:cNvPr id="41" name="TextBox 40">
            <a:extLst>
              <a:ext uri="{FF2B5EF4-FFF2-40B4-BE49-F238E27FC236}">
                <a16:creationId xmlns:a16="http://schemas.microsoft.com/office/drawing/2014/main" id="{F9974E98-084C-072E-6891-F7603CE302B3}"/>
              </a:ext>
            </a:extLst>
          </p:cNvPr>
          <p:cNvSpPr txBox="1"/>
          <p:nvPr/>
        </p:nvSpPr>
        <p:spPr>
          <a:xfrm>
            <a:off x="7652004" y="4500074"/>
            <a:ext cx="6222379" cy="923330"/>
          </a:xfrm>
          <a:prstGeom prst="rect">
            <a:avLst/>
          </a:prstGeom>
          <a:noFill/>
        </p:spPr>
        <p:txBody>
          <a:bodyPr wrap="square" rtlCol="0">
            <a:spAutoFit/>
          </a:bodyPr>
          <a:lstStyle/>
          <a:p>
            <a:r>
              <a:rPr lang="en-IN" sz="5400" dirty="0">
                <a:solidFill>
                  <a:schemeClr val="bg1"/>
                </a:solidFill>
              </a:rPr>
              <a:t>Data Modelling</a:t>
            </a:r>
          </a:p>
        </p:txBody>
      </p:sp>
      <p:sp>
        <p:nvSpPr>
          <p:cNvPr id="42" name="TextBox 41">
            <a:extLst>
              <a:ext uri="{FF2B5EF4-FFF2-40B4-BE49-F238E27FC236}">
                <a16:creationId xmlns:a16="http://schemas.microsoft.com/office/drawing/2014/main" id="{2C630A95-E8BB-2A38-C3CD-4E57D554E415}"/>
              </a:ext>
            </a:extLst>
          </p:cNvPr>
          <p:cNvSpPr txBox="1"/>
          <p:nvPr/>
        </p:nvSpPr>
        <p:spPr>
          <a:xfrm>
            <a:off x="9561516" y="6084835"/>
            <a:ext cx="6222379" cy="923330"/>
          </a:xfrm>
          <a:prstGeom prst="rect">
            <a:avLst/>
          </a:prstGeom>
          <a:noFill/>
        </p:spPr>
        <p:txBody>
          <a:bodyPr wrap="square" rtlCol="0">
            <a:spAutoFit/>
          </a:bodyPr>
          <a:lstStyle/>
          <a:p>
            <a:r>
              <a:rPr lang="en-IN" sz="5400" dirty="0">
                <a:solidFill>
                  <a:schemeClr val="bg1"/>
                </a:solidFill>
              </a:rPr>
              <a:t>Data Analysis</a:t>
            </a:r>
          </a:p>
        </p:txBody>
      </p:sp>
      <p:sp>
        <p:nvSpPr>
          <p:cNvPr id="43" name="TextBox 42">
            <a:extLst>
              <a:ext uri="{FF2B5EF4-FFF2-40B4-BE49-F238E27FC236}">
                <a16:creationId xmlns:a16="http://schemas.microsoft.com/office/drawing/2014/main" id="{562963E1-80F5-9199-6AB0-D49EBA1C3972}"/>
              </a:ext>
            </a:extLst>
          </p:cNvPr>
          <p:cNvSpPr txBox="1"/>
          <p:nvPr/>
        </p:nvSpPr>
        <p:spPr>
          <a:xfrm>
            <a:off x="11379821" y="7784814"/>
            <a:ext cx="6222379" cy="923330"/>
          </a:xfrm>
          <a:prstGeom prst="rect">
            <a:avLst/>
          </a:prstGeom>
          <a:noFill/>
        </p:spPr>
        <p:txBody>
          <a:bodyPr wrap="square" rtlCol="0">
            <a:spAutoFit/>
          </a:bodyPr>
          <a:lstStyle/>
          <a:p>
            <a:r>
              <a:rPr lang="en-IN" sz="54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B7F49909-F5A9-249B-4152-42B7A42EBB78}"/>
              </a:ext>
            </a:extLst>
          </p:cNvPr>
          <p:cNvSpPr txBox="1"/>
          <p:nvPr/>
        </p:nvSpPr>
        <p:spPr>
          <a:xfrm>
            <a:off x="2158719" y="3726063"/>
            <a:ext cx="3073002" cy="2431435"/>
          </a:xfrm>
          <a:prstGeom prst="rect">
            <a:avLst/>
          </a:prstGeom>
          <a:noFill/>
        </p:spPr>
        <p:txBody>
          <a:bodyPr wrap="square" rtlCol="0">
            <a:spAutoFit/>
          </a:bodyPr>
          <a:lstStyle/>
          <a:p>
            <a:pPr algn="ctr"/>
            <a:r>
              <a:rPr lang="en-IN" sz="8800" dirty="0">
                <a:solidFill>
                  <a:srgbClr val="A100FF"/>
                </a:solidFill>
              </a:rPr>
              <a:t>16</a:t>
            </a:r>
          </a:p>
          <a:p>
            <a:pPr algn="ctr"/>
            <a:r>
              <a:rPr lang="en-IN" sz="3200" dirty="0"/>
              <a:t>Unique Categories</a:t>
            </a:r>
          </a:p>
        </p:txBody>
      </p:sp>
      <p:sp>
        <p:nvSpPr>
          <p:cNvPr id="15" name="TextBox 14">
            <a:extLst>
              <a:ext uri="{FF2B5EF4-FFF2-40B4-BE49-F238E27FC236}">
                <a16:creationId xmlns:a16="http://schemas.microsoft.com/office/drawing/2014/main" id="{4BFB7937-0516-F949-61B7-5C2B309B020F}"/>
              </a:ext>
            </a:extLst>
          </p:cNvPr>
          <p:cNvSpPr txBox="1"/>
          <p:nvPr/>
        </p:nvSpPr>
        <p:spPr>
          <a:xfrm>
            <a:off x="6399144" y="3694567"/>
            <a:ext cx="4718296" cy="2169825"/>
          </a:xfrm>
          <a:prstGeom prst="rect">
            <a:avLst/>
          </a:prstGeom>
          <a:noFill/>
        </p:spPr>
        <p:txBody>
          <a:bodyPr wrap="square" rtlCol="0">
            <a:spAutoFit/>
          </a:bodyPr>
          <a:lstStyle/>
          <a:p>
            <a:pPr algn="ctr"/>
            <a:r>
              <a:rPr lang="en-IN" sz="8800" dirty="0">
                <a:solidFill>
                  <a:srgbClr val="A100FF"/>
                </a:solidFill>
              </a:rPr>
              <a:t>Animal</a:t>
            </a:r>
          </a:p>
          <a:p>
            <a:pPr algn="ctr"/>
            <a:endParaRPr lang="en-IN" sz="1500" dirty="0">
              <a:solidFill>
                <a:srgbClr val="A100FF"/>
              </a:solidFill>
            </a:endParaRPr>
          </a:p>
          <a:p>
            <a:pPr algn="ctr"/>
            <a:r>
              <a:rPr lang="en-IN" sz="3200" dirty="0"/>
              <a:t>Most Favourite Category</a:t>
            </a:r>
          </a:p>
        </p:txBody>
      </p:sp>
      <p:sp>
        <p:nvSpPr>
          <p:cNvPr id="16" name="TextBox 15">
            <a:extLst>
              <a:ext uri="{FF2B5EF4-FFF2-40B4-BE49-F238E27FC236}">
                <a16:creationId xmlns:a16="http://schemas.microsoft.com/office/drawing/2014/main" id="{290FB2BE-3265-E94D-4DC2-D964E4FD8F55}"/>
              </a:ext>
            </a:extLst>
          </p:cNvPr>
          <p:cNvSpPr txBox="1"/>
          <p:nvPr/>
        </p:nvSpPr>
        <p:spPr>
          <a:xfrm>
            <a:off x="12408909" y="3685565"/>
            <a:ext cx="3526761" cy="2431435"/>
          </a:xfrm>
          <a:prstGeom prst="rect">
            <a:avLst/>
          </a:prstGeom>
          <a:noFill/>
        </p:spPr>
        <p:txBody>
          <a:bodyPr wrap="square" rtlCol="0">
            <a:spAutoFit/>
          </a:bodyPr>
          <a:lstStyle/>
          <a:p>
            <a:pPr algn="ctr"/>
            <a:r>
              <a:rPr lang="en-IN" sz="8800" dirty="0">
                <a:solidFill>
                  <a:srgbClr val="A100FF"/>
                </a:solidFill>
              </a:rPr>
              <a:t>May</a:t>
            </a:r>
          </a:p>
          <a:p>
            <a:pPr algn="ctr"/>
            <a:r>
              <a:rPr lang="en-IN" sz="3200" dirty="0"/>
              <a:t>with most number of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2D025C8E-D2D1-4DE5-76FA-065720042185}"/>
              </a:ext>
            </a:extLst>
          </p:cNvPr>
          <p:cNvPicPr>
            <a:picLocks noChangeAspect="1"/>
          </p:cNvPicPr>
          <p:nvPr/>
        </p:nvPicPr>
        <p:blipFill>
          <a:blip r:embed="rId7"/>
          <a:stretch>
            <a:fillRect/>
          </a:stretch>
        </p:blipFill>
        <p:spPr>
          <a:xfrm>
            <a:off x="3380922" y="968375"/>
            <a:ext cx="13617378" cy="7766264"/>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33727C7F-50D0-9DCF-4B79-FA3326663E54}"/>
              </a:ext>
            </a:extLst>
          </p:cNvPr>
          <p:cNvPicPr>
            <a:picLocks noChangeAspect="1"/>
          </p:cNvPicPr>
          <p:nvPr/>
        </p:nvPicPr>
        <p:blipFill>
          <a:blip r:embed="rId7"/>
          <a:stretch>
            <a:fillRect/>
          </a:stretch>
        </p:blipFill>
        <p:spPr>
          <a:xfrm>
            <a:off x="4153810" y="1487697"/>
            <a:ext cx="13619339" cy="755969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172</TotalTime>
  <Words>1165</Words>
  <Application>Microsoft Office PowerPoint</Application>
  <PresentationFormat>Custom</PresentationFormat>
  <Paragraphs>124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Graphik Regular</vt:lpstr>
      <vt:lpstr>Clear Sans Regular Bold</vt:lpstr>
      <vt:lpstr>Söhne</vt:lpstr>
      <vt:lpstr>Wingdings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Ishant Kumar</cp:lastModifiedBy>
  <cp:revision>14</cp:revision>
  <dcterms:created xsi:type="dcterms:W3CDTF">2006-08-16T00:00:00Z</dcterms:created>
  <dcterms:modified xsi:type="dcterms:W3CDTF">2024-04-17T21:34:19Z</dcterms:modified>
  <dc:identifier>DAEhDyfaYKE</dc:identifier>
</cp:coreProperties>
</file>