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408343" y="2634639"/>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a:t>
            </a:r>
            <a:br>
              <a:rPr lang="en-US" dirty="0">
                <a:solidFill>
                  <a:srgbClr val="D4DF33"/>
                </a:solidFill>
              </a:rPr>
            </a:br>
            <a:r>
              <a:rPr lang="en-US" dirty="0">
                <a:solidFill>
                  <a:srgbClr val="D4DF33"/>
                </a:solidFill>
              </a:rPr>
              <a:t>Summary</a:t>
            </a:r>
            <a:br>
              <a:rPr lang="en-US" dirty="0">
                <a:solidFill>
                  <a:srgbClr val="D4DF33"/>
                </a:solidFill>
              </a:rPr>
            </a:br>
            <a:r>
              <a:rPr lang="en-US" dirty="0">
                <a:solidFill>
                  <a:srgbClr val="D4DF33"/>
                </a:solidFill>
              </a:rPr>
              <a:t>Model</a:t>
            </a:r>
            <a:br>
              <a:rPr lang="en-US" dirty="0">
                <a:solidFill>
                  <a:srgbClr val="D4DF33"/>
                </a:solidFill>
              </a:rPr>
            </a:br>
            <a:r>
              <a:rPr lang="en-US" dirty="0">
                <a:solidFill>
                  <a:srgbClr val="D4DF33"/>
                </a:solidFill>
              </a:rPr>
              <a:t>Solution</a:t>
            </a:r>
            <a:endParaRPr dirty="0"/>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IN" sz="2400" dirty="0">
                <a:solidFill>
                  <a:schemeClr val="dk1"/>
                </a:solidFill>
                <a:latin typeface="+mn-lt"/>
                <a:ea typeface="Trebuchet MS"/>
                <a:cs typeface="Trebuchet MS"/>
                <a:sym typeface="Trebuchet MS"/>
              </a:rPr>
              <a:t>Churn is indeed high in the SME division</a:t>
            </a:r>
          </a:p>
          <a:p>
            <a:pPr marL="393750" marR="0" lvl="1" indent="-285750" algn="l" rtl="0">
              <a:lnSpc>
                <a:spcPct val="90000"/>
              </a:lnSpc>
              <a:spcBef>
                <a:spcPts val="0"/>
              </a:spcBef>
              <a:spcAft>
                <a:spcPts val="0"/>
              </a:spcAft>
              <a:buClr>
                <a:srgbClr val="28BA73"/>
              </a:buClr>
              <a:buSzPts val="1600"/>
              <a:buFont typeface="Arial" panose="020B0604020202020204" pitchFamily="34" charset="0"/>
              <a:buChar char="•"/>
            </a:pPr>
            <a:r>
              <a:rPr lang="en-IN" sz="2400" dirty="0">
                <a:solidFill>
                  <a:schemeClr val="dk1"/>
                </a:solidFill>
                <a:latin typeface="+mn-lt"/>
                <a:ea typeface="Trebuchet MS"/>
                <a:cs typeface="Trebuchet MS"/>
                <a:sym typeface="Trebuchet MS"/>
              </a:rPr>
              <a:t>9.7 % across 14606 customers</a:t>
            </a:r>
          </a:p>
          <a:p>
            <a:pPr marL="393750" marR="0" lvl="1" indent="-285750" algn="l" rtl="0">
              <a:lnSpc>
                <a:spcPct val="90000"/>
              </a:lnSpc>
              <a:spcBef>
                <a:spcPts val="0"/>
              </a:spcBef>
              <a:spcAft>
                <a:spcPts val="0"/>
              </a:spcAft>
              <a:buClr>
                <a:srgbClr val="28BA73"/>
              </a:buClr>
              <a:buSzPts val="1600"/>
              <a:buFont typeface="Arial" panose="020B0604020202020204" pitchFamily="34" charset="0"/>
              <a:buChar char="•"/>
            </a:pPr>
            <a:endParaRPr lang="en-IN" sz="2400" dirty="0">
              <a:solidFill>
                <a:schemeClr val="dk1"/>
              </a:solidFill>
              <a:latin typeface="+mn-lt"/>
              <a:ea typeface="Trebuchet MS"/>
              <a:cs typeface="Trebuchet MS"/>
              <a:sym typeface="Trebuchet MS"/>
            </a:endParaRPr>
          </a:p>
          <a:p>
            <a:pPr marL="393750" marR="0" lvl="1" indent="-285750" algn="l" rtl="0">
              <a:lnSpc>
                <a:spcPct val="90000"/>
              </a:lnSpc>
              <a:spcBef>
                <a:spcPts val="0"/>
              </a:spcBef>
              <a:spcAft>
                <a:spcPts val="0"/>
              </a:spcAft>
              <a:buClr>
                <a:srgbClr val="28BA73"/>
              </a:buClr>
              <a:buSzPts val="1600"/>
              <a:buFont typeface="Arial" panose="020B0604020202020204" pitchFamily="34" charset="0"/>
              <a:buChar char="•"/>
            </a:pPr>
            <a:endParaRPr lang="en-IN" sz="2400" dirty="0">
              <a:solidFill>
                <a:schemeClr val="dk1"/>
              </a:solidFill>
              <a:latin typeface="+mn-lt"/>
              <a:ea typeface="Trebuchet MS"/>
              <a:cs typeface="Trebuchet MS"/>
              <a:sym typeface="Trebuchet MS"/>
            </a:endParaRPr>
          </a:p>
          <a:p>
            <a:pPr marL="108000" marR="0" lvl="1" algn="l" rtl="0">
              <a:lnSpc>
                <a:spcPct val="90000"/>
              </a:lnSpc>
              <a:spcBef>
                <a:spcPts val="0"/>
              </a:spcBef>
              <a:spcAft>
                <a:spcPts val="0"/>
              </a:spcAft>
              <a:buClr>
                <a:srgbClr val="28BA73"/>
              </a:buClr>
              <a:buSzPts val="1600"/>
            </a:pPr>
            <a:r>
              <a:rPr lang="en-IN" sz="2400" dirty="0">
                <a:solidFill>
                  <a:schemeClr val="dk1"/>
                </a:solidFill>
                <a:latin typeface="+mn-lt"/>
                <a:ea typeface="Trebuchet MS"/>
                <a:cs typeface="Trebuchet MS"/>
                <a:sym typeface="Trebuchet MS"/>
              </a:rPr>
              <a:t>Predictive model is able to predict churn but the main driver is not customer price sensitivity</a:t>
            </a:r>
          </a:p>
          <a:p>
            <a:pPr marL="393750" marR="0" lvl="1" indent="-285750" algn="l" rtl="0">
              <a:lnSpc>
                <a:spcPct val="90000"/>
              </a:lnSpc>
              <a:spcBef>
                <a:spcPts val="0"/>
              </a:spcBef>
              <a:spcAft>
                <a:spcPts val="0"/>
              </a:spcAft>
              <a:buClr>
                <a:srgbClr val="28BA73"/>
              </a:buClr>
              <a:buSzPts val="1600"/>
              <a:buFont typeface="Arial" panose="020B0604020202020204" pitchFamily="34" charset="0"/>
              <a:buChar char="•"/>
            </a:pPr>
            <a:r>
              <a:rPr lang="en-IN" sz="2400" dirty="0">
                <a:solidFill>
                  <a:schemeClr val="dk1"/>
                </a:solidFill>
                <a:latin typeface="+mn-lt"/>
                <a:ea typeface="Trebuchet MS"/>
                <a:cs typeface="Trebuchet MS"/>
                <a:sym typeface="Trebuchet MS"/>
              </a:rPr>
              <a:t>Yearly Consumption, forecasted consumption and net margin are the 3 largest drivers.</a:t>
            </a:r>
          </a:p>
          <a:p>
            <a:pPr marL="108000" marR="0" lvl="1" algn="l" rtl="0">
              <a:lnSpc>
                <a:spcPct val="90000"/>
              </a:lnSpc>
              <a:spcBef>
                <a:spcPts val="0"/>
              </a:spcBef>
              <a:spcAft>
                <a:spcPts val="0"/>
              </a:spcAft>
              <a:buClr>
                <a:srgbClr val="28BA73"/>
              </a:buClr>
              <a:buSzPts val="1600"/>
            </a:pPr>
            <a:endParaRPr lang="en-IN" sz="2400" dirty="0">
              <a:solidFill>
                <a:schemeClr val="dk1"/>
              </a:solidFill>
              <a:latin typeface="+mn-lt"/>
              <a:ea typeface="Trebuchet MS"/>
              <a:cs typeface="Trebuchet MS"/>
              <a:sym typeface="Trebuchet MS"/>
            </a:endParaRPr>
          </a:p>
          <a:p>
            <a:pPr marL="108000" marR="0" lvl="1" algn="l" rtl="0">
              <a:lnSpc>
                <a:spcPct val="90000"/>
              </a:lnSpc>
              <a:spcBef>
                <a:spcPts val="0"/>
              </a:spcBef>
              <a:spcAft>
                <a:spcPts val="0"/>
              </a:spcAft>
              <a:buClr>
                <a:srgbClr val="28BA73"/>
              </a:buClr>
              <a:buSzPts val="1600"/>
            </a:pPr>
            <a:endParaRPr lang="en-IN" sz="2400" dirty="0">
              <a:solidFill>
                <a:schemeClr val="dk1"/>
              </a:solidFill>
              <a:latin typeface="+mn-lt"/>
              <a:ea typeface="Trebuchet MS"/>
              <a:cs typeface="Trebuchet MS"/>
              <a:sym typeface="Trebuchet MS"/>
            </a:endParaRPr>
          </a:p>
          <a:p>
            <a:pPr marL="108000" marR="0" lvl="1" algn="l" rtl="0">
              <a:lnSpc>
                <a:spcPct val="90000"/>
              </a:lnSpc>
              <a:spcBef>
                <a:spcPts val="0"/>
              </a:spcBef>
              <a:spcAft>
                <a:spcPts val="0"/>
              </a:spcAft>
              <a:buClr>
                <a:srgbClr val="28BA73"/>
              </a:buClr>
              <a:buSzPts val="1600"/>
            </a:pPr>
            <a:r>
              <a:rPr lang="en-IN" sz="2400" dirty="0">
                <a:solidFill>
                  <a:schemeClr val="dk1"/>
                </a:solidFill>
                <a:latin typeface="+mn-lt"/>
                <a:ea typeface="Trebuchet MS"/>
                <a:cs typeface="Trebuchet MS"/>
                <a:sym typeface="Trebuchet MS"/>
              </a:rPr>
              <a:t>Discount strategy of 20% is effective but only if targeted appropriately</a:t>
            </a:r>
          </a:p>
          <a:p>
            <a:pPr marL="393750" marR="0" lvl="1" indent="-285750" algn="l" rtl="0">
              <a:lnSpc>
                <a:spcPct val="90000"/>
              </a:lnSpc>
              <a:spcBef>
                <a:spcPts val="0"/>
              </a:spcBef>
              <a:spcAft>
                <a:spcPts val="0"/>
              </a:spcAft>
              <a:buClr>
                <a:srgbClr val="28BA73"/>
              </a:buClr>
              <a:buSzPts val="1600"/>
              <a:buFont typeface="Arial" panose="020B0604020202020204" pitchFamily="34" charset="0"/>
              <a:buChar char="•"/>
            </a:pPr>
            <a:r>
              <a:rPr lang="en-IN" sz="2400" dirty="0">
                <a:solidFill>
                  <a:schemeClr val="dk1"/>
                </a:solidFill>
                <a:latin typeface="+mn-lt"/>
                <a:ea typeface="Trebuchet MS"/>
                <a:cs typeface="Trebuchet MS"/>
                <a:sym typeface="Trebuchet MS"/>
              </a:rPr>
              <a:t>Offer discount to only to high-value customers with high churn probability.</a:t>
            </a:r>
            <a:endParaRPr sz="2400" dirty="0">
              <a:solidFill>
                <a:schemeClr val="dk1"/>
              </a:solidFill>
              <a:latin typeface="+mn-lt"/>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Words>
  <Application>Microsoft Office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Model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Model Solution</dc:title>
  <dc:creator>The Boston Consulting Group</dc:creator>
  <cp:lastModifiedBy>Ishant Kumar</cp:lastModifiedBy>
  <cp:revision>1</cp:revision>
  <dcterms:created xsi:type="dcterms:W3CDTF">2016-11-04T11:46:04Z</dcterms:created>
  <dcterms:modified xsi:type="dcterms:W3CDTF">2024-04-21T11:35:21Z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