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charts/_rels/chart1.xml.rels><?xml version="1.0" encoding="UTF-8" standalone="yes"?>
<Relationships xmlns="http://schemas.openxmlformats.org/package/2006/relationships"><Relationship Id="rId3" Type="http://schemas.openxmlformats.org/officeDocument/2006/relationships/oleObject" Target="DINISHA%20B.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[DINISHA B.xlsx]Sheet 2!PivotTable1</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 2'!$B$3:$B$4</c:f>
              <c:strCache>
                <c:ptCount val="1"/>
                <c:pt idx="0">
                  <c:v>Female</c:v>
                </c:pt>
              </c:strCache>
            </c:strRef>
          </c:tx>
          <c:spPr>
            <a:solidFill>
              <a:schemeClr val="accent1"/>
            </a:solidFill>
            <a:ln>
              <a:noFill/>
            </a:ln>
            <a:effectLst/>
          </c:spPr>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2'!$B$5:$B$18</c:f>
              <c:numCache>
                <c:formatCode>General</c:formatCode>
                <c:ptCount val="13"/>
                <c:pt idx="0">
                  <c:v>593328.55000000005</c:v>
                </c:pt>
                <c:pt idx="1">
                  <c:v>645391.80000000005</c:v>
                </c:pt>
                <c:pt idx="2">
                  <c:v>299955.46000000002</c:v>
                </c:pt>
                <c:pt idx="3">
                  <c:v>364863.49</c:v>
                </c:pt>
                <c:pt idx="4">
                  <c:v>314028.37</c:v>
                </c:pt>
                <c:pt idx="5">
                  <c:v>309685.01999999996</c:v>
                </c:pt>
                <c:pt idx="6">
                  <c:v>272872.87</c:v>
                </c:pt>
                <c:pt idx="7">
                  <c:v>661302.88</c:v>
                </c:pt>
                <c:pt idx="8">
                  <c:v>566916.94999999995</c:v>
                </c:pt>
                <c:pt idx="9">
                  <c:v>250831.84</c:v>
                </c:pt>
                <c:pt idx="10">
                  <c:v>710084.74</c:v>
                </c:pt>
                <c:pt idx="11">
                  <c:v>591810.4</c:v>
                </c:pt>
                <c:pt idx="12">
                  <c:v>943573.67</c:v>
                </c:pt>
              </c:numCache>
            </c:numRef>
          </c:val>
          <c:extLst>
            <c:ext xmlns:c16="http://schemas.microsoft.com/office/drawing/2014/chart" uri="{C3380CC4-5D6E-409C-BE32-E72D297353CC}">
              <c16:uniqueId val="{00000000-0B16-4944-8438-4FEC7E54348A}"/>
            </c:ext>
          </c:extLst>
        </c:ser>
        <c:ser>
          <c:idx val="1"/>
          <c:order val="1"/>
          <c:tx>
            <c:strRef>
              <c:f>'Sheet 2'!$C$3:$C$4</c:f>
              <c:strCache>
                <c:ptCount val="1"/>
                <c:pt idx="0">
                  <c:v>Male</c:v>
                </c:pt>
              </c:strCache>
            </c:strRef>
          </c:tx>
          <c:spPr>
            <a:solidFill>
              <a:schemeClr val="accent2"/>
            </a:solidFill>
            <a:ln>
              <a:noFill/>
            </a:ln>
            <a:effectLst/>
          </c:spPr>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2'!$C$5:$C$18</c:f>
              <c:numCache>
                <c:formatCode>General</c:formatCode>
                <c:ptCount val="13"/>
                <c:pt idx="0">
                  <c:v>675617.63000000012</c:v>
                </c:pt>
                <c:pt idx="1">
                  <c:v>954220.1</c:v>
                </c:pt>
                <c:pt idx="2">
                  <c:v>700436.76</c:v>
                </c:pt>
                <c:pt idx="3">
                  <c:v>369460.9</c:v>
                </c:pt>
                <c:pt idx="4">
                  <c:v>703739.14</c:v>
                </c:pt>
                <c:pt idx="5">
                  <c:v>342169.16000000003</c:v>
                </c:pt>
                <c:pt idx="6">
                  <c:v>327257.86</c:v>
                </c:pt>
                <c:pt idx="7">
                  <c:v>690917.35000000009</c:v>
                </c:pt>
                <c:pt idx="8">
                  <c:v>240643.96</c:v>
                </c:pt>
                <c:pt idx="9">
                  <c:v>343193.75</c:v>
                </c:pt>
                <c:pt idx="10">
                  <c:v>530304.6399999999</c:v>
                </c:pt>
                <c:pt idx="11">
                  <c:v>365946.89</c:v>
                </c:pt>
                <c:pt idx="12">
                  <c:v>527713.80000000005</c:v>
                </c:pt>
              </c:numCache>
            </c:numRef>
          </c:val>
          <c:extLst>
            <c:ext xmlns:c16="http://schemas.microsoft.com/office/drawing/2014/chart" uri="{C3380CC4-5D6E-409C-BE32-E72D297353CC}">
              <c16:uniqueId val="{00000001-0B16-4944-8438-4FEC7E54348A}"/>
            </c:ext>
          </c:extLst>
        </c:ser>
        <c:dLbls>
          <c:showLegendKey val="0"/>
          <c:showVal val="0"/>
          <c:showCatName val="0"/>
          <c:showSerName val="0"/>
          <c:showPercent val="0"/>
          <c:showBubbleSize val="0"/>
        </c:dLbls>
        <c:gapWidth val="219"/>
        <c:overlap val="-27"/>
        <c:axId val="544692528"/>
        <c:axId val="544691568"/>
      </c:barChart>
      <c:catAx>
        <c:axId val="544692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4691568"/>
        <c:crosses val="autoZero"/>
        <c:auto val="1"/>
        <c:lblAlgn val="ctr"/>
        <c:lblOffset val="100"/>
        <c:noMultiLvlLbl val="0"/>
      </c:catAx>
      <c:valAx>
        <c:axId val="5446915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469252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5">
        <a:lumMod val="40000"/>
        <a:lumOff val="60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A54C80-263E-416B-A8E0-580EDEADCBDC}" type="datetimeFigureOut">
              <a:rPr lang="en-US" dirty="0"/>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A54C80-263E-416B-A8E0-580EDEADCBDC}" type="datetimeFigureOut">
              <a:rPr lang="en-US" dirty="0"/>
              <a:t>9/3/2024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9/3/2024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9/3/2024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pPr/>
              <a:t>9/3/2024</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9/3/2024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700374" y="1619412"/>
            <a:ext cx="7766936" cy="1646302"/>
          </a:xfrm>
        </p:spPr>
        <p:txBody>
          <a:bodyPr/>
          <a:lstStyle/>
          <a:p>
            <a:pPr algn="l"/>
            <a:r>
              <a:rPr lang="en-US" sz="3600" b="1">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1773842" y="3265714"/>
            <a:ext cx="7619999"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PRESENTED B</a:t>
            </a:r>
            <a:r>
              <a:rPr lang="en-IN" sz="2400" dirty="0">
                <a:latin typeface="Times New Roman" panose="02020603050405020304" pitchFamily="18" charset="0"/>
                <a:cs typeface="Times New Roman" panose="02020603050405020304" pitchFamily="18" charset="0"/>
              </a:rPr>
              <a:t>Y</a:t>
            </a:r>
            <a:r>
              <a:rPr lang="en-US" sz="2400" dirty="0">
                <a:latin typeface="Times New Roman" panose="02020603050405020304" pitchFamily="18" charset="0"/>
                <a:cs typeface="Times New Roman" panose="02020603050405020304" pitchFamily="18" charset="0"/>
              </a:rPr>
              <a:t>: DATCHAYINI S</a:t>
            </a:r>
          </a:p>
          <a:p>
            <a:r>
              <a:rPr lang="en-US" sz="2400" dirty="0">
                <a:latin typeface="Times New Roman" panose="02020603050405020304" pitchFamily="18" charset="0"/>
                <a:cs typeface="Times New Roman" panose="02020603050405020304" pitchFamily="18" charset="0"/>
              </a:rPr>
              <a:t>REGISTER</a:t>
            </a: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N</a:t>
            </a:r>
            <a:r>
              <a:rPr lang="en-IN" sz="2400" dirty="0">
                <a:latin typeface="Times New Roman" panose="02020603050405020304" pitchFamily="18" charset="0"/>
                <a:cs typeface="Times New Roman" panose="02020603050405020304" pitchFamily="18" charset="0"/>
              </a:rPr>
              <a:t>O:</a:t>
            </a:r>
            <a:r>
              <a:rPr lang="en-US"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22133310960</a:t>
            </a:r>
            <a:r>
              <a:rPr lang="en-US" sz="2400" dirty="0">
                <a:latin typeface="Times New Roman" panose="02020603050405020304" pitchFamily="18" charset="0"/>
                <a:cs typeface="Times New Roman" panose="02020603050405020304" pitchFamily="18" charset="0"/>
              </a:rPr>
              <a:t>08</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USERNAME:</a:t>
            </a:r>
            <a:r>
              <a:rPr lang="en-US" sz="2400" dirty="0">
                <a:latin typeface="Times New Roman" panose="02020603050405020304" pitchFamily="18" charset="0"/>
                <a:cs typeface="Times New Roman" panose="02020603050405020304" pitchFamily="18" charset="0"/>
              </a:rPr>
              <a:t> asunm13332213331096008</a:t>
            </a:r>
          </a:p>
          <a:p>
            <a:r>
              <a:rPr lang="en-US" sz="2400" dirty="0">
                <a:latin typeface="Times New Roman" panose="02020603050405020304" pitchFamily="18" charset="0"/>
                <a:cs typeface="Times New Roman" panose="02020603050405020304" pitchFamily="18" charset="0"/>
              </a:rPr>
              <a:t>DEPARTMENT: </a:t>
            </a:r>
            <a:r>
              <a:rPr lang="en-GB" sz="2400" dirty="0">
                <a:latin typeface="Times New Roman" panose="02020603050405020304" pitchFamily="18" charset="0"/>
                <a:cs typeface="Times New Roman" panose="02020603050405020304" pitchFamily="18" charset="0"/>
              </a:rPr>
              <a:t>COMMERCE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COLLEGE:</a:t>
            </a:r>
            <a:r>
              <a:rPr lang="en-IN" sz="2400" dirty="0">
                <a:latin typeface="Times New Roman" panose="02020603050405020304" pitchFamily="18" charset="0"/>
                <a:cs typeface="Times New Roman" panose="02020603050405020304" pitchFamily="18" charset="0"/>
              </a:rPr>
              <a:t> BHARATHI WOMEN’S COLLEGE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584775"/>
          </a:xfrm>
          <a:prstGeom prst="rect">
            <a:avLst/>
          </a:prstGeom>
          <a:noFill/>
        </p:spPr>
        <p:txBody>
          <a:bodyPr wrap="square" rtlCol="0">
            <a:spAutoFit/>
          </a:bodyPr>
          <a:lstStyle/>
          <a:p>
            <a:r>
              <a:rPr lang="en-US" sz="3200" b="1">
                <a:latin typeface="Times New Roman" panose="02020603050405020304"/>
              </a:rPr>
              <a:t>RESULTS</a:t>
            </a:r>
          </a:p>
        </p:txBody>
      </p:sp>
      <p:graphicFrame>
        <p:nvGraphicFramePr>
          <p:cNvPr id="5" name="Chart 4">
            <a:extLst>
              <a:ext uri="{FF2B5EF4-FFF2-40B4-BE49-F238E27FC236}">
                <a16:creationId xmlns:a16="http://schemas.microsoft.com/office/drawing/2014/main" id="{6F337AF1-38DF-4DE2-92DC-C5192CA0C343}"/>
              </a:ext>
            </a:extLst>
          </p:cNvPr>
          <p:cNvGraphicFramePr>
            <a:graphicFrameLocks/>
          </p:cNvGraphicFramePr>
          <p:nvPr>
            <p:extLst>
              <p:ext uri="{D42A27DB-BD31-4B8C-83A1-F6EECF244321}">
                <p14:modId xmlns:p14="http://schemas.microsoft.com/office/powerpoint/2010/main" val="1435465483"/>
              </p:ext>
            </p:extLst>
          </p:nvPr>
        </p:nvGraphicFramePr>
        <p:xfrm>
          <a:off x="1266366" y="1356497"/>
          <a:ext cx="7681182" cy="441208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58477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E9278CFD-CC5E-9063-D4B2-22892078463F}"/>
              </a:ext>
            </a:extLst>
          </p:cNvPr>
          <p:cNvSpPr txBox="1"/>
          <p:nvPr/>
        </p:nvSpPr>
        <p:spPr>
          <a:xfrm>
            <a:off x="1297213" y="1509769"/>
            <a:ext cx="7858881" cy="3170099"/>
          </a:xfrm>
          <a:prstGeom prst="rect">
            <a:avLst/>
          </a:prstGeom>
          <a:noFill/>
        </p:spPr>
        <p:txBody>
          <a:bodyPr wrap="square">
            <a:spAutoFit/>
          </a:bodyPr>
          <a:lstStyle/>
          <a:p>
            <a:r>
              <a:rPr lang="en-US" sz="200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CD40-77A2-453C-9FE7-D0F1EE96C215}"/>
              </a:ext>
            </a:extLst>
          </p:cNvPr>
          <p:cNvSpPr txBox="1"/>
          <p:nvPr/>
        </p:nvSpPr>
        <p:spPr>
          <a:xfrm>
            <a:off x="799758" y="1354982"/>
            <a:ext cx="5499652" cy="646331"/>
          </a:xfrm>
          <a:prstGeom prst="rect">
            <a:avLst/>
          </a:prstGeom>
          <a:noFill/>
        </p:spPr>
        <p:txBody>
          <a:bodyPr wrap="square" rtlCol="0">
            <a:spAutoFit/>
          </a:bodyPr>
          <a:lstStyle/>
          <a:p>
            <a:r>
              <a:rPr lang="en-US" sz="3600">
                <a:latin typeface="Times New Roman" panose="02020603050405020304"/>
              </a:rPr>
              <a:t>REFERENCE</a:t>
            </a:r>
          </a:p>
        </p:txBody>
      </p:sp>
      <p:sp>
        <p:nvSpPr>
          <p:cNvPr id="4" name="TextBox 3">
            <a:extLst>
              <a:ext uri="{FF2B5EF4-FFF2-40B4-BE49-F238E27FC236}">
                <a16:creationId xmlns:a16="http://schemas.microsoft.com/office/drawing/2014/main" id="{6FBC5584-7857-087C-6995-27CEB99AE294}"/>
              </a:ext>
            </a:extLst>
          </p:cNvPr>
          <p:cNvSpPr txBox="1"/>
          <p:nvPr/>
        </p:nvSpPr>
        <p:spPr>
          <a:xfrm>
            <a:off x="1010103" y="2179826"/>
            <a:ext cx="8741116" cy="1938992"/>
          </a:xfrm>
          <a:prstGeom prst="rect">
            <a:avLst/>
          </a:prstGeom>
          <a:noFill/>
        </p:spPr>
        <p:txBody>
          <a:bodyPr wrap="square">
            <a:spAutoFit/>
          </a:bodyPr>
          <a:lstStyle/>
          <a:p>
            <a:r>
              <a:rPr lang="en-IN" sz="2400" dirty="0">
                <a:latin typeface="Times New Roman" panose="02020603050405020304"/>
              </a:rPr>
              <a:t>Dr .R.SUBHA</a:t>
            </a:r>
            <a:endParaRPr lang="en-GB" sz="2400" dirty="0">
              <a:latin typeface="Times New Roman" panose="02020603050405020304"/>
            </a:endParaRPr>
          </a:p>
          <a:p>
            <a:r>
              <a:rPr lang="en-IN" sz="2400" dirty="0">
                <a:latin typeface="Times New Roman" panose="02020603050405020304"/>
              </a:rPr>
              <a:t>ASSISTANT PROFESSOR, </a:t>
            </a:r>
          </a:p>
          <a:p>
            <a:r>
              <a:rPr lang="en-IN" sz="2400">
                <a:latin typeface="Times New Roman" panose="02020603050405020304"/>
              </a:rPr>
              <a:t>DEPARTMENT OF COMMERCE, </a:t>
            </a:r>
            <a:endParaRPr lang="en-IN" sz="2400" dirty="0">
              <a:latin typeface="Times New Roman" panose="02020603050405020304"/>
            </a:endParaRPr>
          </a:p>
          <a:p>
            <a:r>
              <a:rPr lang="en-IN" sz="2400" dirty="0">
                <a:latin typeface="Times New Roman" panose="02020603050405020304"/>
              </a:rPr>
              <a:t>BHARATHI WOMEN’S COLLEGE(AUTONOMOUS)  , </a:t>
            </a:r>
          </a:p>
          <a:p>
            <a:r>
              <a:rPr lang="en-US" sz="2400" dirty="0">
                <a:latin typeface="Times New Roman" panose="02020603050405020304"/>
              </a:rPr>
              <a:t>C</a:t>
            </a:r>
            <a:r>
              <a:rPr lang="en-IN" sz="2400" dirty="0">
                <a:latin typeface="Times New Roman" panose="02020603050405020304"/>
              </a:rPr>
              <a:t>HENNAI, TAMILNADU . </a:t>
            </a:r>
            <a:endParaRPr lang="en-US" sz="2400" dirty="0">
              <a:latin typeface="Times New Roman" panose="02020603050405020304"/>
            </a:endParaRPr>
          </a:p>
        </p:txBody>
      </p:sp>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4400" b="1">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3257717553"/>
              </p:ext>
            </p:extLst>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620035"/>
          </a:xfrm>
        </p:spPr>
        <p:txBody>
          <a:bodyPr>
            <a:normAutofit/>
          </a:bodyPr>
          <a:lstStyle/>
          <a:p>
            <a:r>
              <a:rPr lang="en-US" sz="3200" b="1">
                <a:solidFill>
                  <a:schemeClr val="tx1"/>
                </a:solidFill>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1905688" y="2021709"/>
            <a:ext cx="5551186" cy="3203454"/>
          </a:xfrm>
        </p:spPr>
        <p:txBody>
          <a:bodyPr>
            <a:noAutofit/>
          </a:bodyPr>
          <a:lstStyle/>
          <a:p>
            <a:r>
              <a:rPr lang="en-US">
                <a:solidFill>
                  <a:schemeClr val="tx1"/>
                </a:solidFill>
                <a:latin typeface="Times New Roman" panose="02020603050405020304" pitchFamily="18" charset="0"/>
                <a:cs typeface="Times New Roman" panose="02020603050405020304" pitchFamily="18" charset="0"/>
              </a:rPr>
              <a:t>1.Problem Statement</a:t>
            </a:r>
          </a:p>
          <a:p>
            <a:r>
              <a:rPr lang="en-US">
                <a:solidFill>
                  <a:schemeClr val="tx1"/>
                </a:solidFill>
                <a:latin typeface="Times New Roman" panose="02020603050405020304" pitchFamily="18" charset="0"/>
                <a:cs typeface="Times New Roman" panose="02020603050405020304" pitchFamily="18" charset="0"/>
              </a:rPr>
              <a:t>2. Project Overview</a:t>
            </a:r>
          </a:p>
          <a:p>
            <a:r>
              <a:rPr lang="en-US">
                <a:solidFill>
                  <a:schemeClr val="tx1"/>
                </a:solidFill>
                <a:latin typeface="Times New Roman" panose="02020603050405020304" pitchFamily="18" charset="0"/>
                <a:cs typeface="Times New Roman" panose="02020603050405020304" pitchFamily="18" charset="0"/>
              </a:rPr>
              <a:t>3.End Users</a:t>
            </a:r>
          </a:p>
          <a:p>
            <a:r>
              <a:rPr lang="en-US">
                <a:solidFill>
                  <a:schemeClr val="tx1"/>
                </a:solidFill>
                <a:latin typeface="Times New Roman" panose="02020603050405020304" pitchFamily="18" charset="0"/>
                <a:cs typeface="Times New Roman" panose="02020603050405020304" pitchFamily="18" charset="0"/>
              </a:rPr>
              <a:t>4.Our Solution and Proposition</a:t>
            </a:r>
          </a:p>
          <a:p>
            <a:r>
              <a:rPr lang="en-US">
                <a:solidFill>
                  <a:schemeClr val="tx1"/>
                </a:solidFill>
                <a:latin typeface="Times New Roman" panose="02020603050405020304" pitchFamily="18" charset="0"/>
                <a:cs typeface="Times New Roman" panose="02020603050405020304" pitchFamily="18" charset="0"/>
              </a:rPr>
              <a:t>5. Dataset Description</a:t>
            </a:r>
          </a:p>
          <a:p>
            <a:r>
              <a:rPr lang="en-US">
                <a:solidFill>
                  <a:schemeClr val="tx1"/>
                </a:solidFill>
                <a:latin typeface="Times New Roman" panose="02020603050405020304" pitchFamily="18" charset="0"/>
                <a:cs typeface="Times New Roman" panose="02020603050405020304" pitchFamily="18" charset="0"/>
              </a:rPr>
              <a:t>6. Modelling Approach</a:t>
            </a:r>
          </a:p>
          <a:p>
            <a:r>
              <a:rPr lang="en-US">
                <a:solidFill>
                  <a:schemeClr val="tx1"/>
                </a:solidFill>
                <a:latin typeface="Times New Roman" panose="02020603050405020304" pitchFamily="18" charset="0"/>
                <a:cs typeface="Times New Roman" panose="02020603050405020304" pitchFamily="18" charset="0"/>
              </a:rPr>
              <a:t>7. Results and Discussion</a:t>
            </a:r>
          </a:p>
          <a:p>
            <a:r>
              <a:rPr lang="en-US">
                <a:solidFill>
                  <a:schemeClr val="tx1"/>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3200" b="1">
                <a:solidFill>
                  <a:schemeClr val="tx1"/>
                </a:solidFill>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028097" y="1959429"/>
            <a:ext cx="8596668" cy="3367943"/>
          </a:xfrm>
        </p:spPr>
        <p:txBody>
          <a:bodyPr>
            <a:noAutofit/>
          </a:bodyPr>
          <a:lstStyle/>
          <a:p>
            <a:pPr algn="just"/>
            <a:r>
              <a:rPr lang="en-GB" sz="240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601961" y="453669"/>
            <a:ext cx="7142922" cy="584775"/>
          </a:xfrm>
          <a:prstGeom prst="rect">
            <a:avLst/>
          </a:prstGeom>
          <a:noFill/>
        </p:spPr>
        <p:txBody>
          <a:bodyPr wrap="square" rtlCol="0">
            <a:spAutoFit/>
          </a:bodyPr>
          <a:lstStyle/>
          <a:p>
            <a:r>
              <a:rPr lang="en-US" sz="3200" b="1">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C39EC9FA-689A-74F5-88EF-3CF75FFC1C0D}"/>
              </a:ext>
            </a:extLst>
          </p:cNvPr>
          <p:cNvSpPr txBox="1"/>
          <p:nvPr/>
        </p:nvSpPr>
        <p:spPr>
          <a:xfrm>
            <a:off x="1356810" y="1273316"/>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Implement PivotTables to summarize and categorize performance data.</a:t>
            </a:r>
            <a:endParaRPr lang="en-GB" sz="24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 Compare individual employee performance against benchmarks or targets.   </a:t>
            </a:r>
            <a:endParaRPr lang="en-GB" sz="24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Analyze seasonal or project-specific performance variations. . </a:t>
            </a:r>
            <a:endParaRPr lang="en-GB" sz="24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Design dashboards for easy visualization of performance metrics.</a:t>
            </a:r>
            <a:endParaRPr lang="en-GB" sz="24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Share analysis results with management for decision-making. </a:t>
            </a:r>
            <a:endParaRPr lang="en-GB" sz="2400">
              <a:latin typeface="Times New Roman" panose="02020603050405020304" pitchFamily="18" charset="0"/>
              <a:cs typeface="Times New Roman" panose="02020603050405020304" pitchFamily="18" charset="0"/>
            </a:endParaRPr>
          </a:p>
          <a:p>
            <a:pPr algn="just"/>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515573" y="790397"/>
            <a:ext cx="8865705" cy="584775"/>
          </a:xfrm>
          <a:prstGeom prst="rect">
            <a:avLst/>
          </a:prstGeom>
          <a:noFill/>
        </p:spPr>
        <p:txBody>
          <a:bodyPr wrap="square" rtlCol="0">
            <a:spAutoFit/>
          </a:bodyPr>
          <a:lstStyle/>
          <a:p>
            <a:r>
              <a:rPr lang="en-US" sz="3200" b="1">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id="{4F1E65C1-43C3-4A20-7CDC-2BD82637C473}"/>
              </a:ext>
            </a:extLst>
          </p:cNvPr>
          <p:cNvSpPr txBox="1"/>
          <p:nvPr/>
        </p:nvSpPr>
        <p:spPr>
          <a:xfrm>
            <a:off x="2174119" y="1212404"/>
            <a:ext cx="6292548" cy="7109639"/>
          </a:xfrm>
          <a:prstGeom prst="rect">
            <a:avLst/>
          </a:prstGeom>
          <a:noFill/>
        </p:spPr>
        <p:txBody>
          <a:bodyPr wrap="square" anchor="t">
            <a:spAutoFit/>
          </a:bodyPr>
          <a:lstStyle/>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Compensation and Benefits Teams </a:t>
            </a:r>
          </a:p>
          <a:p>
            <a:r>
              <a:rPr lang="en-GB" sz="240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523220"/>
          </a:xfrm>
          <a:prstGeom prst="rect">
            <a:avLst/>
          </a:prstGeom>
          <a:noFill/>
        </p:spPr>
        <p:txBody>
          <a:bodyPr wrap="square" rtlCol="0">
            <a:spAutoFit/>
          </a:bodyPr>
          <a:lstStyle/>
          <a:p>
            <a:r>
              <a:rPr lang="en-US" sz="2800" b="1">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a16="http://schemas.microsoft.com/office/drawing/2014/main" id="{BB03D5C5-94F5-7D91-FF0F-3B46F8BBB261}"/>
              </a:ext>
            </a:extLst>
          </p:cNvPr>
          <p:cNvSpPr txBox="1"/>
          <p:nvPr/>
        </p:nvSpPr>
        <p:spPr>
          <a:xfrm>
            <a:off x="1182229" y="1164460"/>
            <a:ext cx="7393293" cy="5016758"/>
          </a:xfrm>
          <a:prstGeom prst="rect">
            <a:avLst/>
          </a:prstGeom>
          <a:noFill/>
        </p:spPr>
        <p:txBody>
          <a:bodyPr wrap="square" anchor="t">
            <a:spAutoFit/>
          </a:bodyPr>
          <a:lstStyle/>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F</a:t>
            </a:r>
            <a:r>
              <a:rPr lang="en-GB" sz="2000">
                <a:latin typeface="Times New Roman" panose="02020603050405020304" pitchFamily="18" charset="0"/>
                <a:cs typeface="Times New Roman" panose="02020603050405020304" pitchFamily="18" charset="0"/>
              </a:rPr>
              <a:t>l</a:t>
            </a:r>
            <a:r>
              <a:rPr lang="en-US" sz="2000" err="1">
                <a:latin typeface="Times New Roman" panose="02020603050405020304" pitchFamily="18" charset="0"/>
                <a:cs typeface="Times New Roman" panose="02020603050405020304" pitchFamily="18" charset="0"/>
              </a:rPr>
              <a:t>exibility</a:t>
            </a:r>
            <a:r>
              <a:rPr lang="en-US" sz="200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a:latin typeface="Times New Roman" panose="02020603050405020304" pitchFamily="18" charset="0"/>
              <a:cs typeface="Times New Roman" panose="02020603050405020304" pitchFamily="18" charset="0"/>
            </a:endParaRPr>
          </a:p>
          <a:p>
            <a:pPr algn="just"/>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a:latin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rPr>
              <a:t> </a:t>
            </a: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a:latin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rPr>
              <a:t>  </a:t>
            </a: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17759" y="627374"/>
            <a:ext cx="8004314" cy="584775"/>
          </a:xfrm>
          <a:prstGeom prst="rect">
            <a:avLst/>
          </a:prstGeom>
          <a:noFill/>
        </p:spPr>
        <p:txBody>
          <a:bodyPr wrap="square" rtlCol="0">
            <a:spAutoFit/>
          </a:bodyPr>
          <a:lstStyle/>
          <a:p>
            <a:r>
              <a:rPr lang="en-US" sz="3200" b="1">
                <a:latin typeface="Times New Roman" panose="02020603050405020304"/>
              </a:rPr>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1012844" y="1603513"/>
            <a:ext cx="7699514" cy="3785652"/>
          </a:xfrm>
          <a:prstGeom prst="rect">
            <a:avLst/>
          </a:prstGeom>
          <a:noFill/>
        </p:spPr>
        <p:txBody>
          <a:bodyPr wrap="square" rtlCol="0">
            <a:spAutoFit/>
          </a:bodyPr>
          <a:lstStyle/>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a:latin typeface="Times New Roman" panose="02020603050405020304" pitchFamily="18" charset="0"/>
                <a:cs typeface="Times New Roman" panose="02020603050405020304" pitchFamily="18" charset="0"/>
              </a:rPr>
              <a:t>: Unique identifier for each employee in the    organization.</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a:latin typeface="Times New Roman" panose="02020603050405020304" pitchFamily="18" charset="0"/>
                <a:cs typeface="Times New Roman" panose="02020603050405020304" pitchFamily="18" charset="0"/>
              </a:rPr>
              <a:t>: The first name of the employee.</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584775"/>
          </a:xfrm>
          <a:prstGeom prst="rect">
            <a:avLst/>
          </a:prstGeom>
          <a:noFill/>
        </p:spPr>
        <p:txBody>
          <a:bodyPr wrap="square" rtlCol="0">
            <a:spAutoFit/>
          </a:bodyPr>
          <a:lstStyle/>
          <a:p>
            <a:r>
              <a:rPr lang="en-US" sz="3200" b="1">
                <a:latin typeface="Times New Roman" panose="02020603050405020304"/>
              </a:rPr>
              <a:t>MODELLING</a:t>
            </a:r>
          </a:p>
        </p:txBody>
      </p:sp>
      <p:sp>
        <p:nvSpPr>
          <p:cNvPr id="5" name="TextBox 4">
            <a:extLst>
              <a:ext uri="{FF2B5EF4-FFF2-40B4-BE49-F238E27FC236}">
                <a16:creationId xmlns:a16="http://schemas.microsoft.com/office/drawing/2014/main" id="{33BE2C00-253F-A799-10A9-039BCAB0D1BB}"/>
              </a:ext>
            </a:extLst>
          </p:cNvPr>
          <p:cNvSpPr txBox="1"/>
          <p:nvPr/>
        </p:nvSpPr>
        <p:spPr>
          <a:xfrm>
            <a:off x="1303262" y="1166842"/>
            <a:ext cx="7538355" cy="4524315"/>
          </a:xfrm>
          <a:prstGeom prst="rect">
            <a:avLst/>
          </a:prstGeom>
          <a:noFill/>
        </p:spPr>
        <p:txBody>
          <a:bodyPr wrap="square">
            <a:spAutoFit/>
          </a:bodyPr>
          <a:lstStyle/>
          <a:p>
            <a:pPr algn="just"/>
            <a:r>
              <a:rPr lang="en-US" sz="2400">
                <a:latin typeface="Times New Roman" panose="02020603050405020304"/>
              </a:rPr>
              <a:t>DATA SET</a:t>
            </a:r>
            <a:r>
              <a:rPr lang="en-GB" sz="2400">
                <a:latin typeface="Times New Roman" panose="02020603050405020304"/>
              </a:rPr>
              <a:t>:</a:t>
            </a:r>
            <a:r>
              <a:rPr lang="en-US" sz="2400">
                <a:latin typeface="Times New Roman" panose="02020603050405020304"/>
              </a:rPr>
              <a:t> </a:t>
            </a:r>
            <a:r>
              <a:rPr lang="en-US" sz="2400" err="1">
                <a:latin typeface="Times New Roman" panose="02020603050405020304"/>
              </a:rPr>
              <a:t>Kaggle</a:t>
            </a:r>
            <a:r>
              <a:rPr lang="en-US" sz="2400">
                <a:latin typeface="Times New Roman" panose="02020603050405020304"/>
              </a:rPr>
              <a:t>, Employee dataset </a:t>
            </a:r>
            <a:endParaRPr lang="en-GB" sz="2400">
              <a:latin typeface="Times New Roman" panose="02020603050405020304"/>
            </a:endParaRPr>
          </a:p>
          <a:p>
            <a:pPr algn="just"/>
            <a:endParaRPr lang="en-GB" sz="2400">
              <a:latin typeface="Times New Roman" panose="02020603050405020304"/>
            </a:endParaRPr>
          </a:p>
          <a:p>
            <a:pPr algn="just"/>
            <a:r>
              <a:rPr lang="en-GB" sz="2400">
                <a:latin typeface="Times New Roman" panose="02020603050405020304"/>
              </a:rPr>
              <a:t>FEATURE </a:t>
            </a:r>
            <a:r>
              <a:rPr lang="en-US" sz="2400">
                <a:latin typeface="Times New Roman" panose="02020603050405020304"/>
              </a:rPr>
              <a:t>SELECTION: Slicer, Conditional Formatting, </a:t>
            </a:r>
            <a:r>
              <a:rPr lang="en-US" sz="2400" err="1">
                <a:latin typeface="Times New Roman" panose="02020603050405020304"/>
              </a:rPr>
              <a:t>Designin</a:t>
            </a:r>
            <a:r>
              <a:rPr lang="en-GB" sz="2400">
                <a:latin typeface="Times New Roman" panose="02020603050405020304"/>
              </a:rPr>
              <a:t>g</a:t>
            </a:r>
          </a:p>
          <a:p>
            <a:pPr algn="just"/>
            <a:r>
              <a:rPr lang="en-US" sz="2400">
                <a:latin typeface="Times New Roman" panose="02020603050405020304"/>
              </a:rPr>
              <a:t> </a:t>
            </a:r>
            <a:endParaRPr lang="en-GB" sz="2400">
              <a:latin typeface="Times New Roman" panose="02020603050405020304"/>
            </a:endParaRPr>
          </a:p>
          <a:p>
            <a:pPr algn="just"/>
            <a:r>
              <a:rPr lang="en-US" sz="2400">
                <a:latin typeface="Times New Roman" panose="02020603050405020304"/>
              </a:rPr>
              <a:t>DATA CLEANING Missing values, Irrelevant data, Correct Errors, Remove Unnecessary Columns and Rows </a:t>
            </a:r>
            <a:endParaRPr lang="en-GB" sz="2400">
              <a:latin typeface="Times New Roman" panose="02020603050405020304"/>
            </a:endParaRPr>
          </a:p>
          <a:p>
            <a:pPr algn="just"/>
            <a:endParaRPr lang="en-GB" sz="2400">
              <a:latin typeface="Times New Roman" panose="02020603050405020304"/>
            </a:endParaRPr>
          </a:p>
          <a:p>
            <a:pPr algn="just"/>
            <a:r>
              <a:rPr lang="en-US" sz="2400">
                <a:latin typeface="Times New Roman" panose="02020603050405020304"/>
              </a:rPr>
              <a:t>PIVOT TABLE: Employee ID, First Name, Performance Score.</a:t>
            </a:r>
            <a:endParaRPr lang="en-GB" sz="2400">
              <a:latin typeface="Times New Roman" panose="02020603050405020304"/>
            </a:endParaRPr>
          </a:p>
          <a:p>
            <a:pPr algn="just"/>
            <a:endParaRPr lang="en-GB" sz="2400">
              <a:latin typeface="Times New Roman" panose="02020603050405020304"/>
            </a:endParaRPr>
          </a:p>
          <a:p>
            <a:pPr algn="just"/>
            <a:r>
              <a:rPr lang="en-US" sz="2400">
                <a:latin typeface="Times New Roman" panose="02020603050405020304"/>
              </a:rPr>
              <a:t> CHART: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DATCHAYINI S</cp:lastModifiedBy>
  <cp:revision>3</cp:revision>
  <dcterms:created xsi:type="dcterms:W3CDTF">2024-08-21T00:32:52Z</dcterms:created>
  <dcterms:modified xsi:type="dcterms:W3CDTF">2024-09-03T11:15:11Z</dcterms:modified>
</cp:coreProperties>
</file>