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3" r:id="rId3"/>
    <p:sldId id="324" r:id="rId4"/>
    <p:sldId id="356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9" r:id="rId18"/>
    <p:sldId id="337" r:id="rId19"/>
    <p:sldId id="340" r:id="rId20"/>
    <p:sldId id="341" r:id="rId21"/>
    <p:sldId id="342" r:id="rId22"/>
    <p:sldId id="35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9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3A99-3C6D-4A17-AA5B-57DBBAAA70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2A5FD0-5F7B-4A99-A63B-BC74F1E4956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9144000" cy="838200"/>
          </a:xfrm>
        </p:spPr>
        <p:txBody>
          <a:bodyPr anchor="ctr"/>
          <a:lstStyle/>
          <a:p>
            <a:pPr algn="ctr" eaLnBrk="1" hangingPunct="1"/>
            <a:r>
              <a:rPr lang="en-US" altLang="en-US" sz="4000" b="1" dirty="0" err="1">
                <a:latin typeface="Arial" panose="02080604020202020204" pitchFamily="34" charset="0"/>
              </a:rPr>
              <a:t>Môn</a:t>
            </a:r>
            <a:r>
              <a:rPr lang="en-US" altLang="en-US" sz="4000" b="1" dirty="0">
                <a:latin typeface="Arial" panose="02080604020202020204" pitchFamily="34" charset="0"/>
              </a:rPr>
              <a:t> </a:t>
            </a:r>
            <a:r>
              <a:rPr lang="en-US" altLang="en-US" sz="4000" b="1" dirty="0" err="1">
                <a:latin typeface="Arial" panose="02080604020202020204" pitchFamily="34" charset="0"/>
              </a:rPr>
              <a:t>học</a:t>
            </a:r>
            <a:r>
              <a:rPr lang="en-US" altLang="en-US" sz="4000" b="1" dirty="0">
                <a:latin typeface="Arial" panose="02080604020202020204" pitchFamily="34" charset="0"/>
              </a:rPr>
              <a:t>: IoT </a:t>
            </a:r>
            <a:r>
              <a:rPr lang="en-US" altLang="en-US" sz="4000" b="1" dirty="0" err="1">
                <a:latin typeface="Arial" panose="02080604020202020204" pitchFamily="34" charset="0"/>
              </a:rPr>
              <a:t>và</a:t>
            </a:r>
            <a:r>
              <a:rPr lang="en-US" altLang="en-US" sz="4000" b="1" dirty="0">
                <a:latin typeface="Arial" panose="02080604020202020204" pitchFamily="34" charset="0"/>
              </a:rPr>
              <a:t> </a:t>
            </a:r>
            <a:r>
              <a:rPr lang="en-US" altLang="en-US" sz="4000" b="1" dirty="0" err="1">
                <a:latin typeface="Arial" panose="02080604020202020204" pitchFamily="34" charset="0"/>
              </a:rPr>
              <a:t>Ứng</a:t>
            </a:r>
            <a:r>
              <a:rPr lang="en-US" altLang="en-US" sz="4000" b="1" dirty="0">
                <a:latin typeface="Arial" panose="02080604020202020204" pitchFamily="34" charset="0"/>
              </a:rPr>
              <a:t> </a:t>
            </a:r>
            <a:r>
              <a:rPr lang="en-US" altLang="en-US" sz="4000" b="1" dirty="0" err="1">
                <a:latin typeface="Arial" panose="02080604020202020204" pitchFamily="34" charset="0"/>
              </a:rPr>
              <a:t>dụng</a:t>
            </a:r>
            <a:endParaRPr lang="en-US" altLang="en-US" sz="4000" b="1" dirty="0">
              <a:latin typeface="Arial" panose="0208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311790" y="1317676"/>
            <a:ext cx="8407400" cy="4800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224155" indent="-224155" eaLnBrk="1" hangingPunct="1">
              <a:defRPr/>
            </a:pPr>
            <a:r>
              <a:rPr lang="en-US" altLang="en-US" sz="2500" b="1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Chương</a:t>
            </a:r>
            <a:r>
              <a:rPr lang="en-US" altLang="en-US" sz="2500" b="1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3: </a:t>
            </a:r>
            <a:r>
              <a:rPr lang="en-US" altLang="en-US" sz="2500" b="1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Phát</a:t>
            </a:r>
            <a:r>
              <a:rPr lang="en-US" altLang="en-US" sz="2500" b="1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altLang="en-US" sz="2500" b="1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triển</a:t>
            </a:r>
            <a:r>
              <a:rPr lang="en-US" altLang="en-US" sz="2500" b="1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altLang="en-US" sz="2500" b="1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hệ</a:t>
            </a:r>
            <a:r>
              <a:rPr lang="en-US" altLang="en-US" sz="2500" b="1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altLang="en-US" sz="2500" b="1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thống</a:t>
            </a:r>
            <a:r>
              <a:rPr lang="en-US" altLang="en-US" sz="2500" b="1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IoT</a:t>
            </a:r>
            <a:endParaRPr lang="en-US" altLang="en-US" sz="2500" dirty="0">
              <a:solidFill>
                <a:schemeClr val="bg2">
                  <a:lumMod val="10000"/>
                </a:schemeClr>
              </a:solidFill>
              <a:latin typeface="Arial" panose="02080604020202020204" pitchFamily="34" charset="0"/>
            </a:endParaRPr>
          </a:p>
          <a:p>
            <a:pPr marL="353695" lvl="1" eaLnBrk="1" hangingPunct="1"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3.1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Đặc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tả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hệ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thống</a:t>
            </a:r>
            <a:endParaRPr lang="en-US" altLang="en-US" sz="2400" dirty="0">
              <a:solidFill>
                <a:schemeClr val="bg2">
                  <a:lumMod val="10000"/>
                </a:schemeClr>
              </a:solidFill>
              <a:latin typeface="Arial" panose="02080604020202020204" pitchFamily="34" charset="0"/>
            </a:endParaRPr>
          </a:p>
          <a:p>
            <a:pPr marL="353695" lvl="1" eaLnBrk="1" hangingPunct="1"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3.2 Thu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nhận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(input)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dữ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liệu</a:t>
            </a:r>
            <a:endParaRPr lang="en-US" altLang="en-US" sz="2400" dirty="0">
              <a:solidFill>
                <a:schemeClr val="bg2">
                  <a:lumMod val="10000"/>
                </a:schemeClr>
              </a:solidFill>
              <a:latin typeface="Arial" panose="02080604020202020204" pitchFamily="34" charset="0"/>
            </a:endParaRPr>
          </a:p>
          <a:p>
            <a:pPr marL="353695" lvl="1" eaLnBrk="1" hangingPunct="1"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3.3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Tiền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xử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lý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dữ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liệu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&amp;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Trích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chọn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các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đặc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trưng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80604020202020204" pitchFamily="34" charset="0"/>
            </a:endParaRPr>
          </a:p>
          <a:p>
            <a:pPr marL="353695" lvl="1" eaLnBrk="1" hangingPunct="1"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3.4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Mô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hình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học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máy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80604020202020204" pitchFamily="34" charset="0"/>
            </a:endParaRPr>
          </a:p>
          <a:p>
            <a:pPr marL="353695" lvl="1" eaLnBrk="1" hangingPunct="1"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3.5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Kiểm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thử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và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đánh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giá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80604020202020204" pitchFamily="34" charset="0"/>
            </a:endParaRPr>
          </a:p>
          <a:p>
            <a:pPr marL="353695" lvl="1" eaLnBrk="1" hangingPunct="1"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3.6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Một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số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hình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ảnh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coding training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80604020202020204" pitchFamily="34" charset="0"/>
            </a:endParaRPr>
          </a:p>
          <a:p>
            <a:pPr marL="353695" lvl="1" eaLnBrk="1" hangingPunct="1"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3.7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Tài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liệu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tham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khảo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" panose="02080604020202020204" pitchFamily="34" charset="0"/>
              </a:rPr>
              <a:t>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80604020202020204" pitchFamily="34" charset="0"/>
            </a:endParaRPr>
          </a:p>
          <a:p>
            <a:pPr marL="353695" lvl="1" eaLnBrk="1" hangingPunct="1">
              <a:defRPr/>
            </a:pPr>
            <a:endParaRPr lang="en-US" altLang="en-US" sz="2800" dirty="0">
              <a:solidFill>
                <a:schemeClr val="accent1">
                  <a:lumMod val="75000"/>
                </a:schemeClr>
              </a:solidFill>
              <a:latin typeface="Arial" panose="02080604020202020204" pitchFamily="34" charset="0"/>
            </a:endParaRPr>
          </a:p>
          <a:p>
            <a:pPr eaLnBrk="1" hangingPunct="1">
              <a:defRPr/>
            </a:pPr>
            <a:endParaRPr lang="en-US" altLang="en-US" sz="4000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3.4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Mô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hình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học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máy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8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4190" y="1391269"/>
            <a:ext cx="90958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Convolutional Neural Network (CNNs)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222222"/>
                </a:solidFill>
                <a:latin typeface="Verdana" panose="020B0604030504040204" pitchFamily="34" charset="0"/>
              </a:rPr>
              <a:t>Lớp</a:t>
            </a:r>
            <a:r>
              <a:rPr lang="en-US" sz="2800" dirty="0">
                <a:solidFill>
                  <a:srgbClr val="222222"/>
                </a:solidFill>
                <a:latin typeface="Verdana" panose="020B0604030504040204" pitchFamily="34" charset="0"/>
              </a:rPr>
              <a:t> Convolutional</a:t>
            </a:r>
            <a:endParaRPr lang="en-US" sz="28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222222"/>
                </a:solidFill>
                <a:latin typeface="Verdana" panose="020B0604030504040204" pitchFamily="34" charset="0"/>
              </a:rPr>
              <a:t>Lớp</a:t>
            </a:r>
            <a:r>
              <a:rPr lang="en-US" sz="2800" dirty="0">
                <a:solidFill>
                  <a:srgbClr val="222222"/>
                </a:solidFill>
                <a:latin typeface="Verdana" panose="020B0604030504040204" pitchFamily="34" charset="0"/>
              </a:rPr>
              <a:t> fully connected </a:t>
            </a:r>
            <a:endParaRPr lang="en-US" sz="2800" dirty="0">
              <a:solidFill>
                <a:srgbClr val="222222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527" y="3205004"/>
            <a:ext cx="10735723" cy="33053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3.4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Mô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hình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học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máy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8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2526" y="1536701"/>
            <a:ext cx="10684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- </a:t>
            </a:r>
            <a:r>
              <a:rPr lang="en-US" sz="2800" b="1" dirty="0" err="1"/>
              <a:t>Lớp</a:t>
            </a:r>
            <a:r>
              <a:rPr lang="en-US" sz="2800" b="1" dirty="0"/>
              <a:t> Pooling</a:t>
            </a:r>
            <a:r>
              <a:rPr lang="en-US" sz="2400" b="1" dirty="0"/>
              <a:t>: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pooling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cục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pooling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cục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7980" y="2140590"/>
            <a:ext cx="7025530" cy="43889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3.4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Mô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hình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học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máy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8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82316" y="15367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ớp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pooling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cục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882317" y="2374233"/>
            <a:ext cx="9256294" cy="4061640"/>
            <a:chOff x="0" y="0"/>
            <a:chExt cx="5563235" cy="245042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36979" y="0"/>
              <a:ext cx="4620260" cy="2190750"/>
            </a:xfrm>
            <a:prstGeom prst="rect">
              <a:avLst/>
            </a:prstGeom>
            <a:noFill/>
          </p:spPr>
        </p:pic>
        <p:sp>
          <p:nvSpPr>
            <p:cNvPr id="10" name="Text Box 27"/>
            <p:cNvSpPr txBox="1"/>
            <p:nvPr/>
          </p:nvSpPr>
          <p:spPr>
            <a:xfrm>
              <a:off x="0" y="2190466"/>
              <a:ext cx="5563235" cy="259958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Quá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trình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gọn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của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lớp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pooling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cục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bộ</a:t>
              </a:r>
              <a:endPara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3.4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Mô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hình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học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máy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8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82316" y="15367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ớp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pooling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cục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882316" y="2374235"/>
            <a:ext cx="10186737" cy="4225280"/>
            <a:chOff x="0" y="0"/>
            <a:chExt cx="5439410" cy="250760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36980" y="0"/>
              <a:ext cx="4515485" cy="2245995"/>
            </a:xfrm>
            <a:prstGeom prst="rect">
              <a:avLst/>
            </a:prstGeom>
            <a:noFill/>
          </p:spPr>
        </p:pic>
        <p:sp>
          <p:nvSpPr>
            <p:cNvPr id="8" name="Text Box 26"/>
            <p:cNvSpPr txBox="1"/>
            <p:nvPr/>
          </p:nvSpPr>
          <p:spPr>
            <a:xfrm>
              <a:off x="0" y="2251881"/>
              <a:ext cx="5439410" cy="255721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Quá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trình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gọn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của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lớp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pooling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toàn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cục</a:t>
              </a:r>
              <a:endPara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3.4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Mô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hình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học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máy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8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37958" y="1263913"/>
            <a:ext cx="10339754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0" i="0" u="sng" dirty="0" err="1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3600" b="0" i="0" u="sng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</a:t>
            </a:r>
            <a:r>
              <a:rPr lang="en-US" sz="3600" b="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vi-VN" sz="3600" b="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chọn tham số cho CNN</a:t>
            </a:r>
            <a:endParaRPr lang="en-US" sz="3600" b="0" i="0" dirty="0">
              <a:solidFill>
                <a:srgbClr val="11111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vi-VN" b="0" i="0" dirty="0">
              <a:solidFill>
                <a:srgbClr val="11111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vi-VN" sz="2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 các convolution layer: càng nhiều các convolution layer thì performance càng được cải thiện. Sau khoảng 3 hoặc 4 layer, các tác động được giảm một cách đáng kể</a:t>
            </a:r>
            <a:endParaRPr lang="vi-VN" sz="2800" b="0" i="0" dirty="0">
              <a:solidFill>
                <a:srgbClr val="222222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vi-VN" sz="2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 size: thường filter theo size 5×5 hoặc 3×3</a:t>
            </a:r>
            <a:endParaRPr lang="vi-VN" sz="2800" b="0" i="0" dirty="0">
              <a:solidFill>
                <a:srgbClr val="222222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vi-VN" sz="2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Pooling size: thường là 2×2 hoặc 4×4 cho ảnh đầu vào lớn</a:t>
            </a:r>
            <a:endParaRPr lang="vi-VN" sz="2800" b="0" i="0" dirty="0">
              <a:solidFill>
                <a:srgbClr val="222222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vi-VN" sz="2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cuối cùng là thực hiện nhiều lần việc train test để chọn ra được param tốt nhất.</a:t>
            </a:r>
            <a:endParaRPr lang="vi-VN" sz="2800" b="0" i="0" dirty="0">
              <a:solidFill>
                <a:srgbClr val="222222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3.5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Kiểm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thử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và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đánh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giá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8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4000" y="1294553"/>
            <a:ext cx="86787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IoT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entropy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42147" y="1844845"/>
          <a:ext cx="4013689" cy="1780657"/>
        </p:xfrm>
        <a:graphic>
          <a:graphicData uri="http://schemas.openxmlformats.org/drawingml/2006/table">
            <a:tbl>
              <a:tblPr firstRow="1" firstCol="1" bandRow="1"/>
              <a:tblGrid>
                <a:gridCol w="2699791"/>
                <a:gridCol w="1313898"/>
              </a:tblGrid>
              <a:tr h="131613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Độ đo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Đặc trưng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b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Hình ảnh entropy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50233" y="4520823"/>
            <a:ext cx="11022899" cy="1454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800" b="1" u="sng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u="sng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tệp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sang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entropy,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CNN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2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3.5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Kiểm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thử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và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đánh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giá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8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0233" y="4268432"/>
            <a:ext cx="11022899" cy="993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hương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tệp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nhị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sang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entropy,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CNN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40234" y="2342151"/>
          <a:ext cx="8798377" cy="1701410"/>
        </p:xfrm>
        <a:graphic>
          <a:graphicData uri="http://schemas.openxmlformats.org/drawingml/2006/table">
            <a:tbl>
              <a:tblPr firstRow="1" firstCol="1" bandRow="1"/>
              <a:tblGrid>
                <a:gridCol w="2520838"/>
                <a:gridCol w="1933478"/>
                <a:gridCol w="2306342"/>
                <a:gridCol w="2037719"/>
              </a:tblGrid>
              <a:tr h="12753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Phương pháp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Các thuật toán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Phương pháp trích xuất đặc trưng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Độ chính xác</a:t>
                      </a:r>
                      <a:b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(Accuracy 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Hình ảnh entropy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Entropy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96.5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79813" y="1477270"/>
            <a:ext cx="95115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sánh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IoT</a:t>
            </a:r>
            <a:endParaRPr lang="en-US" sz="2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3.6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Một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số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hình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ảnh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coding training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8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1687" y="1290465"/>
            <a:ext cx="83418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coding: 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script.py --size </a:t>
            </a:r>
            <a:r>
              <a:rPr lang="en-US" sz="2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--no-duplicate all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2006" y="1290465"/>
            <a:ext cx="2798307" cy="49625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3.6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Một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số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hình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ảnh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coding training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8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1686" y="1290465"/>
            <a:ext cx="103952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2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coding: 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script.py --size </a:t>
            </a:r>
            <a:r>
              <a:rPr lang="en-US" sz="2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--no-duplicate all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264" y="2746724"/>
            <a:ext cx="11562545" cy="314996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3.6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Một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số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hình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ảnh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coding training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8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167" y="1349102"/>
            <a:ext cx="11293642" cy="54453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9144000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3.0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Sơ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đồ</a:t>
            </a:r>
            <a:endParaRPr lang="en-US" altLang="en-US" sz="4000" b="1" dirty="0">
              <a:solidFill>
                <a:schemeClr val="accent1">
                  <a:lumMod val="75000"/>
                </a:schemeClr>
              </a:solidFill>
              <a:latin typeface="Arial" panose="0208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t="9002"/>
          <a:stretch>
            <a:fillRect/>
          </a:stretch>
        </p:blipFill>
        <p:spPr>
          <a:xfrm>
            <a:off x="1060890" y="1671782"/>
            <a:ext cx="10051773" cy="375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3.6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Một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số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hình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ảnh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coding training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8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16" y="1295013"/>
            <a:ext cx="11089611" cy="55330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803400" y="1219200"/>
            <a:ext cx="858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9144000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3.1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Đặc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tả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hệ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thống</a:t>
            </a:r>
            <a:endParaRPr lang="en-US" altLang="en-US" sz="4000" b="1" dirty="0">
              <a:solidFill>
                <a:schemeClr val="accent1">
                  <a:lumMod val="75000"/>
                </a:schemeClr>
              </a:solidFill>
              <a:latin typeface="Arial" panose="0208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8978" y="1434294"/>
            <a:ext cx="11394831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500" dirty="0">
                <a:latin typeface="+mj-lt"/>
              </a:rPr>
              <a:t>-	Ngôn ngữ lập trình: python 3.10, + Visual studio code, pycha</a:t>
            </a:r>
            <a:r>
              <a:rPr lang="en-US" sz="2500" dirty="0">
                <a:latin typeface="+mj-lt"/>
              </a:rPr>
              <a:t>r</a:t>
            </a:r>
            <a:r>
              <a:rPr lang="vi-VN" sz="2500" dirty="0">
                <a:latin typeface="+mj-lt"/>
              </a:rPr>
              <a:t>m, thony.</a:t>
            </a:r>
            <a:endParaRPr lang="vi-VN" sz="2500" dirty="0">
              <a:latin typeface="+mj-lt"/>
            </a:endParaRPr>
          </a:p>
          <a:p>
            <a:r>
              <a:rPr lang="vi-VN" sz="2500" dirty="0">
                <a:latin typeface="+mj-lt"/>
              </a:rPr>
              <a:t>-	Thư viện sử dụng gồm có: tensorflow, requirements, numpy, ...</a:t>
            </a:r>
            <a:endParaRPr lang="vi-VN" sz="2500" dirty="0">
              <a:latin typeface="+mj-lt"/>
            </a:endParaRPr>
          </a:p>
          <a:p>
            <a:r>
              <a:rPr lang="vi-VN" sz="2500" dirty="0">
                <a:latin typeface="+mj-lt"/>
              </a:rPr>
              <a:t>-	Hệ điều hành: Window Server, Linux (Ubuntu), Windown 10Pro.</a:t>
            </a:r>
            <a:endParaRPr lang="vi-VN" sz="2500" dirty="0">
              <a:latin typeface="+mj-lt"/>
            </a:endParaRPr>
          </a:p>
          <a:p>
            <a:r>
              <a:rPr lang="vi-VN" sz="2500" dirty="0">
                <a:latin typeface="+mj-lt"/>
              </a:rPr>
              <a:t>-	Microsoft Software Removal Tool, Binvis.</a:t>
            </a:r>
            <a:endParaRPr lang="vi-VN" sz="2500" dirty="0">
              <a:latin typeface="+mj-lt"/>
            </a:endParaRPr>
          </a:p>
          <a:p>
            <a:r>
              <a:rPr lang="vi-VN" sz="2500" dirty="0">
                <a:latin typeface="+mj-lt"/>
              </a:rPr>
              <a:t>-</a:t>
            </a:r>
            <a:r>
              <a:rPr lang="vi-VN" sz="2500" b="1" dirty="0">
                <a:latin typeface="+mj-lt"/>
              </a:rPr>
              <a:t>	</a:t>
            </a:r>
            <a:r>
              <a:rPr lang="en-US" sz="2500" b="1" dirty="0" err="1">
                <a:latin typeface="+mj-lt"/>
              </a:rPr>
              <a:t>Tìm</a:t>
            </a:r>
            <a:r>
              <a:rPr lang="en-US" sz="2500" b="1" dirty="0">
                <a:latin typeface="+mj-lt"/>
              </a:rPr>
              <a:t> </a:t>
            </a:r>
            <a:r>
              <a:rPr lang="en-US" sz="2500" b="1" dirty="0" err="1">
                <a:latin typeface="+mj-lt"/>
              </a:rPr>
              <a:t>hiểu</a:t>
            </a:r>
            <a:r>
              <a:rPr lang="en-US" sz="2500" dirty="0">
                <a:latin typeface="+mj-lt"/>
              </a:rPr>
              <a:t>: </a:t>
            </a:r>
            <a:r>
              <a:rPr lang="vi-VN" sz="2500" dirty="0">
                <a:latin typeface="+mj-lt"/>
              </a:rPr>
              <a:t>Machine Learning/Deep Learning, IoT/ IioT, AI.</a:t>
            </a:r>
            <a:endParaRPr lang="vi-VN" sz="25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9144000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3.2 Thu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nhận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(input)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dữ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liệu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8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4062" y="1536701"/>
            <a:ext cx="11169747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/>
              <a:t>Dataset IoT Malware Picture </a:t>
            </a:r>
            <a:endParaRPr lang="en-US" sz="2500" b="1" dirty="0"/>
          </a:p>
          <a:p>
            <a:pPr>
              <a:spcAft>
                <a:spcPts val="800"/>
              </a:spcAft>
            </a:pP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11,273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IoT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Malware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3,697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lành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nhãn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487856" y="3100789"/>
          <a:ext cx="5108697" cy="21942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8136"/>
                <a:gridCol w="2470561"/>
              </a:tblGrid>
              <a:tr h="33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Family 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</a:tr>
              <a:tr h="338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Mirai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6,793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</a:tr>
              <a:tr h="338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Gafgyt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4,427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</a:tr>
              <a:tr h="338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Other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53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</a:tr>
              <a:tr h="338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Benign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3,697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</a:tr>
              <a:tr h="3380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14,970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4062" y="5510076"/>
            <a:ext cx="1095873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Tỷ</a:t>
            </a:r>
            <a:r>
              <a:rPr lang="en-US" sz="25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sz="25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Calibri" panose="020F0502020204030204" pitchFamily="34" charset="0"/>
                <a:cs typeface="Times New Roman" panose="02020603050405020304" pitchFamily="18" charset="0"/>
              </a:rPr>
              <a:t> chia </a:t>
            </a:r>
            <a:r>
              <a:rPr lang="en-US" sz="25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5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Calibri" panose="020F0502020204030204" pitchFamily="34" charset="0"/>
                <a:cs typeface="Times New Roman" panose="02020603050405020304" pitchFamily="18" charset="0"/>
              </a:rPr>
              <a:t> training 2 </a:t>
            </a:r>
            <a:r>
              <a:rPr lang="en-US" sz="25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5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lang="en-US" sz="25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lang="en-US" sz="2500" dirty="0">
                <a:latin typeface="Calibri" panose="020F0502020204030204" pitchFamily="34" charset="0"/>
                <a:cs typeface="Times New Roman" panose="02020603050405020304" pitchFamily="18" charset="0"/>
              </a:rPr>
              <a:t> (80%), </a:t>
            </a:r>
            <a:r>
              <a:rPr lang="en-US" sz="25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5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5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2500" dirty="0">
                <a:latin typeface="Calibri" panose="020F0502020204030204" pitchFamily="34" charset="0"/>
                <a:cs typeface="Times New Roman" panose="02020603050405020304" pitchFamily="18" charset="0"/>
              </a:rPr>
              <a:t> (20%)</a:t>
            </a:r>
            <a:endParaRPr lang="en-US" sz="25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3.3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Tiền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xử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lý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dữ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liệu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&amp;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Trích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chọn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các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đặc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trưng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8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7326" y="1827430"/>
            <a:ext cx="60983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/>
              <a:t>- </a:t>
            </a:r>
            <a:r>
              <a:rPr lang="vi-VN" sz="2400" b="1" dirty="0"/>
              <a:t>Đưa dữ liệu </a:t>
            </a:r>
            <a:r>
              <a:rPr lang="vi-VN" sz="2400" dirty="0"/>
              <a:t>về dạng hình ảnh</a:t>
            </a:r>
            <a:endParaRPr lang="vi-VN" sz="2400" dirty="0"/>
          </a:p>
          <a:p>
            <a:r>
              <a:rPr lang="vi-VN" sz="2400" b="1" dirty="0"/>
              <a:t>- Tìm hiểu về: </a:t>
            </a:r>
            <a:r>
              <a:rPr lang="vi-VN" sz="2400" dirty="0"/>
              <a:t>Entropy, các giá trị màu của entropy được chia ra làm 5 nhóm:</a:t>
            </a:r>
            <a:endParaRPr lang="vi-VN" sz="2400" dirty="0"/>
          </a:p>
          <a:p>
            <a:r>
              <a:rPr lang="vi-VN" sz="2400" dirty="0"/>
              <a:t>•	Có trật tự (Ordered)</a:t>
            </a:r>
            <a:endParaRPr lang="vi-VN" sz="2400" dirty="0"/>
          </a:p>
          <a:p>
            <a:r>
              <a:rPr lang="vi-VN" sz="2400" dirty="0"/>
              <a:t>•	Thấp (Low)</a:t>
            </a:r>
            <a:endParaRPr lang="vi-VN" sz="2400" dirty="0"/>
          </a:p>
          <a:p>
            <a:r>
              <a:rPr lang="vi-VN" sz="2400" dirty="0"/>
              <a:t>•	Trung bình (Medium)</a:t>
            </a:r>
            <a:endParaRPr lang="vi-VN" sz="2400" dirty="0"/>
          </a:p>
          <a:p>
            <a:r>
              <a:rPr lang="vi-VN" sz="2400" dirty="0"/>
              <a:t>•	High (Cao)</a:t>
            </a:r>
            <a:endParaRPr lang="vi-VN" sz="2400" dirty="0"/>
          </a:p>
          <a:p>
            <a:r>
              <a:rPr lang="vi-VN" sz="2400" dirty="0"/>
              <a:t>•	Ngẫu nhiên (Random)</a:t>
            </a:r>
            <a:endParaRPr lang="vi-V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l="12057" t="8745" r="4126" b="7335"/>
          <a:stretch>
            <a:fillRect/>
          </a:stretch>
        </p:blipFill>
        <p:spPr>
          <a:xfrm>
            <a:off x="6217921" y="1434931"/>
            <a:ext cx="5556738" cy="37032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3.3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Tiền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xử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lý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dữ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liệu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&amp;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Trích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chọn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các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đặc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trưng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8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3595" y="1219200"/>
            <a:ext cx="7515665" cy="2025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600"/>
              </a:spcBef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80604020202020204" pitchFamily="34" charset="0"/>
              </a:rPr>
              <a:t>- </a:t>
            </a:r>
            <a:r>
              <a:rPr lang="en-US" sz="28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entropy </a:t>
            </a:r>
            <a:r>
              <a:rPr lang="en-US" sz="28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tệp</a:t>
            </a:r>
            <a:r>
              <a:rPr lang="en-U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nhị</a:t>
            </a:r>
            <a:r>
              <a:rPr lang="en-U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8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8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= 0, …, 255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byte.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entropy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byte.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Entropy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xáo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trộn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(Shannon)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"/>
          <a:srcRect l="30338" r="33940"/>
          <a:stretch>
            <a:fillRect/>
          </a:stretch>
        </p:blipFill>
        <p:spPr>
          <a:xfrm>
            <a:off x="3513219" y="3257465"/>
            <a:ext cx="4677261" cy="13437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6717" y="4152035"/>
            <a:ext cx="1021882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300" b="1" u="sng" dirty="0"/>
              <a:t>Trong đó:</a:t>
            </a:r>
            <a:endParaRPr lang="vi-VN" sz="2300" b="1" u="sng" dirty="0"/>
          </a:p>
          <a:p>
            <a:r>
              <a:rPr lang="vi-VN" sz="2300" dirty="0"/>
              <a:t>+ x là cửa sổ trượt,</a:t>
            </a:r>
            <a:endParaRPr lang="vi-VN" sz="2300" dirty="0"/>
          </a:p>
          <a:p>
            <a:r>
              <a:rPr lang="vi-VN" sz="2300" dirty="0"/>
              <a:t>+ xi là số lần xuất hiện của i trong x</a:t>
            </a:r>
            <a:endParaRPr lang="vi-VN" sz="2300" dirty="0"/>
          </a:p>
          <a:p>
            <a:r>
              <a:rPr lang="vi-VN" sz="2300" dirty="0"/>
              <a:t>+ P là tỉ lệ (tức là |x_i |/|x| ). </a:t>
            </a:r>
            <a:endParaRPr lang="vi-VN" sz="2300" dirty="0"/>
          </a:p>
          <a:p>
            <a:r>
              <a:rPr lang="vi-VN" sz="2300" dirty="0"/>
              <a:t>+ Trong bài nghiên cứu này, các mẫu mã độc sẽ được đặt kích thước của cửa sổ trượt là 32x32 và cơ số là 10.</a:t>
            </a:r>
            <a:endParaRPr lang="vi-VN" sz="2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3.3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Tiền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xử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lý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dữ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liệu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&amp;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Trích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chọn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các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đặc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trưng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8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90863" y="1325777"/>
            <a:ext cx="6096000" cy="531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Bef>
                <a:spcPts val="600"/>
              </a:spcBef>
              <a:buFont typeface="Calibri" panose="020F0502020204030204" pitchFamily="34" charset="0"/>
              <a:buChar char="-"/>
            </a:pP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entropy sang </a:t>
            </a: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RGB</a:t>
            </a:r>
            <a:endParaRPr lang="en-US" sz="24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8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26723" r="26756" b="32608"/>
          <a:stretch>
            <a:fillRect/>
          </a:stretch>
        </p:blipFill>
        <p:spPr>
          <a:xfrm>
            <a:off x="2438400" y="1857526"/>
            <a:ext cx="6224337" cy="7356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5371" r="15871"/>
          <a:stretch>
            <a:fillRect/>
          </a:stretch>
        </p:blipFill>
        <p:spPr>
          <a:xfrm>
            <a:off x="1235242" y="2998469"/>
            <a:ext cx="10523621" cy="20020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3.3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Tiền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xử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lý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dữ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liệu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&amp;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Trích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chọn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các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đặc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trưng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8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0022" y="1515894"/>
            <a:ext cx="6096000" cy="531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Bef>
                <a:spcPts val="600"/>
              </a:spcBef>
              <a:buFont typeface="Calibri" panose="020F0502020204030204" pitchFamily="34" charset="0"/>
              <a:buChar char="-"/>
            </a:pP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dải</a:t>
            </a: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sang </a:t>
            </a: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endParaRPr lang="en-US" sz="24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8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561221" y="1536700"/>
            <a:ext cx="5452588" cy="3417673"/>
            <a:chOff x="0" y="0"/>
            <a:chExt cx="3065145" cy="99832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0943" y="0"/>
              <a:ext cx="2787650" cy="771525"/>
            </a:xfrm>
            <a:prstGeom prst="rect">
              <a:avLst/>
            </a:prstGeom>
            <a:noFill/>
          </p:spPr>
        </p:pic>
        <p:sp>
          <p:nvSpPr>
            <p:cNvPr id="14" name="Text Box 33"/>
            <p:cNvSpPr txBox="1"/>
            <p:nvPr/>
          </p:nvSpPr>
          <p:spPr>
            <a:xfrm>
              <a:off x="0" y="818515"/>
              <a:ext cx="3065145" cy="179806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Các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đường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cong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phủ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kín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không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gian</a:t>
              </a:r>
              <a:b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(a) Zigzag, (b) Z-Order, (c) Hilbert [12]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70022" y="2005986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 map = square, size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224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color = entropy.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3.3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Tiền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xử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lý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dữ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liệu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&amp;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Trích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chọn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các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đặc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trưng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80604020202020204" pitchFamily="34" charset="0"/>
              </a:rPr>
              <a:t> 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8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0377" y="1267284"/>
            <a:ext cx="4323432" cy="43234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71074" y="243037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Hilbert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tệp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nhị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busybox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3785</Words>
  <Application>WPS Presentation</Application>
  <PresentationFormat>Widescreen</PresentationFormat>
  <Paragraphs>176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SimSun</vt:lpstr>
      <vt:lpstr>Wingdings</vt:lpstr>
      <vt:lpstr>Wingdings 3</vt:lpstr>
      <vt:lpstr>C059</vt:lpstr>
      <vt:lpstr>Arial</vt:lpstr>
      <vt:lpstr>DejaVu Sans</vt:lpstr>
      <vt:lpstr>Tahoma</vt:lpstr>
      <vt:lpstr>Calibri</vt:lpstr>
      <vt:lpstr>Times New Roman</vt:lpstr>
      <vt:lpstr>Microsoft YaHei</vt:lpstr>
      <vt:lpstr>Droid Sans Fallback</vt:lpstr>
      <vt:lpstr>Arial Unicode MS</vt:lpstr>
      <vt:lpstr>Century Gothic</vt:lpstr>
      <vt:lpstr>Noto Sans Symbols2</vt:lpstr>
      <vt:lpstr>Verdana</vt:lpstr>
      <vt:lpstr>Noto Color Emoji</vt:lpstr>
      <vt:lpstr>Wisp</vt:lpstr>
      <vt:lpstr>Môn học: IoT và Ứng dụng</vt:lpstr>
      <vt:lpstr>3.0 Sơ đồ</vt:lpstr>
      <vt:lpstr>3.1 Đặc tả hệ thống</vt:lpstr>
      <vt:lpstr>3.2 Thu nhận (input) dữ liệu</vt:lpstr>
      <vt:lpstr>3.3 Tiền xử lý dữ liệu &amp; Trích chọn các đặc trưng </vt:lpstr>
      <vt:lpstr>3.3 Tiền xử lý dữ liệu &amp; Trích chọn các đặc trưng </vt:lpstr>
      <vt:lpstr>3.3 Tiền xử lý dữ liệu &amp; Trích chọn các đặc trưng </vt:lpstr>
      <vt:lpstr>3.3 Tiền xử lý dữ liệu &amp; Trích chọn các đặc trưng </vt:lpstr>
      <vt:lpstr>3.3 Tiền xử lý dữ liệu &amp; Trích chọn các đặc trưng </vt:lpstr>
      <vt:lpstr>3.4 Mô hình học máy</vt:lpstr>
      <vt:lpstr>3.4 Mô hình học máy</vt:lpstr>
      <vt:lpstr>3.4 Mô hình học máy</vt:lpstr>
      <vt:lpstr>3.4 Mô hình học máy</vt:lpstr>
      <vt:lpstr>3.4 Mô hình học máy</vt:lpstr>
      <vt:lpstr>3.5 Kiểm thử và đánh giá</vt:lpstr>
      <vt:lpstr>3.5 Kiểm thử và đánh giá</vt:lpstr>
      <vt:lpstr>3.6 Một số hình ảnh coding training</vt:lpstr>
      <vt:lpstr>3.6 Một số hình ảnh coding training</vt:lpstr>
      <vt:lpstr>3.6 Một số hình ảnh coding training</vt:lpstr>
      <vt:lpstr>3.6 Một số hình ảnh coding training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 học: IoT và Ứng dụng</dc:title>
  <dc:creator>Minh Linh</dc:creator>
  <cp:lastModifiedBy>vy</cp:lastModifiedBy>
  <cp:revision>31</cp:revision>
  <dcterms:created xsi:type="dcterms:W3CDTF">2025-08-22T05:35:29Z</dcterms:created>
  <dcterms:modified xsi:type="dcterms:W3CDTF">2025-08-22T05:35:29Z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