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2" r:id="rId4"/>
    <p:sldId id="273" r:id="rId5"/>
    <p:sldId id="264" r:id="rId6"/>
    <p:sldId id="276" r:id="rId7"/>
    <p:sldId id="277" r:id="rId8"/>
    <p:sldId id="261"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C3275-C9C9-48B1-A89F-FD92E536BC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AEFA54-A4DB-4F5B-BD05-EFCEC6DBFE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C96129-C12E-47E4-8236-5A737511915F}"/>
              </a:ext>
            </a:extLst>
          </p:cNvPr>
          <p:cNvSpPr>
            <a:spLocks noGrp="1"/>
          </p:cNvSpPr>
          <p:nvPr>
            <p:ph type="dt" sz="half" idx="10"/>
          </p:nvPr>
        </p:nvSpPr>
        <p:spPr/>
        <p:txBody>
          <a:bodyPr/>
          <a:lstStyle/>
          <a:p>
            <a:fld id="{C9DAD510-5416-4E30-8395-5A0F0D6874AB}" type="datetimeFigureOut">
              <a:rPr lang="en-US" smtClean="0"/>
              <a:t>9/11/2025</a:t>
            </a:fld>
            <a:endParaRPr lang="en-US"/>
          </a:p>
        </p:txBody>
      </p:sp>
      <p:sp>
        <p:nvSpPr>
          <p:cNvPr id="5" name="Footer Placeholder 4">
            <a:extLst>
              <a:ext uri="{FF2B5EF4-FFF2-40B4-BE49-F238E27FC236}">
                <a16:creationId xmlns:a16="http://schemas.microsoft.com/office/drawing/2014/main" id="{D7D3E826-8DF6-460E-92A9-F42CE86EB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C9F46-B6B1-46A2-A93A-1E350D5929F0}"/>
              </a:ext>
            </a:extLst>
          </p:cNvPr>
          <p:cNvSpPr>
            <a:spLocks noGrp="1"/>
          </p:cNvSpPr>
          <p:nvPr>
            <p:ph type="sldNum" sz="quarter" idx="12"/>
          </p:nvPr>
        </p:nvSpPr>
        <p:spPr/>
        <p:txBody>
          <a:bodyPr/>
          <a:lstStyle/>
          <a:p>
            <a:fld id="{DA927196-9D8E-4863-9BB8-DDB3B42A14A8}" type="slidenum">
              <a:rPr lang="en-US" smtClean="0"/>
              <a:t>‹#›</a:t>
            </a:fld>
            <a:endParaRPr lang="en-US"/>
          </a:p>
        </p:txBody>
      </p:sp>
    </p:spTree>
    <p:extLst>
      <p:ext uri="{BB962C8B-B14F-4D97-AF65-F5344CB8AC3E}">
        <p14:creationId xmlns:p14="http://schemas.microsoft.com/office/powerpoint/2010/main" val="1728672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CA15-C1EE-47EB-9F97-77E96AFB92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E0D26B-1514-49A3-A230-49AEB9BEB01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A4CF6-EC4B-40CA-BD89-62A5E660C281}"/>
              </a:ext>
            </a:extLst>
          </p:cNvPr>
          <p:cNvSpPr>
            <a:spLocks noGrp="1"/>
          </p:cNvSpPr>
          <p:nvPr>
            <p:ph type="dt" sz="half" idx="10"/>
          </p:nvPr>
        </p:nvSpPr>
        <p:spPr/>
        <p:txBody>
          <a:bodyPr/>
          <a:lstStyle/>
          <a:p>
            <a:fld id="{C9DAD510-5416-4E30-8395-5A0F0D6874AB}" type="datetimeFigureOut">
              <a:rPr lang="en-US" smtClean="0"/>
              <a:t>9/11/2025</a:t>
            </a:fld>
            <a:endParaRPr lang="en-US"/>
          </a:p>
        </p:txBody>
      </p:sp>
      <p:sp>
        <p:nvSpPr>
          <p:cNvPr id="5" name="Footer Placeholder 4">
            <a:extLst>
              <a:ext uri="{FF2B5EF4-FFF2-40B4-BE49-F238E27FC236}">
                <a16:creationId xmlns:a16="http://schemas.microsoft.com/office/drawing/2014/main" id="{D48B3FD2-51AF-4095-8CE8-8DD08A0E64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0CEFBC-BF37-41B3-97EA-7DF5CE52A185}"/>
              </a:ext>
            </a:extLst>
          </p:cNvPr>
          <p:cNvSpPr>
            <a:spLocks noGrp="1"/>
          </p:cNvSpPr>
          <p:nvPr>
            <p:ph type="sldNum" sz="quarter" idx="12"/>
          </p:nvPr>
        </p:nvSpPr>
        <p:spPr/>
        <p:txBody>
          <a:bodyPr/>
          <a:lstStyle/>
          <a:p>
            <a:fld id="{DA927196-9D8E-4863-9BB8-DDB3B42A14A8}" type="slidenum">
              <a:rPr lang="en-US" smtClean="0"/>
              <a:t>‹#›</a:t>
            </a:fld>
            <a:endParaRPr lang="en-US"/>
          </a:p>
        </p:txBody>
      </p:sp>
    </p:spTree>
    <p:extLst>
      <p:ext uri="{BB962C8B-B14F-4D97-AF65-F5344CB8AC3E}">
        <p14:creationId xmlns:p14="http://schemas.microsoft.com/office/powerpoint/2010/main" val="27734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F0E26E-0B42-4AA4-82FE-59C87F462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ADF6F7-A320-4F24-BF74-8D7C63CF073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9D557E-3FF5-44EE-831C-C59414A8B3F2}"/>
              </a:ext>
            </a:extLst>
          </p:cNvPr>
          <p:cNvSpPr>
            <a:spLocks noGrp="1"/>
          </p:cNvSpPr>
          <p:nvPr>
            <p:ph type="dt" sz="half" idx="10"/>
          </p:nvPr>
        </p:nvSpPr>
        <p:spPr/>
        <p:txBody>
          <a:bodyPr/>
          <a:lstStyle/>
          <a:p>
            <a:fld id="{C9DAD510-5416-4E30-8395-5A0F0D6874AB}" type="datetimeFigureOut">
              <a:rPr lang="en-US" smtClean="0"/>
              <a:t>9/11/2025</a:t>
            </a:fld>
            <a:endParaRPr lang="en-US"/>
          </a:p>
        </p:txBody>
      </p:sp>
      <p:sp>
        <p:nvSpPr>
          <p:cNvPr id="5" name="Footer Placeholder 4">
            <a:extLst>
              <a:ext uri="{FF2B5EF4-FFF2-40B4-BE49-F238E27FC236}">
                <a16:creationId xmlns:a16="http://schemas.microsoft.com/office/drawing/2014/main" id="{EF6748FF-F816-4546-B870-65DE6240F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8B8BE-EDDB-4A05-884F-4A03E01611D9}"/>
              </a:ext>
            </a:extLst>
          </p:cNvPr>
          <p:cNvSpPr>
            <a:spLocks noGrp="1"/>
          </p:cNvSpPr>
          <p:nvPr>
            <p:ph type="sldNum" sz="quarter" idx="12"/>
          </p:nvPr>
        </p:nvSpPr>
        <p:spPr/>
        <p:txBody>
          <a:bodyPr/>
          <a:lstStyle/>
          <a:p>
            <a:fld id="{DA927196-9D8E-4863-9BB8-DDB3B42A14A8}" type="slidenum">
              <a:rPr lang="en-US" smtClean="0"/>
              <a:t>‹#›</a:t>
            </a:fld>
            <a:endParaRPr lang="en-US"/>
          </a:p>
        </p:txBody>
      </p:sp>
    </p:spTree>
    <p:extLst>
      <p:ext uri="{BB962C8B-B14F-4D97-AF65-F5344CB8AC3E}">
        <p14:creationId xmlns:p14="http://schemas.microsoft.com/office/powerpoint/2010/main" val="2753977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73A08-A1B0-4947-87F2-6695B218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98B3D5-DB76-4B5A-944F-1B4753F20E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A3E35B-7EF7-4464-A161-07808A611271}"/>
              </a:ext>
            </a:extLst>
          </p:cNvPr>
          <p:cNvSpPr>
            <a:spLocks noGrp="1"/>
          </p:cNvSpPr>
          <p:nvPr>
            <p:ph type="dt" sz="half" idx="10"/>
          </p:nvPr>
        </p:nvSpPr>
        <p:spPr/>
        <p:txBody>
          <a:bodyPr/>
          <a:lstStyle/>
          <a:p>
            <a:fld id="{C9DAD510-5416-4E30-8395-5A0F0D6874AB}" type="datetimeFigureOut">
              <a:rPr lang="en-US" smtClean="0"/>
              <a:t>9/11/2025</a:t>
            </a:fld>
            <a:endParaRPr lang="en-US"/>
          </a:p>
        </p:txBody>
      </p:sp>
      <p:sp>
        <p:nvSpPr>
          <p:cNvPr id="5" name="Footer Placeholder 4">
            <a:extLst>
              <a:ext uri="{FF2B5EF4-FFF2-40B4-BE49-F238E27FC236}">
                <a16:creationId xmlns:a16="http://schemas.microsoft.com/office/drawing/2014/main" id="{7586597B-6497-41AE-919B-65838110D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D10074-7430-48EF-91F9-047114B78D94}"/>
              </a:ext>
            </a:extLst>
          </p:cNvPr>
          <p:cNvSpPr>
            <a:spLocks noGrp="1"/>
          </p:cNvSpPr>
          <p:nvPr>
            <p:ph type="sldNum" sz="quarter" idx="12"/>
          </p:nvPr>
        </p:nvSpPr>
        <p:spPr/>
        <p:txBody>
          <a:bodyPr/>
          <a:lstStyle/>
          <a:p>
            <a:fld id="{DA927196-9D8E-4863-9BB8-DDB3B42A14A8}" type="slidenum">
              <a:rPr lang="en-US" smtClean="0"/>
              <a:t>‹#›</a:t>
            </a:fld>
            <a:endParaRPr lang="en-US"/>
          </a:p>
        </p:txBody>
      </p:sp>
    </p:spTree>
    <p:extLst>
      <p:ext uri="{BB962C8B-B14F-4D97-AF65-F5344CB8AC3E}">
        <p14:creationId xmlns:p14="http://schemas.microsoft.com/office/powerpoint/2010/main" val="3894663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A9F4A-CE5D-4142-B76C-BE74447647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DBA3E5-84FA-4171-9255-4509779051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6E94F6-15ED-484D-8DD8-F7604BBBECDB}"/>
              </a:ext>
            </a:extLst>
          </p:cNvPr>
          <p:cNvSpPr>
            <a:spLocks noGrp="1"/>
          </p:cNvSpPr>
          <p:nvPr>
            <p:ph type="dt" sz="half" idx="10"/>
          </p:nvPr>
        </p:nvSpPr>
        <p:spPr/>
        <p:txBody>
          <a:bodyPr/>
          <a:lstStyle/>
          <a:p>
            <a:fld id="{C9DAD510-5416-4E30-8395-5A0F0D6874AB}" type="datetimeFigureOut">
              <a:rPr lang="en-US" smtClean="0"/>
              <a:t>9/11/2025</a:t>
            </a:fld>
            <a:endParaRPr lang="en-US"/>
          </a:p>
        </p:txBody>
      </p:sp>
      <p:sp>
        <p:nvSpPr>
          <p:cNvPr id="5" name="Footer Placeholder 4">
            <a:extLst>
              <a:ext uri="{FF2B5EF4-FFF2-40B4-BE49-F238E27FC236}">
                <a16:creationId xmlns:a16="http://schemas.microsoft.com/office/drawing/2014/main" id="{93180132-10B0-4E2A-8C65-618169C556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0C2C4-9710-4883-B6A5-61233DB4FECF}"/>
              </a:ext>
            </a:extLst>
          </p:cNvPr>
          <p:cNvSpPr>
            <a:spLocks noGrp="1"/>
          </p:cNvSpPr>
          <p:nvPr>
            <p:ph type="sldNum" sz="quarter" idx="12"/>
          </p:nvPr>
        </p:nvSpPr>
        <p:spPr/>
        <p:txBody>
          <a:bodyPr/>
          <a:lstStyle/>
          <a:p>
            <a:fld id="{DA927196-9D8E-4863-9BB8-DDB3B42A14A8}" type="slidenum">
              <a:rPr lang="en-US" smtClean="0"/>
              <a:t>‹#›</a:t>
            </a:fld>
            <a:endParaRPr lang="en-US"/>
          </a:p>
        </p:txBody>
      </p:sp>
    </p:spTree>
    <p:extLst>
      <p:ext uri="{BB962C8B-B14F-4D97-AF65-F5344CB8AC3E}">
        <p14:creationId xmlns:p14="http://schemas.microsoft.com/office/powerpoint/2010/main" val="1648335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366B8-59F9-4A65-AC70-A9293DFDF2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05CF5F-1919-43E3-9F4E-3DCFBB78413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A701A0-F72D-4EB3-A7D1-CA33F8BF340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D653F4-ACC5-4A34-A8AF-0EC6A2BFB643}"/>
              </a:ext>
            </a:extLst>
          </p:cNvPr>
          <p:cNvSpPr>
            <a:spLocks noGrp="1"/>
          </p:cNvSpPr>
          <p:nvPr>
            <p:ph type="dt" sz="half" idx="10"/>
          </p:nvPr>
        </p:nvSpPr>
        <p:spPr/>
        <p:txBody>
          <a:bodyPr/>
          <a:lstStyle/>
          <a:p>
            <a:fld id="{C9DAD510-5416-4E30-8395-5A0F0D6874AB}" type="datetimeFigureOut">
              <a:rPr lang="en-US" smtClean="0"/>
              <a:t>9/11/2025</a:t>
            </a:fld>
            <a:endParaRPr lang="en-US"/>
          </a:p>
        </p:txBody>
      </p:sp>
      <p:sp>
        <p:nvSpPr>
          <p:cNvPr id="6" name="Footer Placeholder 5">
            <a:extLst>
              <a:ext uri="{FF2B5EF4-FFF2-40B4-BE49-F238E27FC236}">
                <a16:creationId xmlns:a16="http://schemas.microsoft.com/office/drawing/2014/main" id="{DBEB440F-4F1F-4ABB-BF95-1F5524E813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F9307-2126-41D3-B5B5-9C0E71E58641}"/>
              </a:ext>
            </a:extLst>
          </p:cNvPr>
          <p:cNvSpPr>
            <a:spLocks noGrp="1"/>
          </p:cNvSpPr>
          <p:nvPr>
            <p:ph type="sldNum" sz="quarter" idx="12"/>
          </p:nvPr>
        </p:nvSpPr>
        <p:spPr/>
        <p:txBody>
          <a:bodyPr/>
          <a:lstStyle/>
          <a:p>
            <a:fld id="{DA927196-9D8E-4863-9BB8-DDB3B42A14A8}" type="slidenum">
              <a:rPr lang="en-US" smtClean="0"/>
              <a:t>‹#›</a:t>
            </a:fld>
            <a:endParaRPr lang="en-US"/>
          </a:p>
        </p:txBody>
      </p:sp>
    </p:spTree>
    <p:extLst>
      <p:ext uri="{BB962C8B-B14F-4D97-AF65-F5344CB8AC3E}">
        <p14:creationId xmlns:p14="http://schemas.microsoft.com/office/powerpoint/2010/main" val="1184311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249C-0BBE-47BD-B7D7-CC2A8F70A0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D6D1B3-2940-4417-BE8C-ACED5C9A29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E9219D4-ACDE-4F25-B354-5B1FFA3EFE9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67D3F5-38CB-42CF-AEEE-EFD2C367F7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6AF6652-39E2-4108-B690-71DE498E02D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3986E1-5278-4495-A312-4B182D3AD9BE}"/>
              </a:ext>
            </a:extLst>
          </p:cNvPr>
          <p:cNvSpPr>
            <a:spLocks noGrp="1"/>
          </p:cNvSpPr>
          <p:nvPr>
            <p:ph type="dt" sz="half" idx="10"/>
          </p:nvPr>
        </p:nvSpPr>
        <p:spPr/>
        <p:txBody>
          <a:bodyPr/>
          <a:lstStyle/>
          <a:p>
            <a:fld id="{C9DAD510-5416-4E30-8395-5A0F0D6874AB}" type="datetimeFigureOut">
              <a:rPr lang="en-US" smtClean="0"/>
              <a:t>9/11/2025</a:t>
            </a:fld>
            <a:endParaRPr lang="en-US"/>
          </a:p>
        </p:txBody>
      </p:sp>
      <p:sp>
        <p:nvSpPr>
          <p:cNvPr id="8" name="Footer Placeholder 7">
            <a:extLst>
              <a:ext uri="{FF2B5EF4-FFF2-40B4-BE49-F238E27FC236}">
                <a16:creationId xmlns:a16="http://schemas.microsoft.com/office/drawing/2014/main" id="{3558B273-6A94-4EE5-9E00-F199BB90DD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14A965-60CD-400F-B603-9CF79FB2436B}"/>
              </a:ext>
            </a:extLst>
          </p:cNvPr>
          <p:cNvSpPr>
            <a:spLocks noGrp="1"/>
          </p:cNvSpPr>
          <p:nvPr>
            <p:ph type="sldNum" sz="quarter" idx="12"/>
          </p:nvPr>
        </p:nvSpPr>
        <p:spPr/>
        <p:txBody>
          <a:bodyPr/>
          <a:lstStyle/>
          <a:p>
            <a:fld id="{DA927196-9D8E-4863-9BB8-DDB3B42A14A8}" type="slidenum">
              <a:rPr lang="en-US" smtClean="0"/>
              <a:t>‹#›</a:t>
            </a:fld>
            <a:endParaRPr lang="en-US"/>
          </a:p>
        </p:txBody>
      </p:sp>
    </p:spTree>
    <p:extLst>
      <p:ext uri="{BB962C8B-B14F-4D97-AF65-F5344CB8AC3E}">
        <p14:creationId xmlns:p14="http://schemas.microsoft.com/office/powerpoint/2010/main" val="2579203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8901-B084-437D-878D-043A77A2DE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CC1F3F-927F-451C-B313-67553FE96E2C}"/>
              </a:ext>
            </a:extLst>
          </p:cNvPr>
          <p:cNvSpPr>
            <a:spLocks noGrp="1"/>
          </p:cNvSpPr>
          <p:nvPr>
            <p:ph type="dt" sz="half" idx="10"/>
          </p:nvPr>
        </p:nvSpPr>
        <p:spPr/>
        <p:txBody>
          <a:bodyPr/>
          <a:lstStyle/>
          <a:p>
            <a:fld id="{C9DAD510-5416-4E30-8395-5A0F0D6874AB}" type="datetimeFigureOut">
              <a:rPr lang="en-US" smtClean="0"/>
              <a:t>9/11/2025</a:t>
            </a:fld>
            <a:endParaRPr lang="en-US"/>
          </a:p>
        </p:txBody>
      </p:sp>
      <p:sp>
        <p:nvSpPr>
          <p:cNvPr id="4" name="Footer Placeholder 3">
            <a:extLst>
              <a:ext uri="{FF2B5EF4-FFF2-40B4-BE49-F238E27FC236}">
                <a16:creationId xmlns:a16="http://schemas.microsoft.com/office/drawing/2014/main" id="{AC7BBE66-4EA8-4FE5-A6CB-CA100C6B14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A48F80-42E0-4804-801D-4062AB4C2411}"/>
              </a:ext>
            </a:extLst>
          </p:cNvPr>
          <p:cNvSpPr>
            <a:spLocks noGrp="1"/>
          </p:cNvSpPr>
          <p:nvPr>
            <p:ph type="sldNum" sz="quarter" idx="12"/>
          </p:nvPr>
        </p:nvSpPr>
        <p:spPr/>
        <p:txBody>
          <a:bodyPr/>
          <a:lstStyle/>
          <a:p>
            <a:fld id="{DA927196-9D8E-4863-9BB8-DDB3B42A14A8}" type="slidenum">
              <a:rPr lang="en-US" smtClean="0"/>
              <a:t>‹#›</a:t>
            </a:fld>
            <a:endParaRPr lang="en-US"/>
          </a:p>
        </p:txBody>
      </p:sp>
    </p:spTree>
    <p:extLst>
      <p:ext uri="{BB962C8B-B14F-4D97-AF65-F5344CB8AC3E}">
        <p14:creationId xmlns:p14="http://schemas.microsoft.com/office/powerpoint/2010/main" val="689093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A5A8E8-B445-41F0-89FB-5E639ED2212A}"/>
              </a:ext>
            </a:extLst>
          </p:cNvPr>
          <p:cNvSpPr>
            <a:spLocks noGrp="1"/>
          </p:cNvSpPr>
          <p:nvPr>
            <p:ph type="dt" sz="half" idx="10"/>
          </p:nvPr>
        </p:nvSpPr>
        <p:spPr/>
        <p:txBody>
          <a:bodyPr/>
          <a:lstStyle/>
          <a:p>
            <a:fld id="{C9DAD510-5416-4E30-8395-5A0F0D6874AB}" type="datetimeFigureOut">
              <a:rPr lang="en-US" smtClean="0"/>
              <a:t>9/11/2025</a:t>
            </a:fld>
            <a:endParaRPr lang="en-US"/>
          </a:p>
        </p:txBody>
      </p:sp>
      <p:sp>
        <p:nvSpPr>
          <p:cNvPr id="3" name="Footer Placeholder 2">
            <a:extLst>
              <a:ext uri="{FF2B5EF4-FFF2-40B4-BE49-F238E27FC236}">
                <a16:creationId xmlns:a16="http://schemas.microsoft.com/office/drawing/2014/main" id="{497158C6-2B11-46B6-A40F-693FF0EF8A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C0F875-0BC0-420F-BEA1-A29002EF604D}"/>
              </a:ext>
            </a:extLst>
          </p:cNvPr>
          <p:cNvSpPr>
            <a:spLocks noGrp="1"/>
          </p:cNvSpPr>
          <p:nvPr>
            <p:ph type="sldNum" sz="quarter" idx="12"/>
          </p:nvPr>
        </p:nvSpPr>
        <p:spPr/>
        <p:txBody>
          <a:bodyPr/>
          <a:lstStyle/>
          <a:p>
            <a:fld id="{DA927196-9D8E-4863-9BB8-DDB3B42A14A8}" type="slidenum">
              <a:rPr lang="en-US" smtClean="0"/>
              <a:t>‹#›</a:t>
            </a:fld>
            <a:endParaRPr lang="en-US"/>
          </a:p>
        </p:txBody>
      </p:sp>
    </p:spTree>
    <p:extLst>
      <p:ext uri="{BB962C8B-B14F-4D97-AF65-F5344CB8AC3E}">
        <p14:creationId xmlns:p14="http://schemas.microsoft.com/office/powerpoint/2010/main" val="379321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8253F-6EB7-4E1B-BDC1-630B1980CF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0795A9-8C79-450F-BB32-BAD3ECAFA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EAFA06-043F-4E9C-A91C-1610D4DF7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66684A9-09C3-4077-9EBC-046E6EC99FB2}"/>
              </a:ext>
            </a:extLst>
          </p:cNvPr>
          <p:cNvSpPr>
            <a:spLocks noGrp="1"/>
          </p:cNvSpPr>
          <p:nvPr>
            <p:ph type="dt" sz="half" idx="10"/>
          </p:nvPr>
        </p:nvSpPr>
        <p:spPr/>
        <p:txBody>
          <a:bodyPr/>
          <a:lstStyle/>
          <a:p>
            <a:fld id="{C9DAD510-5416-4E30-8395-5A0F0D6874AB}" type="datetimeFigureOut">
              <a:rPr lang="en-US" smtClean="0"/>
              <a:t>9/11/2025</a:t>
            </a:fld>
            <a:endParaRPr lang="en-US"/>
          </a:p>
        </p:txBody>
      </p:sp>
      <p:sp>
        <p:nvSpPr>
          <p:cNvPr id="6" name="Footer Placeholder 5">
            <a:extLst>
              <a:ext uri="{FF2B5EF4-FFF2-40B4-BE49-F238E27FC236}">
                <a16:creationId xmlns:a16="http://schemas.microsoft.com/office/drawing/2014/main" id="{978F2A55-DACF-47F2-A428-0481B79139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497DAA-6307-4661-BAA2-D0A5B84C46CE}"/>
              </a:ext>
            </a:extLst>
          </p:cNvPr>
          <p:cNvSpPr>
            <a:spLocks noGrp="1"/>
          </p:cNvSpPr>
          <p:nvPr>
            <p:ph type="sldNum" sz="quarter" idx="12"/>
          </p:nvPr>
        </p:nvSpPr>
        <p:spPr/>
        <p:txBody>
          <a:bodyPr/>
          <a:lstStyle/>
          <a:p>
            <a:fld id="{DA927196-9D8E-4863-9BB8-DDB3B42A14A8}" type="slidenum">
              <a:rPr lang="en-US" smtClean="0"/>
              <a:t>‹#›</a:t>
            </a:fld>
            <a:endParaRPr lang="en-US"/>
          </a:p>
        </p:txBody>
      </p:sp>
    </p:spTree>
    <p:extLst>
      <p:ext uri="{BB962C8B-B14F-4D97-AF65-F5344CB8AC3E}">
        <p14:creationId xmlns:p14="http://schemas.microsoft.com/office/powerpoint/2010/main" val="3838291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FF7A2-94C9-4F5F-B2E5-3252312B77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5C791F4-C9DA-4023-BE94-0CD59E3209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06F97B0-88AE-4566-A4C8-D247E53437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7026A57-46A8-4807-BB3E-B5ED06F19D69}"/>
              </a:ext>
            </a:extLst>
          </p:cNvPr>
          <p:cNvSpPr>
            <a:spLocks noGrp="1"/>
          </p:cNvSpPr>
          <p:nvPr>
            <p:ph type="dt" sz="half" idx="10"/>
          </p:nvPr>
        </p:nvSpPr>
        <p:spPr/>
        <p:txBody>
          <a:bodyPr/>
          <a:lstStyle/>
          <a:p>
            <a:fld id="{C9DAD510-5416-4E30-8395-5A0F0D6874AB}" type="datetimeFigureOut">
              <a:rPr lang="en-US" smtClean="0"/>
              <a:t>9/11/2025</a:t>
            </a:fld>
            <a:endParaRPr lang="en-US"/>
          </a:p>
        </p:txBody>
      </p:sp>
      <p:sp>
        <p:nvSpPr>
          <p:cNvPr id="6" name="Footer Placeholder 5">
            <a:extLst>
              <a:ext uri="{FF2B5EF4-FFF2-40B4-BE49-F238E27FC236}">
                <a16:creationId xmlns:a16="http://schemas.microsoft.com/office/drawing/2014/main" id="{045015B4-D02E-430B-A7E1-5E876434C6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3B4002-3896-4197-8897-506DF5F32BCD}"/>
              </a:ext>
            </a:extLst>
          </p:cNvPr>
          <p:cNvSpPr>
            <a:spLocks noGrp="1"/>
          </p:cNvSpPr>
          <p:nvPr>
            <p:ph type="sldNum" sz="quarter" idx="12"/>
          </p:nvPr>
        </p:nvSpPr>
        <p:spPr/>
        <p:txBody>
          <a:bodyPr/>
          <a:lstStyle/>
          <a:p>
            <a:fld id="{DA927196-9D8E-4863-9BB8-DDB3B42A14A8}" type="slidenum">
              <a:rPr lang="en-US" smtClean="0"/>
              <a:t>‹#›</a:t>
            </a:fld>
            <a:endParaRPr lang="en-US"/>
          </a:p>
        </p:txBody>
      </p:sp>
    </p:spTree>
    <p:extLst>
      <p:ext uri="{BB962C8B-B14F-4D97-AF65-F5344CB8AC3E}">
        <p14:creationId xmlns:p14="http://schemas.microsoft.com/office/powerpoint/2010/main" val="1435747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A39CA6-22A4-4BC2-9E88-FAF3CA084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E6C7B6-ADA4-46B3-B26A-F593CE8CD7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9A7DCD-BDF2-4898-BE69-F861457603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DAD510-5416-4E30-8395-5A0F0D6874AB}" type="datetimeFigureOut">
              <a:rPr lang="en-US" smtClean="0"/>
              <a:t>9/11/2025</a:t>
            </a:fld>
            <a:endParaRPr lang="en-US"/>
          </a:p>
        </p:txBody>
      </p:sp>
      <p:sp>
        <p:nvSpPr>
          <p:cNvPr id="5" name="Footer Placeholder 4">
            <a:extLst>
              <a:ext uri="{FF2B5EF4-FFF2-40B4-BE49-F238E27FC236}">
                <a16:creationId xmlns:a16="http://schemas.microsoft.com/office/drawing/2014/main" id="{6F4C326A-9EF1-4BED-9E00-7857B39C78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52AC0E-685C-4107-8D44-866E5B008D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927196-9D8E-4863-9BB8-DDB3B42A14A8}" type="slidenum">
              <a:rPr lang="en-US" smtClean="0"/>
              <a:t>‹#›</a:t>
            </a:fld>
            <a:endParaRPr lang="en-US"/>
          </a:p>
        </p:txBody>
      </p:sp>
    </p:spTree>
    <p:extLst>
      <p:ext uri="{BB962C8B-B14F-4D97-AF65-F5344CB8AC3E}">
        <p14:creationId xmlns:p14="http://schemas.microsoft.com/office/powerpoint/2010/main" val="3458837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jpeg"/><Relationship Id="rId7" Type="http://schemas.openxmlformats.org/officeDocument/2006/relationships/image" Target="../media/image13.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1.svg"/><Relationship Id="rId5" Type="http://schemas.openxmlformats.org/officeDocument/2006/relationships/image" Target="../media/image16.svg"/><Relationship Id="rId10"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9.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1.svg"/><Relationship Id="rId5" Type="http://schemas.openxmlformats.org/officeDocument/2006/relationships/image" Target="../media/image16.svg"/><Relationship Id="rId10"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sv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5.svg"/><Relationship Id="rId7"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1.svg"/><Relationship Id="rId5" Type="http://schemas.openxmlformats.org/officeDocument/2006/relationships/image" Target="../media/image16.svg"/><Relationship Id="rId10"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409040" y="792050"/>
            <a:ext cx="4782960" cy="6065950"/>
            <a:chOff x="0" y="0"/>
            <a:chExt cx="9565920" cy="12131900"/>
          </a:xfrm>
        </p:grpSpPr>
        <p:sp>
          <p:nvSpPr>
            <p:cNvPr id="3" name="Freeform 3"/>
            <p:cNvSpPr/>
            <p:nvPr/>
          </p:nvSpPr>
          <p:spPr>
            <a:xfrm>
              <a:off x="0" y="0"/>
              <a:ext cx="9565894" cy="12131929"/>
            </a:xfrm>
            <a:custGeom>
              <a:avLst/>
              <a:gdLst/>
              <a:ahLst/>
              <a:cxnLst/>
              <a:rect l="l" t="t" r="r" b="b"/>
              <a:pathLst>
                <a:path w="9565894" h="12131929">
                  <a:moveTo>
                    <a:pt x="0" y="12131929"/>
                  </a:moveTo>
                  <a:lnTo>
                    <a:pt x="9565894" y="12131929"/>
                  </a:lnTo>
                  <a:lnTo>
                    <a:pt x="9565894" y="10708767"/>
                  </a:lnTo>
                  <a:lnTo>
                    <a:pt x="9565894" y="9285605"/>
                  </a:lnTo>
                  <a:lnTo>
                    <a:pt x="9565894" y="7629144"/>
                  </a:lnTo>
                  <a:lnTo>
                    <a:pt x="9565894" y="6206109"/>
                  </a:lnTo>
                  <a:lnTo>
                    <a:pt x="9565894" y="4782947"/>
                  </a:lnTo>
                  <a:lnTo>
                    <a:pt x="4782947" y="0"/>
                  </a:lnTo>
                  <a:lnTo>
                    <a:pt x="0" y="4782947"/>
                  </a:lnTo>
                  <a:lnTo>
                    <a:pt x="0" y="6206109"/>
                  </a:lnTo>
                  <a:lnTo>
                    <a:pt x="0" y="7629144"/>
                  </a:lnTo>
                  <a:lnTo>
                    <a:pt x="0" y="9285605"/>
                  </a:lnTo>
                  <a:lnTo>
                    <a:pt x="0" y="10708767"/>
                  </a:lnTo>
                  <a:close/>
                </a:path>
              </a:pathLst>
            </a:custGeom>
            <a:solidFill>
              <a:srgbClr val="DDDDDD"/>
            </a:solidFill>
          </p:spPr>
          <p:txBody>
            <a:bodyPr/>
            <a:lstStyle/>
            <a:p>
              <a:endParaRPr lang="en-US" sz="1200"/>
            </a:p>
          </p:txBody>
        </p:sp>
      </p:grpSp>
      <p:sp>
        <p:nvSpPr>
          <p:cNvPr id="4" name="TextBox 4"/>
          <p:cNvSpPr txBox="1"/>
          <p:nvPr/>
        </p:nvSpPr>
        <p:spPr>
          <a:xfrm>
            <a:off x="674385" y="1300788"/>
            <a:ext cx="4425589" cy="923330"/>
          </a:xfrm>
          <a:prstGeom prst="rect">
            <a:avLst/>
          </a:prstGeom>
        </p:spPr>
        <p:txBody>
          <a:bodyPr lIns="0" tIns="0" rIns="0" bIns="0" rtlCol="0" anchor="t">
            <a:spAutoFit/>
          </a:bodyPr>
          <a:lstStyle/>
          <a:p>
            <a:pPr>
              <a:lnSpc>
                <a:spcPts val="7200"/>
              </a:lnSpc>
            </a:pPr>
            <a:r>
              <a:rPr lang="en-US" sz="6000" b="1" dirty="0">
                <a:solidFill>
                  <a:srgbClr val="E72929"/>
                </a:solidFill>
                <a:latin typeface="Futura Ultra-Bold"/>
                <a:ea typeface="Futura Ultra-Bold"/>
                <a:cs typeface="Futura Ultra-Bold"/>
                <a:sym typeface="Futura Ultra-Bold"/>
              </a:rPr>
              <a:t>Caro</a:t>
            </a:r>
          </a:p>
        </p:txBody>
      </p:sp>
      <p:grpSp>
        <p:nvGrpSpPr>
          <p:cNvPr id="5" name="Group 5"/>
          <p:cNvGrpSpPr/>
          <p:nvPr/>
        </p:nvGrpSpPr>
        <p:grpSpPr>
          <a:xfrm>
            <a:off x="5017560" y="0"/>
            <a:ext cx="4782960" cy="4642834"/>
            <a:chOff x="0" y="0"/>
            <a:chExt cx="9565920" cy="9285668"/>
          </a:xfrm>
        </p:grpSpPr>
        <p:sp>
          <p:nvSpPr>
            <p:cNvPr id="6" name="Freeform 6"/>
            <p:cNvSpPr/>
            <p:nvPr/>
          </p:nvSpPr>
          <p:spPr>
            <a:xfrm>
              <a:off x="0" y="0"/>
              <a:ext cx="9565894" cy="9285605"/>
            </a:xfrm>
            <a:custGeom>
              <a:avLst/>
              <a:gdLst/>
              <a:ahLst/>
              <a:cxnLst/>
              <a:rect l="l" t="t" r="r" b="b"/>
              <a:pathLst>
                <a:path w="9565894" h="9285605">
                  <a:moveTo>
                    <a:pt x="4782947" y="9285605"/>
                  </a:moveTo>
                  <a:lnTo>
                    <a:pt x="9565894" y="4502658"/>
                  </a:lnTo>
                  <a:lnTo>
                    <a:pt x="9565894" y="0"/>
                  </a:lnTo>
                  <a:lnTo>
                    <a:pt x="0" y="0"/>
                  </a:lnTo>
                  <a:lnTo>
                    <a:pt x="0" y="4502658"/>
                  </a:lnTo>
                  <a:close/>
                </a:path>
              </a:pathLst>
            </a:custGeom>
            <a:solidFill>
              <a:srgbClr val="E72929"/>
            </a:solidFill>
          </p:spPr>
          <p:txBody>
            <a:bodyPr/>
            <a:lstStyle/>
            <a:p>
              <a:endParaRPr lang="en-US" sz="1200"/>
            </a:p>
          </p:txBody>
        </p:sp>
      </p:grpSp>
      <p:grpSp>
        <p:nvGrpSpPr>
          <p:cNvPr id="7" name="Group 7"/>
          <p:cNvGrpSpPr/>
          <p:nvPr/>
        </p:nvGrpSpPr>
        <p:grpSpPr>
          <a:xfrm>
            <a:off x="7491454" y="1473200"/>
            <a:ext cx="4618132" cy="4618132"/>
            <a:chOff x="0" y="0"/>
            <a:chExt cx="9236264" cy="9236264"/>
          </a:xfrm>
        </p:grpSpPr>
        <p:sp>
          <p:nvSpPr>
            <p:cNvPr id="8" name="Freeform 8"/>
            <p:cNvSpPr/>
            <p:nvPr/>
          </p:nvSpPr>
          <p:spPr>
            <a:xfrm>
              <a:off x="0" y="0"/>
              <a:ext cx="9236202" cy="9236202"/>
            </a:xfrm>
            <a:custGeom>
              <a:avLst/>
              <a:gdLst/>
              <a:ahLst/>
              <a:cxnLst/>
              <a:rect l="l" t="t" r="r" b="b"/>
              <a:pathLst>
                <a:path w="9236202" h="9236202">
                  <a:moveTo>
                    <a:pt x="0" y="4618101"/>
                  </a:moveTo>
                  <a:lnTo>
                    <a:pt x="4618101" y="0"/>
                  </a:lnTo>
                  <a:lnTo>
                    <a:pt x="9236202" y="4618101"/>
                  </a:lnTo>
                  <a:lnTo>
                    <a:pt x="4618101" y="9236202"/>
                  </a:lnTo>
                  <a:close/>
                </a:path>
              </a:pathLst>
            </a:custGeom>
            <a:solidFill>
              <a:srgbClr val="DDDDDD"/>
            </a:solidFill>
          </p:spPr>
          <p:txBody>
            <a:bodyPr/>
            <a:lstStyle/>
            <a:p>
              <a:endParaRPr lang="en-US" sz="1200"/>
            </a:p>
          </p:txBody>
        </p:sp>
      </p:grpSp>
      <p:grpSp>
        <p:nvGrpSpPr>
          <p:cNvPr id="9" name="Group 9"/>
          <p:cNvGrpSpPr/>
          <p:nvPr/>
        </p:nvGrpSpPr>
        <p:grpSpPr>
          <a:xfrm>
            <a:off x="9116266" y="3782266"/>
            <a:ext cx="3075734" cy="3075734"/>
            <a:chOff x="0" y="0"/>
            <a:chExt cx="6151468" cy="6151468"/>
          </a:xfrm>
        </p:grpSpPr>
        <p:sp>
          <p:nvSpPr>
            <p:cNvPr id="10" name="Freeform 10"/>
            <p:cNvSpPr/>
            <p:nvPr/>
          </p:nvSpPr>
          <p:spPr>
            <a:xfrm>
              <a:off x="0" y="0"/>
              <a:ext cx="6151499" cy="6151499"/>
            </a:xfrm>
            <a:custGeom>
              <a:avLst/>
              <a:gdLst/>
              <a:ahLst/>
              <a:cxnLst/>
              <a:rect l="l" t="t" r="r" b="b"/>
              <a:pathLst>
                <a:path w="6151499" h="6151499">
                  <a:moveTo>
                    <a:pt x="6151499" y="6151499"/>
                  </a:moveTo>
                  <a:lnTo>
                    <a:pt x="6151499" y="0"/>
                  </a:lnTo>
                  <a:lnTo>
                    <a:pt x="0" y="6151499"/>
                  </a:lnTo>
                  <a:close/>
                </a:path>
              </a:pathLst>
            </a:custGeom>
            <a:solidFill>
              <a:srgbClr val="E72929"/>
            </a:solidFill>
          </p:spPr>
          <p:txBody>
            <a:bodyPr/>
            <a:lstStyle/>
            <a:p>
              <a:endParaRPr lang="en-US" sz="1200"/>
            </a:p>
          </p:txBody>
        </p:sp>
      </p:grpSp>
      <p:sp>
        <p:nvSpPr>
          <p:cNvPr id="11" name="TextBox 11"/>
          <p:cNvSpPr txBox="1"/>
          <p:nvPr/>
        </p:nvSpPr>
        <p:spPr>
          <a:xfrm>
            <a:off x="288502" y="598022"/>
            <a:ext cx="4675155" cy="388055"/>
          </a:xfrm>
          <a:prstGeom prst="rect">
            <a:avLst/>
          </a:prstGeom>
        </p:spPr>
        <p:txBody>
          <a:bodyPr wrap="square" lIns="0" tIns="0" rIns="0" bIns="0" rtlCol="0" anchor="t">
            <a:spAutoFit/>
          </a:bodyPr>
          <a:lstStyle/>
          <a:p>
            <a:pPr>
              <a:lnSpc>
                <a:spcPts val="3360"/>
              </a:lnSpc>
            </a:pPr>
            <a:r>
              <a:rPr lang="en-US" spc="-37" dirty="0">
                <a:solidFill>
                  <a:srgbClr val="000000"/>
                </a:solidFill>
                <a:latin typeface="Futura"/>
                <a:ea typeface="Futura"/>
                <a:cs typeface="Futura"/>
                <a:sym typeface="Futura"/>
              </a:rPr>
              <a:t>Phương </a:t>
            </a:r>
            <a:r>
              <a:rPr lang="en-US" spc="-37" dirty="0" err="1">
                <a:solidFill>
                  <a:srgbClr val="000000"/>
                </a:solidFill>
                <a:latin typeface="Futura"/>
                <a:ea typeface="Futura"/>
                <a:cs typeface="Futura"/>
                <a:sym typeface="Futura"/>
              </a:rPr>
              <a:t>pháp</a:t>
            </a:r>
            <a:r>
              <a:rPr lang="en-US" spc="-37" dirty="0">
                <a:solidFill>
                  <a:srgbClr val="000000"/>
                </a:solidFill>
                <a:latin typeface="Futura"/>
                <a:ea typeface="Futura"/>
                <a:cs typeface="Futura"/>
                <a:sym typeface="Futura"/>
              </a:rPr>
              <a:t> </a:t>
            </a:r>
            <a:r>
              <a:rPr lang="en-US" spc="-37" dirty="0" err="1">
                <a:solidFill>
                  <a:srgbClr val="000000"/>
                </a:solidFill>
                <a:latin typeface="Futura"/>
                <a:ea typeface="Futura"/>
                <a:cs typeface="Futura"/>
                <a:sym typeface="Futura"/>
              </a:rPr>
              <a:t>luận</a:t>
            </a:r>
            <a:r>
              <a:rPr lang="en-US" spc="-37" dirty="0">
                <a:solidFill>
                  <a:srgbClr val="000000"/>
                </a:solidFill>
                <a:latin typeface="Futura"/>
                <a:ea typeface="Futura"/>
                <a:cs typeface="Futura"/>
                <a:sym typeface="Futura"/>
              </a:rPr>
              <a:t> </a:t>
            </a:r>
            <a:r>
              <a:rPr lang="en-US" spc="-37" dirty="0" err="1">
                <a:solidFill>
                  <a:srgbClr val="000000"/>
                </a:solidFill>
                <a:latin typeface="Futura"/>
                <a:ea typeface="Futura"/>
                <a:cs typeface="Futura"/>
                <a:sym typeface="Futura"/>
              </a:rPr>
              <a:t>nghiên</a:t>
            </a:r>
            <a:r>
              <a:rPr lang="en-US" spc="-37" dirty="0">
                <a:solidFill>
                  <a:srgbClr val="000000"/>
                </a:solidFill>
                <a:latin typeface="Futura"/>
                <a:ea typeface="Futura"/>
                <a:cs typeface="Futura"/>
                <a:sym typeface="Futura"/>
              </a:rPr>
              <a:t> </a:t>
            </a:r>
            <a:r>
              <a:rPr lang="en-US" spc="-37" dirty="0" err="1">
                <a:solidFill>
                  <a:srgbClr val="000000"/>
                </a:solidFill>
                <a:latin typeface="Futura"/>
                <a:ea typeface="Futura"/>
                <a:cs typeface="Futura"/>
                <a:sym typeface="Futura"/>
              </a:rPr>
              <a:t>cứu</a:t>
            </a:r>
            <a:r>
              <a:rPr lang="en-US" spc="-37" dirty="0">
                <a:solidFill>
                  <a:srgbClr val="000000"/>
                </a:solidFill>
                <a:latin typeface="Futura"/>
                <a:ea typeface="Futura"/>
                <a:cs typeface="Futura"/>
                <a:sym typeface="Futura"/>
              </a:rPr>
              <a:t> khoa </a:t>
            </a:r>
            <a:r>
              <a:rPr lang="en-US" spc="-37" dirty="0" err="1">
                <a:solidFill>
                  <a:srgbClr val="000000"/>
                </a:solidFill>
                <a:latin typeface="Futura"/>
                <a:ea typeface="Futura"/>
                <a:cs typeface="Futura"/>
                <a:sym typeface="Futura"/>
              </a:rPr>
              <a:t>học</a:t>
            </a:r>
            <a:endParaRPr lang="en-US" spc="-37" dirty="0">
              <a:solidFill>
                <a:srgbClr val="000000"/>
              </a:solidFill>
              <a:latin typeface="Futura"/>
              <a:ea typeface="Futura"/>
              <a:cs typeface="Futura"/>
              <a:sym typeface="Futura"/>
            </a:endParaRPr>
          </a:p>
        </p:txBody>
      </p:sp>
      <p:sp>
        <p:nvSpPr>
          <p:cNvPr id="13" name="Freeform 13"/>
          <p:cNvSpPr/>
          <p:nvPr/>
        </p:nvSpPr>
        <p:spPr>
          <a:xfrm>
            <a:off x="8208602" y="2172529"/>
            <a:ext cx="2761869" cy="3015252"/>
          </a:xfrm>
          <a:custGeom>
            <a:avLst/>
            <a:gdLst/>
            <a:ahLst/>
            <a:cxnLst/>
            <a:rect l="l" t="t" r="r" b="b"/>
            <a:pathLst>
              <a:path w="4142804" h="4522878">
                <a:moveTo>
                  <a:pt x="0" y="0"/>
                </a:moveTo>
                <a:lnTo>
                  <a:pt x="4142804" y="0"/>
                </a:lnTo>
                <a:lnTo>
                  <a:pt x="4142804" y="4522878"/>
                </a:lnTo>
                <a:lnTo>
                  <a:pt x="0" y="4522878"/>
                </a:lnTo>
                <a:lnTo>
                  <a:pt x="0" y="0"/>
                </a:lnTo>
                <a:close/>
              </a:path>
            </a:pathLst>
          </a:custGeom>
          <a:blipFill>
            <a:blip r:embed="rId2"/>
            <a:stretch>
              <a:fillRect/>
            </a:stretch>
          </a:blipFill>
        </p:spPr>
        <p:txBody>
          <a:bodyPr/>
          <a:lstStyle/>
          <a:p>
            <a:endParaRPr lang="en-US" sz="1200"/>
          </a:p>
        </p:txBody>
      </p:sp>
      <p:sp>
        <p:nvSpPr>
          <p:cNvPr id="14" name="Freeform 14"/>
          <p:cNvSpPr/>
          <p:nvPr/>
        </p:nvSpPr>
        <p:spPr>
          <a:xfrm>
            <a:off x="570574" y="3937000"/>
            <a:ext cx="563763" cy="533165"/>
          </a:xfrm>
          <a:custGeom>
            <a:avLst/>
            <a:gdLst/>
            <a:ahLst/>
            <a:cxnLst/>
            <a:rect l="l" t="t" r="r" b="b"/>
            <a:pathLst>
              <a:path w="634116" h="692292">
                <a:moveTo>
                  <a:pt x="0" y="0"/>
                </a:moveTo>
                <a:lnTo>
                  <a:pt x="634116" y="0"/>
                </a:lnTo>
                <a:lnTo>
                  <a:pt x="634116" y="692292"/>
                </a:lnTo>
                <a:lnTo>
                  <a:pt x="0" y="692292"/>
                </a:lnTo>
                <a:lnTo>
                  <a:pt x="0" y="0"/>
                </a:lnTo>
                <a:close/>
              </a:path>
            </a:pathLst>
          </a:custGeom>
          <a:blipFill>
            <a:blip r:embed="rId2"/>
            <a:stretch>
              <a:fillRect/>
            </a:stretch>
          </a:blipFill>
        </p:spPr>
        <p:txBody>
          <a:bodyPr/>
          <a:lstStyle/>
          <a:p>
            <a:endParaRPr lang="en-US" sz="1200"/>
          </a:p>
        </p:txBody>
      </p:sp>
      <p:sp>
        <p:nvSpPr>
          <p:cNvPr id="15" name="TextBox 14">
            <a:extLst>
              <a:ext uri="{FF2B5EF4-FFF2-40B4-BE49-F238E27FC236}">
                <a16:creationId xmlns:a16="http://schemas.microsoft.com/office/drawing/2014/main" id="{0C94D338-6313-1A13-7497-7B9658308983}"/>
              </a:ext>
            </a:extLst>
          </p:cNvPr>
          <p:cNvSpPr txBox="1"/>
          <p:nvPr/>
        </p:nvSpPr>
        <p:spPr>
          <a:xfrm>
            <a:off x="969323" y="4383068"/>
            <a:ext cx="6221703" cy="2195858"/>
          </a:xfrm>
          <a:prstGeom prst="rect">
            <a:avLst/>
          </a:prstGeom>
          <a:noFill/>
        </p:spPr>
        <p:txBody>
          <a:bodyPr wrap="none" rtlCol="0">
            <a:spAutoFit/>
          </a:bodyPr>
          <a:lstStyle/>
          <a:p>
            <a:pPr marL="304815" indent="-304815">
              <a:lnSpc>
                <a:spcPct val="150000"/>
              </a:lnSpc>
              <a:buFont typeface="Arial" panose="020B0604020202020204" pitchFamily="34" charset="0"/>
              <a:buChar char="•"/>
            </a:pPr>
            <a:r>
              <a:rPr lang="en-US" sz="1867" dirty="0">
                <a:latin typeface="Times New Roman" panose="02020603050405020304" pitchFamily="18" charset="0"/>
                <a:cs typeface="Times New Roman" panose="02020603050405020304" pitchFamily="18" charset="0"/>
              </a:rPr>
              <a:t>Lưu Đức Đạt 		    </a:t>
            </a:r>
            <a:r>
              <a:rPr lang="en-VN" sz="1867" dirty="0">
                <a:latin typeface="Times New Roman" panose="02020603050405020304" pitchFamily="18" charset="0"/>
                <a:cs typeface="Times New Roman" panose="02020603050405020304" pitchFamily="18" charset="0"/>
              </a:rPr>
              <a:t>N22DCCN0</a:t>
            </a:r>
            <a:r>
              <a:rPr lang="en-US" sz="1867" dirty="0">
                <a:latin typeface="Times New Roman" panose="02020603050405020304" pitchFamily="18" charset="0"/>
                <a:cs typeface="Times New Roman" panose="02020603050405020304" pitchFamily="18" charset="0"/>
              </a:rPr>
              <a:t>19 (</a:t>
            </a:r>
            <a:r>
              <a:rPr lang="en-US" sz="1867" dirty="0" err="1">
                <a:latin typeface="Times New Roman" panose="02020603050405020304" pitchFamily="18" charset="0"/>
                <a:cs typeface="Times New Roman" panose="02020603050405020304" pitchFamily="18" charset="0"/>
              </a:rPr>
              <a:t>Nhóm</a:t>
            </a: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Trưởng</a:t>
            </a:r>
            <a:r>
              <a:rPr lang="en-US" sz="1867" dirty="0">
                <a:latin typeface="Times New Roman" panose="02020603050405020304" pitchFamily="18" charset="0"/>
                <a:cs typeface="Times New Roman" panose="02020603050405020304" pitchFamily="18" charset="0"/>
              </a:rPr>
              <a:t>)</a:t>
            </a:r>
          </a:p>
          <a:p>
            <a:pPr marL="304815" indent="-304815">
              <a:lnSpc>
                <a:spcPct val="150000"/>
              </a:lnSpc>
              <a:buFont typeface="Arial" panose="020B0604020202020204" pitchFamily="34" charset="0"/>
              <a:buChar char="•"/>
            </a:pPr>
            <a:r>
              <a:rPr lang="en-US" sz="1867" dirty="0">
                <a:latin typeface="Times New Roman" panose="02020603050405020304" pitchFamily="18" charset="0"/>
                <a:cs typeface="Times New Roman" panose="02020603050405020304" pitchFamily="18" charset="0"/>
              </a:rPr>
              <a:t>Phạm Việt Giang 	    </a:t>
            </a:r>
            <a:r>
              <a:rPr lang="en-VN" sz="1867" dirty="0">
                <a:latin typeface="Times New Roman" panose="02020603050405020304" pitchFamily="18" charset="0"/>
                <a:cs typeface="Times New Roman" panose="02020603050405020304" pitchFamily="18" charset="0"/>
              </a:rPr>
              <a:t>N22DCCN0</a:t>
            </a:r>
            <a:r>
              <a:rPr lang="en-US" sz="1867" dirty="0">
                <a:latin typeface="Times New Roman" panose="02020603050405020304" pitchFamily="18" charset="0"/>
                <a:cs typeface="Times New Roman" panose="02020603050405020304" pitchFamily="18" charset="0"/>
              </a:rPr>
              <a:t>24 (Thư </a:t>
            </a:r>
            <a:r>
              <a:rPr lang="en-US" sz="1867" dirty="0" err="1">
                <a:latin typeface="Times New Roman" panose="02020603050405020304" pitchFamily="18" charset="0"/>
                <a:cs typeface="Times New Roman" panose="02020603050405020304" pitchFamily="18" charset="0"/>
              </a:rPr>
              <a:t>Ký</a:t>
            </a:r>
            <a:r>
              <a:rPr lang="en-US" sz="1867" dirty="0">
                <a:latin typeface="Times New Roman" panose="02020603050405020304" pitchFamily="18" charset="0"/>
                <a:cs typeface="Times New Roman" panose="02020603050405020304" pitchFamily="18" charset="0"/>
              </a:rPr>
              <a:t>)</a:t>
            </a:r>
          </a:p>
          <a:p>
            <a:pPr marL="304815" indent="-304815">
              <a:lnSpc>
                <a:spcPct val="150000"/>
              </a:lnSpc>
              <a:buFont typeface="Arial" panose="020B0604020202020204" pitchFamily="34" charset="0"/>
              <a:buChar char="•"/>
            </a:pPr>
            <a:r>
              <a:rPr lang="en-US" sz="1867" dirty="0">
                <a:latin typeface="Times New Roman" panose="02020603050405020304" pitchFamily="18" charset="0"/>
                <a:cs typeface="Times New Roman" panose="02020603050405020304" pitchFamily="18" charset="0"/>
              </a:rPr>
              <a:t>Nguyễn Khánh Thiện 	    </a:t>
            </a:r>
            <a:r>
              <a:rPr lang="en-VN" sz="1867" dirty="0">
                <a:latin typeface="Times New Roman" panose="02020603050405020304" pitchFamily="18" charset="0"/>
                <a:cs typeface="Times New Roman" panose="02020603050405020304" pitchFamily="18" charset="0"/>
              </a:rPr>
              <a:t>N22DCCN0</a:t>
            </a:r>
            <a:r>
              <a:rPr lang="en-US" sz="1867" dirty="0">
                <a:latin typeface="Times New Roman" panose="02020603050405020304" pitchFamily="18" charset="0"/>
                <a:cs typeface="Times New Roman" panose="02020603050405020304" pitchFamily="18" charset="0"/>
              </a:rPr>
              <a:t>81</a:t>
            </a:r>
            <a:endParaRPr lang="en-VN" sz="1867" dirty="0">
              <a:latin typeface="Times New Roman" panose="02020603050405020304" pitchFamily="18" charset="0"/>
              <a:cs typeface="Times New Roman" panose="02020603050405020304" pitchFamily="18" charset="0"/>
            </a:endParaRPr>
          </a:p>
          <a:p>
            <a:pPr marL="304815" indent="-304815">
              <a:lnSpc>
                <a:spcPct val="150000"/>
              </a:lnSpc>
              <a:buFont typeface="Arial" panose="020B0604020202020204" pitchFamily="34" charset="0"/>
              <a:buChar char="•"/>
            </a:pPr>
            <a:r>
              <a:rPr lang="en-US" sz="1867" dirty="0" err="1">
                <a:latin typeface="Times New Roman" panose="02020603050405020304" pitchFamily="18" charset="0"/>
                <a:cs typeface="Times New Roman" panose="02020603050405020304" pitchFamily="18" charset="0"/>
              </a:rPr>
              <a:t>Đỗ</a:t>
            </a:r>
            <a:r>
              <a:rPr lang="en-US" sz="1867" dirty="0">
                <a:latin typeface="Times New Roman" panose="02020603050405020304" pitchFamily="18" charset="0"/>
                <a:cs typeface="Times New Roman" panose="02020603050405020304" pitchFamily="18" charset="0"/>
              </a:rPr>
              <a:t> Đức An		    </a:t>
            </a:r>
            <a:r>
              <a:rPr lang="en-VN" sz="1867" dirty="0">
                <a:latin typeface="Times New Roman" panose="02020603050405020304" pitchFamily="18" charset="0"/>
                <a:cs typeface="Times New Roman" panose="02020603050405020304" pitchFamily="18" charset="0"/>
              </a:rPr>
              <a:t>N22DCCN0</a:t>
            </a:r>
            <a:r>
              <a:rPr lang="en-US" sz="1867" dirty="0">
                <a:latin typeface="Times New Roman" panose="02020603050405020304" pitchFamily="18" charset="0"/>
                <a:cs typeface="Times New Roman" panose="02020603050405020304" pitchFamily="18" charset="0"/>
              </a:rPr>
              <a:t>01</a:t>
            </a:r>
          </a:p>
          <a:p>
            <a:pPr marL="304815" indent="-304815">
              <a:lnSpc>
                <a:spcPct val="150000"/>
              </a:lnSpc>
              <a:buFont typeface="Arial" panose="020B0604020202020204" pitchFamily="34" charset="0"/>
              <a:buChar char="•"/>
            </a:pPr>
            <a:r>
              <a:rPr lang="en-US" sz="1867" dirty="0" err="1">
                <a:latin typeface="Times New Roman" panose="02020603050405020304" pitchFamily="18" charset="0"/>
                <a:cs typeface="Times New Roman" panose="02020603050405020304" pitchFamily="18" charset="0"/>
              </a:rPr>
              <a:t>Đào</a:t>
            </a: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Xuân</a:t>
            </a:r>
            <a:r>
              <a:rPr lang="en-US" sz="1867" dirty="0">
                <a:latin typeface="Times New Roman" panose="02020603050405020304" pitchFamily="18" charset="0"/>
                <a:cs typeface="Times New Roman" panose="02020603050405020304" pitchFamily="18" charset="0"/>
              </a:rPr>
              <a:t> </a:t>
            </a:r>
            <a:r>
              <a:rPr lang="en-US" sz="1867" dirty="0" err="1">
                <a:latin typeface="Times New Roman" panose="02020603050405020304" pitchFamily="18" charset="0"/>
                <a:cs typeface="Times New Roman" panose="02020603050405020304" pitchFamily="18" charset="0"/>
              </a:rPr>
              <a:t>Bảo</a:t>
            </a:r>
            <a:r>
              <a:rPr lang="en-US" sz="1867" dirty="0">
                <a:latin typeface="Times New Roman" panose="02020603050405020304" pitchFamily="18" charset="0"/>
                <a:cs typeface="Times New Roman" panose="02020603050405020304" pitchFamily="18" charset="0"/>
              </a:rPr>
              <a:t>		    N22DCCN005</a:t>
            </a:r>
            <a:endParaRPr lang="en-VN" sz="1867" dirty="0">
              <a:latin typeface="Times New Roman" panose="02020603050405020304" pitchFamily="18" charset="0"/>
              <a:cs typeface="Times New Roman" panose="02020603050405020304" pitchFamily="18" charset="0"/>
            </a:endParaRPr>
          </a:p>
        </p:txBody>
      </p:sp>
      <p:sp>
        <p:nvSpPr>
          <p:cNvPr id="16" name="TextBox 11">
            <a:extLst>
              <a:ext uri="{FF2B5EF4-FFF2-40B4-BE49-F238E27FC236}">
                <a16:creationId xmlns:a16="http://schemas.microsoft.com/office/drawing/2014/main" id="{01AE2724-090C-9CFD-EDDC-EB5CC72CAC08}"/>
              </a:ext>
            </a:extLst>
          </p:cNvPr>
          <p:cNvSpPr txBox="1"/>
          <p:nvPr/>
        </p:nvSpPr>
        <p:spPr>
          <a:xfrm>
            <a:off x="1346317" y="4006048"/>
            <a:ext cx="4017079" cy="395108"/>
          </a:xfrm>
          <a:prstGeom prst="rect">
            <a:avLst/>
          </a:prstGeom>
        </p:spPr>
        <p:txBody>
          <a:bodyPr wrap="square" lIns="0" tIns="0" rIns="0" bIns="0" rtlCol="0" anchor="t">
            <a:spAutoFit/>
          </a:bodyPr>
          <a:lstStyle/>
          <a:p>
            <a:pPr>
              <a:lnSpc>
                <a:spcPts val="3360"/>
              </a:lnSpc>
            </a:pPr>
            <a:r>
              <a:rPr lang="en-US" sz="2333" spc="-37" dirty="0" err="1">
                <a:solidFill>
                  <a:srgbClr val="000000"/>
                </a:solidFill>
                <a:latin typeface="Futura"/>
                <a:ea typeface="Futura"/>
                <a:cs typeface="Futura"/>
                <a:sym typeface="Futura"/>
              </a:rPr>
              <a:t>Nhóm</a:t>
            </a:r>
            <a:r>
              <a:rPr lang="en-US" sz="2333" spc="-37" dirty="0">
                <a:solidFill>
                  <a:srgbClr val="000000"/>
                </a:solidFill>
                <a:latin typeface="Futura"/>
                <a:ea typeface="Futura"/>
                <a:cs typeface="Futura"/>
                <a:sym typeface="Futura"/>
              </a:rPr>
              <a:t> 3</a:t>
            </a:r>
          </a:p>
        </p:txBody>
      </p:sp>
      <p:sp>
        <p:nvSpPr>
          <p:cNvPr id="12" name="TextBox 4">
            <a:extLst>
              <a:ext uri="{FF2B5EF4-FFF2-40B4-BE49-F238E27FC236}">
                <a16:creationId xmlns:a16="http://schemas.microsoft.com/office/drawing/2014/main" id="{489CA94A-ACBD-C293-352B-8DD23084646A}"/>
              </a:ext>
            </a:extLst>
          </p:cNvPr>
          <p:cNvSpPr txBox="1"/>
          <p:nvPr/>
        </p:nvSpPr>
        <p:spPr>
          <a:xfrm>
            <a:off x="1680555" y="2157229"/>
            <a:ext cx="4425589" cy="923330"/>
          </a:xfrm>
          <a:prstGeom prst="rect">
            <a:avLst/>
          </a:prstGeom>
        </p:spPr>
        <p:txBody>
          <a:bodyPr lIns="0" tIns="0" rIns="0" bIns="0" rtlCol="0" anchor="t">
            <a:spAutoFit/>
          </a:bodyPr>
          <a:lstStyle/>
          <a:p>
            <a:pPr>
              <a:lnSpc>
                <a:spcPts val="7200"/>
              </a:lnSpc>
            </a:pPr>
            <a:r>
              <a:rPr lang="en-US" sz="6000" b="1" dirty="0">
                <a:solidFill>
                  <a:srgbClr val="E72929"/>
                </a:solidFill>
                <a:latin typeface="Futura Ultra-Bold"/>
                <a:ea typeface="Futura Ultra-Bold"/>
                <a:cs typeface="Futura Ultra-Bold"/>
                <a:sym typeface="Futura Ultra-Bold"/>
              </a:rPr>
              <a:t>Kann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46498"/>
            <a:ext cx="6096000" cy="777145"/>
            <a:chOff x="0" y="0"/>
            <a:chExt cx="12192000" cy="1554290"/>
          </a:xfrm>
        </p:grpSpPr>
        <p:sp>
          <p:nvSpPr>
            <p:cNvPr id="3" name="Freeform 3"/>
            <p:cNvSpPr/>
            <p:nvPr/>
          </p:nvSpPr>
          <p:spPr>
            <a:xfrm>
              <a:off x="0" y="0"/>
              <a:ext cx="12192000" cy="1554226"/>
            </a:xfrm>
            <a:custGeom>
              <a:avLst/>
              <a:gdLst/>
              <a:ahLst/>
              <a:cxnLst/>
              <a:rect l="l" t="t" r="r" b="b"/>
              <a:pathLst>
                <a:path w="12192000" h="1554226">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txBody>
            <a:bodyPr/>
            <a:lstStyle/>
            <a:p>
              <a:endParaRPr lang="en-US" sz="1200"/>
            </a:p>
          </p:txBody>
        </p:sp>
      </p:grpSp>
      <p:grpSp>
        <p:nvGrpSpPr>
          <p:cNvPr id="4" name="Group 4"/>
          <p:cNvGrpSpPr/>
          <p:nvPr/>
        </p:nvGrpSpPr>
        <p:grpSpPr>
          <a:xfrm>
            <a:off x="0" y="346498"/>
            <a:ext cx="624205" cy="777145"/>
            <a:chOff x="0" y="0"/>
            <a:chExt cx="1248410" cy="1554290"/>
          </a:xfrm>
        </p:grpSpPr>
        <p:sp>
          <p:nvSpPr>
            <p:cNvPr id="5" name="Freeform 5"/>
            <p:cNvSpPr/>
            <p:nvPr/>
          </p:nvSpPr>
          <p:spPr>
            <a:xfrm>
              <a:off x="0" y="0"/>
              <a:ext cx="1248410" cy="1554353"/>
            </a:xfrm>
            <a:custGeom>
              <a:avLst/>
              <a:gdLst/>
              <a:ahLst/>
              <a:cxnLst/>
              <a:rect l="l" t="t" r="r" b="b"/>
              <a:pathLst>
                <a:path w="1248410" h="1554353">
                  <a:moveTo>
                    <a:pt x="0" y="0"/>
                  </a:moveTo>
                  <a:lnTo>
                    <a:pt x="471297" y="0"/>
                  </a:lnTo>
                  <a:lnTo>
                    <a:pt x="1248410" y="777113"/>
                  </a:lnTo>
                  <a:lnTo>
                    <a:pt x="471297" y="1554353"/>
                  </a:lnTo>
                  <a:lnTo>
                    <a:pt x="0" y="1554353"/>
                  </a:lnTo>
                  <a:lnTo>
                    <a:pt x="0" y="0"/>
                  </a:lnTo>
                  <a:close/>
                </a:path>
              </a:pathLst>
            </a:custGeom>
            <a:solidFill>
              <a:srgbClr val="E72929"/>
            </a:solidFill>
          </p:spPr>
          <p:txBody>
            <a:bodyPr/>
            <a:lstStyle/>
            <a:p>
              <a:endParaRPr lang="en-US" sz="1200"/>
            </a:p>
          </p:txBody>
        </p:sp>
      </p:grpSp>
      <p:grpSp>
        <p:nvGrpSpPr>
          <p:cNvPr id="18" name="Group 17">
            <a:extLst>
              <a:ext uri="{FF2B5EF4-FFF2-40B4-BE49-F238E27FC236}">
                <a16:creationId xmlns:a16="http://schemas.microsoft.com/office/drawing/2014/main" id="{21FFD672-3AC2-4267-B449-5F32DE394FE2}"/>
              </a:ext>
            </a:extLst>
          </p:cNvPr>
          <p:cNvGrpSpPr/>
          <p:nvPr/>
        </p:nvGrpSpPr>
        <p:grpSpPr>
          <a:xfrm>
            <a:off x="3916895" y="3962637"/>
            <a:ext cx="5130713" cy="2682727"/>
            <a:chOff x="6862922" y="1962208"/>
            <a:chExt cx="5130713" cy="2682727"/>
          </a:xfrm>
        </p:grpSpPr>
        <p:grpSp>
          <p:nvGrpSpPr>
            <p:cNvPr id="24" name="Group 24"/>
            <p:cNvGrpSpPr/>
            <p:nvPr/>
          </p:nvGrpSpPr>
          <p:grpSpPr>
            <a:xfrm>
              <a:off x="6862922" y="1962208"/>
              <a:ext cx="4535932" cy="2682727"/>
              <a:chOff x="0" y="0"/>
              <a:chExt cx="9071864" cy="4194287"/>
            </a:xfrm>
          </p:grpSpPr>
          <p:sp>
            <p:nvSpPr>
              <p:cNvPr id="25" name="Freeform 25"/>
              <p:cNvSpPr/>
              <p:nvPr/>
            </p:nvSpPr>
            <p:spPr>
              <a:xfrm>
                <a:off x="0" y="0"/>
                <a:ext cx="9071864" cy="4194287"/>
              </a:xfrm>
              <a:custGeom>
                <a:avLst/>
                <a:gdLst/>
                <a:ahLst/>
                <a:cxnLst/>
                <a:rect l="l" t="t" r="r" b="b"/>
                <a:pathLst>
                  <a:path w="9071864" h="3534410">
                    <a:moveTo>
                      <a:pt x="0" y="0"/>
                    </a:moveTo>
                    <a:lnTo>
                      <a:pt x="9071864" y="0"/>
                    </a:lnTo>
                    <a:lnTo>
                      <a:pt x="9071864" y="3534410"/>
                    </a:lnTo>
                    <a:lnTo>
                      <a:pt x="0" y="3534410"/>
                    </a:lnTo>
                  </a:path>
                </a:pathLst>
              </a:custGeom>
              <a:solidFill>
                <a:srgbClr val="E72929"/>
              </a:solidFill>
            </p:spPr>
            <p:txBody>
              <a:bodyPr/>
              <a:lstStyle/>
              <a:p>
                <a:endParaRPr lang="en-US" sz="1200"/>
              </a:p>
            </p:txBody>
          </p:sp>
        </p:grpSp>
        <p:grpSp>
          <p:nvGrpSpPr>
            <p:cNvPr id="26" name="Group 26"/>
            <p:cNvGrpSpPr/>
            <p:nvPr/>
          </p:nvGrpSpPr>
          <p:grpSpPr>
            <a:xfrm>
              <a:off x="11117633" y="3490177"/>
              <a:ext cx="876002" cy="876002"/>
              <a:chOff x="0" y="0"/>
              <a:chExt cx="1752004" cy="1752004"/>
            </a:xfrm>
          </p:grpSpPr>
          <p:sp>
            <p:nvSpPr>
              <p:cNvPr id="27" name="Freeform 27"/>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28" name="Group 28"/>
            <p:cNvGrpSpPr/>
            <p:nvPr/>
          </p:nvGrpSpPr>
          <p:grpSpPr>
            <a:xfrm>
              <a:off x="11166782" y="3532602"/>
              <a:ext cx="777748" cy="777748"/>
              <a:chOff x="313546" y="2151306"/>
              <a:chExt cx="1555496" cy="1555496"/>
            </a:xfrm>
          </p:grpSpPr>
          <p:sp>
            <p:nvSpPr>
              <p:cNvPr id="29" name="Freeform 29"/>
              <p:cNvSpPr/>
              <p:nvPr/>
            </p:nvSpPr>
            <p:spPr>
              <a:xfrm>
                <a:off x="313546" y="2151306"/>
                <a:ext cx="1555496" cy="1555496"/>
              </a:xfrm>
              <a:custGeom>
                <a:avLst/>
                <a:gdLst/>
                <a:ahLst/>
                <a:cxnLst/>
                <a:rect l="l" t="t" r="r" b="b"/>
                <a:pathLst>
                  <a:path w="1555496" h="1555496">
                    <a:moveTo>
                      <a:pt x="0" y="777748"/>
                    </a:moveTo>
                    <a:cubicBezTo>
                      <a:pt x="0" y="348234"/>
                      <a:pt x="348234" y="0"/>
                      <a:pt x="777748" y="0"/>
                    </a:cubicBezTo>
                    <a:cubicBezTo>
                      <a:pt x="1207262" y="0"/>
                      <a:pt x="1555496" y="348234"/>
                      <a:pt x="1555496" y="777748"/>
                    </a:cubicBezTo>
                    <a:cubicBezTo>
                      <a:pt x="1555496" y="1207262"/>
                      <a:pt x="1207262" y="1555496"/>
                      <a:pt x="777748" y="1555496"/>
                    </a:cubicBezTo>
                    <a:cubicBezTo>
                      <a:pt x="348234" y="1555496"/>
                      <a:pt x="0" y="1207262"/>
                      <a:pt x="0" y="777748"/>
                    </a:cubicBezTo>
                    <a:close/>
                  </a:path>
                </a:pathLst>
              </a:custGeom>
              <a:solidFill>
                <a:srgbClr val="E72929"/>
              </a:solidFill>
            </p:spPr>
            <p:txBody>
              <a:bodyPr/>
              <a:lstStyle/>
              <a:p>
                <a:endParaRPr lang="en-US" sz="1200" dirty="0"/>
              </a:p>
            </p:txBody>
          </p:sp>
        </p:grpSp>
        <p:sp>
          <p:nvSpPr>
            <p:cNvPr id="30" name="Freeform 30"/>
            <p:cNvSpPr/>
            <p:nvPr/>
          </p:nvSpPr>
          <p:spPr>
            <a:xfrm>
              <a:off x="11354716" y="3704181"/>
              <a:ext cx="401879" cy="401879"/>
            </a:xfrm>
            <a:custGeom>
              <a:avLst/>
              <a:gdLst/>
              <a:ahLst/>
              <a:cxnLst/>
              <a:rect l="l" t="t" r="r" b="b"/>
              <a:pathLst>
                <a:path w="602818" h="602818">
                  <a:moveTo>
                    <a:pt x="0" y="0"/>
                  </a:moveTo>
                  <a:lnTo>
                    <a:pt x="602819" y="0"/>
                  </a:lnTo>
                  <a:lnTo>
                    <a:pt x="602819" y="602818"/>
                  </a:lnTo>
                  <a:lnTo>
                    <a:pt x="0" y="6028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sz="1200" dirty="0"/>
            </a:p>
          </p:txBody>
        </p:sp>
      </p:grpSp>
      <p:grpSp>
        <p:nvGrpSpPr>
          <p:cNvPr id="19" name="Group 18">
            <a:extLst>
              <a:ext uri="{FF2B5EF4-FFF2-40B4-BE49-F238E27FC236}">
                <a16:creationId xmlns:a16="http://schemas.microsoft.com/office/drawing/2014/main" id="{8ED27035-1FE8-480D-8651-A003C7506A91}"/>
              </a:ext>
            </a:extLst>
          </p:cNvPr>
          <p:cNvGrpSpPr/>
          <p:nvPr/>
        </p:nvGrpSpPr>
        <p:grpSpPr>
          <a:xfrm>
            <a:off x="876428" y="1544959"/>
            <a:ext cx="4973956" cy="2183532"/>
            <a:chOff x="695324" y="1767918"/>
            <a:chExt cx="4973956" cy="2183532"/>
          </a:xfrm>
        </p:grpSpPr>
        <p:grpSp>
          <p:nvGrpSpPr>
            <p:cNvPr id="6" name="Group 6"/>
            <p:cNvGrpSpPr/>
            <p:nvPr/>
          </p:nvGrpSpPr>
          <p:grpSpPr>
            <a:xfrm>
              <a:off x="695324" y="1767918"/>
              <a:ext cx="4535954" cy="2183532"/>
              <a:chOff x="0" y="0"/>
              <a:chExt cx="9071908" cy="3534428"/>
            </a:xfrm>
          </p:grpSpPr>
          <p:sp>
            <p:nvSpPr>
              <p:cNvPr id="7" name="Freeform 7"/>
              <p:cNvSpPr/>
              <p:nvPr/>
            </p:nvSpPr>
            <p:spPr>
              <a:xfrm>
                <a:off x="0" y="0"/>
                <a:ext cx="9071864" cy="3534410"/>
              </a:xfrm>
              <a:custGeom>
                <a:avLst/>
                <a:gdLst/>
                <a:ahLst/>
                <a:cxnLst/>
                <a:rect l="l" t="t" r="r" b="b"/>
                <a:pathLst>
                  <a:path w="9071864" h="3534410">
                    <a:moveTo>
                      <a:pt x="0" y="0"/>
                    </a:moveTo>
                    <a:lnTo>
                      <a:pt x="9071864" y="0"/>
                    </a:lnTo>
                    <a:lnTo>
                      <a:pt x="9071864" y="3534410"/>
                    </a:lnTo>
                    <a:lnTo>
                      <a:pt x="0" y="3534410"/>
                    </a:lnTo>
                  </a:path>
                </a:pathLst>
              </a:custGeom>
              <a:solidFill>
                <a:srgbClr val="E72929"/>
              </a:solidFill>
            </p:spPr>
            <p:txBody>
              <a:bodyPr/>
              <a:lstStyle/>
              <a:p>
                <a:endParaRPr lang="en-US" sz="1200"/>
              </a:p>
            </p:txBody>
          </p:sp>
        </p:grpSp>
        <p:grpSp>
          <p:nvGrpSpPr>
            <p:cNvPr id="8" name="Group 8"/>
            <p:cNvGrpSpPr/>
            <p:nvPr/>
          </p:nvGrpSpPr>
          <p:grpSpPr>
            <a:xfrm>
              <a:off x="4793278" y="2629842"/>
              <a:ext cx="876002" cy="876002"/>
              <a:chOff x="0" y="0"/>
              <a:chExt cx="1752004" cy="1752004"/>
            </a:xfrm>
          </p:grpSpPr>
          <p:sp>
            <p:nvSpPr>
              <p:cNvPr id="9" name="Freeform 9"/>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10" name="Group 10"/>
            <p:cNvGrpSpPr/>
            <p:nvPr/>
          </p:nvGrpSpPr>
          <p:grpSpPr>
            <a:xfrm>
              <a:off x="4842411" y="2678975"/>
              <a:ext cx="777734" cy="777734"/>
              <a:chOff x="0" y="0"/>
              <a:chExt cx="1555468" cy="1555468"/>
            </a:xfrm>
          </p:grpSpPr>
          <p:sp>
            <p:nvSpPr>
              <p:cNvPr id="11" name="Freeform 11"/>
              <p:cNvSpPr/>
              <p:nvPr/>
            </p:nvSpPr>
            <p:spPr>
              <a:xfrm>
                <a:off x="0" y="0"/>
                <a:ext cx="1555496" cy="1555496"/>
              </a:xfrm>
              <a:custGeom>
                <a:avLst/>
                <a:gdLst/>
                <a:ahLst/>
                <a:cxnLst/>
                <a:rect l="l" t="t" r="r" b="b"/>
                <a:pathLst>
                  <a:path w="1555496" h="1555496">
                    <a:moveTo>
                      <a:pt x="0" y="777748"/>
                    </a:moveTo>
                    <a:cubicBezTo>
                      <a:pt x="0" y="348234"/>
                      <a:pt x="348234" y="0"/>
                      <a:pt x="777748" y="0"/>
                    </a:cubicBezTo>
                    <a:cubicBezTo>
                      <a:pt x="1207262" y="0"/>
                      <a:pt x="1555496" y="348234"/>
                      <a:pt x="1555496" y="777748"/>
                    </a:cubicBezTo>
                    <a:cubicBezTo>
                      <a:pt x="1555496" y="1207262"/>
                      <a:pt x="1207262" y="1555496"/>
                      <a:pt x="777748" y="1555496"/>
                    </a:cubicBezTo>
                    <a:cubicBezTo>
                      <a:pt x="348234" y="1555496"/>
                      <a:pt x="0" y="1207262"/>
                      <a:pt x="0" y="777748"/>
                    </a:cubicBezTo>
                    <a:close/>
                  </a:path>
                </a:pathLst>
              </a:custGeom>
              <a:solidFill>
                <a:srgbClr val="E72929"/>
              </a:solidFill>
            </p:spPr>
            <p:txBody>
              <a:bodyPr/>
              <a:lstStyle/>
              <a:p>
                <a:endParaRPr lang="en-US" sz="1200"/>
              </a:p>
            </p:txBody>
          </p:sp>
        </p:grpSp>
        <p:sp>
          <p:nvSpPr>
            <p:cNvPr id="33" name="Freeform 33"/>
            <p:cNvSpPr/>
            <p:nvPr/>
          </p:nvSpPr>
          <p:spPr>
            <a:xfrm>
              <a:off x="5030339" y="2866903"/>
              <a:ext cx="401879" cy="401879"/>
            </a:xfrm>
            <a:custGeom>
              <a:avLst/>
              <a:gdLst/>
              <a:ahLst/>
              <a:cxnLst/>
              <a:rect l="l" t="t" r="r" b="b"/>
              <a:pathLst>
                <a:path w="602818" h="602818">
                  <a:moveTo>
                    <a:pt x="0" y="0"/>
                  </a:moveTo>
                  <a:lnTo>
                    <a:pt x="602818" y="0"/>
                  </a:lnTo>
                  <a:lnTo>
                    <a:pt x="602818" y="602818"/>
                  </a:lnTo>
                  <a:lnTo>
                    <a:pt x="0" y="6028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sz="1200"/>
            </a:p>
          </p:txBody>
        </p:sp>
      </p:grpSp>
      <p:sp>
        <p:nvSpPr>
          <p:cNvPr id="34" name="TextBox 34"/>
          <p:cNvSpPr txBox="1"/>
          <p:nvPr/>
        </p:nvSpPr>
        <p:spPr>
          <a:xfrm>
            <a:off x="685800" y="503295"/>
            <a:ext cx="5164584" cy="349070"/>
          </a:xfrm>
          <a:prstGeom prst="rect">
            <a:avLst/>
          </a:prstGeom>
        </p:spPr>
        <p:txBody>
          <a:bodyPr wrap="square" lIns="0" tIns="0" rIns="0" bIns="0" rtlCol="0" anchor="t">
            <a:spAutoFit/>
          </a:bodyPr>
          <a:lstStyle/>
          <a:p>
            <a:pPr>
              <a:lnSpc>
                <a:spcPts val="2880"/>
              </a:lnSpc>
            </a:pPr>
            <a:r>
              <a:rPr lang="en-US" sz="2400" b="1" dirty="0" err="1">
                <a:solidFill>
                  <a:srgbClr val="000000"/>
                </a:solidFill>
                <a:latin typeface="Futura Ultra-Bold"/>
                <a:ea typeface="Futura Ultra-Bold"/>
                <a:cs typeface="Futura Ultra-Bold"/>
                <a:sym typeface="Futura Ultra-Bold"/>
              </a:rPr>
              <a:t>Nguồn</a:t>
            </a:r>
            <a:r>
              <a:rPr lang="en-US" sz="2400" b="1" dirty="0">
                <a:solidFill>
                  <a:srgbClr val="000000"/>
                </a:solidFill>
                <a:latin typeface="Futura Ultra-Bold"/>
                <a:ea typeface="Futura Ultra-Bold"/>
                <a:cs typeface="Futura Ultra-Bold"/>
                <a:sym typeface="Futura Ultra-Bold"/>
              </a:rPr>
              <a:t> </a:t>
            </a:r>
            <a:r>
              <a:rPr lang="en-US" sz="2400" b="1" dirty="0" err="1">
                <a:solidFill>
                  <a:srgbClr val="000000"/>
                </a:solidFill>
                <a:latin typeface="Futura Ultra-Bold"/>
                <a:ea typeface="Futura Ultra-Bold"/>
                <a:cs typeface="Futura Ultra-Bold"/>
                <a:sym typeface="Futura Ultra-Bold"/>
              </a:rPr>
              <a:t>tài</a:t>
            </a:r>
            <a:r>
              <a:rPr lang="en-US" sz="2400" b="1" dirty="0">
                <a:solidFill>
                  <a:srgbClr val="000000"/>
                </a:solidFill>
                <a:latin typeface="Futura Ultra-Bold"/>
                <a:ea typeface="Futura Ultra-Bold"/>
                <a:cs typeface="Futura Ultra-Bold"/>
                <a:sym typeface="Futura Ultra-Bold"/>
              </a:rPr>
              <a:t> </a:t>
            </a:r>
            <a:r>
              <a:rPr lang="en-US" sz="2400" b="1" dirty="0" err="1">
                <a:solidFill>
                  <a:srgbClr val="000000"/>
                </a:solidFill>
                <a:latin typeface="Futura Ultra-Bold"/>
                <a:ea typeface="Futura Ultra-Bold"/>
                <a:cs typeface="Futura Ultra-Bold"/>
                <a:sym typeface="Futura Ultra-Bold"/>
              </a:rPr>
              <a:t>liệu</a:t>
            </a:r>
            <a:r>
              <a:rPr lang="en-US" sz="2400" b="1" dirty="0">
                <a:solidFill>
                  <a:srgbClr val="000000"/>
                </a:solidFill>
                <a:latin typeface="Futura Ultra-Bold"/>
                <a:ea typeface="Futura Ultra-Bold"/>
                <a:cs typeface="Futura Ultra-Bold"/>
                <a:sym typeface="Futura Ultra-Bold"/>
              </a:rPr>
              <a:t> </a:t>
            </a:r>
            <a:r>
              <a:rPr lang="en-US" sz="2400" b="1" dirty="0" err="1">
                <a:solidFill>
                  <a:srgbClr val="000000"/>
                </a:solidFill>
                <a:latin typeface="Futura Ultra-Bold"/>
                <a:ea typeface="Futura Ultra-Bold"/>
                <a:cs typeface="Futura Ultra-Bold"/>
                <a:sym typeface="Futura Ultra-Bold"/>
              </a:rPr>
              <a:t>dự</a:t>
            </a:r>
            <a:r>
              <a:rPr lang="en-US" sz="2400" b="1" dirty="0">
                <a:solidFill>
                  <a:srgbClr val="000000"/>
                </a:solidFill>
                <a:latin typeface="Futura Ultra-Bold"/>
                <a:ea typeface="Futura Ultra-Bold"/>
                <a:cs typeface="Futura Ultra-Bold"/>
                <a:sym typeface="Futura Ultra-Bold"/>
              </a:rPr>
              <a:t> </a:t>
            </a:r>
            <a:r>
              <a:rPr lang="en-US" sz="2400" b="1" dirty="0" err="1">
                <a:solidFill>
                  <a:srgbClr val="000000"/>
                </a:solidFill>
                <a:latin typeface="Futura Ultra-Bold"/>
                <a:ea typeface="Futura Ultra-Bold"/>
                <a:cs typeface="Futura Ultra-Bold"/>
                <a:sym typeface="Futura Ultra-Bold"/>
              </a:rPr>
              <a:t>kiến</a:t>
            </a:r>
            <a:r>
              <a:rPr lang="en-US" sz="2400" b="1" dirty="0">
                <a:solidFill>
                  <a:srgbClr val="000000"/>
                </a:solidFill>
                <a:latin typeface="Futura Ultra-Bold"/>
                <a:ea typeface="Futura Ultra-Bold"/>
                <a:cs typeface="Futura Ultra-Bold"/>
                <a:sym typeface="Futura Ultra-Bold"/>
              </a:rPr>
              <a:t> </a:t>
            </a:r>
            <a:r>
              <a:rPr lang="en-US" sz="2400" b="1" dirty="0" err="1">
                <a:solidFill>
                  <a:srgbClr val="000000"/>
                </a:solidFill>
                <a:latin typeface="Futura Ultra-Bold"/>
                <a:ea typeface="Futura Ultra-Bold"/>
                <a:cs typeface="Futura Ultra-Bold"/>
                <a:sym typeface="Futura Ultra-Bold"/>
              </a:rPr>
              <a:t>làm</a:t>
            </a:r>
            <a:r>
              <a:rPr lang="en-US" sz="2400" b="1" dirty="0">
                <a:solidFill>
                  <a:srgbClr val="000000"/>
                </a:solidFill>
                <a:latin typeface="Futura Ultra-Bold"/>
                <a:ea typeface="Futura Ultra-Bold"/>
                <a:cs typeface="Futura Ultra-Bold"/>
                <a:sym typeface="Futura Ultra-Bold"/>
              </a:rPr>
              <a:t> </a:t>
            </a:r>
            <a:r>
              <a:rPr lang="en-US" sz="2400" b="1" dirty="0" err="1">
                <a:solidFill>
                  <a:srgbClr val="000000"/>
                </a:solidFill>
                <a:latin typeface="Futura Ultra-Bold"/>
                <a:ea typeface="Futura Ultra-Bold"/>
                <a:cs typeface="Futura Ultra-Bold"/>
                <a:sym typeface="Futura Ultra-Bold"/>
              </a:rPr>
              <a:t>luận</a:t>
            </a:r>
            <a:r>
              <a:rPr lang="en-US" sz="2400" b="1" dirty="0">
                <a:solidFill>
                  <a:srgbClr val="000000"/>
                </a:solidFill>
                <a:latin typeface="Futura Ultra-Bold"/>
                <a:ea typeface="Futura Ultra-Bold"/>
                <a:cs typeface="Futura Ultra-Bold"/>
                <a:sym typeface="Futura Ultra-Bold"/>
              </a:rPr>
              <a:t> </a:t>
            </a:r>
            <a:r>
              <a:rPr lang="en-US" sz="2400" b="1" dirty="0" err="1">
                <a:solidFill>
                  <a:srgbClr val="000000"/>
                </a:solidFill>
                <a:latin typeface="Futura Ultra-Bold"/>
                <a:ea typeface="Futura Ultra-Bold"/>
                <a:cs typeface="Futura Ultra-Bold"/>
                <a:sym typeface="Futura Ultra-Bold"/>
              </a:rPr>
              <a:t>cứ</a:t>
            </a:r>
            <a:endParaRPr lang="en-US" sz="2400" b="1" dirty="0">
              <a:solidFill>
                <a:srgbClr val="000000"/>
              </a:solidFill>
              <a:latin typeface="Futura Ultra-Bold"/>
              <a:ea typeface="Futura Ultra-Bold"/>
              <a:cs typeface="Futura Ultra-Bold"/>
              <a:sym typeface="Futura Ultra-Bold"/>
            </a:endParaRPr>
          </a:p>
        </p:txBody>
      </p:sp>
      <p:sp>
        <p:nvSpPr>
          <p:cNvPr id="35" name="TextBox 35"/>
          <p:cNvSpPr txBox="1"/>
          <p:nvPr/>
        </p:nvSpPr>
        <p:spPr>
          <a:xfrm>
            <a:off x="1033166" y="1718501"/>
            <a:ext cx="2260398" cy="307777"/>
          </a:xfrm>
          <a:prstGeom prst="rect">
            <a:avLst/>
          </a:prstGeom>
        </p:spPr>
        <p:txBody>
          <a:bodyPr lIns="0" tIns="0" rIns="0" bIns="0" rtlCol="0" anchor="t">
            <a:spAutoFit/>
          </a:bodyPr>
          <a:lstStyle/>
          <a:p>
            <a:pPr>
              <a:lnSpc>
                <a:spcPts val="2400"/>
              </a:lnSpc>
            </a:pPr>
            <a:r>
              <a:rPr lang="en-US" sz="2000" b="1" dirty="0" err="1">
                <a:solidFill>
                  <a:srgbClr val="FFFFFF"/>
                </a:solidFill>
                <a:latin typeface="Futura Ultra-Bold"/>
                <a:ea typeface="Futura Ultra-Bold"/>
                <a:cs typeface="Futura Ultra-Bold"/>
                <a:sym typeface="Futura Ultra-Bold"/>
              </a:rPr>
              <a:t>Luận</a:t>
            </a:r>
            <a:r>
              <a:rPr lang="en-US" sz="2000" b="1" dirty="0">
                <a:solidFill>
                  <a:srgbClr val="FFFFFF"/>
                </a:solidFill>
                <a:latin typeface="Futura Ultra-Bold"/>
                <a:ea typeface="Futura Ultra-Bold"/>
                <a:cs typeface="Futura Ultra-Bold"/>
                <a:sym typeface="Futura Ultra-Bold"/>
              </a:rPr>
              <a:t> </a:t>
            </a:r>
            <a:r>
              <a:rPr lang="en-US" sz="2000" b="1" dirty="0" err="1">
                <a:solidFill>
                  <a:srgbClr val="FFFFFF"/>
                </a:solidFill>
                <a:latin typeface="Futura Ultra-Bold"/>
                <a:ea typeface="Futura Ultra-Bold"/>
                <a:cs typeface="Futura Ultra-Bold"/>
                <a:sym typeface="Futura Ultra-Bold"/>
              </a:rPr>
              <a:t>điểm</a:t>
            </a:r>
            <a:r>
              <a:rPr lang="en-US" sz="2000" b="1" dirty="0">
                <a:solidFill>
                  <a:srgbClr val="FFFFFF"/>
                </a:solidFill>
                <a:latin typeface="Futura Ultra-Bold"/>
                <a:ea typeface="Futura Ultra-Bold"/>
                <a:cs typeface="Futura Ultra-Bold"/>
                <a:sym typeface="Futura Ultra-Bold"/>
              </a:rPr>
              <a:t> 1</a:t>
            </a:r>
          </a:p>
        </p:txBody>
      </p:sp>
      <p:sp>
        <p:nvSpPr>
          <p:cNvPr id="36" name="TextBox 36"/>
          <p:cNvSpPr txBox="1"/>
          <p:nvPr/>
        </p:nvSpPr>
        <p:spPr>
          <a:xfrm>
            <a:off x="1033166" y="2237382"/>
            <a:ext cx="3941184" cy="1410643"/>
          </a:xfrm>
          <a:prstGeom prst="rect">
            <a:avLst/>
          </a:prstGeom>
        </p:spPr>
        <p:txBody>
          <a:bodyPr wrap="square" lIns="0" tIns="0" rIns="0" bIns="0" rtlCol="0" anchor="t">
            <a:spAutoFit/>
          </a:bodyPr>
          <a:lstStyle/>
          <a:p>
            <a:pPr>
              <a:lnSpc>
                <a:spcPts val="2160"/>
              </a:lnSpc>
            </a:pPr>
            <a:r>
              <a:rPr lang="vi-VN" dirty="0">
                <a:solidFill>
                  <a:schemeClr val="bg1"/>
                </a:solidFill>
                <a:latin typeface="Times New Roman" panose="02020603050405020304" pitchFamily="18" charset="0"/>
                <a:ea typeface="Futura"/>
                <a:cs typeface="Times New Roman" panose="02020603050405020304" pitchFamily="18" charset="0"/>
                <a:sym typeface="Futura"/>
              </a:rPr>
              <a:t>Sinh hoạt không điều độ của sinh viên được hình thành chủ yếu do quản lý thời gian cá nhân yếu và do chịu sức ép từ học tập, giải trí, cùng môi trường sống ít kiểm soát.</a:t>
            </a:r>
          </a:p>
        </p:txBody>
      </p:sp>
      <p:grpSp>
        <p:nvGrpSpPr>
          <p:cNvPr id="20" name="Group 19">
            <a:extLst>
              <a:ext uri="{FF2B5EF4-FFF2-40B4-BE49-F238E27FC236}">
                <a16:creationId xmlns:a16="http://schemas.microsoft.com/office/drawing/2014/main" id="{43B8154B-B00E-45F9-8048-7C2C77561638}"/>
              </a:ext>
            </a:extLst>
          </p:cNvPr>
          <p:cNvGrpSpPr/>
          <p:nvPr/>
        </p:nvGrpSpPr>
        <p:grpSpPr>
          <a:xfrm>
            <a:off x="6779642" y="1523970"/>
            <a:ext cx="4973956" cy="2204510"/>
            <a:chOff x="6960746" y="1746929"/>
            <a:chExt cx="4973956" cy="2204510"/>
          </a:xfrm>
        </p:grpSpPr>
        <p:grpSp>
          <p:nvGrpSpPr>
            <p:cNvPr id="12" name="Group 12"/>
            <p:cNvGrpSpPr/>
            <p:nvPr/>
          </p:nvGrpSpPr>
          <p:grpSpPr>
            <a:xfrm>
              <a:off x="6960746" y="1746929"/>
              <a:ext cx="4535954" cy="2204510"/>
              <a:chOff x="0" y="0"/>
              <a:chExt cx="9071908" cy="3534428"/>
            </a:xfrm>
          </p:grpSpPr>
          <p:sp>
            <p:nvSpPr>
              <p:cNvPr id="13" name="Freeform 13"/>
              <p:cNvSpPr/>
              <p:nvPr/>
            </p:nvSpPr>
            <p:spPr>
              <a:xfrm>
                <a:off x="0" y="0"/>
                <a:ext cx="9071864" cy="3534410"/>
              </a:xfrm>
              <a:custGeom>
                <a:avLst/>
                <a:gdLst/>
                <a:ahLst/>
                <a:cxnLst/>
                <a:rect l="l" t="t" r="r" b="b"/>
                <a:pathLst>
                  <a:path w="9071864" h="3534410">
                    <a:moveTo>
                      <a:pt x="0" y="0"/>
                    </a:moveTo>
                    <a:lnTo>
                      <a:pt x="9071864" y="0"/>
                    </a:lnTo>
                    <a:lnTo>
                      <a:pt x="9071864" y="3534410"/>
                    </a:lnTo>
                    <a:lnTo>
                      <a:pt x="0" y="3534410"/>
                    </a:lnTo>
                  </a:path>
                </a:pathLst>
              </a:custGeom>
              <a:solidFill>
                <a:srgbClr val="E72929"/>
              </a:solidFill>
            </p:spPr>
            <p:txBody>
              <a:bodyPr/>
              <a:lstStyle/>
              <a:p>
                <a:endParaRPr lang="en-US" sz="1200"/>
              </a:p>
            </p:txBody>
          </p:sp>
        </p:grpSp>
        <p:grpSp>
          <p:nvGrpSpPr>
            <p:cNvPr id="14" name="Group 14"/>
            <p:cNvGrpSpPr/>
            <p:nvPr/>
          </p:nvGrpSpPr>
          <p:grpSpPr>
            <a:xfrm>
              <a:off x="11058700" y="2192536"/>
              <a:ext cx="876002" cy="876002"/>
              <a:chOff x="0" y="0"/>
              <a:chExt cx="1752004" cy="1752004"/>
            </a:xfrm>
          </p:grpSpPr>
          <p:sp>
            <p:nvSpPr>
              <p:cNvPr id="15" name="Freeform 15"/>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16" name="Group 16"/>
            <p:cNvGrpSpPr/>
            <p:nvPr/>
          </p:nvGrpSpPr>
          <p:grpSpPr>
            <a:xfrm>
              <a:off x="11107833" y="2241669"/>
              <a:ext cx="777734" cy="777734"/>
              <a:chOff x="0" y="0"/>
              <a:chExt cx="1555468" cy="1555468"/>
            </a:xfrm>
          </p:grpSpPr>
          <p:sp>
            <p:nvSpPr>
              <p:cNvPr id="17" name="Freeform 17"/>
              <p:cNvSpPr/>
              <p:nvPr/>
            </p:nvSpPr>
            <p:spPr>
              <a:xfrm>
                <a:off x="0" y="0"/>
                <a:ext cx="1555496" cy="1555496"/>
              </a:xfrm>
              <a:custGeom>
                <a:avLst/>
                <a:gdLst/>
                <a:ahLst/>
                <a:cxnLst/>
                <a:rect l="l" t="t" r="r" b="b"/>
                <a:pathLst>
                  <a:path w="1555496" h="1555496">
                    <a:moveTo>
                      <a:pt x="0" y="777748"/>
                    </a:moveTo>
                    <a:cubicBezTo>
                      <a:pt x="0" y="348234"/>
                      <a:pt x="348234" y="0"/>
                      <a:pt x="777748" y="0"/>
                    </a:cubicBezTo>
                    <a:cubicBezTo>
                      <a:pt x="1207262" y="0"/>
                      <a:pt x="1555496" y="348234"/>
                      <a:pt x="1555496" y="777748"/>
                    </a:cubicBezTo>
                    <a:cubicBezTo>
                      <a:pt x="1555496" y="1207262"/>
                      <a:pt x="1207262" y="1555496"/>
                      <a:pt x="777748" y="1555496"/>
                    </a:cubicBezTo>
                    <a:cubicBezTo>
                      <a:pt x="348234" y="1555496"/>
                      <a:pt x="0" y="1207262"/>
                      <a:pt x="0" y="777748"/>
                    </a:cubicBezTo>
                    <a:close/>
                  </a:path>
                </a:pathLst>
              </a:custGeom>
              <a:solidFill>
                <a:srgbClr val="E72929"/>
              </a:solidFill>
            </p:spPr>
            <p:txBody>
              <a:bodyPr/>
              <a:lstStyle/>
              <a:p>
                <a:endParaRPr lang="en-US" sz="1200"/>
              </a:p>
            </p:txBody>
          </p:sp>
        </p:grpSp>
        <p:sp>
          <p:nvSpPr>
            <p:cNvPr id="32" name="Freeform 32"/>
            <p:cNvSpPr/>
            <p:nvPr/>
          </p:nvSpPr>
          <p:spPr>
            <a:xfrm>
              <a:off x="11295761" y="2429597"/>
              <a:ext cx="401879" cy="401879"/>
            </a:xfrm>
            <a:custGeom>
              <a:avLst/>
              <a:gdLst/>
              <a:ahLst/>
              <a:cxnLst/>
              <a:rect l="l" t="t" r="r" b="b"/>
              <a:pathLst>
                <a:path w="602818" h="602818">
                  <a:moveTo>
                    <a:pt x="0" y="0"/>
                  </a:moveTo>
                  <a:lnTo>
                    <a:pt x="602818" y="0"/>
                  </a:lnTo>
                  <a:lnTo>
                    <a:pt x="602818" y="602818"/>
                  </a:lnTo>
                  <a:lnTo>
                    <a:pt x="0" y="6028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sz="1200"/>
            </a:p>
          </p:txBody>
        </p:sp>
        <p:sp>
          <p:nvSpPr>
            <p:cNvPr id="39" name="TextBox 39"/>
            <p:cNvSpPr txBox="1"/>
            <p:nvPr/>
          </p:nvSpPr>
          <p:spPr>
            <a:xfrm>
              <a:off x="7166636" y="1885651"/>
              <a:ext cx="2260398" cy="307777"/>
            </a:xfrm>
            <a:prstGeom prst="rect">
              <a:avLst/>
            </a:prstGeom>
          </p:spPr>
          <p:txBody>
            <a:bodyPr lIns="0" tIns="0" rIns="0" bIns="0" rtlCol="0" anchor="t">
              <a:spAutoFit/>
            </a:bodyPr>
            <a:lstStyle/>
            <a:p>
              <a:pPr>
                <a:lnSpc>
                  <a:spcPts val="2400"/>
                </a:lnSpc>
              </a:pPr>
              <a:r>
                <a:rPr lang="en-US" sz="2000" b="1" dirty="0" err="1">
                  <a:solidFill>
                    <a:srgbClr val="FFFFFF"/>
                  </a:solidFill>
                  <a:latin typeface="Futura Ultra-Bold"/>
                  <a:ea typeface="Futura Ultra-Bold"/>
                  <a:cs typeface="Futura Ultra-Bold"/>
                  <a:sym typeface="Futura Ultra-Bold"/>
                </a:rPr>
                <a:t>Luận</a:t>
              </a:r>
              <a:r>
                <a:rPr lang="en-US" sz="2000" b="1" dirty="0">
                  <a:solidFill>
                    <a:srgbClr val="FFFFFF"/>
                  </a:solidFill>
                  <a:latin typeface="Futura Ultra-Bold"/>
                  <a:ea typeface="Futura Ultra-Bold"/>
                  <a:cs typeface="Futura Ultra-Bold"/>
                  <a:sym typeface="Futura Ultra-Bold"/>
                </a:rPr>
                <a:t> </a:t>
              </a:r>
              <a:r>
                <a:rPr lang="en-US" sz="2000" b="1" dirty="0" err="1">
                  <a:solidFill>
                    <a:srgbClr val="FFFFFF"/>
                  </a:solidFill>
                  <a:latin typeface="Futura Ultra-Bold"/>
                  <a:ea typeface="Futura Ultra-Bold"/>
                  <a:cs typeface="Futura Ultra-Bold"/>
                  <a:sym typeface="Futura Ultra-Bold"/>
                </a:rPr>
                <a:t>điểm</a:t>
              </a:r>
              <a:r>
                <a:rPr lang="en-US" sz="2000" b="1" dirty="0">
                  <a:solidFill>
                    <a:srgbClr val="FFFFFF"/>
                  </a:solidFill>
                  <a:latin typeface="Futura Ultra-Bold"/>
                  <a:ea typeface="Futura Ultra-Bold"/>
                  <a:cs typeface="Futura Ultra-Bold"/>
                  <a:sym typeface="Futura Ultra-Bold"/>
                </a:rPr>
                <a:t> 2</a:t>
              </a:r>
            </a:p>
          </p:txBody>
        </p:sp>
        <p:sp>
          <p:nvSpPr>
            <p:cNvPr id="40" name="TextBox 40"/>
            <p:cNvSpPr txBox="1"/>
            <p:nvPr/>
          </p:nvSpPr>
          <p:spPr>
            <a:xfrm>
              <a:off x="7192176" y="2429597"/>
              <a:ext cx="3686175" cy="1112099"/>
            </a:xfrm>
            <a:prstGeom prst="rect">
              <a:avLst/>
            </a:prstGeom>
          </p:spPr>
          <p:txBody>
            <a:bodyPr lIns="0" tIns="0" rIns="0" bIns="0" rtlCol="0" anchor="t">
              <a:spAutoFit/>
            </a:bodyPr>
            <a:lstStyle/>
            <a:p>
              <a:pPr>
                <a:lnSpc>
                  <a:spcPts val="2160"/>
                </a:lnSpc>
              </a:pPr>
              <a:r>
                <a:rPr lang="vi-VN" dirty="0">
                  <a:solidFill>
                    <a:schemeClr val="bg1"/>
                  </a:solidFill>
                  <a:latin typeface="Times New Roman" panose="02020603050405020304" pitchFamily="18" charset="0"/>
                  <a:cs typeface="Times New Roman" panose="02020603050405020304" pitchFamily="18" charset="0"/>
                  <a:sym typeface="Futura"/>
                </a:rPr>
                <a:t>Sinh hoạt không điều độ dẫn đến suy giảm chất lượng học tập, thể hiện qua điểm số thấp hơn, quá trình tiếp thu kiến thức chậm và hiệu suất thi giảm.</a:t>
              </a:r>
              <a:endParaRPr lang="en-US" dirty="0">
                <a:solidFill>
                  <a:schemeClr val="bg1"/>
                </a:solidFill>
                <a:latin typeface="Times New Roman" panose="02020603050405020304" pitchFamily="18" charset="0"/>
                <a:cs typeface="Times New Roman" panose="02020603050405020304" pitchFamily="18" charset="0"/>
                <a:sym typeface="Futura"/>
              </a:endParaRPr>
            </a:p>
          </p:txBody>
        </p:sp>
      </p:grpSp>
      <p:sp>
        <p:nvSpPr>
          <p:cNvPr id="21" name="Rectangle 20">
            <a:extLst>
              <a:ext uri="{FF2B5EF4-FFF2-40B4-BE49-F238E27FC236}">
                <a16:creationId xmlns:a16="http://schemas.microsoft.com/office/drawing/2014/main" id="{55A6421B-C4FA-4CD8-A476-592C3906FC24}"/>
              </a:ext>
            </a:extLst>
          </p:cNvPr>
          <p:cNvSpPr/>
          <p:nvPr/>
        </p:nvSpPr>
        <p:spPr>
          <a:xfrm>
            <a:off x="4013161" y="4045159"/>
            <a:ext cx="1531188" cy="375744"/>
          </a:xfrm>
          <a:prstGeom prst="rect">
            <a:avLst/>
          </a:prstGeom>
        </p:spPr>
        <p:txBody>
          <a:bodyPr wrap="none">
            <a:spAutoFit/>
          </a:bodyPr>
          <a:lstStyle/>
          <a:p>
            <a:pPr>
              <a:lnSpc>
                <a:spcPts val="2400"/>
              </a:lnSpc>
            </a:pPr>
            <a:r>
              <a:rPr lang="en-US" b="1" dirty="0" err="1">
                <a:solidFill>
                  <a:srgbClr val="FFFFFF"/>
                </a:solidFill>
                <a:latin typeface="Futura Ultra-Bold"/>
                <a:ea typeface="Futura Ultra-Bold"/>
                <a:cs typeface="Futura Ultra-Bold"/>
                <a:sym typeface="Futura Ultra-Bold"/>
              </a:rPr>
              <a:t>Luận</a:t>
            </a:r>
            <a:r>
              <a:rPr lang="en-US" b="1" dirty="0">
                <a:solidFill>
                  <a:srgbClr val="FFFFFF"/>
                </a:solidFill>
                <a:latin typeface="Futura Ultra-Bold"/>
                <a:ea typeface="Futura Ultra-Bold"/>
                <a:cs typeface="Futura Ultra-Bold"/>
                <a:sym typeface="Futura Ultra-Bold"/>
              </a:rPr>
              <a:t> </a:t>
            </a:r>
            <a:r>
              <a:rPr lang="en-US" b="1" dirty="0" err="1">
                <a:solidFill>
                  <a:srgbClr val="FFFFFF"/>
                </a:solidFill>
                <a:latin typeface="Futura Ultra-Bold"/>
                <a:ea typeface="Futura Ultra-Bold"/>
                <a:cs typeface="Futura Ultra-Bold"/>
                <a:sym typeface="Futura Ultra-Bold"/>
              </a:rPr>
              <a:t>điểm</a:t>
            </a:r>
            <a:r>
              <a:rPr lang="en-US" b="1" dirty="0">
                <a:solidFill>
                  <a:srgbClr val="FFFFFF"/>
                </a:solidFill>
                <a:latin typeface="Futura Ultra-Bold"/>
                <a:ea typeface="Futura Ultra-Bold"/>
                <a:cs typeface="Futura Ultra-Bold"/>
                <a:sym typeface="Futura Ultra-Bold"/>
              </a:rPr>
              <a:t> 3</a:t>
            </a:r>
          </a:p>
        </p:txBody>
      </p:sp>
      <p:sp>
        <p:nvSpPr>
          <p:cNvPr id="22" name="Rectangle 21">
            <a:extLst>
              <a:ext uri="{FF2B5EF4-FFF2-40B4-BE49-F238E27FC236}">
                <a16:creationId xmlns:a16="http://schemas.microsoft.com/office/drawing/2014/main" id="{6F59BF0D-5049-455F-89AF-38220B209086}"/>
              </a:ext>
            </a:extLst>
          </p:cNvPr>
          <p:cNvSpPr/>
          <p:nvPr/>
        </p:nvSpPr>
        <p:spPr>
          <a:xfrm>
            <a:off x="4084881" y="4443757"/>
            <a:ext cx="4199960" cy="2050818"/>
          </a:xfrm>
          <a:prstGeom prst="rect">
            <a:avLst/>
          </a:prstGeom>
        </p:spPr>
        <p:txBody>
          <a:bodyPr wrap="square">
            <a:spAutoFit/>
          </a:bodyPr>
          <a:lstStyle/>
          <a:p>
            <a:pPr>
              <a:lnSpc>
                <a:spcPts val="2160"/>
              </a:lnSpc>
            </a:pPr>
            <a:r>
              <a:rPr lang="vi-VN" dirty="0">
                <a:solidFill>
                  <a:schemeClr val="bg1"/>
                </a:solidFill>
                <a:latin typeface="Times New Roman" panose="02020603050405020304" pitchFamily="18" charset="0"/>
                <a:cs typeface="Times New Roman" panose="02020603050405020304" pitchFamily="18" charset="0"/>
              </a:rPr>
              <a:t>Việc cải thiện sinh hoạt của sinh viên đòi hỏi sự phối hợp đồng thời giữa sinh viên, gia đình và nhà trường</a:t>
            </a:r>
            <a:r>
              <a:rPr lang="en-US" dirty="0">
                <a:solidFill>
                  <a:schemeClr val="bg1"/>
                </a:solidFill>
                <a:latin typeface="Times New Roman" panose="02020603050405020304" pitchFamily="18" charset="0"/>
                <a:cs typeface="Times New Roman" panose="02020603050405020304" pitchFamily="18" charset="0"/>
              </a:rPr>
              <a:t>. </a:t>
            </a:r>
            <a:r>
              <a:rPr lang="vi-VN" dirty="0">
                <a:solidFill>
                  <a:schemeClr val="bg1"/>
                </a:solidFill>
                <a:latin typeface="Times New Roman" panose="02020603050405020304" pitchFamily="18" charset="0"/>
                <a:cs typeface="Times New Roman" panose="02020603050405020304" pitchFamily="18" charset="0"/>
              </a:rPr>
              <a:t>Sinh viên cần tự rèn luyện quản lý thời gian, gia đình định hướng và nhà trường hỗ trợ giáo dục sức khỏe để duy trì sinh hoạt ổn định, từ đó nâng cao kết quả học tập.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4228923" y="3866842"/>
            <a:ext cx="1739848" cy="1739848"/>
            <a:chOff x="0" y="0"/>
            <a:chExt cx="3479696" cy="3479696"/>
          </a:xfrm>
        </p:grpSpPr>
        <p:sp>
          <p:nvSpPr>
            <p:cNvPr id="7" name="Freeform 7"/>
            <p:cNvSpPr/>
            <p:nvPr/>
          </p:nvSpPr>
          <p:spPr>
            <a:xfrm>
              <a:off x="0" y="0"/>
              <a:ext cx="3479673" cy="3479673"/>
            </a:xfrm>
            <a:custGeom>
              <a:avLst/>
              <a:gdLst/>
              <a:ahLst/>
              <a:cxnLst/>
              <a:rect l="l" t="t" r="r" b="b"/>
              <a:pathLst>
                <a:path w="3479673" h="3479673">
                  <a:moveTo>
                    <a:pt x="3479673" y="0"/>
                  </a:moveTo>
                  <a:lnTo>
                    <a:pt x="0" y="0"/>
                  </a:lnTo>
                  <a:lnTo>
                    <a:pt x="0" y="3479673"/>
                  </a:lnTo>
                  <a:lnTo>
                    <a:pt x="3479673" y="3479673"/>
                  </a:lnTo>
                  <a:close/>
                </a:path>
              </a:pathLst>
            </a:custGeom>
            <a:solidFill>
              <a:srgbClr val="DDDDDD"/>
            </a:solidFill>
          </p:spPr>
          <p:txBody>
            <a:bodyPr/>
            <a:lstStyle/>
            <a:p>
              <a:endParaRPr lang="en-US" sz="1200"/>
            </a:p>
          </p:txBody>
        </p:sp>
      </p:grpSp>
      <p:grpSp>
        <p:nvGrpSpPr>
          <p:cNvPr id="8" name="Group 8"/>
          <p:cNvGrpSpPr/>
          <p:nvPr/>
        </p:nvGrpSpPr>
        <p:grpSpPr>
          <a:xfrm>
            <a:off x="6223224" y="3866842"/>
            <a:ext cx="1739848" cy="1739848"/>
            <a:chOff x="0" y="0"/>
            <a:chExt cx="3479696" cy="3479696"/>
          </a:xfrm>
        </p:grpSpPr>
        <p:sp>
          <p:nvSpPr>
            <p:cNvPr id="9" name="Freeform 9"/>
            <p:cNvSpPr/>
            <p:nvPr/>
          </p:nvSpPr>
          <p:spPr>
            <a:xfrm>
              <a:off x="0" y="0"/>
              <a:ext cx="3479673" cy="3479673"/>
            </a:xfrm>
            <a:custGeom>
              <a:avLst/>
              <a:gdLst/>
              <a:ahLst/>
              <a:cxnLst/>
              <a:rect l="l" t="t" r="r" b="b"/>
              <a:pathLst>
                <a:path w="3479673" h="3479673">
                  <a:moveTo>
                    <a:pt x="3479673" y="0"/>
                  </a:moveTo>
                  <a:lnTo>
                    <a:pt x="0" y="0"/>
                  </a:lnTo>
                  <a:lnTo>
                    <a:pt x="0" y="3479673"/>
                  </a:lnTo>
                  <a:lnTo>
                    <a:pt x="3479673" y="3479673"/>
                  </a:lnTo>
                  <a:close/>
                </a:path>
              </a:pathLst>
            </a:custGeom>
            <a:solidFill>
              <a:srgbClr val="E72929"/>
            </a:solidFill>
          </p:spPr>
          <p:txBody>
            <a:bodyPr/>
            <a:lstStyle/>
            <a:p>
              <a:endParaRPr lang="en-US" sz="1200"/>
            </a:p>
          </p:txBody>
        </p:sp>
      </p:grpSp>
      <p:grpSp>
        <p:nvGrpSpPr>
          <p:cNvPr id="10" name="Group 10"/>
          <p:cNvGrpSpPr/>
          <p:nvPr/>
        </p:nvGrpSpPr>
        <p:grpSpPr>
          <a:xfrm>
            <a:off x="4167331" y="1065648"/>
            <a:ext cx="3734149" cy="1739848"/>
            <a:chOff x="0" y="0"/>
            <a:chExt cx="7468298" cy="3479696"/>
          </a:xfrm>
        </p:grpSpPr>
        <p:sp>
          <p:nvSpPr>
            <p:cNvPr id="11" name="Freeform 11"/>
            <p:cNvSpPr/>
            <p:nvPr/>
          </p:nvSpPr>
          <p:spPr>
            <a:xfrm>
              <a:off x="0" y="0"/>
              <a:ext cx="7468235" cy="3479673"/>
            </a:xfrm>
            <a:custGeom>
              <a:avLst/>
              <a:gdLst/>
              <a:ahLst/>
              <a:cxnLst/>
              <a:rect l="l" t="t" r="r" b="b"/>
              <a:pathLst>
                <a:path w="7468235" h="3479673">
                  <a:moveTo>
                    <a:pt x="7468235" y="0"/>
                  </a:moveTo>
                  <a:lnTo>
                    <a:pt x="0" y="0"/>
                  </a:lnTo>
                  <a:lnTo>
                    <a:pt x="0" y="3479673"/>
                  </a:lnTo>
                  <a:lnTo>
                    <a:pt x="7468235" y="3479673"/>
                  </a:lnTo>
                  <a:close/>
                </a:path>
              </a:pathLst>
            </a:custGeom>
            <a:blipFill>
              <a:blip r:embed="rId2"/>
              <a:stretch>
                <a:fillRect t="-21496" b="-21496"/>
              </a:stretch>
            </a:blipFill>
          </p:spPr>
          <p:txBody>
            <a:bodyPr/>
            <a:lstStyle/>
            <a:p>
              <a:endParaRPr lang="en-US" sz="1200"/>
            </a:p>
          </p:txBody>
        </p:sp>
      </p:grpSp>
      <p:grpSp>
        <p:nvGrpSpPr>
          <p:cNvPr id="12" name="Group 12"/>
          <p:cNvGrpSpPr/>
          <p:nvPr/>
        </p:nvGrpSpPr>
        <p:grpSpPr>
          <a:xfrm>
            <a:off x="633731" y="4949375"/>
            <a:ext cx="3279146" cy="1739848"/>
            <a:chOff x="0" y="0"/>
            <a:chExt cx="6558292" cy="3479696"/>
          </a:xfrm>
        </p:grpSpPr>
        <p:sp>
          <p:nvSpPr>
            <p:cNvPr id="13" name="Freeform 13"/>
            <p:cNvSpPr/>
            <p:nvPr/>
          </p:nvSpPr>
          <p:spPr>
            <a:xfrm>
              <a:off x="0" y="0"/>
              <a:ext cx="6558280" cy="3479673"/>
            </a:xfrm>
            <a:custGeom>
              <a:avLst/>
              <a:gdLst/>
              <a:ahLst/>
              <a:cxnLst/>
              <a:rect l="l" t="t" r="r" b="b"/>
              <a:pathLst>
                <a:path w="6558280" h="3479673">
                  <a:moveTo>
                    <a:pt x="0" y="0"/>
                  </a:moveTo>
                  <a:lnTo>
                    <a:pt x="6558280" y="0"/>
                  </a:lnTo>
                  <a:lnTo>
                    <a:pt x="6558280" y="3479673"/>
                  </a:lnTo>
                  <a:lnTo>
                    <a:pt x="0" y="3479673"/>
                  </a:lnTo>
                  <a:close/>
                </a:path>
              </a:pathLst>
            </a:custGeom>
            <a:blipFill>
              <a:blip r:embed="rId3"/>
              <a:stretch>
                <a:fillRect t="-12824" b="-12824"/>
              </a:stretch>
            </a:blipFill>
          </p:spPr>
          <p:txBody>
            <a:bodyPr/>
            <a:lstStyle/>
            <a:p>
              <a:endParaRPr lang="en-US" sz="1200"/>
            </a:p>
          </p:txBody>
        </p:sp>
      </p:grpSp>
      <p:grpSp>
        <p:nvGrpSpPr>
          <p:cNvPr id="14" name="Group 14"/>
          <p:cNvGrpSpPr/>
          <p:nvPr/>
        </p:nvGrpSpPr>
        <p:grpSpPr>
          <a:xfrm>
            <a:off x="8279125" y="4854465"/>
            <a:ext cx="3279145" cy="1739848"/>
            <a:chOff x="0" y="0"/>
            <a:chExt cx="6558290" cy="3479696"/>
          </a:xfrm>
        </p:grpSpPr>
        <p:sp>
          <p:nvSpPr>
            <p:cNvPr id="15" name="Freeform 15"/>
            <p:cNvSpPr/>
            <p:nvPr/>
          </p:nvSpPr>
          <p:spPr>
            <a:xfrm>
              <a:off x="0" y="0"/>
              <a:ext cx="6558280" cy="3479673"/>
            </a:xfrm>
            <a:custGeom>
              <a:avLst/>
              <a:gdLst/>
              <a:ahLst/>
              <a:cxnLst/>
              <a:rect l="l" t="t" r="r" b="b"/>
              <a:pathLst>
                <a:path w="6558280" h="3479673">
                  <a:moveTo>
                    <a:pt x="0" y="0"/>
                  </a:moveTo>
                  <a:lnTo>
                    <a:pt x="6558280" y="0"/>
                  </a:lnTo>
                  <a:lnTo>
                    <a:pt x="6558280" y="3479673"/>
                  </a:lnTo>
                  <a:lnTo>
                    <a:pt x="0" y="3479673"/>
                  </a:lnTo>
                  <a:close/>
                </a:path>
              </a:pathLst>
            </a:custGeom>
            <a:blipFill>
              <a:blip r:embed="rId4"/>
              <a:stretch>
                <a:fillRect t="-2890" b="-2890"/>
              </a:stretch>
            </a:blipFill>
          </p:spPr>
          <p:txBody>
            <a:bodyPr/>
            <a:lstStyle/>
            <a:p>
              <a:endParaRPr lang="en-US" sz="1200"/>
            </a:p>
          </p:txBody>
        </p:sp>
      </p:grpSp>
      <p:sp>
        <p:nvSpPr>
          <p:cNvPr id="16" name="Freeform 16"/>
          <p:cNvSpPr/>
          <p:nvPr/>
        </p:nvSpPr>
        <p:spPr>
          <a:xfrm>
            <a:off x="4662149" y="4300068"/>
            <a:ext cx="873396" cy="873396"/>
          </a:xfrm>
          <a:custGeom>
            <a:avLst/>
            <a:gdLst/>
            <a:ahLst/>
            <a:cxnLst/>
            <a:rect l="l" t="t" r="r" b="b"/>
            <a:pathLst>
              <a:path w="1310094" h="1310094">
                <a:moveTo>
                  <a:pt x="0" y="0"/>
                </a:moveTo>
                <a:lnTo>
                  <a:pt x="1310094" y="0"/>
                </a:lnTo>
                <a:lnTo>
                  <a:pt x="1310094" y="1310095"/>
                </a:lnTo>
                <a:lnTo>
                  <a:pt x="0" y="131009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sz="1200"/>
          </a:p>
        </p:txBody>
      </p:sp>
      <p:sp>
        <p:nvSpPr>
          <p:cNvPr id="17" name="Freeform 17"/>
          <p:cNvSpPr/>
          <p:nvPr/>
        </p:nvSpPr>
        <p:spPr>
          <a:xfrm>
            <a:off x="6656450" y="4300068"/>
            <a:ext cx="873396" cy="873396"/>
          </a:xfrm>
          <a:custGeom>
            <a:avLst/>
            <a:gdLst/>
            <a:ahLst/>
            <a:cxnLst/>
            <a:rect l="l" t="t" r="r" b="b"/>
            <a:pathLst>
              <a:path w="1310094" h="1310094">
                <a:moveTo>
                  <a:pt x="0" y="0"/>
                </a:moveTo>
                <a:lnTo>
                  <a:pt x="1310095" y="0"/>
                </a:lnTo>
                <a:lnTo>
                  <a:pt x="1310095" y="1310095"/>
                </a:lnTo>
                <a:lnTo>
                  <a:pt x="0" y="131009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sz="1200"/>
          </a:p>
        </p:txBody>
      </p:sp>
      <p:sp>
        <p:nvSpPr>
          <p:cNvPr id="19" name="TextBox 19"/>
          <p:cNvSpPr txBox="1"/>
          <p:nvPr/>
        </p:nvSpPr>
        <p:spPr>
          <a:xfrm>
            <a:off x="633731" y="856346"/>
            <a:ext cx="3157224" cy="307777"/>
          </a:xfrm>
          <a:prstGeom prst="rect">
            <a:avLst/>
          </a:prstGeom>
        </p:spPr>
        <p:txBody>
          <a:bodyPr lIns="0" tIns="0" rIns="0" bIns="0" rtlCol="0" anchor="t">
            <a:spAutoFit/>
          </a:bodyPr>
          <a:lstStyle/>
          <a:p>
            <a:pPr>
              <a:lnSpc>
                <a:spcPts val="2400"/>
              </a:lnSpc>
            </a:pPr>
            <a:r>
              <a:rPr lang="en-US" sz="2000" b="1" dirty="0" err="1">
                <a:solidFill>
                  <a:srgbClr val="E72929"/>
                </a:solidFill>
                <a:latin typeface="Futura Ultra-Bold"/>
                <a:ea typeface="Futura Ultra-Bold"/>
                <a:cs typeface="Futura Ultra-Bold"/>
                <a:sym typeface="Futura Ultra-Bold"/>
              </a:rPr>
              <a:t>Nguồn</a:t>
            </a:r>
            <a:r>
              <a:rPr lang="en-US" sz="2000" b="1" dirty="0">
                <a:solidFill>
                  <a:srgbClr val="E72929"/>
                </a:solidFill>
                <a:latin typeface="Futura Ultra-Bold"/>
                <a:ea typeface="Futura Ultra-Bold"/>
                <a:cs typeface="Futura Ultra-Bold"/>
                <a:sym typeface="Futura Ultra-Bold"/>
              </a:rPr>
              <a:t> </a:t>
            </a:r>
            <a:r>
              <a:rPr lang="en-US" sz="2000" b="1" dirty="0" err="1">
                <a:solidFill>
                  <a:srgbClr val="E72929"/>
                </a:solidFill>
                <a:latin typeface="Futura Ultra-Bold"/>
                <a:ea typeface="Futura Ultra-Bold"/>
                <a:cs typeface="Futura Ultra-Bold"/>
                <a:sym typeface="Futura Ultra-Bold"/>
              </a:rPr>
              <a:t>tài</a:t>
            </a:r>
            <a:r>
              <a:rPr lang="en-US" sz="2000" b="1" dirty="0">
                <a:solidFill>
                  <a:srgbClr val="E72929"/>
                </a:solidFill>
                <a:latin typeface="Futura Ultra-Bold"/>
                <a:ea typeface="Futura Ultra-Bold"/>
                <a:cs typeface="Futura Ultra-Bold"/>
                <a:sym typeface="Futura Ultra-Bold"/>
              </a:rPr>
              <a:t> </a:t>
            </a:r>
            <a:r>
              <a:rPr lang="en-US" sz="2000" b="1" dirty="0" err="1">
                <a:solidFill>
                  <a:srgbClr val="E72929"/>
                </a:solidFill>
                <a:latin typeface="Futura Ultra-Bold"/>
                <a:ea typeface="Futura Ultra-Bold"/>
                <a:cs typeface="Futura Ultra-Bold"/>
                <a:sym typeface="Futura Ultra-Bold"/>
              </a:rPr>
              <a:t>liệu</a:t>
            </a:r>
            <a:r>
              <a:rPr lang="en-US" sz="2000" b="1" dirty="0">
                <a:solidFill>
                  <a:srgbClr val="E72929"/>
                </a:solidFill>
                <a:latin typeface="Futura Ultra-Bold"/>
                <a:ea typeface="Futura Ultra-Bold"/>
                <a:cs typeface="Futura Ultra-Bold"/>
                <a:sym typeface="Futura Ultra-Bold"/>
              </a:rPr>
              <a:t> </a:t>
            </a:r>
            <a:r>
              <a:rPr lang="en-US" sz="2000" b="1" dirty="0" err="1">
                <a:solidFill>
                  <a:srgbClr val="E72929"/>
                </a:solidFill>
                <a:latin typeface="Futura Ultra-Bold"/>
                <a:ea typeface="Futura Ultra-Bold"/>
                <a:cs typeface="Futura Ultra-Bold"/>
                <a:sym typeface="Futura Ultra-Bold"/>
              </a:rPr>
              <a:t>dự</a:t>
            </a:r>
            <a:r>
              <a:rPr lang="en-US" sz="2000" b="1" dirty="0">
                <a:solidFill>
                  <a:srgbClr val="E72929"/>
                </a:solidFill>
                <a:latin typeface="Futura Ultra-Bold"/>
                <a:ea typeface="Futura Ultra-Bold"/>
                <a:cs typeface="Futura Ultra-Bold"/>
                <a:sym typeface="Futura Ultra-Bold"/>
              </a:rPr>
              <a:t> </a:t>
            </a:r>
            <a:r>
              <a:rPr lang="en-US" sz="2000" b="1" dirty="0" err="1">
                <a:solidFill>
                  <a:srgbClr val="E72929"/>
                </a:solidFill>
                <a:latin typeface="Futura Ultra-Bold"/>
                <a:ea typeface="Futura Ultra-Bold"/>
                <a:cs typeface="Futura Ultra-Bold"/>
                <a:sym typeface="Futura Ultra-Bold"/>
              </a:rPr>
              <a:t>kiến</a:t>
            </a:r>
            <a:r>
              <a:rPr lang="en-US" sz="2000" b="1" dirty="0">
                <a:solidFill>
                  <a:srgbClr val="E72929"/>
                </a:solidFill>
                <a:latin typeface="Futura Ultra-Bold"/>
                <a:ea typeface="Futura Ultra-Bold"/>
                <a:cs typeface="Futura Ultra-Bold"/>
                <a:sym typeface="Futura Ultra-Bold"/>
              </a:rPr>
              <a:t> 1</a:t>
            </a:r>
          </a:p>
        </p:txBody>
      </p:sp>
      <p:sp>
        <p:nvSpPr>
          <p:cNvPr id="20" name="TextBox 20"/>
          <p:cNvSpPr txBox="1"/>
          <p:nvPr/>
        </p:nvSpPr>
        <p:spPr>
          <a:xfrm>
            <a:off x="576739" y="1253880"/>
            <a:ext cx="3288671" cy="3374450"/>
          </a:xfrm>
          <a:prstGeom prst="rect">
            <a:avLst/>
          </a:prstGeom>
        </p:spPr>
        <p:txBody>
          <a:bodyPr lIns="0" tIns="0" rIns="0" bIns="0" rtlCol="0" anchor="t">
            <a:spAutoFit/>
          </a:bodyPr>
          <a:lstStyle/>
          <a:p>
            <a:pPr>
              <a:lnSpc>
                <a:spcPts val="2160"/>
              </a:lnSpc>
            </a:pPr>
            <a:r>
              <a:rPr lang="vi-VN" dirty="0">
                <a:solidFill>
                  <a:srgbClr val="000000"/>
                </a:solidFill>
                <a:latin typeface="+mj-lt"/>
                <a:ea typeface="Futura"/>
                <a:cs typeface="Futura"/>
                <a:sym typeface="Futura"/>
              </a:rPr>
              <a:t>Tên bài báo: </a:t>
            </a:r>
            <a:r>
              <a:rPr lang="vi-VN" b="1" i="1" dirty="0">
                <a:solidFill>
                  <a:srgbClr val="000000"/>
                </a:solidFill>
                <a:latin typeface="+mj-lt"/>
                <a:ea typeface="Futura"/>
                <a:cs typeface="Futura"/>
                <a:sym typeface="Futura"/>
              </a:rPr>
              <a:t>Yếu tố liên quan tới hành vi lối sống kém lành mạnh ở sinh viên tại Hà Nội năm 2023</a:t>
            </a:r>
            <a:endParaRPr lang="en-US" b="1" i="1" dirty="0">
              <a:solidFill>
                <a:srgbClr val="000000"/>
              </a:solidFill>
              <a:latin typeface="+mj-lt"/>
              <a:ea typeface="Futura"/>
              <a:cs typeface="Futura"/>
              <a:sym typeface="Futura"/>
            </a:endParaRPr>
          </a:p>
          <a:p>
            <a:pPr>
              <a:lnSpc>
                <a:spcPts val="2160"/>
              </a:lnSpc>
            </a:pPr>
            <a:endParaRPr lang="vi-VN" dirty="0">
              <a:solidFill>
                <a:srgbClr val="000000"/>
              </a:solidFill>
              <a:latin typeface="+mj-lt"/>
              <a:ea typeface="Futura"/>
              <a:cs typeface="Futura"/>
              <a:sym typeface="Futura"/>
            </a:endParaRPr>
          </a:p>
          <a:p>
            <a:pPr>
              <a:lnSpc>
                <a:spcPts val="2160"/>
              </a:lnSpc>
            </a:pPr>
            <a:r>
              <a:rPr lang="vi-VN" dirty="0">
                <a:solidFill>
                  <a:srgbClr val="000000"/>
                </a:solidFill>
                <a:latin typeface="+mj-lt"/>
                <a:ea typeface="Futura"/>
                <a:cs typeface="Futura"/>
                <a:sym typeface="Futura"/>
              </a:rPr>
              <a:t>- Tác giả: Đào Văn Phương ( Tiến sĩ Trường đại học Y Hà Nội)</a:t>
            </a:r>
          </a:p>
          <a:p>
            <a:pPr>
              <a:lnSpc>
                <a:spcPts val="2160"/>
              </a:lnSpc>
            </a:pPr>
            <a:r>
              <a:rPr lang="vi-VN" dirty="0">
                <a:solidFill>
                  <a:srgbClr val="000000"/>
                </a:solidFill>
                <a:latin typeface="+mj-lt"/>
                <a:ea typeface="Futura"/>
                <a:cs typeface="Futura"/>
                <a:sym typeface="Futura"/>
              </a:rPr>
              <a:t>- Tạp chí: Tạp chí Nghiên cứu Y học </a:t>
            </a:r>
          </a:p>
          <a:p>
            <a:pPr>
              <a:lnSpc>
                <a:spcPts val="2160"/>
              </a:lnSpc>
            </a:pPr>
            <a:r>
              <a:rPr lang="vi-VN" dirty="0">
                <a:solidFill>
                  <a:srgbClr val="000000"/>
                </a:solidFill>
                <a:ea typeface="Futura"/>
                <a:cs typeface="Futura"/>
                <a:sym typeface="Futura"/>
              </a:rPr>
              <a:t>-</a:t>
            </a:r>
            <a:r>
              <a:rPr lang="en-US" dirty="0">
                <a:solidFill>
                  <a:srgbClr val="000000"/>
                </a:solidFill>
                <a:latin typeface="+mj-lt"/>
                <a:ea typeface="Futura"/>
                <a:cs typeface="Futura"/>
                <a:sym typeface="Futura"/>
              </a:rPr>
              <a:t> </a:t>
            </a:r>
            <a:r>
              <a:rPr lang="vi-VN" dirty="0">
                <a:solidFill>
                  <a:srgbClr val="000000"/>
                </a:solidFill>
                <a:latin typeface="+mj-lt"/>
                <a:ea typeface="Futura"/>
                <a:cs typeface="Futura"/>
                <a:sym typeface="Futura"/>
              </a:rPr>
              <a:t>Ngày xuất bản: 11/09/2024, số 180, tập 7 </a:t>
            </a:r>
            <a:r>
              <a:rPr lang="vi-VN" i="1" u="sng" dirty="0">
                <a:solidFill>
                  <a:srgbClr val="000000"/>
                </a:solidFill>
                <a:latin typeface="+mj-lt"/>
                <a:ea typeface="Futura"/>
                <a:cs typeface="Futura"/>
                <a:sym typeface="Futura"/>
              </a:rPr>
              <a:t>https://tapchinghiencuuyhoc.vn/index.php/tcncyh/article/view/2524</a:t>
            </a:r>
            <a:endParaRPr lang="en-US" i="1" u="sng" dirty="0">
              <a:solidFill>
                <a:srgbClr val="000000"/>
              </a:solidFill>
              <a:latin typeface="+mj-lt"/>
              <a:ea typeface="Futura"/>
              <a:cs typeface="Futura"/>
              <a:sym typeface="Futura"/>
            </a:endParaRPr>
          </a:p>
        </p:txBody>
      </p:sp>
      <p:sp>
        <p:nvSpPr>
          <p:cNvPr id="21" name="TextBox 21"/>
          <p:cNvSpPr txBox="1"/>
          <p:nvPr/>
        </p:nvSpPr>
        <p:spPr>
          <a:xfrm>
            <a:off x="8279125" y="856346"/>
            <a:ext cx="3157224" cy="307777"/>
          </a:xfrm>
          <a:prstGeom prst="rect">
            <a:avLst/>
          </a:prstGeom>
        </p:spPr>
        <p:txBody>
          <a:bodyPr lIns="0" tIns="0" rIns="0" bIns="0" rtlCol="0" anchor="t">
            <a:spAutoFit/>
          </a:bodyPr>
          <a:lstStyle/>
          <a:p>
            <a:pPr>
              <a:lnSpc>
                <a:spcPts val="2400"/>
              </a:lnSpc>
            </a:pPr>
            <a:r>
              <a:rPr lang="en-US" sz="2000" b="1" dirty="0" err="1">
                <a:solidFill>
                  <a:srgbClr val="E72929"/>
                </a:solidFill>
                <a:latin typeface="Futura Ultra-Bold"/>
                <a:ea typeface="Futura Ultra-Bold"/>
                <a:cs typeface="Futura Ultra-Bold"/>
                <a:sym typeface="Futura Ultra-Bold"/>
              </a:rPr>
              <a:t>Nguồn</a:t>
            </a:r>
            <a:r>
              <a:rPr lang="en-US" sz="2000" b="1" dirty="0">
                <a:solidFill>
                  <a:srgbClr val="E72929"/>
                </a:solidFill>
                <a:latin typeface="Futura Ultra-Bold"/>
                <a:ea typeface="Futura Ultra-Bold"/>
                <a:cs typeface="Futura Ultra-Bold"/>
                <a:sym typeface="Futura Ultra-Bold"/>
              </a:rPr>
              <a:t> </a:t>
            </a:r>
            <a:r>
              <a:rPr lang="en-US" sz="2000" b="1" dirty="0" err="1">
                <a:solidFill>
                  <a:srgbClr val="E72929"/>
                </a:solidFill>
                <a:latin typeface="Futura Ultra-Bold"/>
                <a:ea typeface="Futura Ultra-Bold"/>
                <a:cs typeface="Futura Ultra-Bold"/>
                <a:sym typeface="Futura Ultra-Bold"/>
              </a:rPr>
              <a:t>tài</a:t>
            </a:r>
            <a:r>
              <a:rPr lang="en-US" sz="2000" b="1" dirty="0">
                <a:solidFill>
                  <a:srgbClr val="E72929"/>
                </a:solidFill>
                <a:latin typeface="Futura Ultra-Bold"/>
                <a:ea typeface="Futura Ultra-Bold"/>
                <a:cs typeface="Futura Ultra-Bold"/>
                <a:sym typeface="Futura Ultra-Bold"/>
              </a:rPr>
              <a:t> </a:t>
            </a:r>
            <a:r>
              <a:rPr lang="en-US" sz="2000" b="1" dirty="0" err="1">
                <a:solidFill>
                  <a:srgbClr val="E72929"/>
                </a:solidFill>
                <a:latin typeface="Futura Ultra-Bold"/>
                <a:ea typeface="Futura Ultra-Bold"/>
                <a:cs typeface="Futura Ultra-Bold"/>
                <a:sym typeface="Futura Ultra-Bold"/>
              </a:rPr>
              <a:t>liệu</a:t>
            </a:r>
            <a:r>
              <a:rPr lang="en-US" sz="2000" b="1" dirty="0">
                <a:solidFill>
                  <a:srgbClr val="E72929"/>
                </a:solidFill>
                <a:latin typeface="Futura Ultra-Bold"/>
                <a:ea typeface="Futura Ultra-Bold"/>
                <a:cs typeface="Futura Ultra-Bold"/>
                <a:sym typeface="Futura Ultra-Bold"/>
              </a:rPr>
              <a:t> </a:t>
            </a:r>
            <a:r>
              <a:rPr lang="en-US" sz="2000" b="1" dirty="0" err="1">
                <a:solidFill>
                  <a:srgbClr val="E72929"/>
                </a:solidFill>
                <a:latin typeface="Futura Ultra-Bold"/>
                <a:ea typeface="Futura Ultra-Bold"/>
                <a:cs typeface="Futura Ultra-Bold"/>
                <a:sym typeface="Futura Ultra-Bold"/>
              </a:rPr>
              <a:t>dự</a:t>
            </a:r>
            <a:r>
              <a:rPr lang="en-US" sz="2000" b="1" dirty="0">
                <a:solidFill>
                  <a:srgbClr val="E72929"/>
                </a:solidFill>
                <a:latin typeface="Futura Ultra-Bold"/>
                <a:ea typeface="Futura Ultra-Bold"/>
                <a:cs typeface="Futura Ultra-Bold"/>
                <a:sym typeface="Futura Ultra-Bold"/>
              </a:rPr>
              <a:t> </a:t>
            </a:r>
            <a:r>
              <a:rPr lang="en-US" sz="2000" b="1" dirty="0" err="1">
                <a:solidFill>
                  <a:srgbClr val="E72929"/>
                </a:solidFill>
                <a:latin typeface="Futura Ultra-Bold"/>
                <a:ea typeface="Futura Ultra-Bold"/>
                <a:cs typeface="Futura Ultra-Bold"/>
                <a:sym typeface="Futura Ultra-Bold"/>
              </a:rPr>
              <a:t>kiến</a:t>
            </a:r>
            <a:r>
              <a:rPr lang="en-US" sz="2000" b="1" dirty="0">
                <a:solidFill>
                  <a:srgbClr val="E72929"/>
                </a:solidFill>
                <a:latin typeface="Futura Ultra-Bold"/>
                <a:ea typeface="Futura Ultra-Bold"/>
                <a:cs typeface="Futura Ultra-Bold"/>
                <a:sym typeface="Futura Ultra-Bold"/>
              </a:rPr>
              <a:t> 2</a:t>
            </a:r>
          </a:p>
        </p:txBody>
      </p:sp>
      <p:sp>
        <p:nvSpPr>
          <p:cNvPr id="22" name="TextBox 22"/>
          <p:cNvSpPr txBox="1"/>
          <p:nvPr/>
        </p:nvSpPr>
        <p:spPr>
          <a:xfrm>
            <a:off x="8262242" y="1253880"/>
            <a:ext cx="3590234" cy="3651256"/>
          </a:xfrm>
          <a:prstGeom prst="rect">
            <a:avLst/>
          </a:prstGeom>
        </p:spPr>
        <p:txBody>
          <a:bodyPr wrap="square" lIns="0" tIns="0" rIns="0" bIns="0" rtlCol="0" anchor="t">
            <a:spAutoFit/>
          </a:bodyPr>
          <a:lstStyle/>
          <a:p>
            <a:pPr>
              <a:lnSpc>
                <a:spcPts val="2160"/>
              </a:lnSpc>
            </a:pPr>
            <a:r>
              <a:rPr lang="en-US" dirty="0" err="1">
                <a:solidFill>
                  <a:srgbClr val="000000"/>
                </a:solidFill>
                <a:latin typeface="Times New Roman" panose="02020603050405020304" pitchFamily="18" charset="0"/>
                <a:cs typeface="Times New Roman" panose="02020603050405020304" pitchFamily="18" charset="0"/>
                <a:sym typeface="Futura"/>
              </a:rPr>
              <a:t>Tên</a:t>
            </a: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bài</a:t>
            </a: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báo</a:t>
            </a:r>
            <a:r>
              <a:rPr lang="en-US"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Căng</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thẳng</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học</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tập</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trong</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sinh</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viên</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Việt</a:t>
            </a:r>
            <a:r>
              <a:rPr lang="en-US" b="1" i="1" dirty="0">
                <a:solidFill>
                  <a:srgbClr val="000000"/>
                </a:solidFill>
                <a:latin typeface="Times New Roman" panose="02020603050405020304" pitchFamily="18" charset="0"/>
                <a:cs typeface="Times New Roman" panose="02020603050405020304" pitchFamily="18" charset="0"/>
                <a:sym typeface="Futura"/>
              </a:rPr>
              <a:t> Nam: </a:t>
            </a:r>
            <a:r>
              <a:rPr lang="en-US" b="1" i="1" dirty="0" err="1">
                <a:solidFill>
                  <a:srgbClr val="000000"/>
                </a:solidFill>
                <a:latin typeface="Times New Roman" panose="02020603050405020304" pitchFamily="18" charset="0"/>
                <a:cs typeface="Times New Roman" panose="02020603050405020304" pitchFamily="18" charset="0"/>
                <a:sym typeface="Futura"/>
              </a:rPr>
              <a:t>Nghiên</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cứu</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theo</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chiều</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dọc</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ba</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năm</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về</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tác</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động</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của</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các</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yếu</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tố</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gia</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đình</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lối</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sống</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và</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học</a:t>
            </a:r>
            <a:r>
              <a:rPr lang="en-US" b="1" i="1" dirty="0">
                <a:solidFill>
                  <a:srgbClr val="000000"/>
                </a:solidFill>
                <a:latin typeface="Times New Roman" panose="02020603050405020304" pitchFamily="18" charset="0"/>
                <a:cs typeface="Times New Roman" panose="02020603050405020304" pitchFamily="18" charset="0"/>
                <a:sym typeface="Futura"/>
              </a:rPr>
              <a:t> </a:t>
            </a:r>
            <a:r>
              <a:rPr lang="en-US" b="1" i="1" dirty="0" err="1">
                <a:solidFill>
                  <a:srgbClr val="000000"/>
                </a:solidFill>
                <a:latin typeface="Times New Roman" panose="02020603050405020304" pitchFamily="18" charset="0"/>
                <a:cs typeface="Times New Roman" panose="02020603050405020304" pitchFamily="18" charset="0"/>
                <a:sym typeface="Futura"/>
              </a:rPr>
              <a:t>tập</a:t>
            </a:r>
            <a:endParaRPr lang="en-US" i="1" u="sng" dirty="0">
              <a:solidFill>
                <a:srgbClr val="000000"/>
              </a:solidFill>
              <a:latin typeface="Times New Roman" panose="02020603050405020304" pitchFamily="18" charset="0"/>
              <a:cs typeface="Times New Roman" panose="02020603050405020304" pitchFamily="18" charset="0"/>
              <a:sym typeface="Futura"/>
            </a:endParaRPr>
          </a:p>
          <a:p>
            <a:pPr>
              <a:lnSpc>
                <a:spcPts val="2160"/>
              </a:lnSpc>
            </a:pP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Tác</a:t>
            </a: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giả</a:t>
            </a:r>
            <a:r>
              <a:rPr lang="en-US" dirty="0">
                <a:solidFill>
                  <a:srgbClr val="000000"/>
                </a:solidFill>
                <a:latin typeface="Times New Roman" panose="02020603050405020304" pitchFamily="18" charset="0"/>
                <a:cs typeface="Times New Roman" panose="02020603050405020304" pitchFamily="18" charset="0"/>
                <a:sym typeface="Futura"/>
              </a:rPr>
              <a:t>: Thao Vi Tran (</a:t>
            </a:r>
            <a:r>
              <a:rPr lang="en-US" dirty="0" err="1">
                <a:solidFill>
                  <a:srgbClr val="000000"/>
                </a:solidFill>
                <a:latin typeface="Times New Roman" panose="02020603050405020304" pitchFamily="18" charset="0"/>
                <a:cs typeface="Times New Roman" panose="02020603050405020304" pitchFamily="18" charset="0"/>
                <a:sym typeface="Futura"/>
              </a:rPr>
              <a:t>nghiên</a:t>
            </a: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cứu</a:t>
            </a: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viên</a:t>
            </a:r>
            <a:r>
              <a:rPr lang="en-US" dirty="0">
                <a:solidFill>
                  <a:srgbClr val="000000"/>
                </a:solidFill>
                <a:latin typeface="Times New Roman" panose="02020603050405020304" pitchFamily="18" charset="0"/>
                <a:cs typeface="Times New Roman" panose="02020603050405020304" pitchFamily="18" charset="0"/>
                <a:sym typeface="Futura"/>
              </a:rPr>
              <a:t> Y khoa </a:t>
            </a:r>
            <a:r>
              <a:rPr lang="en-US" dirty="0" err="1">
                <a:solidFill>
                  <a:srgbClr val="000000"/>
                </a:solidFill>
                <a:latin typeface="Times New Roman" panose="02020603050405020304" pitchFamily="18" charset="0"/>
                <a:cs typeface="Times New Roman" panose="02020603050405020304" pitchFamily="18" charset="0"/>
                <a:sym typeface="Futura"/>
              </a:rPr>
              <a:t>thuộc</a:t>
            </a: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lĩnh</a:t>
            </a: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vực</a:t>
            </a:r>
            <a:r>
              <a:rPr lang="en-US" dirty="0">
                <a:solidFill>
                  <a:srgbClr val="000000"/>
                </a:solidFill>
                <a:latin typeface="Times New Roman" panose="02020603050405020304" pitchFamily="18" charset="0"/>
                <a:cs typeface="Times New Roman" panose="02020603050405020304" pitchFamily="18" charset="0"/>
                <a:sym typeface="Futura"/>
              </a:rPr>
              <a:t> Y </a:t>
            </a:r>
            <a:r>
              <a:rPr lang="en-US" dirty="0" err="1">
                <a:solidFill>
                  <a:srgbClr val="000000"/>
                </a:solidFill>
                <a:latin typeface="Times New Roman" panose="02020603050405020304" pitchFamily="18" charset="0"/>
                <a:cs typeface="Times New Roman" panose="02020603050405020304" pitchFamily="18" charset="0"/>
                <a:sym typeface="Futura"/>
              </a:rPr>
              <a:t>học</a:t>
            </a: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cộng</a:t>
            </a: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đồng</a:t>
            </a: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và</a:t>
            </a: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sức</a:t>
            </a: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khỏe</a:t>
            </a: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toàn</a:t>
            </a: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cầu</a:t>
            </a:r>
            <a:r>
              <a:rPr lang="en-US" dirty="0">
                <a:solidFill>
                  <a:srgbClr val="000000"/>
                </a:solidFill>
                <a:latin typeface="Times New Roman" panose="02020603050405020304" pitchFamily="18" charset="0"/>
                <a:cs typeface="Times New Roman" panose="02020603050405020304" pitchFamily="18" charset="0"/>
                <a:sym typeface="Futura"/>
              </a:rPr>
              <a:t>)</a:t>
            </a:r>
          </a:p>
          <a:p>
            <a:pPr>
              <a:lnSpc>
                <a:spcPts val="2160"/>
              </a:lnSpc>
            </a:pP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Tạp</a:t>
            </a: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chí</a:t>
            </a:r>
            <a:r>
              <a:rPr lang="en-US" dirty="0">
                <a:solidFill>
                  <a:srgbClr val="000000"/>
                </a:solidFill>
                <a:latin typeface="Times New Roman" panose="02020603050405020304" pitchFamily="18" charset="0"/>
                <a:cs typeface="Times New Roman" panose="02020603050405020304" pitchFamily="18" charset="0"/>
                <a:sym typeface="Futura"/>
              </a:rPr>
              <a:t>: Journal of Rural Medicine </a:t>
            </a:r>
          </a:p>
          <a:p>
            <a:pPr>
              <a:lnSpc>
                <a:spcPts val="2160"/>
              </a:lnSpc>
            </a:pP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Ngày</a:t>
            </a: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xuất</a:t>
            </a:r>
            <a:r>
              <a:rPr lang="en-US" dirty="0">
                <a:solidFill>
                  <a:srgbClr val="000000"/>
                </a:solidFill>
                <a:latin typeface="Times New Roman" panose="02020603050405020304" pitchFamily="18" charset="0"/>
                <a:cs typeface="Times New Roman" panose="02020603050405020304" pitchFamily="18" charset="0"/>
                <a:sym typeface="Futura"/>
              </a:rPr>
              <a:t> </a:t>
            </a:r>
            <a:r>
              <a:rPr lang="en-US" dirty="0" err="1">
                <a:solidFill>
                  <a:srgbClr val="000000"/>
                </a:solidFill>
                <a:latin typeface="Times New Roman" panose="02020603050405020304" pitchFamily="18" charset="0"/>
                <a:cs typeface="Times New Roman" panose="02020603050405020304" pitchFamily="18" charset="0"/>
                <a:sym typeface="Futura"/>
              </a:rPr>
              <a:t>bản</a:t>
            </a:r>
            <a:r>
              <a:rPr lang="en-US" dirty="0">
                <a:solidFill>
                  <a:srgbClr val="000000"/>
                </a:solidFill>
                <a:latin typeface="Times New Roman" panose="02020603050405020304" pitchFamily="18" charset="0"/>
                <a:cs typeface="Times New Roman" panose="02020603050405020304" pitchFamily="18" charset="0"/>
                <a:sym typeface="Futura"/>
              </a:rPr>
              <a:t>: 01/10/2024, </a:t>
            </a:r>
            <a:r>
              <a:rPr lang="en-US" dirty="0" err="1">
                <a:solidFill>
                  <a:srgbClr val="000000"/>
                </a:solidFill>
                <a:latin typeface="Times New Roman" panose="02020603050405020304" pitchFamily="18" charset="0"/>
                <a:cs typeface="Times New Roman" panose="02020603050405020304" pitchFamily="18" charset="0"/>
                <a:sym typeface="Futura"/>
              </a:rPr>
              <a:t>tập</a:t>
            </a:r>
            <a:r>
              <a:rPr lang="en-US" dirty="0">
                <a:solidFill>
                  <a:srgbClr val="000000"/>
                </a:solidFill>
                <a:latin typeface="Times New Roman" panose="02020603050405020304" pitchFamily="18" charset="0"/>
                <a:cs typeface="Times New Roman" panose="02020603050405020304" pitchFamily="18" charset="0"/>
                <a:sym typeface="Futura"/>
              </a:rPr>
              <a:t> 19, </a:t>
            </a:r>
            <a:r>
              <a:rPr lang="en-US" dirty="0" err="1">
                <a:solidFill>
                  <a:srgbClr val="000000"/>
                </a:solidFill>
                <a:latin typeface="Times New Roman" panose="02020603050405020304" pitchFamily="18" charset="0"/>
                <a:cs typeface="Times New Roman" panose="02020603050405020304" pitchFamily="18" charset="0"/>
                <a:sym typeface="Futura"/>
              </a:rPr>
              <a:t>số</a:t>
            </a:r>
            <a:r>
              <a:rPr lang="en-US" dirty="0">
                <a:solidFill>
                  <a:srgbClr val="000000"/>
                </a:solidFill>
                <a:latin typeface="Times New Roman" panose="02020603050405020304" pitchFamily="18" charset="0"/>
                <a:cs typeface="Times New Roman" panose="02020603050405020304" pitchFamily="18" charset="0"/>
                <a:sym typeface="Futura"/>
              </a:rPr>
              <a:t> 4, </a:t>
            </a:r>
            <a:r>
              <a:rPr lang="en-US" dirty="0" err="1">
                <a:solidFill>
                  <a:srgbClr val="000000"/>
                </a:solidFill>
                <a:latin typeface="Times New Roman" panose="02020603050405020304" pitchFamily="18" charset="0"/>
                <a:cs typeface="Times New Roman" panose="02020603050405020304" pitchFamily="18" charset="0"/>
                <a:sym typeface="Futura"/>
              </a:rPr>
              <a:t>trang</a:t>
            </a:r>
            <a:r>
              <a:rPr lang="en-US" dirty="0">
                <a:solidFill>
                  <a:srgbClr val="000000"/>
                </a:solidFill>
                <a:latin typeface="Times New Roman" panose="02020603050405020304" pitchFamily="18" charset="0"/>
                <a:cs typeface="Times New Roman" panose="02020603050405020304" pitchFamily="18" charset="0"/>
                <a:sym typeface="Futura"/>
              </a:rPr>
              <a:t> 279–290 </a:t>
            </a:r>
            <a:r>
              <a:rPr lang="en-US" i="1" u="sng" dirty="0">
                <a:solidFill>
                  <a:srgbClr val="000000"/>
                </a:solidFill>
                <a:latin typeface="Times New Roman" panose="02020603050405020304" pitchFamily="18" charset="0"/>
                <a:cs typeface="Times New Roman" panose="02020603050405020304" pitchFamily="18" charset="0"/>
                <a:sym typeface="Futura"/>
              </a:rPr>
              <a:t>https://pubmed.ncbi.nlm.nih.gov/39355157/</a:t>
            </a:r>
          </a:p>
        </p:txBody>
      </p:sp>
      <p:grpSp>
        <p:nvGrpSpPr>
          <p:cNvPr id="23" name="Group 2">
            <a:extLst>
              <a:ext uri="{FF2B5EF4-FFF2-40B4-BE49-F238E27FC236}">
                <a16:creationId xmlns:a16="http://schemas.microsoft.com/office/drawing/2014/main" id="{2246BDC4-68F1-44A8-B6FF-56379B0C370A}"/>
              </a:ext>
            </a:extLst>
          </p:cNvPr>
          <p:cNvGrpSpPr/>
          <p:nvPr/>
        </p:nvGrpSpPr>
        <p:grpSpPr>
          <a:xfrm>
            <a:off x="0" y="0"/>
            <a:ext cx="10058400" cy="621437"/>
            <a:chOff x="0" y="0"/>
            <a:chExt cx="12192000" cy="1554290"/>
          </a:xfrm>
        </p:grpSpPr>
        <p:sp>
          <p:nvSpPr>
            <p:cNvPr id="24" name="Freeform 3">
              <a:extLst>
                <a:ext uri="{FF2B5EF4-FFF2-40B4-BE49-F238E27FC236}">
                  <a16:creationId xmlns:a16="http://schemas.microsoft.com/office/drawing/2014/main" id="{D6AFA041-E641-4C5A-947A-F4D0968FFBDD}"/>
                </a:ext>
              </a:extLst>
            </p:cNvPr>
            <p:cNvSpPr/>
            <p:nvPr/>
          </p:nvSpPr>
          <p:spPr>
            <a:xfrm>
              <a:off x="0" y="0"/>
              <a:ext cx="12192000" cy="1554226"/>
            </a:xfrm>
            <a:custGeom>
              <a:avLst/>
              <a:gdLst/>
              <a:ahLst/>
              <a:cxnLst/>
              <a:rect l="l" t="t" r="r" b="b"/>
              <a:pathLst>
                <a:path w="12192000" h="1554226">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txBody>
            <a:bodyPr/>
            <a:lstStyle/>
            <a:p>
              <a:endParaRPr lang="en-US" sz="2400" dirty="0"/>
            </a:p>
          </p:txBody>
        </p:sp>
      </p:grpSp>
      <p:grpSp>
        <p:nvGrpSpPr>
          <p:cNvPr id="25" name="Group 4">
            <a:extLst>
              <a:ext uri="{FF2B5EF4-FFF2-40B4-BE49-F238E27FC236}">
                <a16:creationId xmlns:a16="http://schemas.microsoft.com/office/drawing/2014/main" id="{D30357E6-B3F7-49B5-805D-84398840B9D5}"/>
              </a:ext>
            </a:extLst>
          </p:cNvPr>
          <p:cNvGrpSpPr/>
          <p:nvPr/>
        </p:nvGrpSpPr>
        <p:grpSpPr>
          <a:xfrm>
            <a:off x="0" y="-155734"/>
            <a:ext cx="624205" cy="777145"/>
            <a:chOff x="0" y="0"/>
            <a:chExt cx="1248410" cy="1554290"/>
          </a:xfrm>
        </p:grpSpPr>
        <p:sp>
          <p:nvSpPr>
            <p:cNvPr id="26" name="Freeform 5">
              <a:extLst>
                <a:ext uri="{FF2B5EF4-FFF2-40B4-BE49-F238E27FC236}">
                  <a16:creationId xmlns:a16="http://schemas.microsoft.com/office/drawing/2014/main" id="{7D1EDAE8-D67B-4FFA-AE78-2A9012F385C2}"/>
                </a:ext>
              </a:extLst>
            </p:cNvPr>
            <p:cNvSpPr/>
            <p:nvPr/>
          </p:nvSpPr>
          <p:spPr>
            <a:xfrm>
              <a:off x="0" y="0"/>
              <a:ext cx="1248410" cy="1554353"/>
            </a:xfrm>
            <a:custGeom>
              <a:avLst/>
              <a:gdLst/>
              <a:ahLst/>
              <a:cxnLst/>
              <a:rect l="l" t="t" r="r" b="b"/>
              <a:pathLst>
                <a:path w="1248410" h="1554353">
                  <a:moveTo>
                    <a:pt x="0" y="0"/>
                  </a:moveTo>
                  <a:lnTo>
                    <a:pt x="471297" y="0"/>
                  </a:lnTo>
                  <a:lnTo>
                    <a:pt x="1248410" y="777113"/>
                  </a:lnTo>
                  <a:lnTo>
                    <a:pt x="471297" y="1554353"/>
                  </a:lnTo>
                  <a:lnTo>
                    <a:pt x="0" y="1554353"/>
                  </a:lnTo>
                  <a:lnTo>
                    <a:pt x="0" y="0"/>
                  </a:lnTo>
                  <a:close/>
                </a:path>
              </a:pathLst>
            </a:custGeom>
            <a:solidFill>
              <a:srgbClr val="E72929"/>
            </a:solidFill>
          </p:spPr>
          <p:txBody>
            <a:bodyPr/>
            <a:lstStyle/>
            <a:p>
              <a:endParaRPr lang="en-US" sz="2400"/>
            </a:p>
          </p:txBody>
        </p:sp>
      </p:grpSp>
      <p:sp>
        <p:nvSpPr>
          <p:cNvPr id="27" name="TextBox 18">
            <a:extLst>
              <a:ext uri="{FF2B5EF4-FFF2-40B4-BE49-F238E27FC236}">
                <a16:creationId xmlns:a16="http://schemas.microsoft.com/office/drawing/2014/main" id="{B740F2A4-0223-4D47-8647-3AAEC7831EC0}"/>
              </a:ext>
            </a:extLst>
          </p:cNvPr>
          <p:cNvSpPr txBox="1"/>
          <p:nvPr/>
        </p:nvSpPr>
        <p:spPr>
          <a:xfrm>
            <a:off x="624205" y="111517"/>
            <a:ext cx="9265519" cy="470129"/>
          </a:xfrm>
          <a:prstGeom prst="rect">
            <a:avLst/>
          </a:prstGeom>
        </p:spPr>
        <p:txBody>
          <a:bodyPr wrap="square" lIns="0" tIns="0" rIns="0" bIns="0" rtlCol="0" anchor="t">
            <a:spAutoFit/>
          </a:bodyPr>
          <a:lstStyle/>
          <a:p>
            <a:pPr>
              <a:lnSpc>
                <a:spcPts val="1833"/>
              </a:lnSpc>
            </a:pPr>
            <a:r>
              <a:rPr lang="en-US" b="1" dirty="0" err="1">
                <a:solidFill>
                  <a:srgbClr val="403C4E"/>
                </a:solidFill>
                <a:latin typeface="Times New Roman" panose="02020603050405020304" pitchFamily="18" charset="0"/>
                <a:ea typeface="Merriweather Bold" pitchFamily="34" charset="-122"/>
                <a:cs typeface="Times New Roman" panose="02020603050405020304" pitchFamily="18" charset="0"/>
              </a:rPr>
              <a:t>Luận</a:t>
            </a:r>
            <a:r>
              <a:rPr lang="en-US" b="1" dirty="0">
                <a:solidFill>
                  <a:srgbClr val="403C4E"/>
                </a:solidFill>
                <a:latin typeface="Times New Roman" panose="02020603050405020304" pitchFamily="18" charset="0"/>
                <a:ea typeface="Merriweather Bold" pitchFamily="34" charset="-122"/>
                <a:cs typeface="Times New Roman" panose="02020603050405020304" pitchFamily="18" charset="0"/>
              </a:rPr>
              <a:t> </a:t>
            </a:r>
            <a:r>
              <a:rPr lang="en-US" b="1" dirty="0" err="1">
                <a:solidFill>
                  <a:srgbClr val="403C4E"/>
                </a:solidFill>
                <a:latin typeface="Times New Roman" panose="02020603050405020304" pitchFamily="18" charset="0"/>
                <a:ea typeface="Merriweather Bold" pitchFamily="34" charset="-122"/>
                <a:cs typeface="Times New Roman" panose="02020603050405020304" pitchFamily="18" charset="0"/>
              </a:rPr>
              <a:t>điểm</a:t>
            </a:r>
            <a:r>
              <a:rPr lang="en-US" b="1" dirty="0">
                <a:solidFill>
                  <a:srgbClr val="403C4E"/>
                </a:solidFill>
                <a:latin typeface="Times New Roman" panose="02020603050405020304" pitchFamily="18" charset="0"/>
                <a:ea typeface="Merriweather Bold" pitchFamily="34" charset="-122"/>
                <a:cs typeface="Times New Roman" panose="02020603050405020304" pitchFamily="18" charset="0"/>
              </a:rPr>
              <a:t> 1. </a:t>
            </a:r>
            <a:r>
              <a:rPr lang="vi-VN" b="1" dirty="0">
                <a:solidFill>
                  <a:srgbClr val="403C4E"/>
                </a:solidFill>
                <a:latin typeface="Times New Roman" panose="02020603050405020304" pitchFamily="18" charset="0"/>
                <a:ea typeface="Merriweather Bold" pitchFamily="34" charset="-122"/>
                <a:cs typeface="Times New Roman" panose="02020603050405020304" pitchFamily="18" charset="0"/>
              </a:rPr>
              <a:t>Sinh hoạt không điều độ của sinh viên được hình thành chủ yếu do quản lý thời gian cá nhân yếu và do chịu sức ép từ học tập, giải trí, cùng môi trường sống ít kiểm soát.</a:t>
            </a:r>
          </a:p>
        </p:txBody>
      </p:sp>
      <p:sp>
        <p:nvSpPr>
          <p:cNvPr id="28" name="TextBox 27">
            <a:extLst>
              <a:ext uri="{FF2B5EF4-FFF2-40B4-BE49-F238E27FC236}">
                <a16:creationId xmlns:a16="http://schemas.microsoft.com/office/drawing/2014/main" id="{18970B06-5D9E-4CAD-BF3C-3CAA21482359}"/>
              </a:ext>
            </a:extLst>
          </p:cNvPr>
          <p:cNvSpPr txBox="1"/>
          <p:nvPr/>
        </p:nvSpPr>
        <p:spPr>
          <a:xfrm>
            <a:off x="4829430" y="3105331"/>
            <a:ext cx="2787588" cy="400110"/>
          </a:xfrm>
          <a:prstGeom prst="rect">
            <a:avLst/>
          </a:prstGeom>
          <a:noFill/>
        </p:spPr>
        <p:txBody>
          <a:bodyPr wrap="square" rtlCol="0">
            <a:spAutoFit/>
          </a:bodyPr>
          <a:lstStyle/>
          <a:p>
            <a:pPr>
              <a:lnSpc>
                <a:spcPts val="2400"/>
              </a:lnSpc>
            </a:pPr>
            <a:r>
              <a:rPr lang="en-US" sz="2000" b="1" dirty="0" err="1">
                <a:solidFill>
                  <a:srgbClr val="E72929"/>
                </a:solidFill>
                <a:latin typeface="Futura Ultra-Bold"/>
              </a:rPr>
              <a:t>Luận</a:t>
            </a:r>
            <a:r>
              <a:rPr lang="en-US" sz="2000" b="1" dirty="0">
                <a:solidFill>
                  <a:srgbClr val="E72929"/>
                </a:solidFill>
                <a:latin typeface="Futura Ultra-Bold"/>
              </a:rPr>
              <a:t> </a:t>
            </a:r>
            <a:r>
              <a:rPr lang="en-US" sz="2000" b="1" dirty="0" err="1">
                <a:solidFill>
                  <a:srgbClr val="E72929"/>
                </a:solidFill>
                <a:latin typeface="Futura Ultra-Bold"/>
              </a:rPr>
              <a:t>cứ</a:t>
            </a:r>
            <a:r>
              <a:rPr lang="en-US" sz="2000" b="1" dirty="0">
                <a:solidFill>
                  <a:srgbClr val="E72929"/>
                </a:solidFill>
                <a:latin typeface="Futura Ultra-Bold"/>
              </a:rPr>
              <a:t> </a:t>
            </a:r>
            <a:r>
              <a:rPr lang="en-US" sz="2000" b="1" dirty="0" err="1">
                <a:solidFill>
                  <a:srgbClr val="E72929"/>
                </a:solidFill>
                <a:latin typeface="Futura Ultra-Bold"/>
              </a:rPr>
              <a:t>lý</a:t>
            </a:r>
            <a:r>
              <a:rPr lang="en-US" sz="2000" b="1" dirty="0">
                <a:solidFill>
                  <a:srgbClr val="E72929"/>
                </a:solidFill>
                <a:latin typeface="Futura Ultra-Bold"/>
              </a:rPr>
              <a:t> </a:t>
            </a:r>
            <a:r>
              <a:rPr lang="en-US" sz="2000" b="1" dirty="0" err="1">
                <a:solidFill>
                  <a:srgbClr val="E72929"/>
                </a:solidFill>
                <a:latin typeface="Futura Ultra-Bold"/>
              </a:rPr>
              <a:t>thuyết</a:t>
            </a:r>
            <a:endParaRPr lang="en-US" sz="2000" b="1" dirty="0">
              <a:solidFill>
                <a:srgbClr val="E72929"/>
              </a:solidFill>
              <a:latin typeface="Futura Ul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10620676" y="2629842"/>
            <a:ext cx="876002" cy="876002"/>
            <a:chOff x="0" y="0"/>
            <a:chExt cx="1752004" cy="1752004"/>
          </a:xfrm>
        </p:grpSpPr>
        <p:sp>
          <p:nvSpPr>
            <p:cNvPr id="21" name="Freeform 21"/>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26" name="Group 26"/>
          <p:cNvGrpSpPr/>
          <p:nvPr/>
        </p:nvGrpSpPr>
        <p:grpSpPr>
          <a:xfrm>
            <a:off x="10620676" y="4595802"/>
            <a:ext cx="876002" cy="876002"/>
            <a:chOff x="0" y="0"/>
            <a:chExt cx="1752004" cy="1752004"/>
          </a:xfrm>
        </p:grpSpPr>
        <p:sp>
          <p:nvSpPr>
            <p:cNvPr id="27" name="Freeform 27"/>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sp>
        <p:nvSpPr>
          <p:cNvPr id="39" name="TextBox 39"/>
          <p:cNvSpPr txBox="1"/>
          <p:nvPr/>
        </p:nvSpPr>
        <p:spPr>
          <a:xfrm>
            <a:off x="901214" y="4288917"/>
            <a:ext cx="2260398" cy="307777"/>
          </a:xfrm>
          <a:prstGeom prst="rect">
            <a:avLst/>
          </a:prstGeom>
        </p:spPr>
        <p:txBody>
          <a:bodyPr lIns="0" tIns="0" rIns="0" bIns="0" rtlCol="0" anchor="t">
            <a:spAutoFit/>
          </a:bodyPr>
          <a:lstStyle/>
          <a:p>
            <a:pPr>
              <a:lnSpc>
                <a:spcPts val="2400"/>
              </a:lnSpc>
            </a:pPr>
            <a:r>
              <a:rPr lang="en-US" sz="2000" b="1">
                <a:solidFill>
                  <a:srgbClr val="FFFFFF"/>
                </a:solidFill>
                <a:latin typeface="Futura Ultra-Bold"/>
                <a:ea typeface="Futura Ultra-Bold"/>
                <a:cs typeface="Futura Ultra-Bold"/>
                <a:sym typeface="Futura Ultra-Bold"/>
              </a:rPr>
              <a:t>Vision</a:t>
            </a:r>
          </a:p>
        </p:txBody>
      </p:sp>
      <p:grpSp>
        <p:nvGrpSpPr>
          <p:cNvPr id="43" name="Group 14">
            <a:extLst>
              <a:ext uri="{FF2B5EF4-FFF2-40B4-BE49-F238E27FC236}">
                <a16:creationId xmlns:a16="http://schemas.microsoft.com/office/drawing/2014/main" id="{758AF59B-B72C-4D24-88CB-79C190802873}"/>
              </a:ext>
            </a:extLst>
          </p:cNvPr>
          <p:cNvGrpSpPr/>
          <p:nvPr/>
        </p:nvGrpSpPr>
        <p:grpSpPr>
          <a:xfrm>
            <a:off x="0" y="0"/>
            <a:ext cx="6060271" cy="505867"/>
            <a:chOff x="0" y="0"/>
            <a:chExt cx="12192000" cy="1554290"/>
          </a:xfrm>
        </p:grpSpPr>
        <p:sp>
          <p:nvSpPr>
            <p:cNvPr id="44" name="Freeform 15">
              <a:extLst>
                <a:ext uri="{FF2B5EF4-FFF2-40B4-BE49-F238E27FC236}">
                  <a16:creationId xmlns:a16="http://schemas.microsoft.com/office/drawing/2014/main" id="{68E1277B-7F83-4373-A0D3-57388A54BAA2}"/>
                </a:ext>
              </a:extLst>
            </p:cNvPr>
            <p:cNvSpPr/>
            <p:nvPr/>
          </p:nvSpPr>
          <p:spPr>
            <a:xfrm>
              <a:off x="0" y="0"/>
              <a:ext cx="12192000" cy="1554226"/>
            </a:xfrm>
            <a:custGeom>
              <a:avLst/>
              <a:gdLst/>
              <a:ahLst/>
              <a:cxnLst/>
              <a:rect l="l" t="t" r="r" b="b"/>
              <a:pathLst>
                <a:path w="12192000" h="1554226">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txBody>
            <a:bodyPr/>
            <a:lstStyle/>
            <a:p>
              <a:endParaRPr lang="en-US" sz="1200"/>
            </a:p>
          </p:txBody>
        </p:sp>
      </p:grpSp>
      <p:grpSp>
        <p:nvGrpSpPr>
          <p:cNvPr id="45" name="Group 16">
            <a:extLst>
              <a:ext uri="{FF2B5EF4-FFF2-40B4-BE49-F238E27FC236}">
                <a16:creationId xmlns:a16="http://schemas.microsoft.com/office/drawing/2014/main" id="{FEEDB6EC-24D8-4F34-A181-0E04201558D1}"/>
              </a:ext>
            </a:extLst>
          </p:cNvPr>
          <p:cNvGrpSpPr/>
          <p:nvPr/>
        </p:nvGrpSpPr>
        <p:grpSpPr>
          <a:xfrm>
            <a:off x="0" y="0"/>
            <a:ext cx="624205" cy="505867"/>
            <a:chOff x="0" y="0"/>
            <a:chExt cx="1248410" cy="1554290"/>
          </a:xfrm>
        </p:grpSpPr>
        <p:sp>
          <p:nvSpPr>
            <p:cNvPr id="46" name="Freeform 17">
              <a:extLst>
                <a:ext uri="{FF2B5EF4-FFF2-40B4-BE49-F238E27FC236}">
                  <a16:creationId xmlns:a16="http://schemas.microsoft.com/office/drawing/2014/main" id="{77A260AB-BAD1-4277-ACC9-7D6A54802C51}"/>
                </a:ext>
              </a:extLst>
            </p:cNvPr>
            <p:cNvSpPr/>
            <p:nvPr/>
          </p:nvSpPr>
          <p:spPr>
            <a:xfrm>
              <a:off x="0" y="0"/>
              <a:ext cx="1248410" cy="1554353"/>
            </a:xfrm>
            <a:custGeom>
              <a:avLst/>
              <a:gdLst/>
              <a:ahLst/>
              <a:cxnLst/>
              <a:rect l="l" t="t" r="r" b="b"/>
              <a:pathLst>
                <a:path w="1248410" h="1554353">
                  <a:moveTo>
                    <a:pt x="0" y="0"/>
                  </a:moveTo>
                  <a:lnTo>
                    <a:pt x="471297" y="0"/>
                  </a:lnTo>
                  <a:lnTo>
                    <a:pt x="1248410" y="777113"/>
                  </a:lnTo>
                  <a:lnTo>
                    <a:pt x="471297" y="1554353"/>
                  </a:lnTo>
                  <a:lnTo>
                    <a:pt x="0" y="1554353"/>
                  </a:lnTo>
                  <a:lnTo>
                    <a:pt x="0" y="0"/>
                  </a:lnTo>
                  <a:close/>
                </a:path>
              </a:pathLst>
            </a:custGeom>
            <a:solidFill>
              <a:srgbClr val="E72929"/>
            </a:solidFill>
          </p:spPr>
          <p:txBody>
            <a:bodyPr/>
            <a:lstStyle/>
            <a:p>
              <a:endParaRPr lang="en-US" sz="1200"/>
            </a:p>
          </p:txBody>
        </p:sp>
      </p:grpSp>
      <p:sp>
        <p:nvSpPr>
          <p:cNvPr id="47" name="TextBox 24">
            <a:extLst>
              <a:ext uri="{FF2B5EF4-FFF2-40B4-BE49-F238E27FC236}">
                <a16:creationId xmlns:a16="http://schemas.microsoft.com/office/drawing/2014/main" id="{E2A27EF7-C8AD-4D91-AA15-7B254402135C}"/>
              </a:ext>
            </a:extLst>
          </p:cNvPr>
          <p:cNvSpPr txBox="1"/>
          <p:nvPr/>
        </p:nvSpPr>
        <p:spPr>
          <a:xfrm>
            <a:off x="629767" y="62158"/>
            <a:ext cx="5545677" cy="349070"/>
          </a:xfrm>
          <a:prstGeom prst="rect">
            <a:avLst/>
          </a:prstGeom>
        </p:spPr>
        <p:txBody>
          <a:bodyPr wrap="square" lIns="0" tIns="0" rIns="0" bIns="0" rtlCol="0" anchor="t">
            <a:spAutoFit/>
          </a:bodyPr>
          <a:lstStyle/>
          <a:p>
            <a:pPr>
              <a:lnSpc>
                <a:spcPts val="2880"/>
              </a:lnSpc>
            </a:pP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Luận</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cứ</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thực</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tiễn</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luận</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điểm</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1: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Câu</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hỏi</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khảo</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sát</a:t>
            </a:r>
            <a:endPar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endParaRPr>
          </a:p>
        </p:txBody>
      </p:sp>
      <p:grpSp>
        <p:nvGrpSpPr>
          <p:cNvPr id="57" name="Group 8">
            <a:extLst>
              <a:ext uri="{FF2B5EF4-FFF2-40B4-BE49-F238E27FC236}">
                <a16:creationId xmlns:a16="http://schemas.microsoft.com/office/drawing/2014/main" id="{967B471B-726F-40E3-94C2-6A2C1392ABEC}"/>
              </a:ext>
            </a:extLst>
          </p:cNvPr>
          <p:cNvGrpSpPr/>
          <p:nvPr/>
        </p:nvGrpSpPr>
        <p:grpSpPr>
          <a:xfrm>
            <a:off x="5695844" y="4384587"/>
            <a:ext cx="876002" cy="876002"/>
            <a:chOff x="0" y="0"/>
            <a:chExt cx="1752004" cy="1752004"/>
          </a:xfrm>
        </p:grpSpPr>
        <p:sp>
          <p:nvSpPr>
            <p:cNvPr id="58" name="Freeform 9">
              <a:extLst>
                <a:ext uri="{FF2B5EF4-FFF2-40B4-BE49-F238E27FC236}">
                  <a16:creationId xmlns:a16="http://schemas.microsoft.com/office/drawing/2014/main" id="{5208490C-B17A-416A-BF3A-A07051D41898}"/>
                </a:ext>
              </a:extLst>
            </p:cNvPr>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140" name="Group 139">
            <a:extLst>
              <a:ext uri="{FF2B5EF4-FFF2-40B4-BE49-F238E27FC236}">
                <a16:creationId xmlns:a16="http://schemas.microsoft.com/office/drawing/2014/main" id="{0AF38E16-AE98-47C4-8544-BCDA1C422BAB}"/>
              </a:ext>
            </a:extLst>
          </p:cNvPr>
          <p:cNvGrpSpPr/>
          <p:nvPr/>
        </p:nvGrpSpPr>
        <p:grpSpPr>
          <a:xfrm>
            <a:off x="48051" y="972220"/>
            <a:ext cx="6093564" cy="1940436"/>
            <a:chOff x="130574" y="1472459"/>
            <a:chExt cx="6093564" cy="1940436"/>
          </a:xfrm>
        </p:grpSpPr>
        <p:grpSp>
          <p:nvGrpSpPr>
            <p:cNvPr id="141" name="Group 6">
              <a:extLst>
                <a:ext uri="{FF2B5EF4-FFF2-40B4-BE49-F238E27FC236}">
                  <a16:creationId xmlns:a16="http://schemas.microsoft.com/office/drawing/2014/main" id="{B42C79A9-8710-45E4-AA58-95E0C2FDB06C}"/>
                </a:ext>
              </a:extLst>
            </p:cNvPr>
            <p:cNvGrpSpPr/>
            <p:nvPr/>
          </p:nvGrpSpPr>
          <p:grpSpPr>
            <a:xfrm>
              <a:off x="130574" y="1472459"/>
              <a:ext cx="5655534" cy="1940436"/>
              <a:chOff x="0" y="0"/>
              <a:chExt cx="9071865" cy="3250691"/>
            </a:xfrm>
          </p:grpSpPr>
          <p:sp>
            <p:nvSpPr>
              <p:cNvPr id="149" name="Freeform 7">
                <a:extLst>
                  <a:ext uri="{FF2B5EF4-FFF2-40B4-BE49-F238E27FC236}">
                    <a16:creationId xmlns:a16="http://schemas.microsoft.com/office/drawing/2014/main" id="{47E34884-CF1A-411F-8653-CE39CDEC41F9}"/>
                  </a:ext>
                </a:extLst>
              </p:cNvPr>
              <p:cNvSpPr/>
              <p:nvPr/>
            </p:nvSpPr>
            <p:spPr>
              <a:xfrm>
                <a:off x="0" y="0"/>
                <a:ext cx="9071865" cy="3250691"/>
              </a:xfrm>
              <a:custGeom>
                <a:avLst/>
                <a:gdLst/>
                <a:ahLst/>
                <a:cxnLst/>
                <a:rect l="l" t="t" r="r" b="b"/>
                <a:pathLst>
                  <a:path w="9071864" h="3534410">
                    <a:moveTo>
                      <a:pt x="0" y="0"/>
                    </a:moveTo>
                    <a:lnTo>
                      <a:pt x="9071864" y="0"/>
                    </a:lnTo>
                    <a:lnTo>
                      <a:pt x="9071864" y="3534410"/>
                    </a:lnTo>
                    <a:lnTo>
                      <a:pt x="0" y="3534410"/>
                    </a:lnTo>
                  </a:path>
                </a:pathLst>
              </a:custGeom>
              <a:solidFill>
                <a:srgbClr val="E72929"/>
              </a:solidFill>
            </p:spPr>
            <p:txBody>
              <a:bodyPr/>
              <a:lstStyle/>
              <a:p>
                <a:endParaRPr lang="en-US" sz="1200"/>
              </a:p>
            </p:txBody>
          </p:sp>
        </p:grpSp>
        <p:grpSp>
          <p:nvGrpSpPr>
            <p:cNvPr id="142" name="Group 8">
              <a:extLst>
                <a:ext uri="{FF2B5EF4-FFF2-40B4-BE49-F238E27FC236}">
                  <a16:creationId xmlns:a16="http://schemas.microsoft.com/office/drawing/2014/main" id="{DE7AFFF6-0CA9-4273-9901-D1C6C288D223}"/>
                </a:ext>
              </a:extLst>
            </p:cNvPr>
            <p:cNvGrpSpPr/>
            <p:nvPr/>
          </p:nvGrpSpPr>
          <p:grpSpPr>
            <a:xfrm>
              <a:off x="5348136" y="1796669"/>
              <a:ext cx="876002" cy="876002"/>
              <a:chOff x="0" y="0"/>
              <a:chExt cx="1752004" cy="1752004"/>
            </a:xfrm>
          </p:grpSpPr>
          <p:sp>
            <p:nvSpPr>
              <p:cNvPr id="148" name="Freeform 9">
                <a:extLst>
                  <a:ext uri="{FF2B5EF4-FFF2-40B4-BE49-F238E27FC236}">
                    <a16:creationId xmlns:a16="http://schemas.microsoft.com/office/drawing/2014/main" id="{F87A29C6-BD59-4D6E-8E62-49E9A6223547}"/>
                  </a:ext>
                </a:extLst>
              </p:cNvPr>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143" name="Group 10">
              <a:extLst>
                <a:ext uri="{FF2B5EF4-FFF2-40B4-BE49-F238E27FC236}">
                  <a16:creationId xmlns:a16="http://schemas.microsoft.com/office/drawing/2014/main" id="{EE75C7CA-B3D4-44EB-B949-09F6D904D3C1}"/>
                </a:ext>
              </a:extLst>
            </p:cNvPr>
            <p:cNvGrpSpPr/>
            <p:nvPr/>
          </p:nvGrpSpPr>
          <p:grpSpPr>
            <a:xfrm>
              <a:off x="5397269" y="1845802"/>
              <a:ext cx="777734" cy="777734"/>
              <a:chOff x="0" y="0"/>
              <a:chExt cx="1555468" cy="1555468"/>
            </a:xfrm>
          </p:grpSpPr>
          <p:sp>
            <p:nvSpPr>
              <p:cNvPr id="147" name="Freeform 11">
                <a:extLst>
                  <a:ext uri="{FF2B5EF4-FFF2-40B4-BE49-F238E27FC236}">
                    <a16:creationId xmlns:a16="http://schemas.microsoft.com/office/drawing/2014/main" id="{CF769E73-EC58-459C-B3CF-29D97F13A08A}"/>
                  </a:ext>
                </a:extLst>
              </p:cNvPr>
              <p:cNvSpPr/>
              <p:nvPr/>
            </p:nvSpPr>
            <p:spPr>
              <a:xfrm>
                <a:off x="0" y="0"/>
                <a:ext cx="1555496" cy="1555496"/>
              </a:xfrm>
              <a:custGeom>
                <a:avLst/>
                <a:gdLst/>
                <a:ahLst/>
                <a:cxnLst/>
                <a:rect l="l" t="t" r="r" b="b"/>
                <a:pathLst>
                  <a:path w="1555496" h="1555496">
                    <a:moveTo>
                      <a:pt x="0" y="777748"/>
                    </a:moveTo>
                    <a:cubicBezTo>
                      <a:pt x="0" y="348234"/>
                      <a:pt x="348234" y="0"/>
                      <a:pt x="777748" y="0"/>
                    </a:cubicBezTo>
                    <a:cubicBezTo>
                      <a:pt x="1207262" y="0"/>
                      <a:pt x="1555496" y="348234"/>
                      <a:pt x="1555496" y="777748"/>
                    </a:cubicBezTo>
                    <a:cubicBezTo>
                      <a:pt x="1555496" y="1207262"/>
                      <a:pt x="1207262" y="1555496"/>
                      <a:pt x="777748" y="1555496"/>
                    </a:cubicBezTo>
                    <a:cubicBezTo>
                      <a:pt x="348234" y="1555496"/>
                      <a:pt x="0" y="1207262"/>
                      <a:pt x="0" y="777748"/>
                    </a:cubicBezTo>
                    <a:close/>
                  </a:path>
                </a:pathLst>
              </a:custGeom>
              <a:solidFill>
                <a:srgbClr val="E72929"/>
              </a:solidFill>
            </p:spPr>
            <p:txBody>
              <a:bodyPr/>
              <a:lstStyle/>
              <a:p>
                <a:endParaRPr lang="en-US" sz="1200"/>
              </a:p>
            </p:txBody>
          </p:sp>
        </p:grpSp>
        <p:sp>
          <p:nvSpPr>
            <p:cNvPr id="144" name="Freeform 33">
              <a:extLst>
                <a:ext uri="{FF2B5EF4-FFF2-40B4-BE49-F238E27FC236}">
                  <a16:creationId xmlns:a16="http://schemas.microsoft.com/office/drawing/2014/main" id="{C7C2FA98-D222-4D36-87B8-F9E5131CAE26}"/>
                </a:ext>
              </a:extLst>
            </p:cNvPr>
            <p:cNvSpPr/>
            <p:nvPr/>
          </p:nvSpPr>
          <p:spPr>
            <a:xfrm>
              <a:off x="5585197" y="2033730"/>
              <a:ext cx="401879" cy="401879"/>
            </a:xfrm>
            <a:custGeom>
              <a:avLst/>
              <a:gdLst/>
              <a:ahLst/>
              <a:cxnLst/>
              <a:rect l="l" t="t" r="r" b="b"/>
              <a:pathLst>
                <a:path w="602818" h="602818">
                  <a:moveTo>
                    <a:pt x="0" y="0"/>
                  </a:moveTo>
                  <a:lnTo>
                    <a:pt x="602818" y="0"/>
                  </a:lnTo>
                  <a:lnTo>
                    <a:pt x="602818" y="602818"/>
                  </a:lnTo>
                  <a:lnTo>
                    <a:pt x="0" y="6028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sz="1200"/>
            </a:p>
          </p:txBody>
        </p:sp>
        <p:sp>
          <p:nvSpPr>
            <p:cNvPr id="145" name="TextBox 35">
              <a:extLst>
                <a:ext uri="{FF2B5EF4-FFF2-40B4-BE49-F238E27FC236}">
                  <a16:creationId xmlns:a16="http://schemas.microsoft.com/office/drawing/2014/main" id="{45890347-A338-479D-9312-51623C5A985E}"/>
                </a:ext>
              </a:extLst>
            </p:cNvPr>
            <p:cNvSpPr txBox="1"/>
            <p:nvPr/>
          </p:nvSpPr>
          <p:spPr>
            <a:xfrm>
              <a:off x="206585" y="1526087"/>
              <a:ext cx="5676991" cy="579518"/>
            </a:xfrm>
            <a:prstGeom prst="rect">
              <a:avLst/>
            </a:prstGeom>
          </p:spPr>
          <p:txBody>
            <a:bodyPr wrap="square" lIns="0" tIns="0" rIns="0" bIns="0" rtlCol="0" anchor="t">
              <a:spAutoFit/>
            </a:bodyPr>
            <a:lstStyle/>
            <a:p>
              <a:pPr>
                <a:lnSpc>
                  <a:spcPts val="2400"/>
                </a:lnSpc>
              </a:pPr>
              <a:r>
                <a:rPr lang="en-US" sz="1400" b="1" dirty="0">
                  <a:solidFill>
                    <a:srgbClr val="FFFFFF"/>
                  </a:solidFill>
                  <a:latin typeface="Futura Ultra-Bold"/>
                  <a:ea typeface="Futura Ultra-Bold"/>
                  <a:cs typeface="Futura Ultra-Bold"/>
                  <a:sym typeface="Futura Ultra-Bold"/>
                </a:rPr>
                <a:t>1. </a:t>
              </a:r>
              <a:r>
                <a:rPr lang="vi-VN" sz="1400" b="1" dirty="0">
                  <a:solidFill>
                    <a:srgbClr val="FFFFFF"/>
                  </a:solidFill>
                  <a:latin typeface="Futura Ultra-Bold"/>
                  <a:ea typeface="Futura Ultra-Bold"/>
                  <a:cs typeface="Futura Ultra-Bold"/>
                  <a:sym typeface="Futura Ultra-Bold"/>
                </a:rPr>
                <a:t>Trong một ngày điển hình, bạn thường phân bổ thời gian giữa học tập, giải trí và nghỉ ngơi như thế nào?</a:t>
              </a:r>
              <a:endParaRPr lang="en-US" sz="1400" b="1" dirty="0">
                <a:solidFill>
                  <a:srgbClr val="FFFFFF"/>
                </a:solidFill>
                <a:latin typeface="Futura Ultra-Bold"/>
                <a:ea typeface="Futura Ultra-Bold"/>
                <a:cs typeface="Futura Ultra-Bold"/>
                <a:sym typeface="Futura Ultra-Bold"/>
              </a:endParaRPr>
            </a:p>
          </p:txBody>
        </p:sp>
        <p:sp>
          <p:nvSpPr>
            <p:cNvPr id="146" name="TextBox 36">
              <a:extLst>
                <a:ext uri="{FF2B5EF4-FFF2-40B4-BE49-F238E27FC236}">
                  <a16:creationId xmlns:a16="http://schemas.microsoft.com/office/drawing/2014/main" id="{26F52612-9CED-44AD-A138-C2DE87AB8EDF}"/>
                </a:ext>
              </a:extLst>
            </p:cNvPr>
            <p:cNvSpPr txBox="1"/>
            <p:nvPr/>
          </p:nvSpPr>
          <p:spPr>
            <a:xfrm>
              <a:off x="210149" y="2161638"/>
              <a:ext cx="5713189" cy="1098827"/>
            </a:xfrm>
            <a:prstGeom prst="rect">
              <a:avLst/>
            </a:prstGeom>
          </p:spPr>
          <p:txBody>
            <a:bodyPr wrap="square" lIns="0" tIns="0" rIns="0" bIns="0" rtlCol="0" anchor="t">
              <a:spAutoFit/>
            </a:bodyPr>
            <a:lstStyle/>
            <a:p>
              <a:pPr>
                <a:lnSpc>
                  <a:spcPts val="2160"/>
                </a:lnSpc>
              </a:pPr>
              <a:r>
                <a:rPr lang="vi-VN" sz="1400" dirty="0">
                  <a:solidFill>
                    <a:srgbClr val="FFFFFF"/>
                  </a:solidFill>
                  <a:latin typeface="Futura"/>
                  <a:ea typeface="Futura"/>
                  <a:cs typeface="Futura"/>
                  <a:sym typeface="Futura"/>
                </a:rPr>
                <a:t>☐ Chủ yếu dành cho học tập, ít thời gian nghỉ ngơi và giải trí</a:t>
              </a:r>
            </a:p>
            <a:p>
              <a:pPr>
                <a:lnSpc>
                  <a:spcPts val="2160"/>
                </a:lnSpc>
              </a:pPr>
              <a:r>
                <a:rPr lang="vi-VN" sz="1400" dirty="0">
                  <a:solidFill>
                    <a:srgbClr val="FFFFFF"/>
                  </a:solidFill>
                  <a:latin typeface="Futura"/>
                  <a:ea typeface="Futura"/>
                  <a:cs typeface="Futura"/>
                  <a:sym typeface="Futura"/>
                </a:rPr>
                <a:t>☐ Cân bằng giữa học tập, nghỉ ngơi và giải trí</a:t>
              </a:r>
            </a:p>
            <a:p>
              <a:pPr>
                <a:lnSpc>
                  <a:spcPts val="2160"/>
                </a:lnSpc>
              </a:pPr>
              <a:r>
                <a:rPr lang="vi-VN" sz="1400" dirty="0">
                  <a:solidFill>
                    <a:srgbClr val="FFFFFF"/>
                  </a:solidFill>
                  <a:latin typeface="Futura"/>
                  <a:ea typeface="Futura"/>
                  <a:cs typeface="Futura"/>
                  <a:sym typeface="Futura"/>
                </a:rPr>
                <a:t>☐ Học tập ít, dành nhiều cho giải trí (game, mạng xã hội, xem phim…)</a:t>
              </a:r>
            </a:p>
            <a:p>
              <a:pPr>
                <a:lnSpc>
                  <a:spcPts val="2160"/>
                </a:lnSpc>
              </a:pPr>
              <a:r>
                <a:rPr lang="vi-VN" sz="1400" dirty="0">
                  <a:solidFill>
                    <a:srgbClr val="FFFFFF"/>
                  </a:solidFill>
                  <a:latin typeface="Futura"/>
                  <a:ea typeface="Futura"/>
                  <a:cs typeface="Futura"/>
                  <a:sym typeface="Futura"/>
                </a:rPr>
                <a:t>☐ Lịch trình thay đổi thất thường, không ổn định</a:t>
              </a:r>
            </a:p>
          </p:txBody>
        </p:sp>
      </p:grpSp>
      <p:grpSp>
        <p:nvGrpSpPr>
          <p:cNvPr id="167" name="Group 166">
            <a:extLst>
              <a:ext uri="{FF2B5EF4-FFF2-40B4-BE49-F238E27FC236}">
                <a16:creationId xmlns:a16="http://schemas.microsoft.com/office/drawing/2014/main" id="{5D9C356A-849C-4DD3-9E89-4BF9CF11D809}"/>
              </a:ext>
            </a:extLst>
          </p:cNvPr>
          <p:cNvGrpSpPr/>
          <p:nvPr/>
        </p:nvGrpSpPr>
        <p:grpSpPr>
          <a:xfrm>
            <a:off x="6098436" y="4584257"/>
            <a:ext cx="6093564" cy="2255018"/>
            <a:chOff x="360948" y="3592090"/>
            <a:chExt cx="6093564" cy="2255018"/>
          </a:xfrm>
        </p:grpSpPr>
        <p:grpSp>
          <p:nvGrpSpPr>
            <p:cNvPr id="110" name="Group 109">
              <a:extLst>
                <a:ext uri="{FF2B5EF4-FFF2-40B4-BE49-F238E27FC236}">
                  <a16:creationId xmlns:a16="http://schemas.microsoft.com/office/drawing/2014/main" id="{661934DB-C706-479B-B442-7EF172BD45F3}"/>
                </a:ext>
              </a:extLst>
            </p:cNvPr>
            <p:cNvGrpSpPr/>
            <p:nvPr/>
          </p:nvGrpSpPr>
          <p:grpSpPr>
            <a:xfrm>
              <a:off x="360948" y="3592090"/>
              <a:ext cx="6093564" cy="2255018"/>
              <a:chOff x="130574" y="1469715"/>
              <a:chExt cx="6093564" cy="2255018"/>
            </a:xfrm>
          </p:grpSpPr>
          <p:grpSp>
            <p:nvGrpSpPr>
              <p:cNvPr id="111" name="Group 6">
                <a:extLst>
                  <a:ext uri="{FF2B5EF4-FFF2-40B4-BE49-F238E27FC236}">
                    <a16:creationId xmlns:a16="http://schemas.microsoft.com/office/drawing/2014/main" id="{3FF32D98-7DE4-4BFD-82B4-B577F245DBD0}"/>
                  </a:ext>
                </a:extLst>
              </p:cNvPr>
              <p:cNvGrpSpPr/>
              <p:nvPr/>
            </p:nvGrpSpPr>
            <p:grpSpPr>
              <a:xfrm>
                <a:off x="130574" y="1472459"/>
                <a:ext cx="5655534" cy="2109796"/>
                <a:chOff x="0" y="0"/>
                <a:chExt cx="9071865" cy="3534410"/>
              </a:xfrm>
            </p:grpSpPr>
            <p:sp>
              <p:nvSpPr>
                <p:cNvPr id="119" name="Freeform 7">
                  <a:extLst>
                    <a:ext uri="{FF2B5EF4-FFF2-40B4-BE49-F238E27FC236}">
                      <a16:creationId xmlns:a16="http://schemas.microsoft.com/office/drawing/2014/main" id="{6AF55A8B-1AB1-41EC-A8D0-7D8973AF1ABB}"/>
                    </a:ext>
                  </a:extLst>
                </p:cNvPr>
                <p:cNvSpPr/>
                <p:nvPr/>
              </p:nvSpPr>
              <p:spPr>
                <a:xfrm>
                  <a:off x="0" y="0"/>
                  <a:ext cx="9071865" cy="3534410"/>
                </a:xfrm>
                <a:custGeom>
                  <a:avLst/>
                  <a:gdLst/>
                  <a:ahLst/>
                  <a:cxnLst/>
                  <a:rect l="l" t="t" r="r" b="b"/>
                  <a:pathLst>
                    <a:path w="9071864" h="3534410">
                      <a:moveTo>
                        <a:pt x="0" y="0"/>
                      </a:moveTo>
                      <a:lnTo>
                        <a:pt x="9071864" y="0"/>
                      </a:lnTo>
                      <a:lnTo>
                        <a:pt x="9071864" y="3534410"/>
                      </a:lnTo>
                      <a:lnTo>
                        <a:pt x="0" y="3534410"/>
                      </a:lnTo>
                    </a:path>
                  </a:pathLst>
                </a:custGeom>
                <a:solidFill>
                  <a:srgbClr val="E72929"/>
                </a:solidFill>
              </p:spPr>
              <p:txBody>
                <a:bodyPr/>
                <a:lstStyle/>
                <a:p>
                  <a:endParaRPr lang="en-US" sz="1200"/>
                </a:p>
              </p:txBody>
            </p:sp>
          </p:grpSp>
          <p:grpSp>
            <p:nvGrpSpPr>
              <p:cNvPr id="112" name="Group 8">
                <a:extLst>
                  <a:ext uri="{FF2B5EF4-FFF2-40B4-BE49-F238E27FC236}">
                    <a16:creationId xmlns:a16="http://schemas.microsoft.com/office/drawing/2014/main" id="{4EA33362-B714-424B-AE21-57023C14EE15}"/>
                  </a:ext>
                </a:extLst>
              </p:cNvPr>
              <p:cNvGrpSpPr/>
              <p:nvPr/>
            </p:nvGrpSpPr>
            <p:grpSpPr>
              <a:xfrm>
                <a:off x="5348136" y="1796669"/>
                <a:ext cx="876002" cy="876002"/>
                <a:chOff x="0" y="0"/>
                <a:chExt cx="1752004" cy="1752004"/>
              </a:xfrm>
            </p:grpSpPr>
            <p:sp>
              <p:nvSpPr>
                <p:cNvPr id="118" name="Freeform 9">
                  <a:extLst>
                    <a:ext uri="{FF2B5EF4-FFF2-40B4-BE49-F238E27FC236}">
                      <a16:creationId xmlns:a16="http://schemas.microsoft.com/office/drawing/2014/main" id="{07B400B3-2B4D-448C-B810-3C5B2D93EACB}"/>
                    </a:ext>
                  </a:extLst>
                </p:cNvPr>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113" name="Group 10">
                <a:extLst>
                  <a:ext uri="{FF2B5EF4-FFF2-40B4-BE49-F238E27FC236}">
                    <a16:creationId xmlns:a16="http://schemas.microsoft.com/office/drawing/2014/main" id="{0EB3CEDA-103B-4A50-8358-083AAFF6541F}"/>
                  </a:ext>
                </a:extLst>
              </p:cNvPr>
              <p:cNvGrpSpPr/>
              <p:nvPr/>
            </p:nvGrpSpPr>
            <p:grpSpPr>
              <a:xfrm>
                <a:off x="5397269" y="1845802"/>
                <a:ext cx="777734" cy="777734"/>
                <a:chOff x="0" y="0"/>
                <a:chExt cx="1555468" cy="1555468"/>
              </a:xfrm>
            </p:grpSpPr>
            <p:sp>
              <p:nvSpPr>
                <p:cNvPr id="117" name="Freeform 11">
                  <a:extLst>
                    <a:ext uri="{FF2B5EF4-FFF2-40B4-BE49-F238E27FC236}">
                      <a16:creationId xmlns:a16="http://schemas.microsoft.com/office/drawing/2014/main" id="{A20641F3-D2F1-4C6F-A94F-6BD2F01EF0E0}"/>
                    </a:ext>
                  </a:extLst>
                </p:cNvPr>
                <p:cNvSpPr/>
                <p:nvPr/>
              </p:nvSpPr>
              <p:spPr>
                <a:xfrm>
                  <a:off x="0" y="0"/>
                  <a:ext cx="1555496" cy="1555496"/>
                </a:xfrm>
                <a:custGeom>
                  <a:avLst/>
                  <a:gdLst/>
                  <a:ahLst/>
                  <a:cxnLst/>
                  <a:rect l="l" t="t" r="r" b="b"/>
                  <a:pathLst>
                    <a:path w="1555496" h="1555496">
                      <a:moveTo>
                        <a:pt x="0" y="777748"/>
                      </a:moveTo>
                      <a:cubicBezTo>
                        <a:pt x="0" y="348234"/>
                        <a:pt x="348234" y="0"/>
                        <a:pt x="777748" y="0"/>
                      </a:cubicBezTo>
                      <a:cubicBezTo>
                        <a:pt x="1207262" y="0"/>
                        <a:pt x="1555496" y="348234"/>
                        <a:pt x="1555496" y="777748"/>
                      </a:cubicBezTo>
                      <a:cubicBezTo>
                        <a:pt x="1555496" y="1207262"/>
                        <a:pt x="1207262" y="1555496"/>
                        <a:pt x="777748" y="1555496"/>
                      </a:cubicBezTo>
                      <a:cubicBezTo>
                        <a:pt x="348234" y="1555496"/>
                        <a:pt x="0" y="1207262"/>
                        <a:pt x="0" y="777748"/>
                      </a:cubicBezTo>
                      <a:close/>
                    </a:path>
                  </a:pathLst>
                </a:custGeom>
                <a:solidFill>
                  <a:srgbClr val="E72929"/>
                </a:solidFill>
              </p:spPr>
              <p:txBody>
                <a:bodyPr/>
                <a:lstStyle/>
                <a:p>
                  <a:endParaRPr lang="en-US" sz="1200"/>
                </a:p>
              </p:txBody>
            </p:sp>
          </p:grpSp>
          <p:sp>
            <p:nvSpPr>
              <p:cNvPr id="115" name="TextBox 35">
                <a:extLst>
                  <a:ext uri="{FF2B5EF4-FFF2-40B4-BE49-F238E27FC236}">
                    <a16:creationId xmlns:a16="http://schemas.microsoft.com/office/drawing/2014/main" id="{F5D716DE-C5BF-47E6-9238-D470E869EDCD}"/>
                  </a:ext>
                </a:extLst>
              </p:cNvPr>
              <p:cNvSpPr txBox="1"/>
              <p:nvPr/>
            </p:nvSpPr>
            <p:spPr>
              <a:xfrm>
                <a:off x="181523" y="1469715"/>
                <a:ext cx="5591245" cy="579518"/>
              </a:xfrm>
              <a:prstGeom prst="rect">
                <a:avLst/>
              </a:prstGeom>
            </p:spPr>
            <p:txBody>
              <a:bodyPr wrap="square" lIns="0" tIns="0" rIns="0" bIns="0" rtlCol="0" anchor="t">
                <a:spAutoFit/>
              </a:bodyPr>
              <a:lstStyle/>
              <a:p>
                <a:pPr>
                  <a:lnSpc>
                    <a:spcPts val="2400"/>
                  </a:lnSpc>
                </a:pPr>
                <a:r>
                  <a:rPr lang="en-US" sz="1400" b="1" dirty="0">
                    <a:solidFill>
                      <a:srgbClr val="FFFFFF"/>
                    </a:solidFill>
                    <a:latin typeface="Futura Ultra-Bold"/>
                    <a:ea typeface="Futura Ultra-Bold"/>
                    <a:cs typeface="Futura Ultra-Bold"/>
                    <a:sym typeface="Futura Ultra-Bold"/>
                  </a:rPr>
                  <a:t>5. </a:t>
                </a:r>
                <a:r>
                  <a:rPr lang="vi-VN" sz="1400" b="1" dirty="0">
                    <a:solidFill>
                      <a:srgbClr val="FFFFFF"/>
                    </a:solidFill>
                    <a:latin typeface="Futura Ultra-Bold"/>
                    <a:ea typeface="Futura Ultra-Bold"/>
                    <a:cs typeface="Futura Ultra-Bold"/>
                    <a:sym typeface="Futura Ultra-Bold"/>
                  </a:rPr>
                  <a:t>Những yếu tố nào ảnh hưởng nhiều nhất đến thói quen sinh hoạt hằng ngày của bạn? (Chọn tối đa 2)</a:t>
                </a:r>
                <a:endParaRPr lang="en-US" sz="1400" b="1" dirty="0">
                  <a:solidFill>
                    <a:srgbClr val="FFFFFF"/>
                  </a:solidFill>
                  <a:latin typeface="Futura Ultra-Bold"/>
                  <a:ea typeface="Futura Ultra-Bold"/>
                  <a:cs typeface="Futura Ultra-Bold"/>
                  <a:sym typeface="Futura Ultra-Bold"/>
                </a:endParaRPr>
              </a:p>
            </p:txBody>
          </p:sp>
          <p:sp>
            <p:nvSpPr>
              <p:cNvPr id="116" name="TextBox 36">
                <a:extLst>
                  <a:ext uri="{FF2B5EF4-FFF2-40B4-BE49-F238E27FC236}">
                    <a16:creationId xmlns:a16="http://schemas.microsoft.com/office/drawing/2014/main" id="{A1CD8F69-1A5C-4DD2-BDBC-18854E8E1D45}"/>
                  </a:ext>
                </a:extLst>
              </p:cNvPr>
              <p:cNvSpPr txBox="1"/>
              <p:nvPr/>
            </p:nvSpPr>
            <p:spPr>
              <a:xfrm>
                <a:off x="306199" y="2061585"/>
                <a:ext cx="5713189" cy="1663148"/>
              </a:xfrm>
              <a:prstGeom prst="rect">
                <a:avLst/>
              </a:prstGeom>
            </p:spPr>
            <p:txBody>
              <a:bodyPr wrap="square" lIns="0" tIns="0" rIns="0" bIns="0" rtlCol="0" anchor="t">
                <a:spAutoFit/>
              </a:bodyPr>
              <a:lstStyle/>
              <a:p>
                <a:pPr>
                  <a:lnSpc>
                    <a:spcPts val="2160"/>
                  </a:lnSpc>
                </a:pPr>
                <a:r>
                  <a:rPr lang="vi-VN" sz="1400" dirty="0">
                    <a:solidFill>
                      <a:srgbClr val="FFFFFF"/>
                    </a:solidFill>
                    <a:latin typeface="Futura"/>
                    <a:ea typeface="Futura"/>
                    <a:cs typeface="Futura"/>
                    <a:sym typeface="Futura"/>
                  </a:rPr>
                  <a:t>☐ Áp lực học tập, thi cử</a:t>
                </a:r>
              </a:p>
              <a:p>
                <a:pPr>
                  <a:lnSpc>
                    <a:spcPts val="2160"/>
                  </a:lnSpc>
                </a:pPr>
                <a:r>
                  <a:rPr lang="vi-VN" sz="1400" dirty="0">
                    <a:solidFill>
                      <a:srgbClr val="FFFFFF"/>
                    </a:solidFill>
                    <a:latin typeface="Futura"/>
                    <a:ea typeface="Futura"/>
                    <a:cs typeface="Futura"/>
                    <a:sym typeface="Futura"/>
                  </a:rPr>
                  <a:t>☐ Hoạt động ngoại khóa / làm thêm</a:t>
                </a:r>
              </a:p>
              <a:p>
                <a:pPr>
                  <a:lnSpc>
                    <a:spcPts val="2160"/>
                  </a:lnSpc>
                </a:pPr>
                <a:r>
                  <a:rPr lang="vi-VN" sz="1400" dirty="0">
                    <a:solidFill>
                      <a:srgbClr val="FFFFFF"/>
                    </a:solidFill>
                    <a:latin typeface="Futura"/>
                    <a:ea typeface="Futura"/>
                    <a:cs typeface="Futura"/>
                    <a:sym typeface="Futura"/>
                  </a:rPr>
                  <a:t>☐ Giải trí (mạng xã hội, game, tụ tập bạn bè)</a:t>
                </a:r>
              </a:p>
              <a:p>
                <a:pPr>
                  <a:lnSpc>
                    <a:spcPts val="2160"/>
                  </a:lnSpc>
                </a:pPr>
                <a:r>
                  <a:rPr lang="vi-VN" sz="1400" dirty="0">
                    <a:solidFill>
                      <a:srgbClr val="FFFFFF"/>
                    </a:solidFill>
                    <a:latin typeface="Futura"/>
                    <a:ea typeface="Futura"/>
                    <a:cs typeface="Futura"/>
                    <a:sym typeface="Futura"/>
                  </a:rPr>
                  <a:t>☐ Môi trường sống tự do, ít sự kiểm soát (trọ, ký túc xá, xa gia đình)</a:t>
                </a:r>
              </a:p>
              <a:p>
                <a:pPr>
                  <a:lnSpc>
                    <a:spcPts val="2160"/>
                  </a:lnSpc>
                </a:pPr>
                <a:r>
                  <a:rPr lang="vi-VN" sz="1400" dirty="0">
                    <a:solidFill>
                      <a:srgbClr val="FFFFFF"/>
                    </a:solidFill>
                    <a:latin typeface="Futura"/>
                    <a:ea typeface="Futura"/>
                    <a:cs typeface="Futura"/>
                    <a:sym typeface="Futura"/>
                  </a:rPr>
                  <a:t>☐ Tâm lý căng thẳng, cảm xúc bất ổn</a:t>
                </a:r>
              </a:p>
              <a:p>
                <a:pPr>
                  <a:lnSpc>
                    <a:spcPts val="2160"/>
                  </a:lnSpc>
                </a:pPr>
                <a:r>
                  <a:rPr lang="en-US" sz="1400" dirty="0">
                    <a:solidFill>
                      <a:srgbClr val="FFFFFF"/>
                    </a:solidFill>
                    <a:latin typeface="Futura"/>
                    <a:ea typeface="Futura"/>
                    <a:cs typeface="Futura"/>
                    <a:sym typeface="Futura"/>
                  </a:rPr>
                  <a:t>	</a:t>
                </a:r>
                <a:endParaRPr lang="vi-VN" sz="1400" dirty="0">
                  <a:solidFill>
                    <a:srgbClr val="FFFFFF"/>
                  </a:solidFill>
                  <a:latin typeface="Futura"/>
                  <a:ea typeface="Futura"/>
                  <a:cs typeface="Futura"/>
                  <a:sym typeface="Futura"/>
                </a:endParaRPr>
              </a:p>
            </p:txBody>
          </p:sp>
        </p:grpSp>
        <p:sp>
          <p:nvSpPr>
            <p:cNvPr id="160" name="Freeform 32">
              <a:extLst>
                <a:ext uri="{FF2B5EF4-FFF2-40B4-BE49-F238E27FC236}">
                  <a16:creationId xmlns:a16="http://schemas.microsoft.com/office/drawing/2014/main" id="{890037CB-F7AC-480B-B136-C5A1C9DB87A9}"/>
                </a:ext>
              </a:extLst>
            </p:cNvPr>
            <p:cNvSpPr/>
            <p:nvPr/>
          </p:nvSpPr>
          <p:spPr>
            <a:xfrm>
              <a:off x="5800607" y="4142722"/>
              <a:ext cx="437749" cy="437223"/>
            </a:xfrm>
            <a:custGeom>
              <a:avLst/>
              <a:gdLst/>
              <a:ahLst/>
              <a:cxnLst/>
              <a:rect l="l" t="t" r="r" b="b"/>
              <a:pathLst>
                <a:path w="602818" h="602818">
                  <a:moveTo>
                    <a:pt x="0" y="0"/>
                  </a:moveTo>
                  <a:lnTo>
                    <a:pt x="602818" y="0"/>
                  </a:lnTo>
                  <a:lnTo>
                    <a:pt x="602818" y="602818"/>
                  </a:lnTo>
                  <a:lnTo>
                    <a:pt x="0" y="6028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grpSp>
        <p:nvGrpSpPr>
          <p:cNvPr id="166" name="Group 165">
            <a:extLst>
              <a:ext uri="{FF2B5EF4-FFF2-40B4-BE49-F238E27FC236}">
                <a16:creationId xmlns:a16="http://schemas.microsoft.com/office/drawing/2014/main" id="{003EFDF2-9421-4C6F-B13C-4BC841A01E00}"/>
              </a:ext>
            </a:extLst>
          </p:cNvPr>
          <p:cNvGrpSpPr/>
          <p:nvPr/>
        </p:nvGrpSpPr>
        <p:grpSpPr>
          <a:xfrm>
            <a:off x="6111205" y="69908"/>
            <a:ext cx="6093564" cy="2109807"/>
            <a:chOff x="6166082" y="200052"/>
            <a:chExt cx="6093564" cy="2109807"/>
          </a:xfrm>
        </p:grpSpPr>
        <p:grpSp>
          <p:nvGrpSpPr>
            <p:cNvPr id="120" name="Group 119">
              <a:extLst>
                <a:ext uri="{FF2B5EF4-FFF2-40B4-BE49-F238E27FC236}">
                  <a16:creationId xmlns:a16="http://schemas.microsoft.com/office/drawing/2014/main" id="{8A3C9536-F9CD-4A74-A1B9-1D11F7FE97C0}"/>
                </a:ext>
              </a:extLst>
            </p:cNvPr>
            <p:cNvGrpSpPr/>
            <p:nvPr/>
          </p:nvGrpSpPr>
          <p:grpSpPr>
            <a:xfrm>
              <a:off x="6166082" y="200052"/>
              <a:ext cx="6093564" cy="2109807"/>
              <a:chOff x="130574" y="1472459"/>
              <a:chExt cx="6093564" cy="2109807"/>
            </a:xfrm>
          </p:grpSpPr>
          <p:grpSp>
            <p:nvGrpSpPr>
              <p:cNvPr id="121" name="Group 6">
                <a:extLst>
                  <a:ext uri="{FF2B5EF4-FFF2-40B4-BE49-F238E27FC236}">
                    <a16:creationId xmlns:a16="http://schemas.microsoft.com/office/drawing/2014/main" id="{F65F955D-32AA-40BA-AA83-246083636B22}"/>
                  </a:ext>
                </a:extLst>
              </p:cNvPr>
              <p:cNvGrpSpPr/>
              <p:nvPr/>
            </p:nvGrpSpPr>
            <p:grpSpPr>
              <a:xfrm>
                <a:off x="130574" y="1472459"/>
                <a:ext cx="5655561" cy="2109807"/>
                <a:chOff x="0" y="0"/>
                <a:chExt cx="9071908" cy="3534428"/>
              </a:xfrm>
            </p:grpSpPr>
            <p:sp>
              <p:nvSpPr>
                <p:cNvPr id="129" name="Freeform 7">
                  <a:extLst>
                    <a:ext uri="{FF2B5EF4-FFF2-40B4-BE49-F238E27FC236}">
                      <a16:creationId xmlns:a16="http://schemas.microsoft.com/office/drawing/2014/main" id="{4BA307BB-DB7E-4B9A-BB3D-23D3AA362461}"/>
                    </a:ext>
                  </a:extLst>
                </p:cNvPr>
                <p:cNvSpPr/>
                <p:nvPr/>
              </p:nvSpPr>
              <p:spPr>
                <a:xfrm>
                  <a:off x="0" y="0"/>
                  <a:ext cx="9071864" cy="3534410"/>
                </a:xfrm>
                <a:custGeom>
                  <a:avLst/>
                  <a:gdLst/>
                  <a:ahLst/>
                  <a:cxnLst/>
                  <a:rect l="l" t="t" r="r" b="b"/>
                  <a:pathLst>
                    <a:path w="9071864" h="3534410">
                      <a:moveTo>
                        <a:pt x="0" y="0"/>
                      </a:moveTo>
                      <a:lnTo>
                        <a:pt x="9071864" y="0"/>
                      </a:lnTo>
                      <a:lnTo>
                        <a:pt x="9071864" y="3534410"/>
                      </a:lnTo>
                      <a:lnTo>
                        <a:pt x="0" y="3534410"/>
                      </a:lnTo>
                    </a:path>
                  </a:pathLst>
                </a:custGeom>
                <a:solidFill>
                  <a:srgbClr val="E72929"/>
                </a:solidFill>
              </p:spPr>
              <p:txBody>
                <a:bodyPr/>
                <a:lstStyle/>
                <a:p>
                  <a:endParaRPr lang="en-US" sz="1200"/>
                </a:p>
              </p:txBody>
            </p:sp>
          </p:grpSp>
          <p:grpSp>
            <p:nvGrpSpPr>
              <p:cNvPr id="122" name="Group 8">
                <a:extLst>
                  <a:ext uri="{FF2B5EF4-FFF2-40B4-BE49-F238E27FC236}">
                    <a16:creationId xmlns:a16="http://schemas.microsoft.com/office/drawing/2014/main" id="{22626A93-83C6-416C-BAE9-340FB9A75253}"/>
                  </a:ext>
                </a:extLst>
              </p:cNvPr>
              <p:cNvGrpSpPr/>
              <p:nvPr/>
            </p:nvGrpSpPr>
            <p:grpSpPr>
              <a:xfrm>
                <a:off x="5348136" y="1796669"/>
                <a:ext cx="876002" cy="876002"/>
                <a:chOff x="0" y="0"/>
                <a:chExt cx="1752004" cy="1752004"/>
              </a:xfrm>
            </p:grpSpPr>
            <p:sp>
              <p:nvSpPr>
                <p:cNvPr id="128" name="Freeform 9">
                  <a:extLst>
                    <a:ext uri="{FF2B5EF4-FFF2-40B4-BE49-F238E27FC236}">
                      <a16:creationId xmlns:a16="http://schemas.microsoft.com/office/drawing/2014/main" id="{8E3C77F7-22D9-40F7-A59C-D27DD2084134}"/>
                    </a:ext>
                  </a:extLst>
                </p:cNvPr>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123" name="Group 10">
                <a:extLst>
                  <a:ext uri="{FF2B5EF4-FFF2-40B4-BE49-F238E27FC236}">
                    <a16:creationId xmlns:a16="http://schemas.microsoft.com/office/drawing/2014/main" id="{C3CEE21F-DC56-410E-A4EE-AD6DFC02176C}"/>
                  </a:ext>
                </a:extLst>
              </p:cNvPr>
              <p:cNvGrpSpPr/>
              <p:nvPr/>
            </p:nvGrpSpPr>
            <p:grpSpPr>
              <a:xfrm>
                <a:off x="5397269" y="1845802"/>
                <a:ext cx="777734" cy="777734"/>
                <a:chOff x="0" y="0"/>
                <a:chExt cx="1555468" cy="1555468"/>
              </a:xfrm>
            </p:grpSpPr>
            <p:sp>
              <p:nvSpPr>
                <p:cNvPr id="127" name="Freeform 11">
                  <a:extLst>
                    <a:ext uri="{FF2B5EF4-FFF2-40B4-BE49-F238E27FC236}">
                      <a16:creationId xmlns:a16="http://schemas.microsoft.com/office/drawing/2014/main" id="{FF7DB0B0-B88B-4473-A997-6B3D35C938DD}"/>
                    </a:ext>
                  </a:extLst>
                </p:cNvPr>
                <p:cNvSpPr/>
                <p:nvPr/>
              </p:nvSpPr>
              <p:spPr>
                <a:xfrm>
                  <a:off x="0" y="0"/>
                  <a:ext cx="1555496" cy="1555496"/>
                </a:xfrm>
                <a:custGeom>
                  <a:avLst/>
                  <a:gdLst/>
                  <a:ahLst/>
                  <a:cxnLst/>
                  <a:rect l="l" t="t" r="r" b="b"/>
                  <a:pathLst>
                    <a:path w="1555496" h="1555496">
                      <a:moveTo>
                        <a:pt x="0" y="777748"/>
                      </a:moveTo>
                      <a:cubicBezTo>
                        <a:pt x="0" y="348234"/>
                        <a:pt x="348234" y="0"/>
                        <a:pt x="777748" y="0"/>
                      </a:cubicBezTo>
                      <a:cubicBezTo>
                        <a:pt x="1207262" y="0"/>
                        <a:pt x="1555496" y="348234"/>
                        <a:pt x="1555496" y="777748"/>
                      </a:cubicBezTo>
                      <a:cubicBezTo>
                        <a:pt x="1555496" y="1207262"/>
                        <a:pt x="1207262" y="1555496"/>
                        <a:pt x="777748" y="1555496"/>
                      </a:cubicBezTo>
                      <a:cubicBezTo>
                        <a:pt x="348234" y="1555496"/>
                        <a:pt x="0" y="1207262"/>
                        <a:pt x="0" y="777748"/>
                      </a:cubicBezTo>
                      <a:close/>
                    </a:path>
                  </a:pathLst>
                </a:custGeom>
                <a:solidFill>
                  <a:srgbClr val="E72929"/>
                </a:solidFill>
              </p:spPr>
              <p:txBody>
                <a:bodyPr/>
                <a:lstStyle/>
                <a:p>
                  <a:endParaRPr lang="en-US" sz="1200"/>
                </a:p>
              </p:txBody>
            </p:sp>
          </p:grpSp>
          <p:sp>
            <p:nvSpPr>
              <p:cNvPr id="125" name="TextBox 35">
                <a:extLst>
                  <a:ext uri="{FF2B5EF4-FFF2-40B4-BE49-F238E27FC236}">
                    <a16:creationId xmlns:a16="http://schemas.microsoft.com/office/drawing/2014/main" id="{C120A4BE-229B-4074-A487-E56AB94AD02A}"/>
                  </a:ext>
                </a:extLst>
              </p:cNvPr>
              <p:cNvSpPr txBox="1"/>
              <p:nvPr/>
            </p:nvSpPr>
            <p:spPr>
              <a:xfrm>
                <a:off x="204169" y="1496842"/>
                <a:ext cx="5303449" cy="579518"/>
              </a:xfrm>
              <a:prstGeom prst="rect">
                <a:avLst/>
              </a:prstGeom>
            </p:spPr>
            <p:txBody>
              <a:bodyPr wrap="square" lIns="0" tIns="0" rIns="0" bIns="0" rtlCol="0" anchor="t">
                <a:spAutoFit/>
              </a:bodyPr>
              <a:lstStyle/>
              <a:p>
                <a:pPr>
                  <a:lnSpc>
                    <a:spcPts val="2400"/>
                  </a:lnSpc>
                </a:pPr>
                <a:r>
                  <a:rPr lang="en-US" sz="1400" b="1" dirty="0">
                    <a:solidFill>
                      <a:srgbClr val="FFFFFF"/>
                    </a:solidFill>
                    <a:latin typeface="Futura Ultra-Bold"/>
                    <a:ea typeface="Futura Ultra-Bold"/>
                    <a:cs typeface="Futura Ultra-Bold"/>
                    <a:sym typeface="Futura Ultra-Bold"/>
                  </a:rPr>
                  <a:t>2. </a:t>
                </a:r>
                <a:r>
                  <a:rPr lang="vi-VN" sz="1400" b="1" dirty="0">
                    <a:solidFill>
                      <a:srgbClr val="FFFFFF"/>
                    </a:solidFill>
                    <a:latin typeface="Futura Ultra-Bold"/>
                    <a:ea typeface="Futura Ultra-Bold"/>
                    <a:cs typeface="Futura Ultra-Bold"/>
                    <a:sym typeface="Futura Ultra-Bold"/>
                  </a:rPr>
                  <a:t>Khi có nhiều việc cần làm trong cùng một ngày, bạn thường ưu tiên như thế nào?</a:t>
                </a:r>
                <a:endParaRPr lang="en-US" sz="1400" b="1" dirty="0">
                  <a:solidFill>
                    <a:srgbClr val="FFFFFF"/>
                  </a:solidFill>
                  <a:latin typeface="Futura Ultra-Bold"/>
                  <a:ea typeface="Futura Ultra-Bold"/>
                  <a:cs typeface="Futura Ultra-Bold"/>
                  <a:sym typeface="Futura Ultra-Bold"/>
                </a:endParaRPr>
              </a:p>
            </p:txBody>
          </p:sp>
          <p:sp>
            <p:nvSpPr>
              <p:cNvPr id="126" name="TextBox 36">
                <a:extLst>
                  <a:ext uri="{FF2B5EF4-FFF2-40B4-BE49-F238E27FC236}">
                    <a16:creationId xmlns:a16="http://schemas.microsoft.com/office/drawing/2014/main" id="{34EEF21F-8624-4CFE-BCF7-7E23246FAD33}"/>
                  </a:ext>
                </a:extLst>
              </p:cNvPr>
              <p:cNvSpPr txBox="1"/>
              <p:nvPr/>
            </p:nvSpPr>
            <p:spPr>
              <a:xfrm>
                <a:off x="210149" y="2119802"/>
                <a:ext cx="5713189" cy="1380955"/>
              </a:xfrm>
              <a:prstGeom prst="rect">
                <a:avLst/>
              </a:prstGeom>
            </p:spPr>
            <p:txBody>
              <a:bodyPr wrap="square" lIns="0" tIns="0" rIns="0" bIns="0" rtlCol="0" anchor="t">
                <a:spAutoFit/>
              </a:bodyPr>
              <a:lstStyle/>
              <a:p>
                <a:pPr>
                  <a:lnSpc>
                    <a:spcPts val="2160"/>
                  </a:lnSpc>
                </a:pPr>
                <a:r>
                  <a:rPr lang="vi-VN" sz="1400" dirty="0">
                    <a:solidFill>
                      <a:srgbClr val="FFFFFF"/>
                    </a:solidFill>
                    <a:latin typeface="Futura"/>
                    <a:ea typeface="Futura"/>
                    <a:cs typeface="Futura"/>
                    <a:sym typeface="Futura"/>
                  </a:rPr>
                  <a:t>☐ Hoàn thành </a:t>
                </a:r>
                <a:r>
                  <a:rPr lang="en-US" sz="1400" dirty="0">
                    <a:solidFill>
                      <a:srgbClr val="FFFFFF"/>
                    </a:solidFill>
                    <a:latin typeface="Futura"/>
                    <a:ea typeface="Futura"/>
                    <a:cs typeface="Futura"/>
                    <a:sym typeface="Futura"/>
                  </a:rPr>
                  <a:t>deadline tr</a:t>
                </a:r>
                <a:r>
                  <a:rPr lang="vi-VN" sz="1400" dirty="0">
                    <a:solidFill>
                      <a:srgbClr val="FFFFFF"/>
                    </a:solidFill>
                    <a:latin typeface="Futura"/>
                    <a:ea typeface="Futura"/>
                    <a:cs typeface="Futura"/>
                    <a:sym typeface="Futura"/>
                  </a:rPr>
                  <a:t>ư</a:t>
                </a:r>
                <a:r>
                  <a:rPr lang="en-US" sz="1400" dirty="0" err="1">
                    <a:solidFill>
                      <a:srgbClr val="FFFFFF"/>
                    </a:solidFill>
                    <a:latin typeface="Futura"/>
                    <a:ea typeface="Futura"/>
                    <a:cs typeface="Futura"/>
                    <a:sym typeface="Futura"/>
                  </a:rPr>
                  <a:t>ớc</a:t>
                </a:r>
                <a:r>
                  <a:rPr lang="vi-VN" sz="1400" dirty="0">
                    <a:solidFill>
                      <a:srgbClr val="FFFFFF"/>
                    </a:solidFill>
                    <a:latin typeface="Futura"/>
                    <a:ea typeface="Futura"/>
                    <a:cs typeface="Futura"/>
                    <a:sym typeface="Futura"/>
                  </a:rPr>
                  <a:t> sau đó mới nghỉ ngơi/giải trí</a:t>
                </a:r>
              </a:p>
              <a:p>
                <a:pPr>
                  <a:lnSpc>
                    <a:spcPts val="2160"/>
                  </a:lnSpc>
                </a:pPr>
                <a:r>
                  <a:rPr lang="vi-VN" sz="1400" dirty="0">
                    <a:solidFill>
                      <a:srgbClr val="FFFFFF"/>
                    </a:solidFill>
                    <a:latin typeface="Futura"/>
                    <a:ea typeface="Futura"/>
                    <a:cs typeface="Futura"/>
                    <a:sym typeface="Futura"/>
                  </a:rPr>
                  <a:t>☐ Nghỉ ngơi/giải trí trước để giảm căng thẳng, học tập sau</a:t>
                </a:r>
              </a:p>
              <a:p>
                <a:pPr>
                  <a:lnSpc>
                    <a:spcPts val="2160"/>
                  </a:lnSpc>
                </a:pPr>
                <a:r>
                  <a:rPr lang="vi-VN" sz="1400" dirty="0">
                    <a:solidFill>
                      <a:srgbClr val="FFFFFF"/>
                    </a:solidFill>
                    <a:latin typeface="Futura"/>
                    <a:ea typeface="Futura"/>
                    <a:cs typeface="Futura"/>
                    <a:sym typeface="Futura"/>
                  </a:rPr>
                  <a:t>☐ Trì hoãn hoặc bỏ qua một số hoạt động (ngủ, ăn, vận động) để kịp tiến độ</a:t>
                </a:r>
              </a:p>
              <a:p>
                <a:pPr>
                  <a:lnSpc>
                    <a:spcPts val="2160"/>
                  </a:lnSpc>
                </a:pPr>
                <a:r>
                  <a:rPr lang="vi-VN" sz="1400" dirty="0">
                    <a:solidFill>
                      <a:srgbClr val="FFFFFF"/>
                    </a:solidFill>
                    <a:latin typeface="Futura"/>
                    <a:ea typeface="Futura"/>
                    <a:cs typeface="Futura"/>
                    <a:sym typeface="Futura"/>
                  </a:rPr>
                  <a:t>☐ Không có thứ tự ưu tiên rõ ràng, thường làm việc theo cảm hứng</a:t>
                </a:r>
              </a:p>
            </p:txBody>
          </p:sp>
        </p:grpSp>
        <p:sp>
          <p:nvSpPr>
            <p:cNvPr id="161" name="Freeform 31">
              <a:extLst>
                <a:ext uri="{FF2B5EF4-FFF2-40B4-BE49-F238E27FC236}">
                  <a16:creationId xmlns:a16="http://schemas.microsoft.com/office/drawing/2014/main" id="{8A9D6A02-9628-4EF0-92D0-0186254143D0}"/>
                </a:ext>
              </a:extLst>
            </p:cNvPr>
            <p:cNvSpPr/>
            <p:nvPr/>
          </p:nvSpPr>
          <p:spPr>
            <a:xfrm>
              <a:off x="11567693" y="680953"/>
              <a:ext cx="528384" cy="552297"/>
            </a:xfrm>
            <a:custGeom>
              <a:avLst/>
              <a:gdLst/>
              <a:ahLst/>
              <a:cxnLst/>
              <a:rect l="l" t="t" r="r" b="b"/>
              <a:pathLst>
                <a:path w="602818" h="602818">
                  <a:moveTo>
                    <a:pt x="0" y="0"/>
                  </a:moveTo>
                  <a:lnTo>
                    <a:pt x="602819" y="0"/>
                  </a:lnTo>
                  <a:lnTo>
                    <a:pt x="602819" y="602818"/>
                  </a:lnTo>
                  <a:lnTo>
                    <a:pt x="0" y="6028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grpSp>
        <p:nvGrpSpPr>
          <p:cNvPr id="165" name="Group 164">
            <a:extLst>
              <a:ext uri="{FF2B5EF4-FFF2-40B4-BE49-F238E27FC236}">
                <a16:creationId xmlns:a16="http://schemas.microsoft.com/office/drawing/2014/main" id="{426E4012-95B2-47C1-81B7-2915BEF436C7}"/>
              </a:ext>
            </a:extLst>
          </p:cNvPr>
          <p:cNvGrpSpPr/>
          <p:nvPr/>
        </p:nvGrpSpPr>
        <p:grpSpPr>
          <a:xfrm>
            <a:off x="6102516" y="2294206"/>
            <a:ext cx="6093564" cy="2297735"/>
            <a:chOff x="6548476" y="2659353"/>
            <a:chExt cx="6093564" cy="2297735"/>
          </a:xfrm>
        </p:grpSpPr>
        <p:grpSp>
          <p:nvGrpSpPr>
            <p:cNvPr id="100" name="Group 99">
              <a:extLst>
                <a:ext uri="{FF2B5EF4-FFF2-40B4-BE49-F238E27FC236}">
                  <a16:creationId xmlns:a16="http://schemas.microsoft.com/office/drawing/2014/main" id="{7AFFF9FC-B319-4145-A59E-5ECB608856C0}"/>
                </a:ext>
              </a:extLst>
            </p:cNvPr>
            <p:cNvGrpSpPr/>
            <p:nvPr/>
          </p:nvGrpSpPr>
          <p:grpSpPr>
            <a:xfrm>
              <a:off x="6548476" y="2659353"/>
              <a:ext cx="6093564" cy="2297735"/>
              <a:chOff x="130574" y="1472459"/>
              <a:chExt cx="6093564" cy="2297735"/>
            </a:xfrm>
          </p:grpSpPr>
          <p:grpSp>
            <p:nvGrpSpPr>
              <p:cNvPr id="6" name="Group 6"/>
              <p:cNvGrpSpPr/>
              <p:nvPr/>
            </p:nvGrpSpPr>
            <p:grpSpPr>
              <a:xfrm>
                <a:off x="130574" y="1472459"/>
                <a:ext cx="5655534" cy="2109796"/>
                <a:chOff x="0" y="0"/>
                <a:chExt cx="9071865" cy="3534410"/>
              </a:xfrm>
            </p:grpSpPr>
            <p:sp>
              <p:nvSpPr>
                <p:cNvPr id="7" name="Freeform 7"/>
                <p:cNvSpPr/>
                <p:nvPr/>
              </p:nvSpPr>
              <p:spPr>
                <a:xfrm>
                  <a:off x="0" y="0"/>
                  <a:ext cx="9071865" cy="3534410"/>
                </a:xfrm>
                <a:custGeom>
                  <a:avLst/>
                  <a:gdLst/>
                  <a:ahLst/>
                  <a:cxnLst/>
                  <a:rect l="l" t="t" r="r" b="b"/>
                  <a:pathLst>
                    <a:path w="9071864" h="3534410">
                      <a:moveTo>
                        <a:pt x="0" y="0"/>
                      </a:moveTo>
                      <a:lnTo>
                        <a:pt x="9071864" y="0"/>
                      </a:lnTo>
                      <a:lnTo>
                        <a:pt x="9071864" y="3534410"/>
                      </a:lnTo>
                      <a:lnTo>
                        <a:pt x="0" y="3534410"/>
                      </a:lnTo>
                    </a:path>
                  </a:pathLst>
                </a:custGeom>
                <a:solidFill>
                  <a:srgbClr val="E72929"/>
                </a:solidFill>
              </p:spPr>
              <p:txBody>
                <a:bodyPr/>
                <a:lstStyle/>
                <a:p>
                  <a:endParaRPr lang="en-US" sz="1200"/>
                </a:p>
              </p:txBody>
            </p:sp>
          </p:grpSp>
          <p:grpSp>
            <p:nvGrpSpPr>
              <p:cNvPr id="8" name="Group 8"/>
              <p:cNvGrpSpPr/>
              <p:nvPr/>
            </p:nvGrpSpPr>
            <p:grpSpPr>
              <a:xfrm>
                <a:off x="5348136" y="1796669"/>
                <a:ext cx="876002" cy="876002"/>
                <a:chOff x="0" y="0"/>
                <a:chExt cx="1752004" cy="1752004"/>
              </a:xfrm>
            </p:grpSpPr>
            <p:sp>
              <p:nvSpPr>
                <p:cNvPr id="9" name="Freeform 9"/>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10" name="Group 10"/>
              <p:cNvGrpSpPr/>
              <p:nvPr/>
            </p:nvGrpSpPr>
            <p:grpSpPr>
              <a:xfrm>
                <a:off x="5397269" y="1845802"/>
                <a:ext cx="777734" cy="777734"/>
                <a:chOff x="0" y="0"/>
                <a:chExt cx="1555468" cy="1555468"/>
              </a:xfrm>
            </p:grpSpPr>
            <p:sp>
              <p:nvSpPr>
                <p:cNvPr id="11" name="Freeform 11"/>
                <p:cNvSpPr/>
                <p:nvPr/>
              </p:nvSpPr>
              <p:spPr>
                <a:xfrm>
                  <a:off x="0" y="0"/>
                  <a:ext cx="1555496" cy="1555496"/>
                </a:xfrm>
                <a:custGeom>
                  <a:avLst/>
                  <a:gdLst/>
                  <a:ahLst/>
                  <a:cxnLst/>
                  <a:rect l="l" t="t" r="r" b="b"/>
                  <a:pathLst>
                    <a:path w="1555496" h="1555496">
                      <a:moveTo>
                        <a:pt x="0" y="777748"/>
                      </a:moveTo>
                      <a:cubicBezTo>
                        <a:pt x="0" y="348234"/>
                        <a:pt x="348234" y="0"/>
                        <a:pt x="777748" y="0"/>
                      </a:cubicBezTo>
                      <a:cubicBezTo>
                        <a:pt x="1207262" y="0"/>
                        <a:pt x="1555496" y="348234"/>
                        <a:pt x="1555496" y="777748"/>
                      </a:cubicBezTo>
                      <a:cubicBezTo>
                        <a:pt x="1555496" y="1207262"/>
                        <a:pt x="1207262" y="1555496"/>
                        <a:pt x="777748" y="1555496"/>
                      </a:cubicBezTo>
                      <a:cubicBezTo>
                        <a:pt x="348234" y="1555496"/>
                        <a:pt x="0" y="1207262"/>
                        <a:pt x="0" y="777748"/>
                      </a:cubicBezTo>
                      <a:close/>
                    </a:path>
                  </a:pathLst>
                </a:custGeom>
                <a:solidFill>
                  <a:srgbClr val="E72929"/>
                </a:solidFill>
              </p:spPr>
              <p:txBody>
                <a:bodyPr/>
                <a:lstStyle/>
                <a:p>
                  <a:endParaRPr lang="en-US" sz="1200"/>
                </a:p>
              </p:txBody>
            </p:sp>
          </p:grpSp>
          <p:sp>
            <p:nvSpPr>
              <p:cNvPr id="35" name="TextBox 35"/>
              <p:cNvSpPr txBox="1"/>
              <p:nvPr/>
            </p:nvSpPr>
            <p:spPr>
              <a:xfrm>
                <a:off x="210291" y="1494719"/>
                <a:ext cx="5438313" cy="579518"/>
              </a:xfrm>
              <a:prstGeom prst="rect">
                <a:avLst/>
              </a:prstGeom>
            </p:spPr>
            <p:txBody>
              <a:bodyPr wrap="square" lIns="0" tIns="0" rIns="0" bIns="0" rtlCol="0" anchor="t">
                <a:spAutoFit/>
              </a:bodyPr>
              <a:lstStyle/>
              <a:p>
                <a:pPr>
                  <a:lnSpc>
                    <a:spcPts val="2400"/>
                  </a:lnSpc>
                </a:pPr>
                <a:r>
                  <a:rPr lang="en-US" sz="1400" b="1" dirty="0">
                    <a:solidFill>
                      <a:srgbClr val="FFFFFF"/>
                    </a:solidFill>
                    <a:latin typeface="Futura Ultra-Bold"/>
                    <a:ea typeface="Futura Ultra-Bold"/>
                    <a:cs typeface="Futura Ultra-Bold"/>
                    <a:sym typeface="Futura Ultra-Bold"/>
                  </a:rPr>
                  <a:t>4. </a:t>
                </a:r>
                <a:r>
                  <a:rPr lang="vi-VN" sz="1400" b="1" dirty="0">
                    <a:solidFill>
                      <a:srgbClr val="FFFFFF"/>
                    </a:solidFill>
                    <a:latin typeface="Futura Ultra-Bold"/>
                    <a:ea typeface="Futura Ultra-Bold"/>
                    <a:cs typeface="Futura Ultra-Bold"/>
                    <a:sym typeface="Futura Ultra-Bold"/>
                  </a:rPr>
                  <a:t>Khi lịch trình học tập – sinh hoạt không ổn định, bạn thường gặp tình trạng nào nhất?</a:t>
                </a:r>
                <a:endParaRPr lang="en-US" sz="1400" b="1" dirty="0">
                  <a:solidFill>
                    <a:srgbClr val="FFFFFF"/>
                  </a:solidFill>
                  <a:latin typeface="Futura Ultra-Bold"/>
                  <a:ea typeface="Futura Ultra-Bold"/>
                  <a:cs typeface="Futura Ultra-Bold"/>
                  <a:sym typeface="Futura Ultra-Bold"/>
                </a:endParaRPr>
              </a:p>
            </p:txBody>
          </p:sp>
          <p:sp>
            <p:nvSpPr>
              <p:cNvPr id="36" name="TextBox 36"/>
              <p:cNvSpPr txBox="1"/>
              <p:nvPr/>
            </p:nvSpPr>
            <p:spPr>
              <a:xfrm>
                <a:off x="316921" y="2107046"/>
                <a:ext cx="5713189" cy="1663148"/>
              </a:xfrm>
              <a:prstGeom prst="rect">
                <a:avLst/>
              </a:prstGeom>
            </p:spPr>
            <p:txBody>
              <a:bodyPr wrap="square" lIns="0" tIns="0" rIns="0" bIns="0" rtlCol="0" anchor="t">
                <a:spAutoFit/>
              </a:bodyPr>
              <a:lstStyle/>
              <a:p>
                <a:pPr>
                  <a:lnSpc>
                    <a:spcPts val="2160"/>
                  </a:lnSpc>
                </a:pPr>
                <a:r>
                  <a:rPr lang="vi-VN" sz="1400" dirty="0">
                    <a:solidFill>
                      <a:srgbClr val="FFFFFF"/>
                    </a:solidFill>
                    <a:latin typeface="Futura"/>
                    <a:ea typeface="Futura"/>
                    <a:cs typeface="Futura"/>
                    <a:sym typeface="Futura"/>
                  </a:rPr>
                  <a:t>☐ Ngủ muộn, thiếu ngủ</a:t>
                </a:r>
              </a:p>
              <a:p>
                <a:pPr>
                  <a:lnSpc>
                    <a:spcPts val="2160"/>
                  </a:lnSpc>
                </a:pPr>
                <a:r>
                  <a:rPr lang="vi-VN" sz="1400" dirty="0">
                    <a:solidFill>
                      <a:srgbClr val="FFFFFF"/>
                    </a:solidFill>
                    <a:latin typeface="Futura"/>
                    <a:ea typeface="Futura"/>
                    <a:cs typeface="Futura"/>
                    <a:sym typeface="Futura"/>
                  </a:rPr>
                  <a:t>☐ Ăn uống thất thường, bỏ bữa</a:t>
                </a:r>
              </a:p>
              <a:p>
                <a:pPr>
                  <a:lnSpc>
                    <a:spcPts val="2160"/>
                  </a:lnSpc>
                </a:pPr>
                <a:r>
                  <a:rPr lang="vi-VN" sz="1400" dirty="0">
                    <a:solidFill>
                      <a:srgbClr val="FFFFFF"/>
                    </a:solidFill>
                    <a:latin typeface="Futura"/>
                    <a:ea typeface="Futura"/>
                    <a:cs typeface="Futura"/>
                    <a:sym typeface="Futura"/>
                  </a:rPr>
                  <a:t>☐ Giảm vận động thể chất</a:t>
                </a:r>
              </a:p>
              <a:p>
                <a:pPr>
                  <a:lnSpc>
                    <a:spcPts val="2160"/>
                  </a:lnSpc>
                </a:pPr>
                <a:r>
                  <a:rPr lang="vi-VN" sz="1400" dirty="0">
                    <a:solidFill>
                      <a:srgbClr val="FFFFFF"/>
                    </a:solidFill>
                    <a:latin typeface="Futura"/>
                    <a:ea typeface="Futura"/>
                    <a:cs typeface="Futura"/>
                    <a:sym typeface="Futura"/>
                  </a:rPr>
                  <a:t>☐ Căng thẳng, khó tập trung</a:t>
                </a:r>
              </a:p>
              <a:p>
                <a:pPr>
                  <a:lnSpc>
                    <a:spcPts val="2160"/>
                  </a:lnSpc>
                </a:pPr>
                <a:r>
                  <a:rPr lang="vi-VN" sz="1400" dirty="0">
                    <a:solidFill>
                      <a:srgbClr val="FFFFFF"/>
                    </a:solidFill>
                    <a:latin typeface="Futura"/>
                    <a:ea typeface="Futura"/>
                    <a:cs typeface="Futura"/>
                    <a:sym typeface="Futura"/>
                  </a:rPr>
                  <a:t>☐ Kết hợp nhiều biểu hiện trên</a:t>
                </a:r>
              </a:p>
              <a:p>
                <a:pPr>
                  <a:lnSpc>
                    <a:spcPts val="2160"/>
                  </a:lnSpc>
                </a:pPr>
                <a:endParaRPr lang="vi-VN" sz="1400" dirty="0">
                  <a:solidFill>
                    <a:srgbClr val="FFFFFF"/>
                  </a:solidFill>
                  <a:latin typeface="Futura"/>
                  <a:ea typeface="Futura"/>
                  <a:cs typeface="Futura"/>
                  <a:sym typeface="Futura"/>
                </a:endParaRPr>
              </a:p>
            </p:txBody>
          </p:sp>
        </p:grpSp>
        <p:sp>
          <p:nvSpPr>
            <p:cNvPr id="162" name="Freeform 30">
              <a:extLst>
                <a:ext uri="{FF2B5EF4-FFF2-40B4-BE49-F238E27FC236}">
                  <a16:creationId xmlns:a16="http://schemas.microsoft.com/office/drawing/2014/main" id="{2D4EACA3-F6F6-439B-BCD4-BD814D408489}"/>
                </a:ext>
              </a:extLst>
            </p:cNvPr>
            <p:cNvSpPr/>
            <p:nvPr/>
          </p:nvSpPr>
          <p:spPr>
            <a:xfrm>
              <a:off x="11939112" y="3163424"/>
              <a:ext cx="528384" cy="482005"/>
            </a:xfrm>
            <a:custGeom>
              <a:avLst/>
              <a:gdLst/>
              <a:ahLst/>
              <a:cxnLst/>
              <a:rect l="l" t="t" r="r" b="b"/>
              <a:pathLst>
                <a:path w="602818" h="602818">
                  <a:moveTo>
                    <a:pt x="0" y="0"/>
                  </a:moveTo>
                  <a:lnTo>
                    <a:pt x="602819" y="0"/>
                  </a:lnTo>
                  <a:lnTo>
                    <a:pt x="602819" y="602818"/>
                  </a:lnTo>
                  <a:lnTo>
                    <a:pt x="0" y="6028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grpSp>
        <p:nvGrpSpPr>
          <p:cNvPr id="168" name="Group 167">
            <a:extLst>
              <a:ext uri="{FF2B5EF4-FFF2-40B4-BE49-F238E27FC236}">
                <a16:creationId xmlns:a16="http://schemas.microsoft.com/office/drawing/2014/main" id="{D67F9967-0E53-4DE3-8C48-5A55624F89EA}"/>
              </a:ext>
            </a:extLst>
          </p:cNvPr>
          <p:cNvGrpSpPr/>
          <p:nvPr/>
        </p:nvGrpSpPr>
        <p:grpSpPr>
          <a:xfrm>
            <a:off x="93332" y="3240753"/>
            <a:ext cx="6093564" cy="2743488"/>
            <a:chOff x="6317449" y="4841899"/>
            <a:chExt cx="6093564" cy="2743488"/>
          </a:xfrm>
        </p:grpSpPr>
        <p:grpSp>
          <p:nvGrpSpPr>
            <p:cNvPr id="150" name="Group 149">
              <a:extLst>
                <a:ext uri="{FF2B5EF4-FFF2-40B4-BE49-F238E27FC236}">
                  <a16:creationId xmlns:a16="http://schemas.microsoft.com/office/drawing/2014/main" id="{ECE1613C-4AE5-4518-8EA3-224FDFA48443}"/>
                </a:ext>
              </a:extLst>
            </p:cNvPr>
            <p:cNvGrpSpPr/>
            <p:nvPr/>
          </p:nvGrpSpPr>
          <p:grpSpPr>
            <a:xfrm>
              <a:off x="6317449" y="4841899"/>
              <a:ext cx="6093564" cy="2743488"/>
              <a:chOff x="130574" y="1472459"/>
              <a:chExt cx="6093564" cy="2743488"/>
            </a:xfrm>
          </p:grpSpPr>
          <p:grpSp>
            <p:nvGrpSpPr>
              <p:cNvPr id="151" name="Group 6">
                <a:extLst>
                  <a:ext uri="{FF2B5EF4-FFF2-40B4-BE49-F238E27FC236}">
                    <a16:creationId xmlns:a16="http://schemas.microsoft.com/office/drawing/2014/main" id="{EBBC6CE9-AEC2-400C-9C99-70A5F0129B34}"/>
                  </a:ext>
                </a:extLst>
              </p:cNvPr>
              <p:cNvGrpSpPr/>
              <p:nvPr/>
            </p:nvGrpSpPr>
            <p:grpSpPr>
              <a:xfrm>
                <a:off x="130574" y="1472459"/>
                <a:ext cx="5655534" cy="2743488"/>
                <a:chOff x="0" y="0"/>
                <a:chExt cx="9071865" cy="4595994"/>
              </a:xfrm>
            </p:grpSpPr>
            <p:sp>
              <p:nvSpPr>
                <p:cNvPr id="159" name="Freeform 7">
                  <a:extLst>
                    <a:ext uri="{FF2B5EF4-FFF2-40B4-BE49-F238E27FC236}">
                      <a16:creationId xmlns:a16="http://schemas.microsoft.com/office/drawing/2014/main" id="{B41DC595-5016-4D0C-A16C-3A9E67D48762}"/>
                    </a:ext>
                  </a:extLst>
                </p:cNvPr>
                <p:cNvSpPr/>
                <p:nvPr/>
              </p:nvSpPr>
              <p:spPr>
                <a:xfrm>
                  <a:off x="0" y="0"/>
                  <a:ext cx="9071865" cy="4595994"/>
                </a:xfrm>
                <a:custGeom>
                  <a:avLst/>
                  <a:gdLst/>
                  <a:ahLst/>
                  <a:cxnLst/>
                  <a:rect l="l" t="t" r="r" b="b"/>
                  <a:pathLst>
                    <a:path w="9071864" h="3534410">
                      <a:moveTo>
                        <a:pt x="0" y="0"/>
                      </a:moveTo>
                      <a:lnTo>
                        <a:pt x="9071864" y="0"/>
                      </a:lnTo>
                      <a:lnTo>
                        <a:pt x="9071864" y="3534410"/>
                      </a:lnTo>
                      <a:lnTo>
                        <a:pt x="0" y="3534410"/>
                      </a:lnTo>
                    </a:path>
                  </a:pathLst>
                </a:custGeom>
                <a:solidFill>
                  <a:srgbClr val="E72929"/>
                </a:solidFill>
              </p:spPr>
              <p:txBody>
                <a:bodyPr/>
                <a:lstStyle/>
                <a:p>
                  <a:endParaRPr lang="en-US" sz="1200"/>
                </a:p>
              </p:txBody>
            </p:sp>
          </p:grpSp>
          <p:grpSp>
            <p:nvGrpSpPr>
              <p:cNvPr id="152" name="Group 8">
                <a:extLst>
                  <a:ext uri="{FF2B5EF4-FFF2-40B4-BE49-F238E27FC236}">
                    <a16:creationId xmlns:a16="http://schemas.microsoft.com/office/drawing/2014/main" id="{D41736DF-4157-4FFE-BF09-7316E9B17ED0}"/>
                  </a:ext>
                </a:extLst>
              </p:cNvPr>
              <p:cNvGrpSpPr/>
              <p:nvPr/>
            </p:nvGrpSpPr>
            <p:grpSpPr>
              <a:xfrm>
                <a:off x="5348136" y="1796669"/>
                <a:ext cx="876002" cy="876002"/>
                <a:chOff x="0" y="0"/>
                <a:chExt cx="1752004" cy="1752004"/>
              </a:xfrm>
            </p:grpSpPr>
            <p:sp>
              <p:nvSpPr>
                <p:cNvPr id="158" name="Freeform 9">
                  <a:extLst>
                    <a:ext uri="{FF2B5EF4-FFF2-40B4-BE49-F238E27FC236}">
                      <a16:creationId xmlns:a16="http://schemas.microsoft.com/office/drawing/2014/main" id="{5C4CD38D-B482-4B86-8023-ABB834ABC767}"/>
                    </a:ext>
                  </a:extLst>
                </p:cNvPr>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153" name="Group 10">
                <a:extLst>
                  <a:ext uri="{FF2B5EF4-FFF2-40B4-BE49-F238E27FC236}">
                    <a16:creationId xmlns:a16="http://schemas.microsoft.com/office/drawing/2014/main" id="{4468FCF8-EE50-4862-8C01-99FB691E42A5}"/>
                  </a:ext>
                </a:extLst>
              </p:cNvPr>
              <p:cNvGrpSpPr/>
              <p:nvPr/>
            </p:nvGrpSpPr>
            <p:grpSpPr>
              <a:xfrm>
                <a:off x="5397269" y="1845802"/>
                <a:ext cx="777734" cy="777734"/>
                <a:chOff x="0" y="0"/>
                <a:chExt cx="1555468" cy="1555468"/>
              </a:xfrm>
            </p:grpSpPr>
            <p:sp>
              <p:nvSpPr>
                <p:cNvPr id="157" name="Freeform 11">
                  <a:extLst>
                    <a:ext uri="{FF2B5EF4-FFF2-40B4-BE49-F238E27FC236}">
                      <a16:creationId xmlns:a16="http://schemas.microsoft.com/office/drawing/2014/main" id="{D0FC8132-F2C9-430C-AEA7-3C4E6A92DA39}"/>
                    </a:ext>
                  </a:extLst>
                </p:cNvPr>
                <p:cNvSpPr/>
                <p:nvPr/>
              </p:nvSpPr>
              <p:spPr>
                <a:xfrm>
                  <a:off x="0" y="0"/>
                  <a:ext cx="1555496" cy="1555496"/>
                </a:xfrm>
                <a:custGeom>
                  <a:avLst/>
                  <a:gdLst/>
                  <a:ahLst/>
                  <a:cxnLst/>
                  <a:rect l="l" t="t" r="r" b="b"/>
                  <a:pathLst>
                    <a:path w="1555496" h="1555496">
                      <a:moveTo>
                        <a:pt x="0" y="777748"/>
                      </a:moveTo>
                      <a:cubicBezTo>
                        <a:pt x="0" y="348234"/>
                        <a:pt x="348234" y="0"/>
                        <a:pt x="777748" y="0"/>
                      </a:cubicBezTo>
                      <a:cubicBezTo>
                        <a:pt x="1207262" y="0"/>
                        <a:pt x="1555496" y="348234"/>
                        <a:pt x="1555496" y="777748"/>
                      </a:cubicBezTo>
                      <a:cubicBezTo>
                        <a:pt x="1555496" y="1207262"/>
                        <a:pt x="1207262" y="1555496"/>
                        <a:pt x="777748" y="1555496"/>
                      </a:cubicBezTo>
                      <a:cubicBezTo>
                        <a:pt x="348234" y="1555496"/>
                        <a:pt x="0" y="1207262"/>
                        <a:pt x="0" y="777748"/>
                      </a:cubicBezTo>
                      <a:close/>
                    </a:path>
                  </a:pathLst>
                </a:custGeom>
                <a:solidFill>
                  <a:srgbClr val="E72929"/>
                </a:solidFill>
              </p:spPr>
              <p:txBody>
                <a:bodyPr/>
                <a:lstStyle/>
                <a:p>
                  <a:endParaRPr lang="en-US" sz="1200"/>
                </a:p>
              </p:txBody>
            </p:sp>
          </p:grpSp>
          <p:sp>
            <p:nvSpPr>
              <p:cNvPr id="155" name="TextBox 35">
                <a:extLst>
                  <a:ext uri="{FF2B5EF4-FFF2-40B4-BE49-F238E27FC236}">
                    <a16:creationId xmlns:a16="http://schemas.microsoft.com/office/drawing/2014/main" id="{E173D713-D91D-42AA-B7E4-7F47219A8229}"/>
                  </a:ext>
                </a:extLst>
              </p:cNvPr>
              <p:cNvSpPr txBox="1"/>
              <p:nvPr/>
            </p:nvSpPr>
            <p:spPr>
              <a:xfrm>
                <a:off x="194789" y="1486385"/>
                <a:ext cx="5388908" cy="579518"/>
              </a:xfrm>
              <a:prstGeom prst="rect">
                <a:avLst/>
              </a:prstGeom>
            </p:spPr>
            <p:txBody>
              <a:bodyPr wrap="square" lIns="0" tIns="0" rIns="0" bIns="0" rtlCol="0" anchor="t">
                <a:spAutoFit/>
              </a:bodyPr>
              <a:lstStyle/>
              <a:p>
                <a:pPr>
                  <a:lnSpc>
                    <a:spcPts val="2400"/>
                  </a:lnSpc>
                </a:pPr>
                <a:r>
                  <a:rPr lang="en-US" sz="1400" b="1" dirty="0">
                    <a:solidFill>
                      <a:srgbClr val="FFFFFF"/>
                    </a:solidFill>
                    <a:latin typeface="Futura Ultra-Bold"/>
                    <a:ea typeface="Futura Ultra-Bold"/>
                    <a:cs typeface="Futura Ultra-Bold"/>
                    <a:sym typeface="Futura Ultra-Bold"/>
                  </a:rPr>
                  <a:t>3. </a:t>
                </a:r>
                <a:r>
                  <a:rPr lang="vi-VN" sz="1400" b="1" dirty="0">
                    <a:solidFill>
                      <a:srgbClr val="FFFFFF"/>
                    </a:solidFill>
                    <a:latin typeface="Futura Ultra-Bold"/>
                    <a:ea typeface="Futura Ultra-Bold"/>
                    <a:cs typeface="Futura Ultra-Bold"/>
                    <a:sym typeface="Futura Ultra-Bold"/>
                  </a:rPr>
                  <a:t>Môi trường sống hiện tại tác động đến việc duy trì lịch sinh hoạt điều độ của bạn ra sao?</a:t>
                </a:r>
                <a:endParaRPr lang="en-US" sz="1400" b="1" dirty="0">
                  <a:solidFill>
                    <a:srgbClr val="FFFFFF"/>
                  </a:solidFill>
                  <a:latin typeface="Futura Ultra-Bold"/>
                  <a:ea typeface="Futura Ultra-Bold"/>
                  <a:cs typeface="Futura Ultra-Bold"/>
                  <a:sym typeface="Futura Ultra-Bold"/>
                </a:endParaRPr>
              </a:p>
            </p:txBody>
          </p:sp>
          <p:sp>
            <p:nvSpPr>
              <p:cNvPr id="156" name="TextBox 36">
                <a:extLst>
                  <a:ext uri="{FF2B5EF4-FFF2-40B4-BE49-F238E27FC236}">
                    <a16:creationId xmlns:a16="http://schemas.microsoft.com/office/drawing/2014/main" id="{496D124C-8AC2-4971-80C5-4F51BBDD329D}"/>
                  </a:ext>
                </a:extLst>
              </p:cNvPr>
              <p:cNvSpPr txBox="1"/>
              <p:nvPr/>
            </p:nvSpPr>
            <p:spPr>
              <a:xfrm>
                <a:off x="240142" y="2147884"/>
                <a:ext cx="5556228" cy="1945213"/>
              </a:xfrm>
              <a:prstGeom prst="rect">
                <a:avLst/>
              </a:prstGeom>
            </p:spPr>
            <p:txBody>
              <a:bodyPr wrap="square" lIns="0" tIns="0" rIns="0" bIns="0" rtlCol="0" anchor="t">
                <a:spAutoFit/>
              </a:bodyPr>
              <a:lstStyle/>
              <a:p>
                <a:pPr>
                  <a:lnSpc>
                    <a:spcPts val="2160"/>
                  </a:lnSpc>
                </a:pPr>
                <a:r>
                  <a:rPr lang="vi-VN" sz="1400" dirty="0">
                    <a:solidFill>
                      <a:srgbClr val="FFFFFF"/>
                    </a:solidFill>
                    <a:latin typeface="Futura"/>
                    <a:ea typeface="Futura"/>
                    <a:cs typeface="Futura"/>
                    <a:sym typeface="Futura"/>
                  </a:rPr>
                  <a:t>☐ Có người cùng quản lý/nhắc nhở nên sinh hoạt khá đều đặn</a:t>
                </a:r>
              </a:p>
              <a:p>
                <a:pPr>
                  <a:lnSpc>
                    <a:spcPts val="2160"/>
                  </a:lnSpc>
                </a:pPr>
                <a:r>
                  <a:rPr lang="vi-VN" sz="1400" dirty="0">
                    <a:solidFill>
                      <a:srgbClr val="FFFFFF"/>
                    </a:solidFill>
                    <a:latin typeface="Futura"/>
                    <a:ea typeface="Futura"/>
                    <a:cs typeface="Futura"/>
                    <a:sym typeface="Futura"/>
                  </a:rPr>
                  <a:t>☐ Thường bị ảnh hưởng bởi bạn cùng phòng/bạn bè dẫn đến ngủ muộn, ăn uống thất thường</a:t>
                </a:r>
              </a:p>
              <a:p>
                <a:pPr>
                  <a:lnSpc>
                    <a:spcPts val="2160"/>
                  </a:lnSpc>
                </a:pPr>
                <a:r>
                  <a:rPr lang="vi-VN" sz="1400" dirty="0">
                    <a:solidFill>
                      <a:srgbClr val="FFFFFF"/>
                    </a:solidFill>
                    <a:latin typeface="Futura"/>
                    <a:ea typeface="Futura"/>
                    <a:cs typeface="Futura"/>
                    <a:sym typeface="Futura"/>
                  </a:rPr>
                  <a:t>☐ Ít chịu sự kiểm soát, tự do nên khó duy trì giờ giấc ổn định</a:t>
                </a:r>
              </a:p>
              <a:p>
                <a:pPr>
                  <a:lnSpc>
                    <a:spcPts val="2160"/>
                  </a:lnSpc>
                </a:pPr>
                <a:r>
                  <a:rPr lang="vi-VN" sz="1400" dirty="0">
                    <a:solidFill>
                      <a:srgbClr val="FFFFFF"/>
                    </a:solidFill>
                    <a:latin typeface="Futura"/>
                    <a:ea typeface="Futura"/>
                    <a:cs typeface="Futura"/>
                    <a:sym typeface="Futura"/>
                  </a:rPr>
                  <a:t>☐ Điều kiện sống (ồn ào, chật hẹp…) khiến tôi khó tập trung học tập và nghỉ ngơi</a:t>
                </a:r>
              </a:p>
              <a:p>
                <a:pPr>
                  <a:lnSpc>
                    <a:spcPts val="2160"/>
                  </a:lnSpc>
                </a:pPr>
                <a:r>
                  <a:rPr lang="vi-VN" sz="1400" dirty="0">
                    <a:solidFill>
                      <a:srgbClr val="FFFFFF"/>
                    </a:solidFill>
                    <a:latin typeface="Futura"/>
                    <a:ea typeface="Futura"/>
                    <a:cs typeface="Futura"/>
                    <a:sym typeface="Futura"/>
                  </a:rPr>
                  <a:t>☐ Không ảnh hưởng đáng kể</a:t>
                </a:r>
              </a:p>
            </p:txBody>
          </p:sp>
        </p:grpSp>
        <p:sp>
          <p:nvSpPr>
            <p:cNvPr id="164" name="Freeform 16">
              <a:extLst>
                <a:ext uri="{FF2B5EF4-FFF2-40B4-BE49-F238E27FC236}">
                  <a16:creationId xmlns:a16="http://schemas.microsoft.com/office/drawing/2014/main" id="{00DCF45F-DBA0-4F5D-A47E-DFCE2C7095FD}"/>
                </a:ext>
              </a:extLst>
            </p:cNvPr>
            <p:cNvSpPr/>
            <p:nvPr/>
          </p:nvSpPr>
          <p:spPr>
            <a:xfrm>
              <a:off x="11770572" y="5400971"/>
              <a:ext cx="452173" cy="507899"/>
            </a:xfrm>
            <a:custGeom>
              <a:avLst/>
              <a:gdLst/>
              <a:ahLst/>
              <a:cxnLst/>
              <a:rect l="l" t="t" r="r" b="b"/>
              <a:pathLst>
                <a:path w="921120" h="955879">
                  <a:moveTo>
                    <a:pt x="0" y="0"/>
                  </a:moveTo>
                  <a:lnTo>
                    <a:pt x="921120" y="0"/>
                  </a:lnTo>
                  <a:lnTo>
                    <a:pt x="921120" y="955878"/>
                  </a:lnTo>
                  <a:lnTo>
                    <a:pt x="0" y="95587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00F0D9D1-A2F9-47AD-91FE-3D2CAE623717}"/>
              </a:ext>
            </a:extLst>
          </p:cNvPr>
          <p:cNvGrpSpPr/>
          <p:nvPr/>
        </p:nvGrpSpPr>
        <p:grpSpPr>
          <a:xfrm>
            <a:off x="-514410" y="777146"/>
            <a:ext cx="4649530" cy="5969338"/>
            <a:chOff x="-626804" y="693163"/>
            <a:chExt cx="4476810" cy="5969338"/>
          </a:xfrm>
        </p:grpSpPr>
        <p:grpSp>
          <p:nvGrpSpPr>
            <p:cNvPr id="2" name="Group 2"/>
            <p:cNvGrpSpPr/>
            <p:nvPr/>
          </p:nvGrpSpPr>
          <p:grpSpPr>
            <a:xfrm>
              <a:off x="219450" y="693163"/>
              <a:ext cx="3630556" cy="5969338"/>
              <a:chOff x="80841" y="-123328"/>
              <a:chExt cx="5516269" cy="11938644"/>
            </a:xfrm>
          </p:grpSpPr>
          <p:sp>
            <p:nvSpPr>
              <p:cNvPr id="3" name="Freeform 3"/>
              <p:cNvSpPr/>
              <p:nvPr/>
            </p:nvSpPr>
            <p:spPr>
              <a:xfrm>
                <a:off x="80841" y="-123328"/>
                <a:ext cx="5516269" cy="11938644"/>
              </a:xfrm>
              <a:custGeom>
                <a:avLst/>
                <a:gdLst/>
                <a:ahLst/>
                <a:cxnLst/>
                <a:rect l="l" t="t" r="r" b="b"/>
                <a:pathLst>
                  <a:path w="6201664" h="7466330">
                    <a:moveTo>
                      <a:pt x="0" y="0"/>
                    </a:moveTo>
                    <a:lnTo>
                      <a:pt x="6201664" y="0"/>
                    </a:lnTo>
                    <a:lnTo>
                      <a:pt x="6201664" y="7466330"/>
                    </a:lnTo>
                    <a:lnTo>
                      <a:pt x="0" y="7466330"/>
                    </a:lnTo>
                  </a:path>
                </a:pathLst>
              </a:custGeom>
              <a:solidFill>
                <a:srgbClr val="E72929"/>
              </a:solidFill>
            </p:spPr>
            <p:txBody>
              <a:bodyPr/>
              <a:lstStyle/>
              <a:p>
                <a:endParaRPr lang="en-US" sz="1200" dirty="0"/>
              </a:p>
            </p:txBody>
          </p:sp>
        </p:grpSp>
        <p:sp>
          <p:nvSpPr>
            <p:cNvPr id="21" name="TextBox 21"/>
            <p:cNvSpPr txBox="1"/>
            <p:nvPr/>
          </p:nvSpPr>
          <p:spPr>
            <a:xfrm>
              <a:off x="-626804" y="712590"/>
              <a:ext cx="3738804" cy="307777"/>
            </a:xfrm>
            <a:prstGeom prst="rect">
              <a:avLst/>
            </a:prstGeom>
          </p:spPr>
          <p:txBody>
            <a:bodyPr wrap="square" lIns="0" tIns="0" rIns="0" bIns="0" rtlCol="0" anchor="t">
              <a:spAutoFit/>
            </a:bodyPr>
            <a:lstStyle/>
            <a:p>
              <a:pPr algn="ctr">
                <a:lnSpc>
                  <a:spcPts val="2400"/>
                </a:lnSpc>
              </a:pPr>
              <a:r>
                <a:rPr lang="en-US" sz="2000" b="1" dirty="0" err="1">
                  <a:solidFill>
                    <a:srgbClr val="FFFFFF"/>
                  </a:solidFill>
                  <a:latin typeface="Futura Ultra-Bold"/>
                  <a:ea typeface="Futura Ultra-Bold"/>
                  <a:cs typeface="Futura Ultra-Bold"/>
                  <a:sym typeface="Futura Ultra-Bold"/>
                </a:rPr>
                <a:t>Nguồn</a:t>
              </a:r>
              <a:r>
                <a:rPr lang="en-US" sz="2000" b="1" dirty="0">
                  <a:solidFill>
                    <a:srgbClr val="FFFFFF"/>
                  </a:solidFill>
                  <a:latin typeface="Futura Ultra-Bold"/>
                  <a:ea typeface="Futura Ultra-Bold"/>
                  <a:cs typeface="Futura Ultra-Bold"/>
                  <a:sym typeface="Futura Ultra-Bold"/>
                </a:rPr>
                <a:t> </a:t>
              </a:r>
              <a:r>
                <a:rPr lang="en-US" sz="2000" b="1" dirty="0" err="1">
                  <a:solidFill>
                    <a:srgbClr val="FFFFFF"/>
                  </a:solidFill>
                  <a:latin typeface="Futura Ultra-Bold"/>
                  <a:ea typeface="Futura Ultra-Bold"/>
                  <a:cs typeface="Futura Ultra-Bold"/>
                  <a:sym typeface="Futura Ultra-Bold"/>
                </a:rPr>
                <a:t>tài</a:t>
              </a:r>
              <a:r>
                <a:rPr lang="en-US" sz="2000" b="1" dirty="0">
                  <a:solidFill>
                    <a:srgbClr val="FFFFFF"/>
                  </a:solidFill>
                  <a:latin typeface="Futura Ultra-Bold"/>
                  <a:ea typeface="Futura Ultra-Bold"/>
                  <a:cs typeface="Futura Ultra-Bold"/>
                  <a:sym typeface="Futura Ultra-Bold"/>
                </a:rPr>
                <a:t> </a:t>
              </a:r>
              <a:r>
                <a:rPr lang="en-US" sz="2000" b="1" dirty="0" err="1">
                  <a:solidFill>
                    <a:srgbClr val="FFFFFF"/>
                  </a:solidFill>
                  <a:latin typeface="Futura Ultra-Bold"/>
                  <a:ea typeface="Futura Ultra-Bold"/>
                  <a:cs typeface="Futura Ultra-Bold"/>
                  <a:sym typeface="Futura Ultra-Bold"/>
                </a:rPr>
                <a:t>liệu</a:t>
              </a:r>
              <a:r>
                <a:rPr lang="en-US" sz="2000" b="1" dirty="0">
                  <a:solidFill>
                    <a:srgbClr val="FFFFFF"/>
                  </a:solidFill>
                  <a:latin typeface="Futura Ultra-Bold"/>
                  <a:ea typeface="Futura Ultra-Bold"/>
                  <a:cs typeface="Futura Ultra-Bold"/>
                  <a:sym typeface="Futura Ultra-Bold"/>
                </a:rPr>
                <a:t> 1</a:t>
              </a:r>
            </a:p>
          </p:txBody>
        </p:sp>
        <p:sp>
          <p:nvSpPr>
            <p:cNvPr id="22" name="TextBox 22"/>
            <p:cNvSpPr txBox="1"/>
            <p:nvPr/>
          </p:nvSpPr>
          <p:spPr>
            <a:xfrm>
              <a:off x="325315" y="1037875"/>
              <a:ext cx="3470275" cy="5539978"/>
            </a:xfrm>
            <a:prstGeom prst="rect">
              <a:avLst/>
            </a:prstGeom>
          </p:spPr>
          <p:txBody>
            <a:bodyPr wrap="square" lIns="0" tIns="0" rIns="0" bIns="0" rtlCol="0" anchor="t">
              <a:spAutoFit/>
            </a:bodyPr>
            <a:lstStyle/>
            <a:p>
              <a:r>
                <a:rPr lang="en-US" b="1" dirty="0">
                  <a:solidFill>
                    <a:schemeClr val="bg1"/>
                  </a:solidFill>
                </a:rPr>
                <a:t>Phillips et al. (2017) – </a:t>
              </a:r>
              <a:r>
                <a:rPr lang="en-US" b="1" dirty="0" err="1">
                  <a:solidFill>
                    <a:schemeClr val="bg1"/>
                  </a:solidFill>
                </a:rPr>
                <a:t>Bài</a:t>
              </a:r>
              <a:r>
                <a:rPr lang="en-US" b="1" dirty="0">
                  <a:solidFill>
                    <a:schemeClr val="bg1"/>
                  </a:solidFill>
                </a:rPr>
                <a:t> </a:t>
              </a:r>
              <a:r>
                <a:rPr lang="en-US" b="1" dirty="0" err="1">
                  <a:solidFill>
                    <a:schemeClr val="bg1"/>
                  </a:solidFill>
                </a:rPr>
                <a:t>báo</a:t>
              </a:r>
              <a:r>
                <a:rPr lang="en-US" b="1" dirty="0">
                  <a:solidFill>
                    <a:schemeClr val="bg1"/>
                  </a:solidFill>
                </a:rPr>
                <a:t> khoa </a:t>
              </a:r>
              <a:r>
                <a:rPr lang="en-US" b="1" dirty="0" err="1">
                  <a:solidFill>
                    <a:schemeClr val="bg1"/>
                  </a:solidFill>
                </a:rPr>
                <a:t>học</a:t>
              </a:r>
              <a:endParaRPr lang="en-US" b="1" dirty="0">
                <a:solidFill>
                  <a:schemeClr val="bg1"/>
                </a:solidFill>
              </a:endParaRPr>
            </a:p>
            <a:p>
              <a:r>
                <a:rPr lang="en-US" dirty="0">
                  <a:solidFill>
                    <a:schemeClr val="bg1"/>
                  </a:solidFill>
                </a:rPr>
                <a:t>-</a:t>
              </a:r>
              <a:r>
                <a:rPr lang="en-US" dirty="0" err="1">
                  <a:solidFill>
                    <a:schemeClr val="bg1"/>
                  </a:solidFill>
                </a:rPr>
                <a:t>Thời</a:t>
              </a:r>
              <a:r>
                <a:rPr lang="en-US" dirty="0">
                  <a:solidFill>
                    <a:schemeClr val="bg1"/>
                  </a:solidFill>
                </a:rPr>
                <a:t> </a:t>
              </a:r>
              <a:r>
                <a:rPr lang="en-US" dirty="0" err="1">
                  <a:solidFill>
                    <a:schemeClr val="bg1"/>
                  </a:solidFill>
                </a:rPr>
                <a:t>gian</a:t>
              </a:r>
              <a:r>
                <a:rPr lang="en-US" dirty="0">
                  <a:solidFill>
                    <a:schemeClr val="bg1"/>
                  </a:solidFill>
                </a:rPr>
                <a:t> </a:t>
              </a:r>
              <a:r>
                <a:rPr lang="en-US" dirty="0" err="1">
                  <a:solidFill>
                    <a:schemeClr val="bg1"/>
                  </a:solidFill>
                </a:rPr>
                <a:t>đăng</a:t>
              </a:r>
              <a:r>
                <a:rPr lang="en-US" dirty="0">
                  <a:solidFill>
                    <a:schemeClr val="bg1"/>
                  </a:solidFill>
                </a:rPr>
                <a:t> </a:t>
              </a:r>
              <a:r>
                <a:rPr lang="en-US" dirty="0" err="1">
                  <a:solidFill>
                    <a:schemeClr val="bg1"/>
                  </a:solidFill>
                </a:rPr>
                <a:t>tải</a:t>
              </a:r>
              <a:r>
                <a:rPr lang="en-US" dirty="0">
                  <a:solidFill>
                    <a:schemeClr val="bg1"/>
                  </a:solidFill>
                </a:rPr>
                <a:t>: </a:t>
              </a:r>
              <a:r>
                <a:rPr lang="en-US" dirty="0" err="1">
                  <a:solidFill>
                    <a:schemeClr val="bg1"/>
                  </a:solidFill>
                </a:rPr>
                <a:t>Ngày</a:t>
              </a:r>
              <a:r>
                <a:rPr lang="en-US" dirty="0">
                  <a:solidFill>
                    <a:schemeClr val="bg1"/>
                  </a:solidFill>
                </a:rPr>
                <a:t> 12/6/2017 </a:t>
              </a:r>
              <a:r>
                <a:rPr lang="en-US" dirty="0" err="1">
                  <a:solidFill>
                    <a:schemeClr val="bg1"/>
                  </a:solidFill>
                </a:rPr>
                <a:t>trên</a:t>
              </a:r>
              <a:r>
                <a:rPr lang="en-US" dirty="0">
                  <a:solidFill>
                    <a:schemeClr val="bg1"/>
                  </a:solidFill>
                </a:rPr>
                <a:t> Scientific Reports (</a:t>
              </a:r>
              <a:r>
                <a:rPr lang="en-US" dirty="0" err="1">
                  <a:solidFill>
                    <a:schemeClr val="bg1"/>
                  </a:solidFill>
                </a:rPr>
                <a:t>tạp</a:t>
              </a:r>
              <a:r>
                <a:rPr lang="en-US" dirty="0">
                  <a:solidFill>
                    <a:schemeClr val="bg1"/>
                  </a:solidFill>
                </a:rPr>
                <a:t> </a:t>
              </a:r>
              <a:r>
                <a:rPr lang="en-US" dirty="0" err="1">
                  <a:solidFill>
                    <a:schemeClr val="bg1"/>
                  </a:solidFill>
                </a:rPr>
                <a:t>chí</a:t>
              </a:r>
              <a:r>
                <a:rPr lang="en-US" dirty="0">
                  <a:solidFill>
                    <a:schemeClr val="bg1"/>
                  </a:solidFill>
                </a:rPr>
                <a:t> </a:t>
              </a:r>
              <a:r>
                <a:rPr lang="en-US" dirty="0" err="1">
                  <a:solidFill>
                    <a:schemeClr val="bg1"/>
                  </a:solidFill>
                </a:rPr>
                <a:t>thuộc</a:t>
              </a:r>
              <a:r>
                <a:rPr lang="en-US" dirty="0">
                  <a:solidFill>
                    <a:schemeClr val="bg1"/>
                  </a:solidFill>
                </a:rPr>
                <a:t> Nature Publishing Group) .</a:t>
              </a:r>
            </a:p>
            <a:p>
              <a:r>
                <a:rPr lang="en-US" dirty="0">
                  <a:solidFill>
                    <a:schemeClr val="bg1"/>
                  </a:solidFill>
                </a:rPr>
                <a:t>-</a:t>
              </a:r>
              <a:r>
                <a:rPr lang="en-US" dirty="0" err="1">
                  <a:solidFill>
                    <a:schemeClr val="bg1"/>
                  </a:solidFill>
                </a:rPr>
                <a:t>Tên</a:t>
              </a:r>
              <a:r>
                <a:rPr lang="en-US" dirty="0">
                  <a:solidFill>
                    <a:schemeClr val="bg1"/>
                  </a:solidFill>
                </a:rPr>
                <a:t> </a:t>
              </a:r>
              <a:r>
                <a:rPr lang="en-US" dirty="0" err="1">
                  <a:solidFill>
                    <a:schemeClr val="bg1"/>
                  </a:solidFill>
                </a:rPr>
                <a:t>bài</a:t>
              </a:r>
              <a:r>
                <a:rPr lang="en-US" dirty="0">
                  <a:solidFill>
                    <a:schemeClr val="bg1"/>
                  </a:solidFill>
                </a:rPr>
                <a:t> </a:t>
              </a:r>
              <a:r>
                <a:rPr lang="en-US" dirty="0" err="1">
                  <a:solidFill>
                    <a:schemeClr val="bg1"/>
                  </a:solidFill>
                </a:rPr>
                <a:t>báo</a:t>
              </a:r>
              <a:r>
                <a:rPr lang="en-US" dirty="0">
                  <a:solidFill>
                    <a:schemeClr val="bg1"/>
                  </a:solidFill>
                </a:rPr>
                <a:t>:</a:t>
              </a:r>
            </a:p>
            <a:p>
              <a:r>
                <a:rPr lang="en-US" dirty="0">
                  <a:solidFill>
                    <a:schemeClr val="bg1"/>
                  </a:solidFill>
                </a:rPr>
                <a:t>Irregular sleep/wake patterns are associated with poorer academic performance and delayed circadian and sleep/wake timing in college students.</a:t>
              </a:r>
            </a:p>
            <a:p>
              <a:r>
                <a:rPr lang="en-US" dirty="0">
                  <a:solidFill>
                    <a:schemeClr val="bg1"/>
                  </a:solidFill>
                </a:rPr>
                <a:t>-</a:t>
              </a:r>
              <a:r>
                <a:rPr lang="en-US" dirty="0" err="1">
                  <a:solidFill>
                    <a:schemeClr val="bg1"/>
                  </a:solidFill>
                </a:rPr>
                <a:t>Đăng</a:t>
              </a:r>
              <a:r>
                <a:rPr lang="en-US" dirty="0">
                  <a:solidFill>
                    <a:schemeClr val="bg1"/>
                  </a:solidFill>
                </a:rPr>
                <a:t> </a:t>
              </a:r>
              <a:r>
                <a:rPr lang="en-US" dirty="0" err="1">
                  <a:solidFill>
                    <a:schemeClr val="bg1"/>
                  </a:solidFill>
                </a:rPr>
                <a:t>trên</a:t>
              </a:r>
              <a:r>
                <a:rPr lang="en-US" dirty="0">
                  <a:solidFill>
                    <a:schemeClr val="bg1"/>
                  </a:solidFill>
                </a:rPr>
                <a:t> </a:t>
              </a:r>
              <a:r>
                <a:rPr lang="en-US" dirty="0" err="1">
                  <a:solidFill>
                    <a:schemeClr val="bg1"/>
                  </a:solidFill>
                </a:rPr>
                <a:t>báo</a:t>
              </a:r>
              <a:r>
                <a:rPr lang="en-US" dirty="0">
                  <a:solidFill>
                    <a:schemeClr val="bg1"/>
                  </a:solidFill>
                </a:rPr>
                <a:t>: Scientific Reports (journal khoa </a:t>
              </a:r>
              <a:r>
                <a:rPr lang="en-US" dirty="0" err="1">
                  <a:solidFill>
                    <a:schemeClr val="bg1"/>
                  </a:solidFill>
                </a:rPr>
                <a:t>học</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phải</a:t>
              </a:r>
              <a:r>
                <a:rPr lang="en-US" dirty="0">
                  <a:solidFill>
                    <a:schemeClr val="bg1"/>
                  </a:solidFill>
                </a:rPr>
                <a:t> </a:t>
              </a:r>
              <a:r>
                <a:rPr lang="en-US" dirty="0" err="1">
                  <a:solidFill>
                    <a:schemeClr val="bg1"/>
                  </a:solidFill>
                </a:rPr>
                <a:t>báo</a:t>
              </a:r>
              <a:r>
                <a:rPr lang="en-US" dirty="0">
                  <a:solidFill>
                    <a:schemeClr val="bg1"/>
                  </a:solidFill>
                </a:rPr>
                <a:t> </a:t>
              </a:r>
              <a:r>
                <a:rPr lang="en-US" dirty="0" err="1">
                  <a:solidFill>
                    <a:schemeClr val="bg1"/>
                  </a:solidFill>
                </a:rPr>
                <a:t>phổ</a:t>
              </a:r>
              <a:r>
                <a:rPr lang="en-US" dirty="0">
                  <a:solidFill>
                    <a:schemeClr val="bg1"/>
                  </a:solidFill>
                </a:rPr>
                <a:t> </a:t>
              </a:r>
              <a:r>
                <a:rPr lang="en-US" dirty="0" err="1">
                  <a:solidFill>
                    <a:schemeClr val="bg1"/>
                  </a:solidFill>
                </a:rPr>
                <a:t>biến</a:t>
              </a:r>
              <a:r>
                <a:rPr lang="en-US" dirty="0">
                  <a:solidFill>
                    <a:schemeClr val="bg1"/>
                  </a:solidFill>
                </a:rPr>
                <a:t>).</a:t>
              </a:r>
            </a:p>
            <a:p>
              <a:r>
                <a:rPr lang="en-US" dirty="0">
                  <a:solidFill>
                    <a:schemeClr val="bg1"/>
                  </a:solidFill>
                </a:rPr>
                <a:t>-</a:t>
              </a:r>
              <a:r>
                <a:rPr lang="en-US" dirty="0" err="1">
                  <a:solidFill>
                    <a:schemeClr val="bg1"/>
                  </a:solidFill>
                </a:rPr>
                <a:t>Tác</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Nhóm</a:t>
              </a:r>
              <a:r>
                <a:rPr lang="en-US" dirty="0">
                  <a:solidFill>
                    <a:schemeClr val="bg1"/>
                  </a:solidFill>
                </a:rPr>
                <a:t> </a:t>
              </a:r>
              <a:r>
                <a:rPr lang="en-US" dirty="0" err="1">
                  <a:solidFill>
                    <a:schemeClr val="bg1"/>
                  </a:solidFill>
                </a:rPr>
                <a:t>tại</a:t>
              </a:r>
              <a:r>
                <a:rPr lang="en-US" dirty="0">
                  <a:solidFill>
                    <a:schemeClr val="bg1"/>
                  </a:solidFill>
                </a:rPr>
                <a:t> Brigham and Women’s Hospital, </a:t>
              </a:r>
              <a:r>
                <a:rPr lang="en-US" dirty="0" err="1">
                  <a:solidFill>
                    <a:schemeClr val="bg1"/>
                  </a:solidFill>
                </a:rPr>
                <a:t>nổi</a:t>
              </a:r>
              <a:r>
                <a:rPr lang="en-US" dirty="0">
                  <a:solidFill>
                    <a:schemeClr val="bg1"/>
                  </a:solidFill>
                </a:rPr>
                <a:t> </a:t>
              </a:r>
              <a:r>
                <a:rPr lang="en-US" dirty="0" err="1">
                  <a:solidFill>
                    <a:schemeClr val="bg1"/>
                  </a:solidFill>
                </a:rPr>
                <a:t>bật</a:t>
              </a:r>
              <a:r>
                <a:rPr lang="en-US" dirty="0">
                  <a:solidFill>
                    <a:schemeClr val="bg1"/>
                  </a:solidFill>
                </a:rPr>
                <a:t> </a:t>
              </a:r>
              <a:r>
                <a:rPr lang="en-US" dirty="0" err="1">
                  <a:solidFill>
                    <a:schemeClr val="bg1"/>
                  </a:solidFill>
                </a:rPr>
                <a:t>với</a:t>
              </a:r>
              <a:r>
                <a:rPr lang="en-US" dirty="0">
                  <a:solidFill>
                    <a:schemeClr val="bg1"/>
                  </a:solidFill>
                </a:rPr>
                <a:t> </a:t>
              </a:r>
              <a:r>
                <a:rPr lang="en-US" dirty="0" err="1">
                  <a:solidFill>
                    <a:schemeClr val="bg1"/>
                  </a:solidFill>
                </a:rPr>
                <a:t>nghiên</a:t>
              </a:r>
              <a:r>
                <a:rPr lang="en-US" dirty="0">
                  <a:solidFill>
                    <a:schemeClr val="bg1"/>
                  </a:solidFill>
                </a:rPr>
                <a:t> </a:t>
              </a:r>
              <a:r>
                <a:rPr lang="en-US" dirty="0" err="1">
                  <a:solidFill>
                    <a:schemeClr val="bg1"/>
                  </a:solidFill>
                </a:rPr>
                <a:t>cứu</a:t>
              </a:r>
              <a:r>
                <a:rPr lang="en-US" dirty="0">
                  <a:solidFill>
                    <a:schemeClr val="bg1"/>
                  </a:solidFill>
                </a:rPr>
                <a:t> </a:t>
              </a:r>
              <a:r>
                <a:rPr lang="en-US" dirty="0" err="1">
                  <a:solidFill>
                    <a:schemeClr val="bg1"/>
                  </a:solidFill>
                </a:rPr>
                <a:t>về</a:t>
              </a:r>
              <a:r>
                <a:rPr lang="en-US" dirty="0">
                  <a:solidFill>
                    <a:schemeClr val="bg1"/>
                  </a:solidFill>
                </a:rPr>
                <a:t> </a:t>
              </a:r>
              <a:r>
                <a:rPr lang="en-US" dirty="0" err="1">
                  <a:solidFill>
                    <a:schemeClr val="bg1"/>
                  </a:solidFill>
                </a:rPr>
                <a:t>nhịp</a:t>
              </a:r>
              <a:r>
                <a:rPr lang="en-US" dirty="0">
                  <a:solidFill>
                    <a:schemeClr val="bg1"/>
                  </a:solidFill>
                </a:rPr>
                <a:t> </a:t>
              </a:r>
              <a:r>
                <a:rPr lang="en-US" dirty="0" err="1">
                  <a:solidFill>
                    <a:schemeClr val="bg1"/>
                  </a:solidFill>
                </a:rPr>
                <a:t>sinh</a:t>
              </a:r>
              <a:r>
                <a:rPr lang="en-US" dirty="0">
                  <a:solidFill>
                    <a:schemeClr val="bg1"/>
                  </a:solidFill>
                </a:rPr>
                <a:t> </a:t>
              </a:r>
              <a:r>
                <a:rPr lang="en-US" dirty="0" err="1">
                  <a:solidFill>
                    <a:schemeClr val="bg1"/>
                  </a:solidFill>
                </a:rPr>
                <a:t>học</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giấc</a:t>
              </a:r>
              <a:r>
                <a:rPr lang="en-US" dirty="0">
                  <a:solidFill>
                    <a:schemeClr val="bg1"/>
                  </a:solidFill>
                </a:rPr>
                <a:t> </a:t>
              </a:r>
              <a:r>
                <a:rPr lang="en-US" dirty="0" err="1">
                  <a:solidFill>
                    <a:schemeClr val="bg1"/>
                  </a:solidFill>
                </a:rPr>
                <a:t>ngủ</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tổ</a:t>
              </a:r>
              <a:r>
                <a:rPr lang="en-US" dirty="0">
                  <a:solidFill>
                    <a:schemeClr val="bg1"/>
                  </a:solidFill>
                </a:rPr>
                <a:t> </a:t>
              </a:r>
              <a:r>
                <a:rPr lang="en-US" dirty="0" err="1">
                  <a:solidFill>
                    <a:schemeClr val="bg1"/>
                  </a:solidFill>
                </a:rPr>
                <a:t>chức</a:t>
              </a:r>
              <a:r>
                <a:rPr lang="en-US" dirty="0">
                  <a:solidFill>
                    <a:schemeClr val="bg1"/>
                  </a:solidFill>
                </a:rPr>
                <a:t> </a:t>
              </a:r>
              <a:r>
                <a:rPr lang="en-US" dirty="0" err="1">
                  <a:solidFill>
                    <a:schemeClr val="bg1"/>
                  </a:solidFill>
                </a:rPr>
                <a:t>hàng</a:t>
              </a:r>
              <a:r>
                <a:rPr lang="en-US" dirty="0">
                  <a:solidFill>
                    <a:schemeClr val="bg1"/>
                  </a:solidFill>
                </a:rPr>
                <a:t> </a:t>
              </a:r>
              <a:r>
                <a:rPr lang="en-US" dirty="0" err="1">
                  <a:solidFill>
                    <a:schemeClr val="bg1"/>
                  </a:solidFill>
                </a:rPr>
                <a:t>đầu</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lĩnh</a:t>
              </a:r>
              <a:r>
                <a:rPr lang="en-US" dirty="0">
                  <a:solidFill>
                    <a:schemeClr val="bg1"/>
                  </a:solidFill>
                </a:rPr>
                <a:t> </a:t>
              </a:r>
              <a:r>
                <a:rPr lang="en-US" dirty="0" err="1">
                  <a:solidFill>
                    <a:schemeClr val="bg1"/>
                  </a:solidFill>
                </a:rPr>
                <a:t>vực</a:t>
              </a:r>
              <a:r>
                <a:rPr lang="en-US" dirty="0">
                  <a:solidFill>
                    <a:schemeClr val="bg1"/>
                  </a:solidFill>
                </a:rPr>
                <a:t> </a:t>
              </a:r>
              <a:r>
                <a:rPr lang="en-US" dirty="0" err="1">
                  <a:solidFill>
                    <a:schemeClr val="bg1"/>
                  </a:solidFill>
                </a:rPr>
                <a:t>giấc</a:t>
              </a:r>
              <a:r>
                <a:rPr lang="en-US" dirty="0">
                  <a:solidFill>
                    <a:schemeClr val="bg1"/>
                  </a:solidFill>
                </a:rPr>
                <a:t> </a:t>
              </a:r>
              <a:r>
                <a:rPr lang="en-US" dirty="0" err="1">
                  <a:solidFill>
                    <a:schemeClr val="bg1"/>
                  </a:solidFill>
                </a:rPr>
                <a:t>ngủ</a:t>
              </a:r>
              <a:r>
                <a:rPr lang="en-US" dirty="0">
                  <a:solidFill>
                    <a:schemeClr val="bg1"/>
                  </a:solidFill>
                </a:rPr>
                <a:t> &amp; </a:t>
              </a:r>
              <a:r>
                <a:rPr lang="en-US" dirty="0" err="1">
                  <a:solidFill>
                    <a:schemeClr val="bg1"/>
                  </a:solidFill>
                </a:rPr>
                <a:t>sức</a:t>
              </a:r>
              <a:r>
                <a:rPr lang="en-US" dirty="0">
                  <a:solidFill>
                    <a:schemeClr val="bg1"/>
                  </a:solidFill>
                </a:rPr>
                <a:t> </a:t>
              </a:r>
              <a:r>
                <a:rPr lang="en-US" dirty="0" err="1">
                  <a:solidFill>
                    <a:schemeClr val="bg1"/>
                  </a:solidFill>
                </a:rPr>
                <a:t>khỏe</a:t>
              </a:r>
              <a:r>
                <a:rPr lang="en-US" dirty="0">
                  <a:solidFill>
                    <a:schemeClr val="bg1"/>
                  </a:solidFill>
                </a:rPr>
                <a:t> </a:t>
              </a:r>
              <a:r>
                <a:rPr lang="en-US" dirty="0" err="1">
                  <a:solidFill>
                    <a:schemeClr val="bg1"/>
                  </a:solidFill>
                </a:rPr>
                <a:t>sinh</a:t>
              </a:r>
              <a:r>
                <a:rPr lang="en-US" dirty="0">
                  <a:solidFill>
                    <a:schemeClr val="bg1"/>
                  </a:solidFill>
                </a:rPr>
                <a:t> </a:t>
              </a:r>
              <a:r>
                <a:rPr lang="en-US" dirty="0" err="1">
                  <a:solidFill>
                    <a:schemeClr val="bg1"/>
                  </a:solidFill>
                </a:rPr>
                <a:t>trắc</a:t>
              </a:r>
              <a:r>
                <a:rPr lang="en-US" dirty="0">
                  <a:solidFill>
                    <a:schemeClr val="bg1"/>
                  </a:solidFill>
                </a:rPr>
                <a:t> </a:t>
              </a:r>
              <a:r>
                <a:rPr lang="en-US" dirty="0" err="1">
                  <a:solidFill>
                    <a:schemeClr val="bg1"/>
                  </a:solidFill>
                </a:rPr>
                <a:t>học</a:t>
              </a:r>
              <a:r>
                <a:rPr lang="en-US" dirty="0">
                  <a:solidFill>
                    <a:schemeClr val="bg1"/>
                  </a:solidFill>
                </a:rPr>
                <a:t>, </a:t>
              </a:r>
              <a:r>
                <a:rPr lang="en-US" dirty="0" err="1">
                  <a:solidFill>
                    <a:schemeClr val="bg1"/>
                  </a:solidFill>
                </a:rPr>
                <a:t>tác</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chính</a:t>
              </a:r>
              <a:r>
                <a:rPr lang="en-US" dirty="0">
                  <a:solidFill>
                    <a:schemeClr val="bg1"/>
                  </a:solidFill>
                </a:rPr>
                <a:t> (Phillips).</a:t>
              </a:r>
              <a:endParaRPr lang="en-US" dirty="0">
                <a:solidFill>
                  <a:schemeClr val="bg1"/>
                </a:solidFill>
                <a:latin typeface="Futura"/>
                <a:ea typeface="Futura"/>
                <a:cs typeface="Futura"/>
                <a:sym typeface="Futura"/>
              </a:endParaRPr>
            </a:p>
          </p:txBody>
        </p:sp>
      </p:grpSp>
      <p:grpSp>
        <p:nvGrpSpPr>
          <p:cNvPr id="28" name="Group 2">
            <a:extLst>
              <a:ext uri="{FF2B5EF4-FFF2-40B4-BE49-F238E27FC236}">
                <a16:creationId xmlns:a16="http://schemas.microsoft.com/office/drawing/2014/main" id="{B5262BD3-307B-4457-85FE-F268B4FB8A4C}"/>
              </a:ext>
            </a:extLst>
          </p:cNvPr>
          <p:cNvGrpSpPr/>
          <p:nvPr/>
        </p:nvGrpSpPr>
        <p:grpSpPr>
          <a:xfrm>
            <a:off x="0" y="0"/>
            <a:ext cx="10241280" cy="621437"/>
            <a:chOff x="0" y="0"/>
            <a:chExt cx="12192000" cy="1554290"/>
          </a:xfrm>
        </p:grpSpPr>
        <p:sp>
          <p:nvSpPr>
            <p:cNvPr id="29" name="Freeform 3">
              <a:extLst>
                <a:ext uri="{FF2B5EF4-FFF2-40B4-BE49-F238E27FC236}">
                  <a16:creationId xmlns:a16="http://schemas.microsoft.com/office/drawing/2014/main" id="{2703A92C-1E7B-4A83-A378-1CE21DE625F3}"/>
                </a:ext>
              </a:extLst>
            </p:cNvPr>
            <p:cNvSpPr/>
            <p:nvPr/>
          </p:nvSpPr>
          <p:spPr>
            <a:xfrm>
              <a:off x="0" y="0"/>
              <a:ext cx="12192000" cy="1554226"/>
            </a:xfrm>
            <a:custGeom>
              <a:avLst/>
              <a:gdLst/>
              <a:ahLst/>
              <a:cxnLst/>
              <a:rect l="l" t="t" r="r" b="b"/>
              <a:pathLst>
                <a:path w="12192000" h="1554226">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txBody>
            <a:bodyPr/>
            <a:lstStyle/>
            <a:p>
              <a:endParaRPr lang="en-US" sz="2400" dirty="0"/>
            </a:p>
          </p:txBody>
        </p:sp>
      </p:grpSp>
      <p:grpSp>
        <p:nvGrpSpPr>
          <p:cNvPr id="30" name="Group 4">
            <a:extLst>
              <a:ext uri="{FF2B5EF4-FFF2-40B4-BE49-F238E27FC236}">
                <a16:creationId xmlns:a16="http://schemas.microsoft.com/office/drawing/2014/main" id="{3FB582DC-6C6C-4B59-A8DB-BE3870E68A9B}"/>
              </a:ext>
            </a:extLst>
          </p:cNvPr>
          <p:cNvGrpSpPr/>
          <p:nvPr/>
        </p:nvGrpSpPr>
        <p:grpSpPr>
          <a:xfrm>
            <a:off x="0" y="-155734"/>
            <a:ext cx="624205" cy="777145"/>
            <a:chOff x="0" y="0"/>
            <a:chExt cx="1248410" cy="1554290"/>
          </a:xfrm>
        </p:grpSpPr>
        <p:sp>
          <p:nvSpPr>
            <p:cNvPr id="31" name="Freeform 5">
              <a:extLst>
                <a:ext uri="{FF2B5EF4-FFF2-40B4-BE49-F238E27FC236}">
                  <a16:creationId xmlns:a16="http://schemas.microsoft.com/office/drawing/2014/main" id="{A73D5B13-D1FD-40DE-BB50-D1C0F4A09B9D}"/>
                </a:ext>
              </a:extLst>
            </p:cNvPr>
            <p:cNvSpPr/>
            <p:nvPr/>
          </p:nvSpPr>
          <p:spPr>
            <a:xfrm>
              <a:off x="0" y="0"/>
              <a:ext cx="1248410" cy="1554353"/>
            </a:xfrm>
            <a:custGeom>
              <a:avLst/>
              <a:gdLst/>
              <a:ahLst/>
              <a:cxnLst/>
              <a:rect l="l" t="t" r="r" b="b"/>
              <a:pathLst>
                <a:path w="1248410" h="1554353">
                  <a:moveTo>
                    <a:pt x="0" y="0"/>
                  </a:moveTo>
                  <a:lnTo>
                    <a:pt x="471297" y="0"/>
                  </a:lnTo>
                  <a:lnTo>
                    <a:pt x="1248410" y="777113"/>
                  </a:lnTo>
                  <a:lnTo>
                    <a:pt x="471297" y="1554353"/>
                  </a:lnTo>
                  <a:lnTo>
                    <a:pt x="0" y="1554353"/>
                  </a:lnTo>
                  <a:lnTo>
                    <a:pt x="0" y="0"/>
                  </a:lnTo>
                  <a:close/>
                </a:path>
              </a:pathLst>
            </a:custGeom>
            <a:solidFill>
              <a:srgbClr val="E72929"/>
            </a:solidFill>
          </p:spPr>
          <p:txBody>
            <a:bodyPr/>
            <a:lstStyle/>
            <a:p>
              <a:endParaRPr lang="en-US" sz="2400"/>
            </a:p>
          </p:txBody>
        </p:sp>
      </p:grpSp>
      <p:sp>
        <p:nvSpPr>
          <p:cNvPr id="32" name="TextBox 18">
            <a:extLst>
              <a:ext uri="{FF2B5EF4-FFF2-40B4-BE49-F238E27FC236}">
                <a16:creationId xmlns:a16="http://schemas.microsoft.com/office/drawing/2014/main" id="{D4720B31-D21C-4473-818C-8B9C9FEC45D9}"/>
              </a:ext>
            </a:extLst>
          </p:cNvPr>
          <p:cNvSpPr txBox="1"/>
          <p:nvPr/>
        </p:nvSpPr>
        <p:spPr>
          <a:xfrm>
            <a:off x="624205" y="111517"/>
            <a:ext cx="9265519" cy="470129"/>
          </a:xfrm>
          <a:prstGeom prst="rect">
            <a:avLst/>
          </a:prstGeom>
        </p:spPr>
        <p:txBody>
          <a:bodyPr wrap="square" lIns="0" tIns="0" rIns="0" bIns="0" rtlCol="0" anchor="t">
            <a:spAutoFit/>
          </a:bodyPr>
          <a:lstStyle/>
          <a:p>
            <a:pPr>
              <a:lnSpc>
                <a:spcPts val="1833"/>
              </a:lnSpc>
            </a:pPr>
            <a:r>
              <a:rPr lang="en-US" b="1" dirty="0" err="1">
                <a:solidFill>
                  <a:srgbClr val="403C4E"/>
                </a:solidFill>
                <a:latin typeface="Times New Roman" panose="02020603050405020304" pitchFamily="18" charset="0"/>
                <a:ea typeface="Merriweather Bold" pitchFamily="34" charset="-122"/>
                <a:cs typeface="Times New Roman" panose="02020603050405020304" pitchFamily="18" charset="0"/>
              </a:rPr>
              <a:t>Luận</a:t>
            </a:r>
            <a:r>
              <a:rPr lang="en-US" b="1" dirty="0">
                <a:solidFill>
                  <a:srgbClr val="403C4E"/>
                </a:solidFill>
                <a:latin typeface="Times New Roman" panose="02020603050405020304" pitchFamily="18" charset="0"/>
                <a:ea typeface="Merriweather Bold" pitchFamily="34" charset="-122"/>
                <a:cs typeface="Times New Roman" panose="02020603050405020304" pitchFamily="18" charset="0"/>
              </a:rPr>
              <a:t> </a:t>
            </a:r>
            <a:r>
              <a:rPr lang="en-US" b="1" dirty="0" err="1">
                <a:solidFill>
                  <a:srgbClr val="403C4E"/>
                </a:solidFill>
                <a:latin typeface="Times New Roman" panose="02020603050405020304" pitchFamily="18" charset="0"/>
                <a:ea typeface="Merriweather Bold" pitchFamily="34" charset="-122"/>
                <a:cs typeface="Times New Roman" panose="02020603050405020304" pitchFamily="18" charset="0"/>
              </a:rPr>
              <a:t>điểm</a:t>
            </a:r>
            <a:r>
              <a:rPr lang="en-US" b="1" dirty="0">
                <a:solidFill>
                  <a:srgbClr val="403C4E"/>
                </a:solidFill>
                <a:latin typeface="Times New Roman" panose="02020603050405020304" pitchFamily="18" charset="0"/>
                <a:ea typeface="Merriweather Bold" pitchFamily="34" charset="-122"/>
                <a:cs typeface="Times New Roman" panose="02020603050405020304" pitchFamily="18" charset="0"/>
              </a:rPr>
              <a:t> 2. </a:t>
            </a:r>
            <a:r>
              <a:rPr lang="vi-VN" b="1" dirty="0">
                <a:solidFill>
                  <a:srgbClr val="403C4E"/>
                </a:solidFill>
                <a:latin typeface="Times New Roman" panose="02020603050405020304" pitchFamily="18" charset="0"/>
                <a:ea typeface="Merriweather Bold" pitchFamily="34" charset="-122"/>
                <a:cs typeface="Times New Roman" panose="02020603050405020304" pitchFamily="18" charset="0"/>
              </a:rPr>
              <a:t>Sinh hoạt không điều độ dẫn đến suy giảm chất lượng học tập, thể hiện qua điểm số thấp hơn, quá trình tiếp thu kiến thức chậm và hiệu suất thi giảm.</a:t>
            </a:r>
          </a:p>
        </p:txBody>
      </p:sp>
      <p:grpSp>
        <p:nvGrpSpPr>
          <p:cNvPr id="40" name="Group 39">
            <a:extLst>
              <a:ext uri="{FF2B5EF4-FFF2-40B4-BE49-F238E27FC236}">
                <a16:creationId xmlns:a16="http://schemas.microsoft.com/office/drawing/2014/main" id="{542B0FA1-E078-4CFE-BFAE-98664D81BE16}"/>
              </a:ext>
            </a:extLst>
          </p:cNvPr>
          <p:cNvGrpSpPr/>
          <p:nvPr/>
        </p:nvGrpSpPr>
        <p:grpSpPr>
          <a:xfrm>
            <a:off x="3463867" y="777114"/>
            <a:ext cx="4649530" cy="5969338"/>
            <a:chOff x="-626804" y="693163"/>
            <a:chExt cx="4476810" cy="5969338"/>
          </a:xfrm>
        </p:grpSpPr>
        <p:grpSp>
          <p:nvGrpSpPr>
            <p:cNvPr id="41" name="Group 2">
              <a:extLst>
                <a:ext uri="{FF2B5EF4-FFF2-40B4-BE49-F238E27FC236}">
                  <a16:creationId xmlns:a16="http://schemas.microsoft.com/office/drawing/2014/main" id="{FABED02F-1DD4-4C10-AB7B-8F9D8126A574}"/>
                </a:ext>
              </a:extLst>
            </p:cNvPr>
            <p:cNvGrpSpPr/>
            <p:nvPr/>
          </p:nvGrpSpPr>
          <p:grpSpPr>
            <a:xfrm>
              <a:off x="219450" y="693163"/>
              <a:ext cx="3630556" cy="5969338"/>
              <a:chOff x="80841" y="-123328"/>
              <a:chExt cx="5516269" cy="11938644"/>
            </a:xfrm>
          </p:grpSpPr>
          <p:sp>
            <p:nvSpPr>
              <p:cNvPr id="44" name="Freeform 3">
                <a:extLst>
                  <a:ext uri="{FF2B5EF4-FFF2-40B4-BE49-F238E27FC236}">
                    <a16:creationId xmlns:a16="http://schemas.microsoft.com/office/drawing/2014/main" id="{52E5A888-DE16-437D-8C04-F2BFCE458DB8}"/>
                  </a:ext>
                </a:extLst>
              </p:cNvPr>
              <p:cNvSpPr/>
              <p:nvPr/>
            </p:nvSpPr>
            <p:spPr>
              <a:xfrm>
                <a:off x="80841" y="-123328"/>
                <a:ext cx="5516269" cy="11938644"/>
              </a:xfrm>
              <a:custGeom>
                <a:avLst/>
                <a:gdLst/>
                <a:ahLst/>
                <a:cxnLst/>
                <a:rect l="l" t="t" r="r" b="b"/>
                <a:pathLst>
                  <a:path w="6201664" h="7466330">
                    <a:moveTo>
                      <a:pt x="0" y="0"/>
                    </a:moveTo>
                    <a:lnTo>
                      <a:pt x="6201664" y="0"/>
                    </a:lnTo>
                    <a:lnTo>
                      <a:pt x="6201664" y="7466330"/>
                    </a:lnTo>
                    <a:lnTo>
                      <a:pt x="0" y="7466330"/>
                    </a:lnTo>
                  </a:path>
                </a:pathLst>
              </a:custGeom>
              <a:solidFill>
                <a:srgbClr val="E72929"/>
              </a:solidFill>
            </p:spPr>
            <p:txBody>
              <a:bodyPr/>
              <a:lstStyle/>
              <a:p>
                <a:endParaRPr lang="en-US" sz="1200" dirty="0"/>
              </a:p>
            </p:txBody>
          </p:sp>
        </p:grpSp>
        <p:sp>
          <p:nvSpPr>
            <p:cNvPr id="42" name="TextBox 21">
              <a:extLst>
                <a:ext uri="{FF2B5EF4-FFF2-40B4-BE49-F238E27FC236}">
                  <a16:creationId xmlns:a16="http://schemas.microsoft.com/office/drawing/2014/main" id="{800C373C-8FD2-4367-9748-F91E732EA982}"/>
                </a:ext>
              </a:extLst>
            </p:cNvPr>
            <p:cNvSpPr txBox="1"/>
            <p:nvPr/>
          </p:nvSpPr>
          <p:spPr>
            <a:xfrm>
              <a:off x="-626804" y="712590"/>
              <a:ext cx="3738804" cy="307777"/>
            </a:xfrm>
            <a:prstGeom prst="rect">
              <a:avLst/>
            </a:prstGeom>
          </p:spPr>
          <p:txBody>
            <a:bodyPr wrap="square" lIns="0" tIns="0" rIns="0" bIns="0" rtlCol="0" anchor="t">
              <a:spAutoFit/>
            </a:bodyPr>
            <a:lstStyle/>
            <a:p>
              <a:pPr algn="ctr">
                <a:lnSpc>
                  <a:spcPts val="2400"/>
                </a:lnSpc>
              </a:pPr>
              <a:r>
                <a:rPr lang="en-US" sz="2000" b="1" dirty="0" err="1">
                  <a:solidFill>
                    <a:srgbClr val="FFFFFF"/>
                  </a:solidFill>
                  <a:latin typeface="Futura Ultra-Bold"/>
                  <a:ea typeface="Futura Ultra-Bold"/>
                  <a:cs typeface="Futura Ultra-Bold"/>
                  <a:sym typeface="Futura Ultra-Bold"/>
                </a:rPr>
                <a:t>Nguồn</a:t>
              </a:r>
              <a:r>
                <a:rPr lang="en-US" sz="2000" b="1" dirty="0">
                  <a:solidFill>
                    <a:srgbClr val="FFFFFF"/>
                  </a:solidFill>
                  <a:latin typeface="Futura Ultra-Bold"/>
                  <a:ea typeface="Futura Ultra-Bold"/>
                  <a:cs typeface="Futura Ultra-Bold"/>
                  <a:sym typeface="Futura Ultra-Bold"/>
                </a:rPr>
                <a:t> </a:t>
              </a:r>
              <a:r>
                <a:rPr lang="en-US" sz="2000" b="1" dirty="0" err="1">
                  <a:solidFill>
                    <a:srgbClr val="FFFFFF"/>
                  </a:solidFill>
                  <a:latin typeface="Futura Ultra-Bold"/>
                  <a:ea typeface="Futura Ultra-Bold"/>
                  <a:cs typeface="Futura Ultra-Bold"/>
                  <a:sym typeface="Futura Ultra-Bold"/>
                </a:rPr>
                <a:t>tài</a:t>
              </a:r>
              <a:r>
                <a:rPr lang="en-US" sz="2000" b="1" dirty="0">
                  <a:solidFill>
                    <a:srgbClr val="FFFFFF"/>
                  </a:solidFill>
                  <a:latin typeface="Futura Ultra-Bold"/>
                  <a:ea typeface="Futura Ultra-Bold"/>
                  <a:cs typeface="Futura Ultra-Bold"/>
                  <a:sym typeface="Futura Ultra-Bold"/>
                </a:rPr>
                <a:t> </a:t>
              </a:r>
              <a:r>
                <a:rPr lang="en-US" sz="2000" b="1" dirty="0" err="1">
                  <a:solidFill>
                    <a:srgbClr val="FFFFFF"/>
                  </a:solidFill>
                  <a:latin typeface="Futura Ultra-Bold"/>
                  <a:ea typeface="Futura Ultra-Bold"/>
                  <a:cs typeface="Futura Ultra-Bold"/>
                  <a:sym typeface="Futura Ultra-Bold"/>
                </a:rPr>
                <a:t>liệu</a:t>
              </a:r>
              <a:r>
                <a:rPr lang="en-US" sz="2000" b="1" dirty="0">
                  <a:solidFill>
                    <a:srgbClr val="FFFFFF"/>
                  </a:solidFill>
                  <a:latin typeface="Futura Ultra-Bold"/>
                  <a:ea typeface="Futura Ultra-Bold"/>
                  <a:cs typeface="Futura Ultra-Bold"/>
                  <a:sym typeface="Futura Ultra-Bold"/>
                </a:rPr>
                <a:t> 2</a:t>
              </a:r>
            </a:p>
          </p:txBody>
        </p:sp>
        <p:sp>
          <p:nvSpPr>
            <p:cNvPr id="43" name="TextBox 22">
              <a:extLst>
                <a:ext uri="{FF2B5EF4-FFF2-40B4-BE49-F238E27FC236}">
                  <a16:creationId xmlns:a16="http://schemas.microsoft.com/office/drawing/2014/main" id="{A3088C18-9FE6-4DE4-8D8B-2BCA3B0BBEEE}"/>
                </a:ext>
              </a:extLst>
            </p:cNvPr>
            <p:cNvSpPr txBox="1"/>
            <p:nvPr/>
          </p:nvSpPr>
          <p:spPr>
            <a:xfrm>
              <a:off x="379731" y="1078648"/>
              <a:ext cx="3337597" cy="5539978"/>
            </a:xfrm>
            <a:prstGeom prst="rect">
              <a:avLst/>
            </a:prstGeom>
          </p:spPr>
          <p:txBody>
            <a:bodyPr wrap="square" lIns="0" tIns="0" rIns="0" bIns="0" rtlCol="0" anchor="t">
              <a:spAutoFit/>
            </a:bodyPr>
            <a:lstStyle/>
            <a:p>
              <a:r>
                <a:rPr lang="en-US" b="1" dirty="0" err="1">
                  <a:solidFill>
                    <a:schemeClr val="bg1"/>
                  </a:solidFill>
                </a:rPr>
                <a:t>Nghiên</a:t>
              </a:r>
              <a:r>
                <a:rPr lang="en-US" b="1" dirty="0">
                  <a:solidFill>
                    <a:schemeClr val="bg1"/>
                  </a:solidFill>
                </a:rPr>
                <a:t> </a:t>
              </a:r>
              <a:r>
                <a:rPr lang="en-US" b="1" dirty="0" err="1">
                  <a:solidFill>
                    <a:schemeClr val="bg1"/>
                  </a:solidFill>
                </a:rPr>
                <a:t>cứu</a:t>
              </a:r>
              <a:r>
                <a:rPr lang="en-US" b="1" dirty="0">
                  <a:solidFill>
                    <a:schemeClr val="bg1"/>
                  </a:solidFill>
                </a:rPr>
                <a:t> “social jet lag” (</a:t>
              </a:r>
              <a:r>
                <a:rPr lang="en-US" b="1" dirty="0" err="1">
                  <a:solidFill>
                    <a:schemeClr val="bg1"/>
                  </a:solidFill>
                </a:rPr>
                <a:t>Smarr</a:t>
              </a:r>
              <a:r>
                <a:rPr lang="en-US" b="1" dirty="0">
                  <a:solidFill>
                    <a:schemeClr val="bg1"/>
                  </a:solidFill>
                </a:rPr>
                <a:t> &amp; Schirmer, 2018)</a:t>
              </a:r>
            </a:p>
            <a:p>
              <a:r>
                <a:rPr lang="en-US" dirty="0">
                  <a:solidFill>
                    <a:schemeClr val="bg1"/>
                  </a:solidFill>
                </a:rPr>
                <a:t>-</a:t>
              </a:r>
              <a:r>
                <a:rPr lang="en-US" dirty="0" err="1">
                  <a:solidFill>
                    <a:schemeClr val="bg1"/>
                  </a:solidFill>
                </a:rPr>
                <a:t>Tên</a:t>
              </a:r>
              <a:r>
                <a:rPr lang="en-US" dirty="0">
                  <a:solidFill>
                    <a:schemeClr val="bg1"/>
                  </a:solidFill>
                </a:rPr>
                <a:t> </a:t>
              </a:r>
              <a:r>
                <a:rPr lang="en-US" dirty="0" err="1">
                  <a:solidFill>
                    <a:schemeClr val="bg1"/>
                  </a:solidFill>
                </a:rPr>
                <a:t>bài</a:t>
              </a:r>
              <a:r>
                <a:rPr lang="en-US" dirty="0">
                  <a:solidFill>
                    <a:schemeClr val="bg1"/>
                  </a:solidFill>
                </a:rPr>
                <a:t> </a:t>
              </a:r>
              <a:r>
                <a:rPr lang="en-US" dirty="0" err="1">
                  <a:solidFill>
                    <a:schemeClr val="bg1"/>
                  </a:solidFill>
                </a:rPr>
                <a:t>báo</a:t>
              </a:r>
              <a:r>
                <a:rPr lang="en-US" dirty="0">
                  <a:solidFill>
                    <a:schemeClr val="bg1"/>
                  </a:solidFill>
                </a:rPr>
                <a:t>:</a:t>
              </a:r>
            </a:p>
            <a:p>
              <a:r>
                <a:rPr lang="en-US" dirty="0">
                  <a:solidFill>
                    <a:schemeClr val="bg1"/>
                  </a:solidFill>
                </a:rPr>
                <a:t>3.4 million real-world learning management system logins reveal the majority of students experience social jet lag correlated with decreased academic performance.</a:t>
              </a:r>
            </a:p>
            <a:p>
              <a:endParaRPr lang="en-US" dirty="0">
                <a:solidFill>
                  <a:schemeClr val="bg1"/>
                </a:solidFill>
              </a:endParaRPr>
            </a:p>
            <a:p>
              <a:r>
                <a:rPr lang="en-US" dirty="0">
                  <a:solidFill>
                    <a:schemeClr val="bg1"/>
                  </a:solidFill>
                </a:rPr>
                <a:t>-</a:t>
              </a:r>
              <a:r>
                <a:rPr lang="en-US" dirty="0" err="1">
                  <a:solidFill>
                    <a:schemeClr val="bg1"/>
                  </a:solidFill>
                </a:rPr>
                <a:t>Thời</a:t>
              </a:r>
              <a:r>
                <a:rPr lang="en-US" dirty="0">
                  <a:solidFill>
                    <a:schemeClr val="bg1"/>
                  </a:solidFill>
                </a:rPr>
                <a:t> </a:t>
              </a:r>
              <a:r>
                <a:rPr lang="en-US" dirty="0" err="1">
                  <a:solidFill>
                    <a:schemeClr val="bg1"/>
                  </a:solidFill>
                </a:rPr>
                <a:t>gian</a:t>
              </a:r>
              <a:r>
                <a:rPr lang="en-US" dirty="0">
                  <a:solidFill>
                    <a:schemeClr val="bg1"/>
                  </a:solidFill>
                </a:rPr>
                <a:t> </a:t>
              </a:r>
              <a:r>
                <a:rPr lang="en-US" dirty="0" err="1">
                  <a:solidFill>
                    <a:schemeClr val="bg1"/>
                  </a:solidFill>
                </a:rPr>
                <a:t>đăng</a:t>
              </a:r>
              <a:r>
                <a:rPr lang="en-US" dirty="0">
                  <a:solidFill>
                    <a:schemeClr val="bg1"/>
                  </a:solidFill>
                </a:rPr>
                <a:t>: </a:t>
              </a:r>
              <a:r>
                <a:rPr lang="en-US" dirty="0" err="1">
                  <a:solidFill>
                    <a:schemeClr val="bg1"/>
                  </a:solidFill>
                </a:rPr>
                <a:t>Nghiên</a:t>
              </a:r>
              <a:r>
                <a:rPr lang="en-US" dirty="0">
                  <a:solidFill>
                    <a:schemeClr val="bg1"/>
                  </a:solidFill>
                </a:rPr>
                <a:t> </a:t>
              </a:r>
              <a:r>
                <a:rPr lang="en-US" dirty="0" err="1">
                  <a:solidFill>
                    <a:schemeClr val="bg1"/>
                  </a:solidFill>
                </a:rPr>
                <a:t>cứu</a:t>
              </a:r>
              <a:r>
                <a:rPr lang="en-US" dirty="0">
                  <a:solidFill>
                    <a:schemeClr val="bg1"/>
                  </a:solidFill>
                </a:rPr>
                <a:t> </a:t>
              </a:r>
              <a:r>
                <a:rPr lang="en-US" dirty="0" err="1">
                  <a:solidFill>
                    <a:schemeClr val="bg1"/>
                  </a:solidFill>
                </a:rPr>
                <a:t>được</a:t>
              </a:r>
              <a:r>
                <a:rPr lang="en-US" dirty="0">
                  <a:solidFill>
                    <a:schemeClr val="bg1"/>
                  </a:solidFill>
                </a:rPr>
                <a:t> </a:t>
              </a:r>
              <a:r>
                <a:rPr lang="en-US" dirty="0" err="1">
                  <a:solidFill>
                    <a:schemeClr val="bg1"/>
                  </a:solidFill>
                </a:rPr>
                <a:t>đăng</a:t>
              </a:r>
              <a:r>
                <a:rPr lang="en-US" dirty="0">
                  <a:solidFill>
                    <a:schemeClr val="bg1"/>
                  </a:solidFill>
                </a:rPr>
                <a:t> </a:t>
              </a:r>
              <a:r>
                <a:rPr lang="en-US" dirty="0" err="1">
                  <a:solidFill>
                    <a:schemeClr val="bg1"/>
                  </a:solidFill>
                </a:rPr>
                <a:t>trên</a:t>
              </a:r>
              <a:r>
                <a:rPr lang="en-US" dirty="0">
                  <a:solidFill>
                    <a:schemeClr val="bg1"/>
                  </a:solidFill>
                </a:rPr>
                <a:t> Scientific Reports </a:t>
              </a:r>
              <a:r>
                <a:rPr lang="en-US" dirty="0" err="1">
                  <a:solidFill>
                    <a:schemeClr val="bg1"/>
                  </a:solidFill>
                </a:rPr>
                <a:t>vào</a:t>
              </a:r>
              <a:r>
                <a:rPr lang="en-US" dirty="0">
                  <a:solidFill>
                    <a:schemeClr val="bg1"/>
                  </a:solidFill>
                </a:rPr>
                <a:t> </a:t>
              </a:r>
              <a:r>
                <a:rPr lang="en-US" dirty="0" err="1">
                  <a:solidFill>
                    <a:schemeClr val="bg1"/>
                  </a:solidFill>
                </a:rPr>
                <a:t>khoảng</a:t>
              </a:r>
              <a:r>
                <a:rPr lang="en-US" dirty="0">
                  <a:solidFill>
                    <a:schemeClr val="bg1"/>
                  </a:solidFill>
                </a:rPr>
                <a:t> </a:t>
              </a:r>
              <a:r>
                <a:rPr lang="en-US" dirty="0" err="1">
                  <a:solidFill>
                    <a:schemeClr val="bg1"/>
                  </a:solidFill>
                </a:rPr>
                <a:t>năm</a:t>
              </a:r>
              <a:r>
                <a:rPr lang="en-US" dirty="0">
                  <a:solidFill>
                    <a:schemeClr val="bg1"/>
                  </a:solidFill>
                </a:rPr>
                <a:t> 2018 .</a:t>
              </a:r>
            </a:p>
            <a:p>
              <a:endParaRPr lang="en-US" dirty="0">
                <a:solidFill>
                  <a:schemeClr val="bg1"/>
                </a:solidFill>
              </a:endParaRPr>
            </a:p>
            <a:p>
              <a:r>
                <a:rPr lang="en-US" dirty="0">
                  <a:solidFill>
                    <a:schemeClr val="bg1"/>
                  </a:solidFill>
                </a:rPr>
                <a:t>-</a:t>
              </a:r>
              <a:r>
                <a:rPr lang="en-US" dirty="0" err="1">
                  <a:solidFill>
                    <a:schemeClr val="bg1"/>
                  </a:solidFill>
                </a:rPr>
                <a:t>Đăng</a:t>
              </a:r>
              <a:r>
                <a:rPr lang="en-US" dirty="0">
                  <a:solidFill>
                    <a:schemeClr val="bg1"/>
                  </a:solidFill>
                </a:rPr>
                <a:t> </a:t>
              </a:r>
              <a:r>
                <a:rPr lang="en-US" dirty="0" err="1">
                  <a:solidFill>
                    <a:schemeClr val="bg1"/>
                  </a:solidFill>
                </a:rPr>
                <a:t>trên</a:t>
              </a:r>
              <a:r>
                <a:rPr lang="en-US" dirty="0">
                  <a:solidFill>
                    <a:schemeClr val="bg1"/>
                  </a:solidFill>
                </a:rPr>
                <a:t> </a:t>
              </a:r>
              <a:r>
                <a:rPr lang="en-US" dirty="0" err="1">
                  <a:solidFill>
                    <a:schemeClr val="bg1"/>
                  </a:solidFill>
                </a:rPr>
                <a:t>báo</a:t>
              </a:r>
              <a:r>
                <a:rPr lang="en-US" dirty="0">
                  <a:solidFill>
                    <a:schemeClr val="bg1"/>
                  </a:solidFill>
                </a:rPr>
                <a:t>: Scientific Reports – </a:t>
              </a:r>
              <a:r>
                <a:rPr lang="en-US" dirty="0" err="1">
                  <a:solidFill>
                    <a:schemeClr val="bg1"/>
                  </a:solidFill>
                </a:rPr>
                <a:t>một</a:t>
              </a:r>
              <a:r>
                <a:rPr lang="en-US" dirty="0">
                  <a:solidFill>
                    <a:schemeClr val="bg1"/>
                  </a:solidFill>
                </a:rPr>
                <a:t> journal khoa </a:t>
              </a:r>
              <a:r>
                <a:rPr lang="en-US" dirty="0" err="1">
                  <a:solidFill>
                    <a:schemeClr val="bg1"/>
                  </a:solidFill>
                </a:rPr>
                <a:t>học</a:t>
              </a:r>
              <a:r>
                <a:rPr lang="en-US" dirty="0">
                  <a:solidFill>
                    <a:schemeClr val="bg1"/>
                  </a:solidFill>
                </a:rPr>
                <a:t> </a:t>
              </a:r>
              <a:r>
                <a:rPr lang="en-US" dirty="0" err="1">
                  <a:solidFill>
                    <a:schemeClr val="bg1"/>
                  </a:solidFill>
                </a:rPr>
                <a:t>uy</a:t>
              </a:r>
              <a:r>
                <a:rPr lang="en-US" dirty="0">
                  <a:solidFill>
                    <a:schemeClr val="bg1"/>
                  </a:solidFill>
                </a:rPr>
                <a:t> </a:t>
              </a:r>
              <a:r>
                <a:rPr lang="en-US" dirty="0" err="1">
                  <a:solidFill>
                    <a:schemeClr val="bg1"/>
                  </a:solidFill>
                </a:rPr>
                <a:t>tín</a:t>
              </a:r>
              <a:r>
                <a:rPr lang="en-US" dirty="0">
                  <a:solidFill>
                    <a:schemeClr val="bg1"/>
                  </a:solidFill>
                </a:rPr>
                <a:t>.</a:t>
              </a:r>
            </a:p>
            <a:p>
              <a:r>
                <a:rPr lang="en-US" dirty="0">
                  <a:solidFill>
                    <a:schemeClr val="bg1"/>
                  </a:solidFill>
                </a:rPr>
                <a:t>-</a:t>
              </a:r>
              <a:r>
                <a:rPr lang="en-US" dirty="0" err="1">
                  <a:solidFill>
                    <a:schemeClr val="bg1"/>
                  </a:solidFill>
                </a:rPr>
                <a:t>Tác</a:t>
              </a:r>
              <a:r>
                <a:rPr lang="en-US" dirty="0">
                  <a:solidFill>
                    <a:schemeClr val="bg1"/>
                  </a:solidFill>
                </a:rPr>
                <a:t> </a:t>
              </a:r>
              <a:r>
                <a:rPr lang="en-US" dirty="0" err="1">
                  <a:solidFill>
                    <a:schemeClr val="bg1"/>
                  </a:solidFill>
                </a:rPr>
                <a:t>giả</a:t>
              </a:r>
              <a:r>
                <a:rPr lang="en-US" dirty="0">
                  <a:solidFill>
                    <a:schemeClr val="bg1"/>
                  </a:solidFill>
                </a:rPr>
                <a:t>: Benjamin </a:t>
              </a:r>
              <a:r>
                <a:rPr lang="en-US" dirty="0" err="1">
                  <a:solidFill>
                    <a:schemeClr val="bg1"/>
                  </a:solidFill>
                </a:rPr>
                <a:t>Smarr</a:t>
              </a:r>
              <a:r>
                <a:rPr lang="en-US" dirty="0">
                  <a:solidFill>
                    <a:schemeClr val="bg1"/>
                  </a:solidFill>
                </a:rPr>
                <a:t> (UC Berkeley) </a:t>
              </a:r>
              <a:r>
                <a:rPr lang="en-US" dirty="0" err="1">
                  <a:solidFill>
                    <a:schemeClr val="bg1"/>
                  </a:solidFill>
                </a:rPr>
                <a:t>và</a:t>
              </a:r>
              <a:r>
                <a:rPr lang="en-US" dirty="0">
                  <a:solidFill>
                    <a:schemeClr val="bg1"/>
                  </a:solidFill>
                </a:rPr>
                <a:t> Aaron Schirmer (Northeastern Illinois University), </a:t>
              </a:r>
              <a:r>
                <a:rPr lang="en-US" dirty="0" err="1">
                  <a:solidFill>
                    <a:schemeClr val="bg1"/>
                  </a:solidFill>
                </a:rPr>
                <a:t>chuyên</a:t>
              </a:r>
              <a:r>
                <a:rPr lang="en-US" dirty="0">
                  <a:solidFill>
                    <a:schemeClr val="bg1"/>
                  </a:solidFill>
                </a:rPr>
                <a:t> </a:t>
              </a:r>
              <a:r>
                <a:rPr lang="en-US" dirty="0" err="1">
                  <a:solidFill>
                    <a:schemeClr val="bg1"/>
                  </a:solidFill>
                </a:rPr>
                <a:t>nghiên</a:t>
              </a:r>
              <a:r>
                <a:rPr lang="en-US" dirty="0">
                  <a:solidFill>
                    <a:schemeClr val="bg1"/>
                  </a:solidFill>
                </a:rPr>
                <a:t> </a:t>
              </a:r>
              <a:r>
                <a:rPr lang="en-US" dirty="0" err="1">
                  <a:solidFill>
                    <a:schemeClr val="bg1"/>
                  </a:solidFill>
                </a:rPr>
                <a:t>cứu</a:t>
              </a:r>
              <a:r>
                <a:rPr lang="en-US" dirty="0">
                  <a:solidFill>
                    <a:schemeClr val="bg1"/>
                  </a:solidFill>
                </a:rPr>
                <a:t> </a:t>
              </a:r>
              <a:r>
                <a:rPr lang="en-US" dirty="0" err="1">
                  <a:solidFill>
                    <a:schemeClr val="bg1"/>
                  </a:solidFill>
                </a:rPr>
                <a:t>về</a:t>
              </a:r>
              <a:r>
                <a:rPr lang="en-US" dirty="0">
                  <a:solidFill>
                    <a:schemeClr val="bg1"/>
                  </a:solidFill>
                </a:rPr>
                <a:t> </a:t>
              </a:r>
              <a:r>
                <a:rPr lang="en-US" dirty="0" err="1">
                  <a:solidFill>
                    <a:schemeClr val="bg1"/>
                  </a:solidFill>
                </a:rPr>
                <a:t>nhịp</a:t>
              </a:r>
              <a:r>
                <a:rPr lang="en-US" dirty="0">
                  <a:solidFill>
                    <a:schemeClr val="bg1"/>
                  </a:solidFill>
                </a:rPr>
                <a:t> </a:t>
              </a:r>
              <a:r>
                <a:rPr lang="en-US" dirty="0" err="1">
                  <a:solidFill>
                    <a:schemeClr val="bg1"/>
                  </a:solidFill>
                </a:rPr>
                <a:t>sinh</a:t>
              </a:r>
              <a:r>
                <a:rPr lang="en-US" dirty="0">
                  <a:solidFill>
                    <a:schemeClr val="bg1"/>
                  </a:solidFill>
                </a:rPr>
                <a:t> </a:t>
              </a:r>
              <a:r>
                <a:rPr lang="en-US" dirty="0" err="1">
                  <a:solidFill>
                    <a:schemeClr val="bg1"/>
                  </a:solidFill>
                </a:rPr>
                <a:t>học</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ảnh</a:t>
              </a:r>
              <a:r>
                <a:rPr lang="en-US" dirty="0">
                  <a:solidFill>
                    <a:schemeClr val="bg1"/>
                  </a:solidFill>
                </a:rPr>
                <a:t> </a:t>
              </a:r>
              <a:r>
                <a:rPr lang="en-US" dirty="0" err="1">
                  <a:solidFill>
                    <a:schemeClr val="bg1"/>
                  </a:solidFill>
                </a:rPr>
                <a:t>hưởng</a:t>
              </a:r>
              <a:r>
                <a:rPr lang="en-US" dirty="0">
                  <a:solidFill>
                    <a:schemeClr val="bg1"/>
                  </a:solidFill>
                </a:rPr>
                <a:t> </a:t>
              </a:r>
              <a:r>
                <a:rPr lang="en-US" dirty="0" err="1">
                  <a:solidFill>
                    <a:schemeClr val="bg1"/>
                  </a:solidFill>
                </a:rPr>
                <a:t>đến</a:t>
              </a:r>
              <a:r>
                <a:rPr lang="en-US" dirty="0">
                  <a:solidFill>
                    <a:schemeClr val="bg1"/>
                  </a:solidFill>
                </a:rPr>
                <a:t> </a:t>
              </a:r>
              <a:r>
                <a:rPr lang="en-US" dirty="0" err="1">
                  <a:solidFill>
                    <a:schemeClr val="bg1"/>
                  </a:solidFill>
                </a:rPr>
                <a:t>học</a:t>
              </a:r>
              <a:r>
                <a:rPr lang="en-US" dirty="0">
                  <a:solidFill>
                    <a:schemeClr val="bg1"/>
                  </a:solidFill>
                </a:rPr>
                <a:t> </a:t>
              </a:r>
              <a:r>
                <a:rPr lang="en-US" dirty="0" err="1">
                  <a:solidFill>
                    <a:schemeClr val="bg1"/>
                  </a:solidFill>
                </a:rPr>
                <a:t>tập</a:t>
              </a:r>
              <a:r>
                <a:rPr lang="en-US" dirty="0">
                  <a:solidFill>
                    <a:schemeClr val="bg1"/>
                  </a:solidFill>
                </a:rPr>
                <a:t>.</a:t>
              </a:r>
              <a:endParaRPr lang="en-US" dirty="0">
                <a:solidFill>
                  <a:schemeClr val="bg1"/>
                </a:solidFill>
                <a:latin typeface="Futura"/>
                <a:ea typeface="Futura"/>
                <a:cs typeface="Futura"/>
                <a:sym typeface="Futura"/>
              </a:endParaRPr>
            </a:p>
          </p:txBody>
        </p:sp>
      </p:grpSp>
      <p:grpSp>
        <p:nvGrpSpPr>
          <p:cNvPr id="45" name="Group 44">
            <a:extLst>
              <a:ext uri="{FF2B5EF4-FFF2-40B4-BE49-F238E27FC236}">
                <a16:creationId xmlns:a16="http://schemas.microsoft.com/office/drawing/2014/main" id="{638E634B-BC67-4B3D-80FE-FD77D13A43FE}"/>
              </a:ext>
            </a:extLst>
          </p:cNvPr>
          <p:cNvGrpSpPr/>
          <p:nvPr/>
        </p:nvGrpSpPr>
        <p:grpSpPr>
          <a:xfrm>
            <a:off x="7442144" y="796541"/>
            <a:ext cx="4649530" cy="5969338"/>
            <a:chOff x="-626804" y="693163"/>
            <a:chExt cx="4476810" cy="5969338"/>
          </a:xfrm>
        </p:grpSpPr>
        <p:grpSp>
          <p:nvGrpSpPr>
            <p:cNvPr id="46" name="Group 2">
              <a:extLst>
                <a:ext uri="{FF2B5EF4-FFF2-40B4-BE49-F238E27FC236}">
                  <a16:creationId xmlns:a16="http://schemas.microsoft.com/office/drawing/2014/main" id="{297C7FE9-12AD-4B3C-91B8-3CBB1889A649}"/>
                </a:ext>
              </a:extLst>
            </p:cNvPr>
            <p:cNvGrpSpPr/>
            <p:nvPr/>
          </p:nvGrpSpPr>
          <p:grpSpPr>
            <a:xfrm>
              <a:off x="219450" y="693163"/>
              <a:ext cx="3630556" cy="5969338"/>
              <a:chOff x="80841" y="-123328"/>
              <a:chExt cx="5516269" cy="11938644"/>
            </a:xfrm>
          </p:grpSpPr>
          <p:sp>
            <p:nvSpPr>
              <p:cNvPr id="49" name="Freeform 3">
                <a:extLst>
                  <a:ext uri="{FF2B5EF4-FFF2-40B4-BE49-F238E27FC236}">
                    <a16:creationId xmlns:a16="http://schemas.microsoft.com/office/drawing/2014/main" id="{F7915EFF-40FB-4C79-BCD7-3FB402FD7BF2}"/>
                  </a:ext>
                </a:extLst>
              </p:cNvPr>
              <p:cNvSpPr/>
              <p:nvPr/>
            </p:nvSpPr>
            <p:spPr>
              <a:xfrm>
                <a:off x="80841" y="-123328"/>
                <a:ext cx="5516269" cy="11938644"/>
              </a:xfrm>
              <a:custGeom>
                <a:avLst/>
                <a:gdLst/>
                <a:ahLst/>
                <a:cxnLst/>
                <a:rect l="l" t="t" r="r" b="b"/>
                <a:pathLst>
                  <a:path w="6201664" h="7466330">
                    <a:moveTo>
                      <a:pt x="0" y="0"/>
                    </a:moveTo>
                    <a:lnTo>
                      <a:pt x="6201664" y="0"/>
                    </a:lnTo>
                    <a:lnTo>
                      <a:pt x="6201664" y="7466330"/>
                    </a:lnTo>
                    <a:lnTo>
                      <a:pt x="0" y="7466330"/>
                    </a:lnTo>
                  </a:path>
                </a:pathLst>
              </a:custGeom>
              <a:solidFill>
                <a:srgbClr val="E72929"/>
              </a:solidFill>
            </p:spPr>
            <p:txBody>
              <a:bodyPr/>
              <a:lstStyle/>
              <a:p>
                <a:endParaRPr lang="en-US" sz="1200" dirty="0"/>
              </a:p>
            </p:txBody>
          </p:sp>
        </p:grpSp>
        <p:sp>
          <p:nvSpPr>
            <p:cNvPr id="47" name="TextBox 21">
              <a:extLst>
                <a:ext uri="{FF2B5EF4-FFF2-40B4-BE49-F238E27FC236}">
                  <a16:creationId xmlns:a16="http://schemas.microsoft.com/office/drawing/2014/main" id="{8E6C13CC-5FB1-4111-B7A2-79858633FD65}"/>
                </a:ext>
              </a:extLst>
            </p:cNvPr>
            <p:cNvSpPr txBox="1"/>
            <p:nvPr/>
          </p:nvSpPr>
          <p:spPr>
            <a:xfrm>
              <a:off x="-626804" y="712590"/>
              <a:ext cx="3738804" cy="307777"/>
            </a:xfrm>
            <a:prstGeom prst="rect">
              <a:avLst/>
            </a:prstGeom>
          </p:spPr>
          <p:txBody>
            <a:bodyPr wrap="square" lIns="0" tIns="0" rIns="0" bIns="0" rtlCol="0" anchor="t">
              <a:spAutoFit/>
            </a:bodyPr>
            <a:lstStyle/>
            <a:p>
              <a:pPr algn="ctr">
                <a:lnSpc>
                  <a:spcPts val="2400"/>
                </a:lnSpc>
              </a:pPr>
              <a:r>
                <a:rPr lang="en-US" sz="2000" b="1" dirty="0" err="1">
                  <a:solidFill>
                    <a:srgbClr val="FFFFFF"/>
                  </a:solidFill>
                  <a:latin typeface="Futura Ultra-Bold"/>
                  <a:ea typeface="Futura Ultra-Bold"/>
                  <a:cs typeface="Futura Ultra-Bold"/>
                  <a:sym typeface="Futura Ultra-Bold"/>
                </a:rPr>
                <a:t>Nguồn</a:t>
              </a:r>
              <a:r>
                <a:rPr lang="en-US" sz="2000" b="1" dirty="0">
                  <a:solidFill>
                    <a:srgbClr val="FFFFFF"/>
                  </a:solidFill>
                  <a:latin typeface="Futura Ultra-Bold"/>
                  <a:ea typeface="Futura Ultra-Bold"/>
                  <a:cs typeface="Futura Ultra-Bold"/>
                  <a:sym typeface="Futura Ultra-Bold"/>
                </a:rPr>
                <a:t> </a:t>
              </a:r>
              <a:r>
                <a:rPr lang="en-US" sz="2000" b="1" dirty="0" err="1">
                  <a:solidFill>
                    <a:srgbClr val="FFFFFF"/>
                  </a:solidFill>
                  <a:latin typeface="Futura Ultra-Bold"/>
                  <a:ea typeface="Futura Ultra-Bold"/>
                  <a:cs typeface="Futura Ultra-Bold"/>
                  <a:sym typeface="Futura Ultra-Bold"/>
                </a:rPr>
                <a:t>tài</a:t>
              </a:r>
              <a:r>
                <a:rPr lang="en-US" sz="2000" b="1" dirty="0">
                  <a:solidFill>
                    <a:srgbClr val="FFFFFF"/>
                  </a:solidFill>
                  <a:latin typeface="Futura Ultra-Bold"/>
                  <a:ea typeface="Futura Ultra-Bold"/>
                  <a:cs typeface="Futura Ultra-Bold"/>
                  <a:sym typeface="Futura Ultra-Bold"/>
                </a:rPr>
                <a:t> </a:t>
              </a:r>
              <a:r>
                <a:rPr lang="en-US" sz="2000" b="1" dirty="0" err="1">
                  <a:solidFill>
                    <a:srgbClr val="FFFFFF"/>
                  </a:solidFill>
                  <a:latin typeface="Futura Ultra-Bold"/>
                  <a:ea typeface="Futura Ultra-Bold"/>
                  <a:cs typeface="Futura Ultra-Bold"/>
                  <a:sym typeface="Futura Ultra-Bold"/>
                </a:rPr>
                <a:t>liệu</a:t>
              </a:r>
              <a:r>
                <a:rPr lang="en-US" sz="2000" b="1" dirty="0">
                  <a:solidFill>
                    <a:srgbClr val="FFFFFF"/>
                  </a:solidFill>
                  <a:latin typeface="Futura Ultra-Bold"/>
                  <a:ea typeface="Futura Ultra-Bold"/>
                  <a:cs typeface="Futura Ultra-Bold"/>
                  <a:sym typeface="Futura Ultra-Bold"/>
                </a:rPr>
                <a:t> 3</a:t>
              </a:r>
            </a:p>
          </p:txBody>
        </p:sp>
        <p:sp>
          <p:nvSpPr>
            <p:cNvPr id="48" name="TextBox 22">
              <a:extLst>
                <a:ext uri="{FF2B5EF4-FFF2-40B4-BE49-F238E27FC236}">
                  <a16:creationId xmlns:a16="http://schemas.microsoft.com/office/drawing/2014/main" id="{0B4D0633-F540-4363-9844-A985B3CD7FF2}"/>
                </a:ext>
              </a:extLst>
            </p:cNvPr>
            <p:cNvSpPr txBox="1"/>
            <p:nvPr/>
          </p:nvSpPr>
          <p:spPr>
            <a:xfrm>
              <a:off x="325315" y="1037875"/>
              <a:ext cx="3470275" cy="4985980"/>
            </a:xfrm>
            <a:prstGeom prst="rect">
              <a:avLst/>
            </a:prstGeom>
          </p:spPr>
          <p:txBody>
            <a:bodyPr wrap="square" lIns="0" tIns="0" rIns="0" bIns="0" rtlCol="0" anchor="t">
              <a:spAutoFit/>
            </a:bodyPr>
            <a:lstStyle/>
            <a:p>
              <a:r>
                <a:rPr lang="en-US" b="1" dirty="0">
                  <a:solidFill>
                    <a:schemeClr val="bg1"/>
                  </a:solidFill>
                </a:rPr>
                <a:t>NIH-funded study – </a:t>
              </a:r>
              <a:r>
                <a:rPr lang="en-US" b="1" dirty="0" err="1">
                  <a:solidFill>
                    <a:schemeClr val="bg1"/>
                  </a:solidFill>
                </a:rPr>
                <a:t>Báo</a:t>
              </a:r>
              <a:r>
                <a:rPr lang="en-US" b="1" dirty="0">
                  <a:solidFill>
                    <a:schemeClr val="bg1"/>
                  </a:solidFill>
                </a:rPr>
                <a:t> </a:t>
              </a:r>
              <a:r>
                <a:rPr lang="en-US" b="1" dirty="0" err="1">
                  <a:solidFill>
                    <a:schemeClr val="bg1"/>
                  </a:solidFill>
                </a:rPr>
                <a:t>chí</a:t>
              </a:r>
              <a:r>
                <a:rPr lang="en-US" b="1" dirty="0">
                  <a:solidFill>
                    <a:schemeClr val="bg1"/>
                  </a:solidFill>
                </a:rPr>
                <a:t> </a:t>
              </a:r>
              <a:r>
                <a:rPr lang="en-US" b="1" dirty="0" err="1">
                  <a:solidFill>
                    <a:schemeClr val="bg1"/>
                  </a:solidFill>
                </a:rPr>
                <a:t>phổ</a:t>
              </a:r>
              <a:r>
                <a:rPr lang="en-US" b="1" dirty="0">
                  <a:solidFill>
                    <a:schemeClr val="bg1"/>
                  </a:solidFill>
                </a:rPr>
                <a:t> </a:t>
              </a:r>
              <a:r>
                <a:rPr lang="en-US" b="1" dirty="0" err="1">
                  <a:solidFill>
                    <a:schemeClr val="bg1"/>
                  </a:solidFill>
                </a:rPr>
                <a:t>biến</a:t>
              </a:r>
              <a:r>
                <a:rPr lang="en-US" b="1" dirty="0">
                  <a:solidFill>
                    <a:schemeClr val="bg1"/>
                  </a:solidFill>
                </a:rPr>
                <a:t> (news release)</a:t>
              </a:r>
            </a:p>
            <a:p>
              <a:r>
                <a:rPr lang="en-US" dirty="0">
                  <a:solidFill>
                    <a:schemeClr val="bg1"/>
                  </a:solidFill>
                </a:rPr>
                <a:t>-</a:t>
              </a:r>
              <a:r>
                <a:rPr lang="en-US" dirty="0" err="1">
                  <a:solidFill>
                    <a:schemeClr val="bg1"/>
                  </a:solidFill>
                </a:rPr>
                <a:t>Tên</a:t>
              </a:r>
              <a:r>
                <a:rPr lang="en-US" dirty="0">
                  <a:solidFill>
                    <a:schemeClr val="bg1"/>
                  </a:solidFill>
                </a:rPr>
                <a:t> </a:t>
              </a:r>
              <a:r>
                <a:rPr lang="en-US" dirty="0" err="1">
                  <a:solidFill>
                    <a:schemeClr val="bg1"/>
                  </a:solidFill>
                </a:rPr>
                <a:t>bài</a:t>
              </a:r>
              <a:r>
                <a:rPr lang="en-US" dirty="0">
                  <a:solidFill>
                    <a:schemeClr val="bg1"/>
                  </a:solidFill>
                </a:rPr>
                <a:t> </a:t>
              </a:r>
              <a:r>
                <a:rPr lang="en-US" dirty="0" err="1">
                  <a:solidFill>
                    <a:schemeClr val="bg1"/>
                  </a:solidFill>
                </a:rPr>
                <a:t>báo</a:t>
              </a:r>
              <a:r>
                <a:rPr lang="en-US" dirty="0">
                  <a:solidFill>
                    <a:schemeClr val="bg1"/>
                  </a:solidFill>
                </a:rPr>
                <a:t>:</a:t>
              </a:r>
            </a:p>
            <a:p>
              <a:r>
                <a:rPr lang="en-US" dirty="0">
                  <a:solidFill>
                    <a:schemeClr val="bg1"/>
                  </a:solidFill>
                </a:rPr>
                <a:t>Irregular sleep and late bedtimes are associated with worse grades in high school students.</a:t>
              </a:r>
            </a:p>
            <a:p>
              <a:endParaRPr lang="en-US" dirty="0">
                <a:solidFill>
                  <a:schemeClr val="bg1"/>
                </a:solidFill>
              </a:endParaRPr>
            </a:p>
            <a:p>
              <a:r>
                <a:rPr lang="en-US" dirty="0">
                  <a:solidFill>
                    <a:schemeClr val="bg1"/>
                  </a:solidFill>
                </a:rPr>
                <a:t>-</a:t>
              </a:r>
              <a:r>
                <a:rPr lang="en-US" dirty="0" err="1">
                  <a:solidFill>
                    <a:schemeClr val="bg1"/>
                  </a:solidFill>
                </a:rPr>
                <a:t>Thời</a:t>
              </a:r>
              <a:r>
                <a:rPr lang="en-US" dirty="0">
                  <a:solidFill>
                    <a:schemeClr val="bg1"/>
                  </a:solidFill>
                </a:rPr>
                <a:t> </a:t>
              </a:r>
              <a:r>
                <a:rPr lang="en-US" dirty="0" err="1">
                  <a:solidFill>
                    <a:schemeClr val="bg1"/>
                  </a:solidFill>
                </a:rPr>
                <a:t>gian</a:t>
              </a:r>
              <a:r>
                <a:rPr lang="en-US" dirty="0">
                  <a:solidFill>
                    <a:schemeClr val="bg1"/>
                  </a:solidFill>
                </a:rPr>
                <a:t> </a:t>
              </a:r>
              <a:r>
                <a:rPr lang="en-US" dirty="0" err="1">
                  <a:solidFill>
                    <a:schemeClr val="bg1"/>
                  </a:solidFill>
                </a:rPr>
                <a:t>đăng</a:t>
              </a:r>
              <a:r>
                <a:rPr lang="en-US" dirty="0">
                  <a:solidFill>
                    <a:schemeClr val="bg1"/>
                  </a:solidFill>
                </a:rPr>
                <a:t>: </a:t>
              </a:r>
              <a:r>
                <a:rPr lang="en-US" dirty="0" err="1">
                  <a:solidFill>
                    <a:schemeClr val="bg1"/>
                  </a:solidFill>
                </a:rPr>
                <a:t>Khoảng</a:t>
              </a:r>
              <a:r>
                <a:rPr lang="en-US" dirty="0">
                  <a:solidFill>
                    <a:schemeClr val="bg1"/>
                  </a:solidFill>
                </a:rPr>
                <a:t> 1.4 </a:t>
              </a:r>
              <a:r>
                <a:rPr lang="en-US" dirty="0" err="1">
                  <a:solidFill>
                    <a:schemeClr val="bg1"/>
                  </a:solidFill>
                </a:rPr>
                <a:t>năm</a:t>
              </a:r>
              <a:r>
                <a:rPr lang="en-US" dirty="0">
                  <a:solidFill>
                    <a:schemeClr val="bg1"/>
                  </a:solidFill>
                </a:rPr>
                <a:t> </a:t>
              </a:r>
              <a:r>
                <a:rPr lang="en-US" dirty="0" err="1">
                  <a:solidFill>
                    <a:schemeClr val="bg1"/>
                  </a:solidFill>
                </a:rPr>
                <a:t>trước</a:t>
              </a:r>
              <a:r>
                <a:rPr lang="en-US" dirty="0">
                  <a:solidFill>
                    <a:schemeClr val="bg1"/>
                  </a:solidFill>
                </a:rPr>
                <a:t> </a:t>
              </a:r>
              <a:r>
                <a:rPr lang="en-US" dirty="0" err="1">
                  <a:solidFill>
                    <a:schemeClr val="bg1"/>
                  </a:solidFill>
                </a:rPr>
                <a:t>tính</a:t>
              </a:r>
              <a:r>
                <a:rPr lang="en-US" dirty="0">
                  <a:solidFill>
                    <a:schemeClr val="bg1"/>
                  </a:solidFill>
                </a:rPr>
                <a:t> </a:t>
              </a:r>
              <a:r>
                <a:rPr lang="en-US" dirty="0" err="1">
                  <a:solidFill>
                    <a:schemeClr val="bg1"/>
                  </a:solidFill>
                </a:rPr>
                <a:t>từ</a:t>
              </a:r>
              <a:r>
                <a:rPr lang="en-US" dirty="0">
                  <a:solidFill>
                    <a:schemeClr val="bg1"/>
                  </a:solidFill>
                </a:rPr>
                <a:t> </a:t>
              </a:r>
              <a:r>
                <a:rPr lang="en-US" dirty="0" err="1">
                  <a:solidFill>
                    <a:schemeClr val="bg1"/>
                  </a:solidFill>
                </a:rPr>
                <a:t>thời</a:t>
              </a:r>
              <a:r>
                <a:rPr lang="en-US" dirty="0">
                  <a:solidFill>
                    <a:schemeClr val="bg1"/>
                  </a:solidFill>
                </a:rPr>
                <a:t> </a:t>
              </a:r>
              <a:r>
                <a:rPr lang="en-US" dirty="0" err="1">
                  <a:solidFill>
                    <a:schemeClr val="bg1"/>
                  </a:solidFill>
                </a:rPr>
                <a:t>điểm</a:t>
              </a:r>
              <a:r>
                <a:rPr lang="en-US" dirty="0">
                  <a:solidFill>
                    <a:schemeClr val="bg1"/>
                  </a:solidFill>
                </a:rPr>
                <a:t> </a:t>
              </a:r>
              <a:r>
                <a:rPr lang="en-US" dirty="0" err="1">
                  <a:solidFill>
                    <a:schemeClr val="bg1"/>
                  </a:solidFill>
                </a:rPr>
                <a:t>hiện</a:t>
              </a:r>
              <a:r>
                <a:rPr lang="en-US" dirty="0">
                  <a:solidFill>
                    <a:schemeClr val="bg1"/>
                  </a:solidFill>
                </a:rPr>
                <a:t> </a:t>
              </a:r>
              <a:r>
                <a:rPr lang="en-US" dirty="0" err="1">
                  <a:solidFill>
                    <a:schemeClr val="bg1"/>
                  </a:solidFill>
                </a:rPr>
                <a:t>tại</a:t>
              </a:r>
              <a:r>
                <a:rPr lang="en-US" dirty="0">
                  <a:solidFill>
                    <a:schemeClr val="bg1"/>
                  </a:solidFill>
                </a:rPr>
                <a:t> (2025), </a:t>
              </a:r>
              <a:r>
                <a:rPr lang="en-US" dirty="0" err="1">
                  <a:solidFill>
                    <a:schemeClr val="bg1"/>
                  </a:solidFill>
                </a:rPr>
                <a:t>tức</a:t>
              </a:r>
              <a:r>
                <a:rPr lang="en-US" dirty="0">
                  <a:solidFill>
                    <a:schemeClr val="bg1"/>
                  </a:solidFill>
                </a:rPr>
                <a:t> </a:t>
              </a:r>
              <a:r>
                <a:rPr lang="en-US" dirty="0" err="1">
                  <a:solidFill>
                    <a:schemeClr val="bg1"/>
                  </a:solidFill>
                </a:rPr>
                <a:t>khoảng</a:t>
              </a:r>
              <a:r>
                <a:rPr lang="en-US" dirty="0">
                  <a:solidFill>
                    <a:schemeClr val="bg1"/>
                  </a:solidFill>
                </a:rPr>
                <a:t> </a:t>
              </a:r>
              <a:r>
                <a:rPr lang="en-US" dirty="0" err="1">
                  <a:solidFill>
                    <a:schemeClr val="bg1"/>
                  </a:solidFill>
                </a:rPr>
                <a:t>giữa</a:t>
              </a:r>
              <a:r>
                <a:rPr lang="en-US" dirty="0">
                  <a:solidFill>
                    <a:schemeClr val="bg1"/>
                  </a:solidFill>
                </a:rPr>
                <a:t> </a:t>
              </a:r>
              <a:r>
                <a:rPr lang="en-US" dirty="0" err="1">
                  <a:solidFill>
                    <a:schemeClr val="bg1"/>
                  </a:solidFill>
                </a:rPr>
                <a:t>năm</a:t>
              </a:r>
              <a:r>
                <a:rPr lang="en-US" dirty="0">
                  <a:solidFill>
                    <a:schemeClr val="bg1"/>
                  </a:solidFill>
                </a:rPr>
                <a:t> 2023–2024 .</a:t>
              </a:r>
            </a:p>
            <a:p>
              <a:endParaRPr lang="en-US" dirty="0">
                <a:solidFill>
                  <a:schemeClr val="bg1"/>
                </a:solidFill>
              </a:endParaRPr>
            </a:p>
            <a:p>
              <a:r>
                <a:rPr lang="en-US" dirty="0">
                  <a:solidFill>
                    <a:schemeClr val="bg1"/>
                  </a:solidFill>
                </a:rPr>
                <a:t>-</a:t>
              </a:r>
              <a:r>
                <a:rPr lang="en-US" dirty="0" err="1">
                  <a:solidFill>
                    <a:schemeClr val="bg1"/>
                  </a:solidFill>
                </a:rPr>
                <a:t>Đăng</a:t>
              </a:r>
              <a:r>
                <a:rPr lang="en-US" dirty="0">
                  <a:solidFill>
                    <a:schemeClr val="bg1"/>
                  </a:solidFill>
                </a:rPr>
                <a:t> </a:t>
              </a:r>
              <a:r>
                <a:rPr lang="en-US" dirty="0" err="1">
                  <a:solidFill>
                    <a:schemeClr val="bg1"/>
                  </a:solidFill>
                </a:rPr>
                <a:t>trên</a:t>
              </a:r>
              <a:r>
                <a:rPr lang="en-US" dirty="0">
                  <a:solidFill>
                    <a:schemeClr val="bg1"/>
                  </a:solidFill>
                </a:rPr>
                <a:t> </a:t>
              </a:r>
              <a:r>
                <a:rPr lang="en-US" dirty="0" err="1">
                  <a:solidFill>
                    <a:schemeClr val="bg1"/>
                  </a:solidFill>
                </a:rPr>
                <a:t>báo</a:t>
              </a:r>
              <a:r>
                <a:rPr lang="en-US" dirty="0">
                  <a:solidFill>
                    <a:schemeClr val="bg1"/>
                  </a:solidFill>
                </a:rPr>
                <a:t>: </a:t>
              </a:r>
              <a:r>
                <a:rPr lang="en-US" dirty="0" err="1">
                  <a:solidFill>
                    <a:schemeClr val="bg1"/>
                  </a:solidFill>
                </a:rPr>
                <a:t>Đây</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thông</a:t>
              </a:r>
              <a:r>
                <a:rPr lang="en-US" dirty="0">
                  <a:solidFill>
                    <a:schemeClr val="bg1"/>
                  </a:solidFill>
                </a:rPr>
                <a:t> </a:t>
              </a:r>
              <a:r>
                <a:rPr lang="en-US" dirty="0" err="1">
                  <a:solidFill>
                    <a:schemeClr val="bg1"/>
                  </a:solidFill>
                </a:rPr>
                <a:t>cáo</a:t>
              </a:r>
              <a:r>
                <a:rPr lang="en-US" dirty="0">
                  <a:solidFill>
                    <a:schemeClr val="bg1"/>
                  </a:solidFill>
                </a:rPr>
                <a:t> </a:t>
              </a:r>
              <a:r>
                <a:rPr lang="en-US" dirty="0" err="1">
                  <a:solidFill>
                    <a:schemeClr val="bg1"/>
                  </a:solidFill>
                </a:rPr>
                <a:t>báo</a:t>
              </a:r>
              <a:r>
                <a:rPr lang="en-US" dirty="0">
                  <a:solidFill>
                    <a:schemeClr val="bg1"/>
                  </a:solidFill>
                </a:rPr>
                <a:t> </a:t>
              </a:r>
              <a:r>
                <a:rPr lang="en-US" dirty="0" err="1">
                  <a:solidFill>
                    <a:schemeClr val="bg1"/>
                  </a:solidFill>
                </a:rPr>
                <a:t>chí</a:t>
              </a:r>
              <a:r>
                <a:rPr lang="en-US" dirty="0">
                  <a:solidFill>
                    <a:schemeClr val="bg1"/>
                  </a:solidFill>
                </a:rPr>
                <a:t> </a:t>
              </a:r>
              <a:r>
                <a:rPr lang="en-US" dirty="0" err="1">
                  <a:solidFill>
                    <a:schemeClr val="bg1"/>
                  </a:solidFill>
                </a:rPr>
                <a:t>từ</a:t>
              </a:r>
              <a:r>
                <a:rPr lang="en-US" dirty="0">
                  <a:solidFill>
                    <a:schemeClr val="bg1"/>
                  </a:solidFill>
                </a:rPr>
                <a:t> NIH (National Institutes of Health)</a:t>
              </a:r>
            </a:p>
            <a:p>
              <a:endParaRPr lang="en-US" dirty="0">
                <a:solidFill>
                  <a:schemeClr val="bg1"/>
                </a:solidFill>
              </a:endParaRPr>
            </a:p>
            <a:p>
              <a:r>
                <a:rPr lang="en-US" dirty="0">
                  <a:solidFill>
                    <a:schemeClr val="bg1"/>
                  </a:solidFill>
                </a:rPr>
                <a:t>-</a:t>
              </a:r>
              <a:r>
                <a:rPr lang="en-US" dirty="0" err="1">
                  <a:solidFill>
                    <a:schemeClr val="bg1"/>
                  </a:solidFill>
                </a:rPr>
                <a:t>Tác</a:t>
              </a:r>
              <a:r>
                <a:rPr lang="en-US" dirty="0">
                  <a:solidFill>
                    <a:schemeClr val="bg1"/>
                  </a:solidFill>
                </a:rPr>
                <a:t> </a:t>
              </a:r>
              <a:r>
                <a:rPr lang="en-US" dirty="0" err="1">
                  <a:solidFill>
                    <a:schemeClr val="bg1"/>
                  </a:solidFill>
                </a:rPr>
                <a:t>giả</a:t>
              </a:r>
              <a:r>
                <a:rPr lang="en-US" dirty="0">
                  <a:solidFill>
                    <a:schemeClr val="bg1"/>
                  </a:solidFill>
                </a:rPr>
                <a:t>/</a:t>
              </a:r>
              <a:r>
                <a:rPr lang="en-US" dirty="0" err="1">
                  <a:solidFill>
                    <a:schemeClr val="bg1"/>
                  </a:solidFill>
                </a:rPr>
                <a:t>nghiên</a:t>
              </a:r>
              <a:r>
                <a:rPr lang="en-US" dirty="0">
                  <a:solidFill>
                    <a:schemeClr val="bg1"/>
                  </a:solidFill>
                </a:rPr>
                <a:t> </a:t>
              </a:r>
              <a:r>
                <a:rPr lang="en-US" dirty="0" err="1">
                  <a:solidFill>
                    <a:schemeClr val="bg1"/>
                  </a:solidFill>
                </a:rPr>
                <a:t>cứu</a:t>
              </a:r>
              <a:r>
                <a:rPr lang="en-US" dirty="0">
                  <a:solidFill>
                    <a:schemeClr val="bg1"/>
                  </a:solidFill>
                </a:rPr>
                <a:t>: </a:t>
              </a:r>
              <a:r>
                <a:rPr lang="en-US" dirty="0" err="1">
                  <a:solidFill>
                    <a:schemeClr val="bg1"/>
                  </a:solidFill>
                </a:rPr>
                <a:t>Thực</a:t>
              </a:r>
              <a:r>
                <a:rPr lang="en-US" dirty="0">
                  <a:solidFill>
                    <a:schemeClr val="bg1"/>
                  </a:solidFill>
                </a:rPr>
                <a:t> </a:t>
              </a:r>
              <a:r>
                <a:rPr lang="en-US" dirty="0" err="1">
                  <a:solidFill>
                    <a:schemeClr val="bg1"/>
                  </a:solidFill>
                </a:rPr>
                <a:t>hiện</a:t>
              </a:r>
              <a:r>
                <a:rPr lang="en-US" dirty="0">
                  <a:solidFill>
                    <a:schemeClr val="bg1"/>
                  </a:solidFill>
                </a:rPr>
                <a:t> </a:t>
              </a:r>
              <a:r>
                <a:rPr lang="en-US" dirty="0" err="1">
                  <a:solidFill>
                    <a:schemeClr val="bg1"/>
                  </a:solidFill>
                </a:rPr>
                <a:t>bởi</a:t>
              </a:r>
              <a:r>
                <a:rPr lang="en-US" dirty="0">
                  <a:solidFill>
                    <a:schemeClr val="bg1"/>
                  </a:solidFill>
                </a:rPr>
                <a:t> NIH.</a:t>
              </a:r>
              <a:endParaRPr lang="en-US" dirty="0">
                <a:solidFill>
                  <a:schemeClr val="bg1"/>
                </a:solidFill>
                <a:latin typeface="Futura"/>
                <a:ea typeface="Futura"/>
                <a:cs typeface="Futura"/>
                <a:sym typeface="Futur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00F0D9D1-A2F9-47AD-91FE-3D2CAE623717}"/>
              </a:ext>
            </a:extLst>
          </p:cNvPr>
          <p:cNvGrpSpPr/>
          <p:nvPr/>
        </p:nvGrpSpPr>
        <p:grpSpPr>
          <a:xfrm>
            <a:off x="803721" y="733929"/>
            <a:ext cx="4649530" cy="5969338"/>
            <a:chOff x="-626804" y="693163"/>
            <a:chExt cx="4476810" cy="5969338"/>
          </a:xfrm>
        </p:grpSpPr>
        <p:grpSp>
          <p:nvGrpSpPr>
            <p:cNvPr id="2" name="Group 2"/>
            <p:cNvGrpSpPr/>
            <p:nvPr/>
          </p:nvGrpSpPr>
          <p:grpSpPr>
            <a:xfrm>
              <a:off x="219450" y="693163"/>
              <a:ext cx="3630556" cy="5969338"/>
              <a:chOff x="80841" y="-123328"/>
              <a:chExt cx="5516269" cy="11938644"/>
            </a:xfrm>
          </p:grpSpPr>
          <p:sp>
            <p:nvSpPr>
              <p:cNvPr id="3" name="Freeform 3"/>
              <p:cNvSpPr/>
              <p:nvPr/>
            </p:nvSpPr>
            <p:spPr>
              <a:xfrm>
                <a:off x="80841" y="-123328"/>
                <a:ext cx="5516269" cy="11938644"/>
              </a:xfrm>
              <a:custGeom>
                <a:avLst/>
                <a:gdLst/>
                <a:ahLst/>
                <a:cxnLst/>
                <a:rect l="l" t="t" r="r" b="b"/>
                <a:pathLst>
                  <a:path w="6201664" h="7466330">
                    <a:moveTo>
                      <a:pt x="0" y="0"/>
                    </a:moveTo>
                    <a:lnTo>
                      <a:pt x="6201664" y="0"/>
                    </a:lnTo>
                    <a:lnTo>
                      <a:pt x="6201664" y="7466330"/>
                    </a:lnTo>
                    <a:lnTo>
                      <a:pt x="0" y="7466330"/>
                    </a:lnTo>
                  </a:path>
                </a:pathLst>
              </a:custGeom>
              <a:solidFill>
                <a:srgbClr val="E72929"/>
              </a:solidFill>
            </p:spPr>
            <p:txBody>
              <a:bodyPr/>
              <a:lstStyle/>
              <a:p>
                <a:endParaRPr lang="en-US" sz="1200" dirty="0"/>
              </a:p>
            </p:txBody>
          </p:sp>
        </p:grpSp>
        <p:sp>
          <p:nvSpPr>
            <p:cNvPr id="21" name="TextBox 21"/>
            <p:cNvSpPr txBox="1"/>
            <p:nvPr/>
          </p:nvSpPr>
          <p:spPr>
            <a:xfrm>
              <a:off x="-626804" y="712590"/>
              <a:ext cx="3738804" cy="307777"/>
            </a:xfrm>
            <a:prstGeom prst="rect">
              <a:avLst/>
            </a:prstGeom>
          </p:spPr>
          <p:txBody>
            <a:bodyPr wrap="square" lIns="0" tIns="0" rIns="0" bIns="0" rtlCol="0" anchor="t">
              <a:spAutoFit/>
            </a:bodyPr>
            <a:lstStyle/>
            <a:p>
              <a:pPr algn="ctr">
                <a:lnSpc>
                  <a:spcPts val="2400"/>
                </a:lnSpc>
              </a:pPr>
              <a:r>
                <a:rPr lang="en-US" sz="2000" b="1" dirty="0" err="1">
                  <a:solidFill>
                    <a:srgbClr val="FFFFFF"/>
                  </a:solidFill>
                  <a:latin typeface="Futura Ultra-Bold"/>
                  <a:ea typeface="Futura Ultra-Bold"/>
                  <a:cs typeface="Futura Ultra-Bold"/>
                  <a:sym typeface="Futura Ultra-Bold"/>
                </a:rPr>
                <a:t>Nguồn</a:t>
              </a:r>
              <a:r>
                <a:rPr lang="en-US" sz="2000" b="1" dirty="0">
                  <a:solidFill>
                    <a:srgbClr val="FFFFFF"/>
                  </a:solidFill>
                  <a:latin typeface="Futura Ultra-Bold"/>
                  <a:ea typeface="Futura Ultra-Bold"/>
                  <a:cs typeface="Futura Ultra-Bold"/>
                  <a:sym typeface="Futura Ultra-Bold"/>
                </a:rPr>
                <a:t> </a:t>
              </a:r>
              <a:r>
                <a:rPr lang="en-US" sz="2000" b="1" dirty="0" err="1">
                  <a:solidFill>
                    <a:srgbClr val="FFFFFF"/>
                  </a:solidFill>
                  <a:latin typeface="Futura Ultra-Bold"/>
                  <a:ea typeface="Futura Ultra-Bold"/>
                  <a:cs typeface="Futura Ultra-Bold"/>
                  <a:sym typeface="Futura Ultra-Bold"/>
                </a:rPr>
                <a:t>tài</a:t>
              </a:r>
              <a:r>
                <a:rPr lang="en-US" sz="2000" b="1" dirty="0">
                  <a:solidFill>
                    <a:srgbClr val="FFFFFF"/>
                  </a:solidFill>
                  <a:latin typeface="Futura Ultra-Bold"/>
                  <a:ea typeface="Futura Ultra-Bold"/>
                  <a:cs typeface="Futura Ultra-Bold"/>
                  <a:sym typeface="Futura Ultra-Bold"/>
                </a:rPr>
                <a:t> </a:t>
              </a:r>
              <a:r>
                <a:rPr lang="en-US" sz="2000" b="1" dirty="0" err="1">
                  <a:solidFill>
                    <a:srgbClr val="FFFFFF"/>
                  </a:solidFill>
                  <a:latin typeface="Futura Ultra-Bold"/>
                  <a:ea typeface="Futura Ultra-Bold"/>
                  <a:cs typeface="Futura Ultra-Bold"/>
                  <a:sym typeface="Futura Ultra-Bold"/>
                </a:rPr>
                <a:t>liệu</a:t>
              </a:r>
              <a:r>
                <a:rPr lang="en-US" sz="2000" b="1" dirty="0">
                  <a:solidFill>
                    <a:srgbClr val="FFFFFF"/>
                  </a:solidFill>
                  <a:latin typeface="Futura Ultra-Bold"/>
                  <a:ea typeface="Futura Ultra-Bold"/>
                  <a:cs typeface="Futura Ultra-Bold"/>
                  <a:sym typeface="Futura Ultra-Bold"/>
                </a:rPr>
                <a:t> 4</a:t>
              </a:r>
            </a:p>
          </p:txBody>
        </p:sp>
        <p:sp>
          <p:nvSpPr>
            <p:cNvPr id="22" name="TextBox 22"/>
            <p:cNvSpPr txBox="1"/>
            <p:nvPr/>
          </p:nvSpPr>
          <p:spPr>
            <a:xfrm>
              <a:off x="325315" y="1037875"/>
              <a:ext cx="3470275" cy="5539978"/>
            </a:xfrm>
            <a:prstGeom prst="rect">
              <a:avLst/>
            </a:prstGeom>
          </p:spPr>
          <p:txBody>
            <a:bodyPr wrap="square" lIns="0" tIns="0" rIns="0" bIns="0" rtlCol="0" anchor="t">
              <a:spAutoFit/>
            </a:bodyPr>
            <a:lstStyle/>
            <a:p>
              <a:r>
                <a:rPr lang="en-US" b="1" dirty="0">
                  <a:solidFill>
                    <a:schemeClr val="bg1"/>
                  </a:solidFill>
                </a:rPr>
                <a:t>BMC Nursing (2021)</a:t>
              </a:r>
            </a:p>
            <a:p>
              <a:r>
                <a:rPr lang="en-US" dirty="0">
                  <a:solidFill>
                    <a:schemeClr val="bg1"/>
                  </a:solidFill>
                </a:rPr>
                <a:t>-</a:t>
              </a:r>
              <a:r>
                <a:rPr lang="en-US" dirty="0" err="1">
                  <a:solidFill>
                    <a:schemeClr val="bg1"/>
                  </a:solidFill>
                </a:rPr>
                <a:t>Tên</a:t>
              </a:r>
              <a:r>
                <a:rPr lang="en-US" dirty="0">
                  <a:solidFill>
                    <a:schemeClr val="bg1"/>
                  </a:solidFill>
                </a:rPr>
                <a:t> </a:t>
              </a:r>
              <a:r>
                <a:rPr lang="en-US" dirty="0" err="1">
                  <a:solidFill>
                    <a:schemeClr val="bg1"/>
                  </a:solidFill>
                </a:rPr>
                <a:t>bài</a:t>
              </a:r>
              <a:r>
                <a:rPr lang="en-US" dirty="0">
                  <a:solidFill>
                    <a:schemeClr val="bg1"/>
                  </a:solidFill>
                </a:rPr>
                <a:t> </a:t>
              </a:r>
              <a:r>
                <a:rPr lang="en-US" dirty="0" err="1">
                  <a:solidFill>
                    <a:schemeClr val="bg1"/>
                  </a:solidFill>
                </a:rPr>
                <a:t>báo</a:t>
              </a:r>
              <a:r>
                <a:rPr lang="en-US" dirty="0">
                  <a:solidFill>
                    <a:schemeClr val="bg1"/>
                  </a:solidFill>
                </a:rPr>
                <a:t>:</a:t>
              </a:r>
            </a:p>
            <a:p>
              <a:r>
                <a:rPr lang="en-US" dirty="0">
                  <a:solidFill>
                    <a:schemeClr val="bg1"/>
                  </a:solidFill>
                </a:rPr>
                <a:t>“Sleep habits and their influence on academic performance in Nursing Degree students.”</a:t>
              </a:r>
            </a:p>
            <a:p>
              <a:endParaRPr lang="en-US" dirty="0">
                <a:solidFill>
                  <a:schemeClr val="bg1"/>
                </a:solidFill>
              </a:endParaRPr>
            </a:p>
            <a:p>
              <a:r>
                <a:rPr lang="en-US" dirty="0">
                  <a:solidFill>
                    <a:schemeClr val="bg1"/>
                  </a:solidFill>
                </a:rPr>
                <a:t>-</a:t>
              </a:r>
              <a:r>
                <a:rPr lang="en-US" dirty="0" err="1">
                  <a:solidFill>
                    <a:schemeClr val="bg1"/>
                  </a:solidFill>
                </a:rPr>
                <a:t>Thời</a:t>
              </a:r>
              <a:r>
                <a:rPr lang="en-US" dirty="0">
                  <a:solidFill>
                    <a:schemeClr val="bg1"/>
                  </a:solidFill>
                </a:rPr>
                <a:t> </a:t>
              </a:r>
              <a:r>
                <a:rPr lang="en-US" dirty="0" err="1">
                  <a:solidFill>
                    <a:schemeClr val="bg1"/>
                  </a:solidFill>
                </a:rPr>
                <a:t>gian</a:t>
              </a:r>
              <a:r>
                <a:rPr lang="en-US" dirty="0">
                  <a:solidFill>
                    <a:schemeClr val="bg1"/>
                  </a:solidFill>
                </a:rPr>
                <a:t> </a:t>
              </a:r>
              <a:r>
                <a:rPr lang="en-US" dirty="0" err="1">
                  <a:solidFill>
                    <a:schemeClr val="bg1"/>
                  </a:solidFill>
                </a:rPr>
                <a:t>đăng</a:t>
              </a:r>
              <a:r>
                <a:rPr lang="en-US" dirty="0">
                  <a:solidFill>
                    <a:schemeClr val="bg1"/>
                  </a:solidFill>
                </a:rPr>
                <a:t>: </a:t>
              </a:r>
              <a:r>
                <a:rPr lang="en-US" dirty="0" err="1">
                  <a:solidFill>
                    <a:schemeClr val="bg1"/>
                  </a:solidFill>
                </a:rPr>
                <a:t>Năm</a:t>
              </a:r>
              <a:r>
                <a:rPr lang="en-US" dirty="0">
                  <a:solidFill>
                    <a:schemeClr val="bg1"/>
                  </a:solidFill>
                </a:rPr>
                <a:t> 2021 (</a:t>
              </a:r>
              <a:r>
                <a:rPr lang="en-US" dirty="0" err="1">
                  <a:solidFill>
                    <a:schemeClr val="bg1"/>
                  </a:solidFill>
                </a:rPr>
                <a:t>cụ</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bài</a:t>
              </a:r>
              <a:r>
                <a:rPr lang="en-US" dirty="0">
                  <a:solidFill>
                    <a:schemeClr val="bg1"/>
                  </a:solidFill>
                </a:rPr>
                <a:t> "Relationship between sleep habits and academic performance in ...", volume date 2021) .</a:t>
              </a:r>
            </a:p>
            <a:p>
              <a:endParaRPr lang="en-US" dirty="0">
                <a:solidFill>
                  <a:schemeClr val="bg1"/>
                </a:solidFill>
              </a:endParaRPr>
            </a:p>
            <a:p>
              <a:r>
                <a:rPr lang="en-US" dirty="0">
                  <a:solidFill>
                    <a:schemeClr val="bg1"/>
                  </a:solidFill>
                </a:rPr>
                <a:t>-</a:t>
              </a:r>
              <a:r>
                <a:rPr lang="en-US" dirty="0" err="1">
                  <a:solidFill>
                    <a:schemeClr val="bg1"/>
                  </a:solidFill>
                </a:rPr>
                <a:t>Đăng</a:t>
              </a:r>
              <a:r>
                <a:rPr lang="en-US" dirty="0">
                  <a:solidFill>
                    <a:schemeClr val="bg1"/>
                  </a:solidFill>
                </a:rPr>
                <a:t> </a:t>
              </a:r>
              <a:r>
                <a:rPr lang="en-US" dirty="0" err="1">
                  <a:solidFill>
                    <a:schemeClr val="bg1"/>
                  </a:solidFill>
                </a:rPr>
                <a:t>trên</a:t>
              </a:r>
              <a:r>
                <a:rPr lang="en-US" dirty="0">
                  <a:solidFill>
                    <a:schemeClr val="bg1"/>
                  </a:solidFill>
                </a:rPr>
                <a:t> </a:t>
              </a:r>
              <a:r>
                <a:rPr lang="en-US" dirty="0" err="1">
                  <a:solidFill>
                    <a:schemeClr val="bg1"/>
                  </a:solidFill>
                </a:rPr>
                <a:t>báo</a:t>
              </a:r>
              <a:r>
                <a:rPr lang="en-US" dirty="0">
                  <a:solidFill>
                    <a:schemeClr val="bg1"/>
                  </a:solidFill>
                </a:rPr>
                <a:t>: BMC Nursing, </a:t>
              </a:r>
              <a:r>
                <a:rPr lang="en-US" dirty="0" err="1">
                  <a:solidFill>
                    <a:schemeClr val="bg1"/>
                  </a:solidFill>
                </a:rPr>
                <a:t>một</a:t>
              </a:r>
              <a:r>
                <a:rPr lang="en-US" dirty="0">
                  <a:solidFill>
                    <a:schemeClr val="bg1"/>
                  </a:solidFill>
                </a:rPr>
                <a:t> </a:t>
              </a:r>
              <a:r>
                <a:rPr lang="en-US" dirty="0" err="1">
                  <a:solidFill>
                    <a:schemeClr val="bg1"/>
                  </a:solidFill>
                </a:rPr>
                <a:t>tạp</a:t>
              </a:r>
              <a:r>
                <a:rPr lang="en-US" dirty="0">
                  <a:solidFill>
                    <a:schemeClr val="bg1"/>
                  </a:solidFill>
                </a:rPr>
                <a:t> </a:t>
              </a:r>
              <a:r>
                <a:rPr lang="en-US" dirty="0" err="1">
                  <a:solidFill>
                    <a:schemeClr val="bg1"/>
                  </a:solidFill>
                </a:rPr>
                <a:t>chí</a:t>
              </a:r>
              <a:r>
                <a:rPr lang="en-US" dirty="0">
                  <a:solidFill>
                    <a:schemeClr val="bg1"/>
                  </a:solidFill>
                </a:rPr>
                <a:t> khoa </a:t>
              </a:r>
              <a:r>
                <a:rPr lang="en-US" dirty="0" err="1">
                  <a:solidFill>
                    <a:schemeClr val="bg1"/>
                  </a:solidFill>
                </a:rPr>
                <a:t>học</a:t>
              </a:r>
              <a:r>
                <a:rPr lang="en-US" dirty="0">
                  <a:solidFill>
                    <a:schemeClr val="bg1"/>
                  </a:solidFill>
                </a:rPr>
                <a:t> (open-access) </a:t>
              </a:r>
              <a:r>
                <a:rPr lang="en-US" dirty="0" err="1">
                  <a:solidFill>
                    <a:schemeClr val="bg1"/>
                  </a:solidFill>
                </a:rPr>
                <a:t>chuyên</a:t>
              </a:r>
              <a:r>
                <a:rPr lang="en-US" dirty="0">
                  <a:solidFill>
                    <a:schemeClr val="bg1"/>
                  </a:solidFill>
                </a:rPr>
                <a:t> </a:t>
              </a:r>
              <a:r>
                <a:rPr lang="en-US" dirty="0" err="1">
                  <a:solidFill>
                    <a:schemeClr val="bg1"/>
                  </a:solidFill>
                </a:rPr>
                <a:t>ngành</a:t>
              </a:r>
              <a:r>
                <a:rPr lang="en-US" dirty="0">
                  <a:solidFill>
                    <a:schemeClr val="bg1"/>
                  </a:solidFill>
                </a:rPr>
                <a:t> </a:t>
              </a:r>
              <a:r>
                <a:rPr lang="en-US" dirty="0" err="1">
                  <a:solidFill>
                    <a:schemeClr val="bg1"/>
                  </a:solidFill>
                </a:rPr>
                <a:t>điều</a:t>
              </a:r>
              <a:r>
                <a:rPr lang="en-US" dirty="0">
                  <a:solidFill>
                    <a:schemeClr val="bg1"/>
                  </a:solidFill>
                </a:rPr>
                <a:t> </a:t>
              </a:r>
              <a:r>
                <a:rPr lang="en-US" dirty="0" err="1">
                  <a:solidFill>
                    <a:schemeClr val="bg1"/>
                  </a:solidFill>
                </a:rPr>
                <a:t>dưỡng</a:t>
              </a:r>
              <a:r>
                <a:rPr lang="en-US" dirty="0">
                  <a:solidFill>
                    <a:schemeClr val="bg1"/>
                  </a:solidFill>
                </a:rPr>
                <a:t>, </a:t>
              </a:r>
              <a:r>
                <a:rPr lang="en-US" dirty="0" err="1">
                  <a:solidFill>
                    <a:schemeClr val="bg1"/>
                  </a:solidFill>
                </a:rPr>
                <a:t>uy</a:t>
              </a:r>
              <a:r>
                <a:rPr lang="en-US" dirty="0">
                  <a:solidFill>
                    <a:schemeClr val="bg1"/>
                  </a:solidFill>
                </a:rPr>
                <a:t> </a:t>
              </a:r>
              <a:r>
                <a:rPr lang="en-US" dirty="0" err="1">
                  <a:solidFill>
                    <a:schemeClr val="bg1"/>
                  </a:solidFill>
                </a:rPr>
                <a:t>tín</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lĩnh</a:t>
              </a:r>
              <a:r>
                <a:rPr lang="en-US" dirty="0">
                  <a:solidFill>
                    <a:schemeClr val="bg1"/>
                  </a:solidFill>
                </a:rPr>
                <a:t> </a:t>
              </a:r>
              <a:r>
                <a:rPr lang="en-US" dirty="0" err="1">
                  <a:solidFill>
                    <a:schemeClr val="bg1"/>
                  </a:solidFill>
                </a:rPr>
                <a:t>vực</a:t>
              </a:r>
              <a:r>
                <a:rPr lang="en-US" dirty="0">
                  <a:solidFill>
                    <a:schemeClr val="bg1"/>
                  </a:solidFill>
                </a:rPr>
                <a:t> y </a:t>
              </a:r>
              <a:r>
                <a:rPr lang="en-US" dirty="0" err="1">
                  <a:solidFill>
                    <a:schemeClr val="bg1"/>
                  </a:solidFill>
                </a:rPr>
                <a:t>tế</a:t>
              </a:r>
              <a:r>
                <a:rPr lang="en-US" dirty="0">
                  <a:solidFill>
                    <a:schemeClr val="bg1"/>
                  </a:solidFill>
                </a:rPr>
                <a:t>.</a:t>
              </a:r>
            </a:p>
            <a:p>
              <a:endParaRPr lang="en-US" dirty="0">
                <a:solidFill>
                  <a:schemeClr val="bg1"/>
                </a:solidFill>
              </a:endParaRPr>
            </a:p>
            <a:p>
              <a:r>
                <a:rPr lang="en-US" dirty="0">
                  <a:solidFill>
                    <a:schemeClr val="bg1"/>
                  </a:solidFill>
                </a:rPr>
                <a:t>-</a:t>
              </a:r>
              <a:r>
                <a:rPr lang="en-US" dirty="0" err="1">
                  <a:solidFill>
                    <a:schemeClr val="bg1"/>
                  </a:solidFill>
                </a:rPr>
                <a:t>Tác</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Nhóm</a:t>
              </a:r>
              <a:r>
                <a:rPr lang="en-US" dirty="0">
                  <a:solidFill>
                    <a:schemeClr val="bg1"/>
                  </a:solidFill>
                </a:rPr>
                <a:t> </a:t>
              </a:r>
              <a:r>
                <a:rPr lang="en-US" dirty="0" err="1">
                  <a:solidFill>
                    <a:schemeClr val="bg1"/>
                  </a:solidFill>
                </a:rPr>
                <a:t>nghiên</a:t>
              </a:r>
              <a:r>
                <a:rPr lang="en-US" dirty="0">
                  <a:solidFill>
                    <a:schemeClr val="bg1"/>
                  </a:solidFill>
                </a:rPr>
                <a:t> </a:t>
              </a:r>
              <a:r>
                <a:rPr lang="en-US" dirty="0" err="1">
                  <a:solidFill>
                    <a:schemeClr val="bg1"/>
                  </a:solidFill>
                </a:rPr>
                <a:t>cứu</a:t>
              </a:r>
              <a:r>
                <a:rPr lang="en-US" dirty="0">
                  <a:solidFill>
                    <a:schemeClr val="bg1"/>
                  </a:solidFill>
                </a:rPr>
                <a:t> </a:t>
              </a:r>
              <a:r>
                <a:rPr lang="en-US" dirty="0" err="1">
                  <a:solidFill>
                    <a:schemeClr val="bg1"/>
                  </a:solidFill>
                </a:rPr>
                <a:t>điều</a:t>
              </a:r>
              <a:r>
                <a:rPr lang="en-US" dirty="0">
                  <a:solidFill>
                    <a:schemeClr val="bg1"/>
                  </a:solidFill>
                </a:rPr>
                <a:t> </a:t>
              </a:r>
              <a:r>
                <a:rPr lang="en-US" dirty="0" err="1">
                  <a:solidFill>
                    <a:schemeClr val="bg1"/>
                  </a:solidFill>
                </a:rPr>
                <a:t>dưỡng</a:t>
              </a:r>
              <a:r>
                <a:rPr lang="en-US" dirty="0">
                  <a:solidFill>
                    <a:schemeClr val="bg1"/>
                  </a:solidFill>
                </a:rPr>
                <a:t> – </a:t>
              </a:r>
              <a:r>
                <a:rPr lang="en-US" dirty="0" err="1">
                  <a:solidFill>
                    <a:schemeClr val="bg1"/>
                  </a:solidFill>
                </a:rPr>
                <a:t>thường</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các</a:t>
              </a:r>
              <a:r>
                <a:rPr lang="en-US" dirty="0">
                  <a:solidFill>
                    <a:schemeClr val="bg1"/>
                  </a:solidFill>
                </a:rPr>
                <a:t> </a:t>
              </a:r>
              <a:r>
                <a:rPr lang="en-US" dirty="0" err="1">
                  <a:solidFill>
                    <a:schemeClr val="bg1"/>
                  </a:solidFill>
                </a:rPr>
                <a:t>học</a:t>
              </a:r>
              <a:r>
                <a:rPr lang="en-US" dirty="0">
                  <a:solidFill>
                    <a:schemeClr val="bg1"/>
                  </a:solidFill>
                </a:rPr>
                <a:t> </a:t>
              </a:r>
              <a:r>
                <a:rPr lang="en-US" dirty="0" err="1">
                  <a:solidFill>
                    <a:schemeClr val="bg1"/>
                  </a:solidFill>
                </a:rPr>
                <a:t>giả</a:t>
              </a:r>
              <a:r>
                <a:rPr lang="en-US" dirty="0">
                  <a:solidFill>
                    <a:schemeClr val="bg1"/>
                  </a:solidFill>
                </a:rPr>
                <a:t>/doctors, </a:t>
              </a:r>
              <a:r>
                <a:rPr lang="en-US" dirty="0" err="1">
                  <a:solidFill>
                    <a:schemeClr val="bg1"/>
                  </a:solidFill>
                </a:rPr>
                <a:t>giảng</a:t>
              </a:r>
              <a:r>
                <a:rPr lang="en-US" dirty="0">
                  <a:solidFill>
                    <a:schemeClr val="bg1"/>
                  </a:solidFill>
                </a:rPr>
                <a:t> </a:t>
              </a:r>
              <a:r>
                <a:rPr lang="en-US" dirty="0" err="1">
                  <a:solidFill>
                    <a:schemeClr val="bg1"/>
                  </a:solidFill>
                </a:rPr>
                <a:t>viên</a:t>
              </a:r>
              <a:r>
                <a:rPr lang="en-US" dirty="0">
                  <a:solidFill>
                    <a:schemeClr val="bg1"/>
                  </a:solidFill>
                </a:rPr>
                <a:t> </a:t>
              </a:r>
              <a:r>
                <a:rPr lang="en-US" dirty="0" err="1">
                  <a:solidFill>
                    <a:schemeClr val="bg1"/>
                  </a:solidFill>
                </a:rPr>
                <a:t>trong</a:t>
              </a:r>
              <a:r>
                <a:rPr lang="en-US" dirty="0">
                  <a:solidFill>
                    <a:schemeClr val="bg1"/>
                  </a:solidFill>
                </a:rPr>
                <a:t> </a:t>
              </a:r>
              <a:r>
                <a:rPr lang="en-US" dirty="0" err="1">
                  <a:solidFill>
                    <a:schemeClr val="bg1"/>
                  </a:solidFill>
                </a:rPr>
                <a:t>lĩnh</a:t>
              </a:r>
              <a:r>
                <a:rPr lang="en-US" dirty="0">
                  <a:solidFill>
                    <a:schemeClr val="bg1"/>
                  </a:solidFill>
                </a:rPr>
                <a:t> </a:t>
              </a:r>
              <a:r>
                <a:rPr lang="en-US" dirty="0" err="1">
                  <a:solidFill>
                    <a:schemeClr val="bg1"/>
                  </a:solidFill>
                </a:rPr>
                <a:t>vực</a:t>
              </a:r>
              <a:r>
                <a:rPr lang="en-US" dirty="0">
                  <a:solidFill>
                    <a:schemeClr val="bg1"/>
                  </a:solidFill>
                </a:rPr>
                <a:t> </a:t>
              </a:r>
              <a:r>
                <a:rPr lang="en-US" dirty="0" err="1">
                  <a:solidFill>
                    <a:schemeClr val="bg1"/>
                  </a:solidFill>
                </a:rPr>
                <a:t>điều</a:t>
              </a:r>
              <a:r>
                <a:rPr lang="en-US" dirty="0">
                  <a:solidFill>
                    <a:schemeClr val="bg1"/>
                  </a:solidFill>
                </a:rPr>
                <a:t> </a:t>
              </a:r>
              <a:r>
                <a:rPr lang="en-US" dirty="0" err="1">
                  <a:solidFill>
                    <a:schemeClr val="bg1"/>
                  </a:solidFill>
                </a:rPr>
                <a:t>dưỡng</a:t>
              </a:r>
              <a:r>
                <a:rPr lang="en-US" dirty="0">
                  <a:solidFill>
                    <a:schemeClr val="bg1"/>
                  </a:solidFill>
                </a:rPr>
                <a:t>.</a:t>
              </a:r>
              <a:endParaRPr lang="en-US" dirty="0">
                <a:solidFill>
                  <a:schemeClr val="bg1"/>
                </a:solidFill>
                <a:latin typeface="Futura"/>
                <a:ea typeface="Futura"/>
                <a:cs typeface="Futura"/>
                <a:sym typeface="Futura"/>
              </a:endParaRPr>
            </a:p>
          </p:txBody>
        </p:sp>
      </p:grpSp>
      <p:grpSp>
        <p:nvGrpSpPr>
          <p:cNvPr id="28" name="Group 2">
            <a:extLst>
              <a:ext uri="{FF2B5EF4-FFF2-40B4-BE49-F238E27FC236}">
                <a16:creationId xmlns:a16="http://schemas.microsoft.com/office/drawing/2014/main" id="{B5262BD3-307B-4457-85FE-F268B4FB8A4C}"/>
              </a:ext>
            </a:extLst>
          </p:cNvPr>
          <p:cNvGrpSpPr/>
          <p:nvPr/>
        </p:nvGrpSpPr>
        <p:grpSpPr>
          <a:xfrm>
            <a:off x="0" y="0"/>
            <a:ext cx="10241280" cy="621437"/>
            <a:chOff x="0" y="0"/>
            <a:chExt cx="12192000" cy="1554290"/>
          </a:xfrm>
        </p:grpSpPr>
        <p:sp>
          <p:nvSpPr>
            <p:cNvPr id="29" name="Freeform 3">
              <a:extLst>
                <a:ext uri="{FF2B5EF4-FFF2-40B4-BE49-F238E27FC236}">
                  <a16:creationId xmlns:a16="http://schemas.microsoft.com/office/drawing/2014/main" id="{2703A92C-1E7B-4A83-A378-1CE21DE625F3}"/>
                </a:ext>
              </a:extLst>
            </p:cNvPr>
            <p:cNvSpPr/>
            <p:nvPr/>
          </p:nvSpPr>
          <p:spPr>
            <a:xfrm>
              <a:off x="0" y="0"/>
              <a:ext cx="12192000" cy="1554226"/>
            </a:xfrm>
            <a:custGeom>
              <a:avLst/>
              <a:gdLst/>
              <a:ahLst/>
              <a:cxnLst/>
              <a:rect l="l" t="t" r="r" b="b"/>
              <a:pathLst>
                <a:path w="12192000" h="1554226">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txBody>
            <a:bodyPr/>
            <a:lstStyle/>
            <a:p>
              <a:endParaRPr lang="en-US" sz="2400" dirty="0"/>
            </a:p>
          </p:txBody>
        </p:sp>
      </p:grpSp>
      <p:grpSp>
        <p:nvGrpSpPr>
          <p:cNvPr id="30" name="Group 4">
            <a:extLst>
              <a:ext uri="{FF2B5EF4-FFF2-40B4-BE49-F238E27FC236}">
                <a16:creationId xmlns:a16="http://schemas.microsoft.com/office/drawing/2014/main" id="{3FB582DC-6C6C-4B59-A8DB-BE3870E68A9B}"/>
              </a:ext>
            </a:extLst>
          </p:cNvPr>
          <p:cNvGrpSpPr/>
          <p:nvPr/>
        </p:nvGrpSpPr>
        <p:grpSpPr>
          <a:xfrm>
            <a:off x="0" y="-155734"/>
            <a:ext cx="624205" cy="777145"/>
            <a:chOff x="0" y="0"/>
            <a:chExt cx="1248410" cy="1554290"/>
          </a:xfrm>
        </p:grpSpPr>
        <p:sp>
          <p:nvSpPr>
            <p:cNvPr id="31" name="Freeform 5">
              <a:extLst>
                <a:ext uri="{FF2B5EF4-FFF2-40B4-BE49-F238E27FC236}">
                  <a16:creationId xmlns:a16="http://schemas.microsoft.com/office/drawing/2014/main" id="{A73D5B13-D1FD-40DE-BB50-D1C0F4A09B9D}"/>
                </a:ext>
              </a:extLst>
            </p:cNvPr>
            <p:cNvSpPr/>
            <p:nvPr/>
          </p:nvSpPr>
          <p:spPr>
            <a:xfrm>
              <a:off x="0" y="0"/>
              <a:ext cx="1248410" cy="1554353"/>
            </a:xfrm>
            <a:custGeom>
              <a:avLst/>
              <a:gdLst/>
              <a:ahLst/>
              <a:cxnLst/>
              <a:rect l="l" t="t" r="r" b="b"/>
              <a:pathLst>
                <a:path w="1248410" h="1554353">
                  <a:moveTo>
                    <a:pt x="0" y="0"/>
                  </a:moveTo>
                  <a:lnTo>
                    <a:pt x="471297" y="0"/>
                  </a:lnTo>
                  <a:lnTo>
                    <a:pt x="1248410" y="777113"/>
                  </a:lnTo>
                  <a:lnTo>
                    <a:pt x="471297" y="1554353"/>
                  </a:lnTo>
                  <a:lnTo>
                    <a:pt x="0" y="1554353"/>
                  </a:lnTo>
                  <a:lnTo>
                    <a:pt x="0" y="0"/>
                  </a:lnTo>
                  <a:close/>
                </a:path>
              </a:pathLst>
            </a:custGeom>
            <a:solidFill>
              <a:srgbClr val="E72929"/>
            </a:solidFill>
          </p:spPr>
          <p:txBody>
            <a:bodyPr/>
            <a:lstStyle/>
            <a:p>
              <a:endParaRPr lang="en-US" sz="2400"/>
            </a:p>
          </p:txBody>
        </p:sp>
      </p:grpSp>
      <p:sp>
        <p:nvSpPr>
          <p:cNvPr id="32" name="TextBox 18">
            <a:extLst>
              <a:ext uri="{FF2B5EF4-FFF2-40B4-BE49-F238E27FC236}">
                <a16:creationId xmlns:a16="http://schemas.microsoft.com/office/drawing/2014/main" id="{D4720B31-D21C-4473-818C-8B9C9FEC45D9}"/>
              </a:ext>
            </a:extLst>
          </p:cNvPr>
          <p:cNvSpPr txBox="1"/>
          <p:nvPr/>
        </p:nvSpPr>
        <p:spPr>
          <a:xfrm>
            <a:off x="624205" y="111517"/>
            <a:ext cx="9265519" cy="470129"/>
          </a:xfrm>
          <a:prstGeom prst="rect">
            <a:avLst/>
          </a:prstGeom>
        </p:spPr>
        <p:txBody>
          <a:bodyPr wrap="square" lIns="0" tIns="0" rIns="0" bIns="0" rtlCol="0" anchor="t">
            <a:spAutoFit/>
          </a:bodyPr>
          <a:lstStyle/>
          <a:p>
            <a:pPr>
              <a:lnSpc>
                <a:spcPts val="1833"/>
              </a:lnSpc>
            </a:pPr>
            <a:r>
              <a:rPr lang="en-US" b="1" dirty="0" err="1">
                <a:solidFill>
                  <a:srgbClr val="403C4E"/>
                </a:solidFill>
                <a:latin typeface="Times New Roman" panose="02020603050405020304" pitchFamily="18" charset="0"/>
                <a:ea typeface="Merriweather Bold" pitchFamily="34" charset="-122"/>
                <a:cs typeface="Times New Roman" panose="02020603050405020304" pitchFamily="18" charset="0"/>
              </a:rPr>
              <a:t>Luận</a:t>
            </a:r>
            <a:r>
              <a:rPr lang="en-US" b="1" dirty="0">
                <a:solidFill>
                  <a:srgbClr val="403C4E"/>
                </a:solidFill>
                <a:latin typeface="Times New Roman" panose="02020603050405020304" pitchFamily="18" charset="0"/>
                <a:ea typeface="Merriweather Bold" pitchFamily="34" charset="-122"/>
                <a:cs typeface="Times New Roman" panose="02020603050405020304" pitchFamily="18" charset="0"/>
              </a:rPr>
              <a:t> </a:t>
            </a:r>
            <a:r>
              <a:rPr lang="en-US" b="1" dirty="0" err="1">
                <a:solidFill>
                  <a:srgbClr val="403C4E"/>
                </a:solidFill>
                <a:latin typeface="Times New Roman" panose="02020603050405020304" pitchFamily="18" charset="0"/>
                <a:ea typeface="Merriweather Bold" pitchFamily="34" charset="-122"/>
                <a:cs typeface="Times New Roman" panose="02020603050405020304" pitchFamily="18" charset="0"/>
              </a:rPr>
              <a:t>điểm</a:t>
            </a:r>
            <a:r>
              <a:rPr lang="en-US" b="1" dirty="0">
                <a:solidFill>
                  <a:srgbClr val="403C4E"/>
                </a:solidFill>
                <a:latin typeface="Times New Roman" panose="02020603050405020304" pitchFamily="18" charset="0"/>
                <a:ea typeface="Merriweather Bold" pitchFamily="34" charset="-122"/>
                <a:cs typeface="Times New Roman" panose="02020603050405020304" pitchFamily="18" charset="0"/>
              </a:rPr>
              <a:t> 2. </a:t>
            </a:r>
            <a:r>
              <a:rPr lang="vi-VN" b="1" dirty="0">
                <a:solidFill>
                  <a:srgbClr val="403C4E"/>
                </a:solidFill>
                <a:latin typeface="Times New Roman" panose="02020603050405020304" pitchFamily="18" charset="0"/>
                <a:ea typeface="Merriweather Bold" pitchFamily="34" charset="-122"/>
                <a:cs typeface="Times New Roman" panose="02020603050405020304" pitchFamily="18" charset="0"/>
              </a:rPr>
              <a:t>Sinh hoạt không điều độ dẫn đến suy giảm chất lượng học tập, thể hiện qua điểm số thấp hơn, quá trình tiếp thu kiến thức chậm và hiệu suất thi giảm.</a:t>
            </a:r>
          </a:p>
        </p:txBody>
      </p:sp>
      <p:grpSp>
        <p:nvGrpSpPr>
          <p:cNvPr id="40" name="Group 39">
            <a:extLst>
              <a:ext uri="{FF2B5EF4-FFF2-40B4-BE49-F238E27FC236}">
                <a16:creationId xmlns:a16="http://schemas.microsoft.com/office/drawing/2014/main" id="{542B0FA1-E078-4CFE-BFAE-98664D81BE16}"/>
              </a:ext>
            </a:extLst>
          </p:cNvPr>
          <p:cNvGrpSpPr/>
          <p:nvPr/>
        </p:nvGrpSpPr>
        <p:grpSpPr>
          <a:xfrm>
            <a:off x="6096000" y="733929"/>
            <a:ext cx="4649530" cy="5969338"/>
            <a:chOff x="-626804" y="693163"/>
            <a:chExt cx="4476810" cy="5969338"/>
          </a:xfrm>
        </p:grpSpPr>
        <p:grpSp>
          <p:nvGrpSpPr>
            <p:cNvPr id="41" name="Group 2">
              <a:extLst>
                <a:ext uri="{FF2B5EF4-FFF2-40B4-BE49-F238E27FC236}">
                  <a16:creationId xmlns:a16="http://schemas.microsoft.com/office/drawing/2014/main" id="{FABED02F-1DD4-4C10-AB7B-8F9D8126A574}"/>
                </a:ext>
              </a:extLst>
            </p:cNvPr>
            <p:cNvGrpSpPr/>
            <p:nvPr/>
          </p:nvGrpSpPr>
          <p:grpSpPr>
            <a:xfrm>
              <a:off x="219450" y="693163"/>
              <a:ext cx="3630556" cy="5969338"/>
              <a:chOff x="80841" y="-123328"/>
              <a:chExt cx="5516269" cy="11938644"/>
            </a:xfrm>
          </p:grpSpPr>
          <p:sp>
            <p:nvSpPr>
              <p:cNvPr id="44" name="Freeform 3">
                <a:extLst>
                  <a:ext uri="{FF2B5EF4-FFF2-40B4-BE49-F238E27FC236}">
                    <a16:creationId xmlns:a16="http://schemas.microsoft.com/office/drawing/2014/main" id="{52E5A888-DE16-437D-8C04-F2BFCE458DB8}"/>
                  </a:ext>
                </a:extLst>
              </p:cNvPr>
              <p:cNvSpPr/>
              <p:nvPr/>
            </p:nvSpPr>
            <p:spPr>
              <a:xfrm>
                <a:off x="80841" y="-123328"/>
                <a:ext cx="5516269" cy="11938644"/>
              </a:xfrm>
              <a:custGeom>
                <a:avLst/>
                <a:gdLst/>
                <a:ahLst/>
                <a:cxnLst/>
                <a:rect l="l" t="t" r="r" b="b"/>
                <a:pathLst>
                  <a:path w="6201664" h="7466330">
                    <a:moveTo>
                      <a:pt x="0" y="0"/>
                    </a:moveTo>
                    <a:lnTo>
                      <a:pt x="6201664" y="0"/>
                    </a:lnTo>
                    <a:lnTo>
                      <a:pt x="6201664" y="7466330"/>
                    </a:lnTo>
                    <a:lnTo>
                      <a:pt x="0" y="7466330"/>
                    </a:lnTo>
                  </a:path>
                </a:pathLst>
              </a:custGeom>
              <a:solidFill>
                <a:srgbClr val="E72929"/>
              </a:solidFill>
            </p:spPr>
            <p:txBody>
              <a:bodyPr/>
              <a:lstStyle/>
              <a:p>
                <a:endParaRPr lang="en-US" sz="1200" dirty="0"/>
              </a:p>
            </p:txBody>
          </p:sp>
        </p:grpSp>
        <p:sp>
          <p:nvSpPr>
            <p:cNvPr id="42" name="TextBox 21">
              <a:extLst>
                <a:ext uri="{FF2B5EF4-FFF2-40B4-BE49-F238E27FC236}">
                  <a16:creationId xmlns:a16="http://schemas.microsoft.com/office/drawing/2014/main" id="{800C373C-8FD2-4367-9748-F91E732EA982}"/>
                </a:ext>
              </a:extLst>
            </p:cNvPr>
            <p:cNvSpPr txBox="1"/>
            <p:nvPr/>
          </p:nvSpPr>
          <p:spPr>
            <a:xfrm>
              <a:off x="-626804" y="712590"/>
              <a:ext cx="3738804" cy="307777"/>
            </a:xfrm>
            <a:prstGeom prst="rect">
              <a:avLst/>
            </a:prstGeom>
          </p:spPr>
          <p:txBody>
            <a:bodyPr wrap="square" lIns="0" tIns="0" rIns="0" bIns="0" rtlCol="0" anchor="t">
              <a:spAutoFit/>
            </a:bodyPr>
            <a:lstStyle/>
            <a:p>
              <a:pPr algn="ctr">
                <a:lnSpc>
                  <a:spcPts val="2400"/>
                </a:lnSpc>
              </a:pPr>
              <a:r>
                <a:rPr lang="en-US" sz="2000" b="1" dirty="0" err="1">
                  <a:solidFill>
                    <a:srgbClr val="FFFFFF"/>
                  </a:solidFill>
                  <a:latin typeface="Futura Ultra-Bold"/>
                  <a:ea typeface="Futura Ultra-Bold"/>
                  <a:cs typeface="Futura Ultra-Bold"/>
                  <a:sym typeface="Futura Ultra-Bold"/>
                </a:rPr>
                <a:t>Nguồn</a:t>
              </a:r>
              <a:r>
                <a:rPr lang="en-US" sz="2000" b="1" dirty="0">
                  <a:solidFill>
                    <a:srgbClr val="FFFFFF"/>
                  </a:solidFill>
                  <a:latin typeface="Futura Ultra-Bold"/>
                  <a:ea typeface="Futura Ultra-Bold"/>
                  <a:cs typeface="Futura Ultra-Bold"/>
                  <a:sym typeface="Futura Ultra-Bold"/>
                </a:rPr>
                <a:t> </a:t>
              </a:r>
              <a:r>
                <a:rPr lang="en-US" sz="2000" b="1" dirty="0" err="1">
                  <a:solidFill>
                    <a:srgbClr val="FFFFFF"/>
                  </a:solidFill>
                  <a:latin typeface="Futura Ultra-Bold"/>
                  <a:ea typeface="Futura Ultra-Bold"/>
                  <a:cs typeface="Futura Ultra-Bold"/>
                  <a:sym typeface="Futura Ultra-Bold"/>
                </a:rPr>
                <a:t>tài</a:t>
              </a:r>
              <a:r>
                <a:rPr lang="en-US" sz="2000" b="1" dirty="0">
                  <a:solidFill>
                    <a:srgbClr val="FFFFFF"/>
                  </a:solidFill>
                  <a:latin typeface="Futura Ultra-Bold"/>
                  <a:ea typeface="Futura Ultra-Bold"/>
                  <a:cs typeface="Futura Ultra-Bold"/>
                  <a:sym typeface="Futura Ultra-Bold"/>
                </a:rPr>
                <a:t> </a:t>
              </a:r>
              <a:r>
                <a:rPr lang="en-US" sz="2000" b="1" dirty="0" err="1">
                  <a:solidFill>
                    <a:srgbClr val="FFFFFF"/>
                  </a:solidFill>
                  <a:latin typeface="Futura Ultra-Bold"/>
                  <a:ea typeface="Futura Ultra-Bold"/>
                  <a:cs typeface="Futura Ultra-Bold"/>
                  <a:sym typeface="Futura Ultra-Bold"/>
                </a:rPr>
                <a:t>liệu</a:t>
              </a:r>
              <a:r>
                <a:rPr lang="en-US" sz="2000" b="1" dirty="0">
                  <a:solidFill>
                    <a:srgbClr val="FFFFFF"/>
                  </a:solidFill>
                  <a:latin typeface="Futura Ultra-Bold"/>
                  <a:ea typeface="Futura Ultra-Bold"/>
                  <a:cs typeface="Futura Ultra-Bold"/>
                  <a:sym typeface="Futura Ultra-Bold"/>
                </a:rPr>
                <a:t> 5</a:t>
              </a:r>
            </a:p>
          </p:txBody>
        </p:sp>
        <p:sp>
          <p:nvSpPr>
            <p:cNvPr id="43" name="TextBox 22">
              <a:extLst>
                <a:ext uri="{FF2B5EF4-FFF2-40B4-BE49-F238E27FC236}">
                  <a16:creationId xmlns:a16="http://schemas.microsoft.com/office/drawing/2014/main" id="{A3088C18-9FE6-4DE4-8D8B-2BCA3B0BBEEE}"/>
                </a:ext>
              </a:extLst>
            </p:cNvPr>
            <p:cNvSpPr txBox="1"/>
            <p:nvPr/>
          </p:nvSpPr>
          <p:spPr>
            <a:xfrm>
              <a:off x="379731" y="1078648"/>
              <a:ext cx="3337597" cy="4985980"/>
            </a:xfrm>
            <a:prstGeom prst="rect">
              <a:avLst/>
            </a:prstGeom>
          </p:spPr>
          <p:txBody>
            <a:bodyPr wrap="square" lIns="0" tIns="0" rIns="0" bIns="0" rtlCol="0" anchor="t">
              <a:spAutoFit/>
            </a:bodyPr>
            <a:lstStyle/>
            <a:p>
              <a:r>
                <a:rPr lang="en-US" b="1" dirty="0">
                  <a:solidFill>
                    <a:schemeClr val="bg1"/>
                  </a:solidFill>
                </a:rPr>
                <a:t>Tom’s Guide (2025) – </a:t>
              </a:r>
              <a:r>
                <a:rPr lang="en-US" b="1" dirty="0" err="1">
                  <a:solidFill>
                    <a:schemeClr val="bg1"/>
                  </a:solidFill>
                </a:rPr>
                <a:t>Báo</a:t>
              </a:r>
              <a:r>
                <a:rPr lang="en-US" b="1" dirty="0">
                  <a:solidFill>
                    <a:schemeClr val="bg1"/>
                  </a:solidFill>
                </a:rPr>
                <a:t> </a:t>
              </a:r>
              <a:r>
                <a:rPr lang="en-US" b="1" dirty="0" err="1">
                  <a:solidFill>
                    <a:schemeClr val="bg1"/>
                  </a:solidFill>
                </a:rPr>
                <a:t>phổ</a:t>
              </a:r>
              <a:r>
                <a:rPr lang="en-US" b="1" dirty="0">
                  <a:solidFill>
                    <a:schemeClr val="bg1"/>
                  </a:solidFill>
                </a:rPr>
                <a:t> </a:t>
              </a:r>
              <a:r>
                <a:rPr lang="en-US" b="1" dirty="0" err="1">
                  <a:solidFill>
                    <a:schemeClr val="bg1"/>
                  </a:solidFill>
                </a:rPr>
                <a:t>biến</a:t>
              </a:r>
              <a:r>
                <a:rPr lang="en-US" b="1" dirty="0">
                  <a:solidFill>
                    <a:schemeClr val="bg1"/>
                  </a:solidFill>
                </a:rPr>
                <a:t>, </a:t>
              </a:r>
              <a:r>
                <a:rPr lang="en-US" b="1" dirty="0" err="1">
                  <a:solidFill>
                    <a:schemeClr val="bg1"/>
                  </a:solidFill>
                </a:rPr>
                <a:t>dẫn</a:t>
              </a:r>
              <a:r>
                <a:rPr lang="en-US" b="1" dirty="0">
                  <a:solidFill>
                    <a:schemeClr val="bg1"/>
                  </a:solidFill>
                </a:rPr>
                <a:t> </a:t>
              </a:r>
              <a:r>
                <a:rPr lang="en-US" b="1" dirty="0" err="1">
                  <a:solidFill>
                    <a:schemeClr val="bg1"/>
                  </a:solidFill>
                </a:rPr>
                <a:t>nghiên</a:t>
              </a:r>
              <a:r>
                <a:rPr lang="en-US" b="1" dirty="0">
                  <a:solidFill>
                    <a:schemeClr val="bg1"/>
                  </a:solidFill>
                </a:rPr>
                <a:t> </a:t>
              </a:r>
              <a:r>
                <a:rPr lang="en-US" b="1" dirty="0" err="1">
                  <a:solidFill>
                    <a:schemeClr val="bg1"/>
                  </a:solidFill>
                </a:rPr>
                <a:t>cứu</a:t>
              </a:r>
              <a:r>
                <a:rPr lang="en-US" b="1" dirty="0">
                  <a:solidFill>
                    <a:schemeClr val="bg1"/>
                  </a:solidFill>
                </a:rPr>
                <a:t> Nature</a:t>
              </a:r>
            </a:p>
            <a:p>
              <a:r>
                <a:rPr lang="en-US" dirty="0">
                  <a:solidFill>
                    <a:schemeClr val="bg1"/>
                  </a:solidFill>
                </a:rPr>
                <a:t>-</a:t>
              </a:r>
              <a:r>
                <a:rPr lang="en-US" dirty="0" err="1">
                  <a:solidFill>
                    <a:schemeClr val="bg1"/>
                  </a:solidFill>
                </a:rPr>
                <a:t>Tên</a:t>
              </a:r>
              <a:r>
                <a:rPr lang="en-US" dirty="0">
                  <a:solidFill>
                    <a:schemeClr val="bg1"/>
                  </a:solidFill>
                </a:rPr>
                <a:t> </a:t>
              </a:r>
              <a:r>
                <a:rPr lang="en-US" dirty="0" err="1">
                  <a:solidFill>
                    <a:schemeClr val="bg1"/>
                  </a:solidFill>
                </a:rPr>
                <a:t>bài</a:t>
              </a:r>
              <a:r>
                <a:rPr lang="en-US" dirty="0">
                  <a:solidFill>
                    <a:schemeClr val="bg1"/>
                  </a:solidFill>
                </a:rPr>
                <a:t> </a:t>
              </a:r>
              <a:r>
                <a:rPr lang="en-US" dirty="0" err="1">
                  <a:solidFill>
                    <a:schemeClr val="bg1"/>
                  </a:solidFill>
                </a:rPr>
                <a:t>viết</a:t>
              </a:r>
              <a:r>
                <a:rPr lang="en-US" dirty="0">
                  <a:solidFill>
                    <a:schemeClr val="bg1"/>
                  </a:solidFill>
                </a:rPr>
                <a:t>: ‘Social jet lag’ could ruin your grades — here are 5 things to help you sleep better this semester.</a:t>
              </a:r>
            </a:p>
            <a:p>
              <a:endParaRPr lang="en-US" dirty="0">
                <a:solidFill>
                  <a:schemeClr val="bg1"/>
                </a:solidFill>
              </a:endParaRPr>
            </a:p>
            <a:p>
              <a:r>
                <a:rPr lang="en-US" dirty="0">
                  <a:solidFill>
                    <a:schemeClr val="bg1"/>
                  </a:solidFill>
                </a:rPr>
                <a:t>-</a:t>
              </a:r>
              <a:r>
                <a:rPr lang="en-US" dirty="0" err="1">
                  <a:solidFill>
                    <a:schemeClr val="bg1"/>
                  </a:solidFill>
                </a:rPr>
                <a:t>Thời</a:t>
              </a:r>
              <a:r>
                <a:rPr lang="en-US" dirty="0">
                  <a:solidFill>
                    <a:schemeClr val="bg1"/>
                  </a:solidFill>
                </a:rPr>
                <a:t> </a:t>
              </a:r>
              <a:r>
                <a:rPr lang="en-US" dirty="0" err="1">
                  <a:solidFill>
                    <a:schemeClr val="bg1"/>
                  </a:solidFill>
                </a:rPr>
                <a:t>gian</a:t>
              </a:r>
              <a:r>
                <a:rPr lang="en-US" dirty="0">
                  <a:solidFill>
                    <a:schemeClr val="bg1"/>
                  </a:solidFill>
                </a:rPr>
                <a:t> </a:t>
              </a:r>
              <a:r>
                <a:rPr lang="en-US" dirty="0" err="1">
                  <a:solidFill>
                    <a:schemeClr val="bg1"/>
                  </a:solidFill>
                </a:rPr>
                <a:t>đăng</a:t>
              </a:r>
              <a:r>
                <a:rPr lang="en-US" dirty="0">
                  <a:solidFill>
                    <a:schemeClr val="bg1"/>
                  </a:solidFill>
                </a:rPr>
                <a:t>: "Last month" (</a:t>
              </a:r>
              <a:r>
                <a:rPr lang="en-US" dirty="0" err="1">
                  <a:solidFill>
                    <a:schemeClr val="bg1"/>
                  </a:solidFill>
                </a:rPr>
                <a:t>tức</a:t>
              </a:r>
              <a:r>
                <a:rPr lang="en-US" dirty="0">
                  <a:solidFill>
                    <a:schemeClr val="bg1"/>
                  </a:solidFill>
                </a:rPr>
                <a:t> </a:t>
              </a:r>
              <a:r>
                <a:rPr lang="en-US" dirty="0" err="1">
                  <a:solidFill>
                    <a:schemeClr val="bg1"/>
                  </a:solidFill>
                </a:rPr>
                <a:t>tháng</a:t>
              </a:r>
              <a:r>
                <a:rPr lang="en-US" dirty="0">
                  <a:solidFill>
                    <a:schemeClr val="bg1"/>
                  </a:solidFill>
                </a:rPr>
                <a:t> 8 </a:t>
              </a:r>
              <a:r>
                <a:rPr lang="en-US" dirty="0" err="1">
                  <a:solidFill>
                    <a:schemeClr val="bg1"/>
                  </a:solidFill>
                </a:rPr>
                <a:t>hoặc</a:t>
              </a:r>
              <a:r>
                <a:rPr lang="en-US" dirty="0">
                  <a:solidFill>
                    <a:schemeClr val="bg1"/>
                  </a:solidFill>
                </a:rPr>
                <a:t> </a:t>
              </a:r>
              <a:r>
                <a:rPr lang="en-US" dirty="0" err="1">
                  <a:solidFill>
                    <a:schemeClr val="bg1"/>
                  </a:solidFill>
                </a:rPr>
                <a:t>đầu</a:t>
              </a:r>
              <a:r>
                <a:rPr lang="en-US" dirty="0">
                  <a:solidFill>
                    <a:schemeClr val="bg1"/>
                  </a:solidFill>
                </a:rPr>
                <a:t> </a:t>
              </a:r>
              <a:r>
                <a:rPr lang="en-US" dirty="0" err="1">
                  <a:solidFill>
                    <a:schemeClr val="bg1"/>
                  </a:solidFill>
                </a:rPr>
                <a:t>tháng</a:t>
              </a:r>
              <a:r>
                <a:rPr lang="en-US" dirty="0">
                  <a:solidFill>
                    <a:schemeClr val="bg1"/>
                  </a:solidFill>
                </a:rPr>
                <a:t> 9 </a:t>
              </a:r>
              <a:r>
                <a:rPr lang="en-US" dirty="0" err="1">
                  <a:solidFill>
                    <a:schemeClr val="bg1"/>
                  </a:solidFill>
                </a:rPr>
                <a:t>năm</a:t>
              </a:r>
              <a:r>
                <a:rPr lang="en-US" dirty="0">
                  <a:solidFill>
                    <a:schemeClr val="bg1"/>
                  </a:solidFill>
                </a:rPr>
                <a:t> 2025) </a:t>
              </a:r>
            </a:p>
            <a:p>
              <a:endParaRPr lang="en-US" dirty="0">
                <a:solidFill>
                  <a:schemeClr val="bg1"/>
                </a:solidFill>
              </a:endParaRPr>
            </a:p>
            <a:p>
              <a:r>
                <a:rPr lang="en-US" dirty="0">
                  <a:solidFill>
                    <a:schemeClr val="bg1"/>
                  </a:solidFill>
                </a:rPr>
                <a:t>-</a:t>
              </a:r>
              <a:r>
                <a:rPr lang="en-US" dirty="0" err="1">
                  <a:solidFill>
                    <a:schemeClr val="bg1"/>
                  </a:solidFill>
                </a:rPr>
                <a:t>Đăng</a:t>
              </a:r>
              <a:r>
                <a:rPr lang="en-US" dirty="0">
                  <a:solidFill>
                    <a:schemeClr val="bg1"/>
                  </a:solidFill>
                </a:rPr>
                <a:t> </a:t>
              </a:r>
              <a:r>
                <a:rPr lang="en-US" dirty="0" err="1">
                  <a:solidFill>
                    <a:schemeClr val="bg1"/>
                  </a:solidFill>
                </a:rPr>
                <a:t>trên</a:t>
              </a:r>
              <a:r>
                <a:rPr lang="en-US" dirty="0">
                  <a:solidFill>
                    <a:schemeClr val="bg1"/>
                  </a:solidFill>
                </a:rPr>
                <a:t> </a:t>
              </a:r>
              <a:r>
                <a:rPr lang="en-US" dirty="0" err="1">
                  <a:solidFill>
                    <a:schemeClr val="bg1"/>
                  </a:solidFill>
                </a:rPr>
                <a:t>báo</a:t>
              </a:r>
              <a:r>
                <a:rPr lang="en-US" dirty="0">
                  <a:solidFill>
                    <a:schemeClr val="bg1"/>
                  </a:solidFill>
                </a:rPr>
                <a:t>: Tom’s Guide. </a:t>
              </a:r>
              <a:r>
                <a:rPr lang="en-US" dirty="0" err="1">
                  <a:solidFill>
                    <a:schemeClr val="bg1"/>
                  </a:solidFill>
                </a:rPr>
                <a:t>Phát</a:t>
              </a:r>
              <a:r>
                <a:rPr lang="en-US" dirty="0">
                  <a:solidFill>
                    <a:schemeClr val="bg1"/>
                  </a:solidFill>
                </a:rPr>
                <a:t> </a:t>
              </a:r>
              <a:r>
                <a:rPr lang="en-US" dirty="0" err="1">
                  <a:solidFill>
                    <a:schemeClr val="bg1"/>
                  </a:solidFill>
                </a:rPr>
                <a:t>triển</a:t>
              </a:r>
              <a:r>
                <a:rPr lang="en-US" dirty="0">
                  <a:solidFill>
                    <a:schemeClr val="bg1"/>
                  </a:solidFill>
                </a:rPr>
                <a:t> </a:t>
              </a:r>
              <a:r>
                <a:rPr lang="en-US" dirty="0" err="1">
                  <a:solidFill>
                    <a:schemeClr val="bg1"/>
                  </a:solidFill>
                </a:rPr>
                <a:t>lại</a:t>
              </a:r>
              <a:r>
                <a:rPr lang="en-US" dirty="0">
                  <a:solidFill>
                    <a:schemeClr val="bg1"/>
                  </a:solidFill>
                </a:rPr>
                <a:t> </a:t>
              </a:r>
              <a:r>
                <a:rPr lang="en-US" dirty="0" err="1">
                  <a:solidFill>
                    <a:schemeClr val="bg1"/>
                  </a:solidFill>
                </a:rPr>
                <a:t>nội</a:t>
              </a:r>
              <a:r>
                <a:rPr lang="en-US" dirty="0">
                  <a:solidFill>
                    <a:schemeClr val="bg1"/>
                  </a:solidFill>
                </a:rPr>
                <a:t> dung </a:t>
              </a:r>
              <a:r>
                <a:rPr lang="en-US" dirty="0" err="1">
                  <a:solidFill>
                    <a:schemeClr val="bg1"/>
                  </a:solidFill>
                </a:rPr>
                <a:t>từ</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nghiên</a:t>
              </a:r>
              <a:r>
                <a:rPr lang="en-US" dirty="0">
                  <a:solidFill>
                    <a:schemeClr val="bg1"/>
                  </a:solidFill>
                </a:rPr>
                <a:t> </a:t>
              </a:r>
              <a:r>
                <a:rPr lang="en-US" dirty="0" err="1">
                  <a:solidFill>
                    <a:schemeClr val="bg1"/>
                  </a:solidFill>
                </a:rPr>
                <a:t>cứu</a:t>
              </a:r>
              <a:r>
                <a:rPr lang="en-US" dirty="0">
                  <a:solidFill>
                    <a:schemeClr val="bg1"/>
                  </a:solidFill>
                </a:rPr>
                <a:t> </a:t>
              </a:r>
              <a:r>
                <a:rPr lang="en-US" dirty="0" err="1">
                  <a:solidFill>
                    <a:schemeClr val="bg1"/>
                  </a:solidFill>
                </a:rPr>
                <a:t>đăng</a:t>
              </a:r>
              <a:r>
                <a:rPr lang="en-US" dirty="0">
                  <a:solidFill>
                    <a:schemeClr val="bg1"/>
                  </a:solidFill>
                </a:rPr>
                <a:t> </a:t>
              </a:r>
              <a:r>
                <a:rPr lang="en-US" dirty="0" err="1">
                  <a:solidFill>
                    <a:schemeClr val="bg1"/>
                  </a:solidFill>
                </a:rPr>
                <a:t>trong</a:t>
              </a:r>
              <a:r>
                <a:rPr lang="en-US" dirty="0">
                  <a:solidFill>
                    <a:schemeClr val="bg1"/>
                  </a:solidFill>
                </a:rPr>
                <a:t> Nature (Scientific Reports) </a:t>
              </a:r>
              <a:r>
                <a:rPr lang="en-US" dirty="0" err="1">
                  <a:solidFill>
                    <a:schemeClr val="bg1"/>
                  </a:solidFill>
                </a:rPr>
                <a:t>liên</a:t>
              </a:r>
              <a:r>
                <a:rPr lang="en-US" dirty="0">
                  <a:solidFill>
                    <a:schemeClr val="bg1"/>
                  </a:solidFill>
                </a:rPr>
                <a:t> </a:t>
              </a:r>
              <a:r>
                <a:rPr lang="en-US" dirty="0" err="1">
                  <a:solidFill>
                    <a:schemeClr val="bg1"/>
                  </a:solidFill>
                </a:rPr>
                <a:t>quan</a:t>
              </a:r>
              <a:r>
                <a:rPr lang="en-US" dirty="0">
                  <a:solidFill>
                    <a:schemeClr val="bg1"/>
                  </a:solidFill>
                </a:rPr>
                <a:t> </a:t>
              </a:r>
              <a:r>
                <a:rPr lang="en-US" dirty="0" err="1">
                  <a:solidFill>
                    <a:schemeClr val="bg1"/>
                  </a:solidFill>
                </a:rPr>
                <a:t>đến</a:t>
              </a:r>
              <a:r>
                <a:rPr lang="en-US" dirty="0">
                  <a:solidFill>
                    <a:schemeClr val="bg1"/>
                  </a:solidFill>
                </a:rPr>
                <a:t> social jet lag.</a:t>
              </a:r>
            </a:p>
            <a:p>
              <a:endParaRPr lang="en-US" dirty="0">
                <a:solidFill>
                  <a:schemeClr val="bg1"/>
                </a:solidFill>
              </a:endParaRPr>
            </a:p>
            <a:p>
              <a:r>
                <a:rPr lang="en-US" dirty="0">
                  <a:solidFill>
                    <a:schemeClr val="bg1"/>
                  </a:solidFill>
                </a:rPr>
                <a:t>-</a:t>
              </a:r>
              <a:r>
                <a:rPr lang="en-US" dirty="0" err="1">
                  <a:solidFill>
                    <a:schemeClr val="bg1"/>
                  </a:solidFill>
                </a:rPr>
                <a:t>Tác</a:t>
              </a:r>
              <a:r>
                <a:rPr lang="en-US" dirty="0">
                  <a:solidFill>
                    <a:schemeClr val="bg1"/>
                  </a:solidFill>
                </a:rPr>
                <a:t> </a:t>
              </a:r>
              <a:r>
                <a:rPr lang="en-US" dirty="0" err="1">
                  <a:solidFill>
                    <a:schemeClr val="bg1"/>
                  </a:solidFill>
                </a:rPr>
                <a:t>giả</a:t>
              </a:r>
              <a:r>
                <a:rPr lang="en-US" dirty="0">
                  <a:solidFill>
                    <a:schemeClr val="bg1"/>
                  </a:solidFill>
                </a:rPr>
                <a:t>: </a:t>
              </a:r>
              <a:r>
                <a:rPr lang="en-US" dirty="0" err="1">
                  <a:solidFill>
                    <a:schemeClr val="bg1"/>
                  </a:solidFill>
                </a:rPr>
                <a:t>Không</a:t>
              </a:r>
              <a:r>
                <a:rPr lang="en-US" dirty="0">
                  <a:solidFill>
                    <a:schemeClr val="bg1"/>
                  </a:solidFill>
                </a:rPr>
                <a:t> </a:t>
              </a:r>
              <a:r>
                <a:rPr lang="en-US" dirty="0" err="1">
                  <a:solidFill>
                    <a:schemeClr val="bg1"/>
                  </a:solidFill>
                </a:rPr>
                <a:t>có</a:t>
              </a:r>
              <a:r>
                <a:rPr lang="en-US" dirty="0">
                  <a:solidFill>
                    <a:schemeClr val="bg1"/>
                  </a:solidFill>
                </a:rPr>
                <a:t> </a:t>
              </a:r>
              <a:r>
                <a:rPr lang="en-US" dirty="0" err="1">
                  <a:solidFill>
                    <a:schemeClr val="bg1"/>
                  </a:solidFill>
                </a:rPr>
                <a:t>tên</a:t>
              </a:r>
              <a:r>
                <a:rPr lang="en-US" dirty="0">
                  <a:solidFill>
                    <a:schemeClr val="bg1"/>
                  </a:solidFill>
                </a:rPr>
                <a:t> </a:t>
              </a:r>
              <a:r>
                <a:rPr lang="en-US" dirty="0" err="1">
                  <a:solidFill>
                    <a:schemeClr val="bg1"/>
                  </a:solidFill>
                </a:rPr>
                <a:t>nghiên</a:t>
              </a:r>
              <a:r>
                <a:rPr lang="en-US" dirty="0">
                  <a:solidFill>
                    <a:schemeClr val="bg1"/>
                  </a:solidFill>
                </a:rPr>
                <a:t> </a:t>
              </a:r>
              <a:r>
                <a:rPr lang="en-US" dirty="0" err="1">
                  <a:solidFill>
                    <a:schemeClr val="bg1"/>
                  </a:solidFill>
                </a:rPr>
                <a:t>cứu</a:t>
              </a:r>
              <a:r>
                <a:rPr lang="en-US" dirty="0">
                  <a:solidFill>
                    <a:schemeClr val="bg1"/>
                  </a:solidFill>
                </a:rPr>
                <a:t> </a:t>
              </a:r>
              <a:r>
                <a:rPr lang="en-US" dirty="0" err="1">
                  <a:solidFill>
                    <a:schemeClr val="bg1"/>
                  </a:solidFill>
                </a:rPr>
                <a:t>cụ</a:t>
              </a:r>
              <a:r>
                <a:rPr lang="en-US" dirty="0">
                  <a:solidFill>
                    <a:schemeClr val="bg1"/>
                  </a:solidFill>
                </a:rPr>
                <a:t> </a:t>
              </a:r>
              <a:r>
                <a:rPr lang="en-US" dirty="0" err="1">
                  <a:solidFill>
                    <a:schemeClr val="bg1"/>
                  </a:solidFill>
                </a:rPr>
                <a:t>thể</a:t>
              </a:r>
              <a:r>
                <a:rPr lang="en-US" dirty="0">
                  <a:solidFill>
                    <a:schemeClr val="bg1"/>
                  </a:solidFill>
                </a:rPr>
                <a:t> </a:t>
              </a:r>
              <a:r>
                <a:rPr lang="en-US" dirty="0" err="1">
                  <a:solidFill>
                    <a:schemeClr val="bg1"/>
                  </a:solidFill>
                </a:rPr>
                <a:t>từ</a:t>
              </a:r>
              <a:r>
                <a:rPr lang="en-US" dirty="0">
                  <a:solidFill>
                    <a:schemeClr val="bg1"/>
                  </a:solidFill>
                </a:rPr>
                <a:t> Tom’s Guide; </a:t>
              </a:r>
              <a:r>
                <a:rPr lang="en-US" dirty="0" err="1">
                  <a:solidFill>
                    <a:schemeClr val="bg1"/>
                  </a:solidFill>
                </a:rPr>
                <a:t>chỉ</a:t>
              </a:r>
              <a:r>
                <a:rPr lang="en-US" dirty="0">
                  <a:solidFill>
                    <a:schemeClr val="bg1"/>
                  </a:solidFill>
                </a:rPr>
                <a:t> </a:t>
              </a:r>
              <a:r>
                <a:rPr lang="en-US" dirty="0" err="1">
                  <a:solidFill>
                    <a:schemeClr val="bg1"/>
                  </a:solidFill>
                </a:rPr>
                <a:t>tóm</a:t>
              </a:r>
              <a:r>
                <a:rPr lang="en-US" dirty="0">
                  <a:solidFill>
                    <a:schemeClr val="bg1"/>
                  </a:solidFill>
                </a:rPr>
                <a:t> </a:t>
              </a:r>
              <a:r>
                <a:rPr lang="en-US" dirty="0" err="1">
                  <a:solidFill>
                    <a:schemeClr val="bg1"/>
                  </a:solidFill>
                </a:rPr>
                <a:t>tắt</a:t>
              </a:r>
              <a:r>
                <a:rPr lang="en-US" dirty="0">
                  <a:solidFill>
                    <a:schemeClr val="bg1"/>
                  </a:solidFill>
                </a:rPr>
                <a:t> </a:t>
              </a:r>
              <a:r>
                <a:rPr lang="en-US" dirty="0" err="1">
                  <a:solidFill>
                    <a:schemeClr val="bg1"/>
                  </a:solidFill>
                </a:rPr>
                <a:t>nội</a:t>
              </a:r>
              <a:r>
                <a:rPr lang="en-US" dirty="0">
                  <a:solidFill>
                    <a:schemeClr val="bg1"/>
                  </a:solidFill>
                </a:rPr>
                <a:t> dung </a:t>
              </a:r>
              <a:r>
                <a:rPr lang="en-US" dirty="0" err="1">
                  <a:solidFill>
                    <a:schemeClr val="bg1"/>
                  </a:solidFill>
                </a:rPr>
                <a:t>nghiên</a:t>
              </a:r>
              <a:r>
                <a:rPr lang="en-US" dirty="0">
                  <a:solidFill>
                    <a:schemeClr val="bg1"/>
                  </a:solidFill>
                </a:rPr>
                <a:t> </a:t>
              </a:r>
              <a:r>
                <a:rPr lang="en-US" dirty="0" err="1">
                  <a:solidFill>
                    <a:schemeClr val="bg1"/>
                  </a:solidFill>
                </a:rPr>
                <a:t>cứu</a:t>
              </a:r>
              <a:r>
                <a:rPr lang="en-US" dirty="0">
                  <a:solidFill>
                    <a:schemeClr val="bg1"/>
                  </a:solidFill>
                </a:rPr>
                <a:t> </a:t>
              </a:r>
              <a:r>
                <a:rPr lang="en-US" dirty="0" err="1">
                  <a:solidFill>
                    <a:schemeClr val="bg1"/>
                  </a:solidFill>
                </a:rPr>
                <a:t>chính</a:t>
              </a:r>
              <a:r>
                <a:rPr lang="en-US" dirty="0">
                  <a:solidFill>
                    <a:schemeClr val="bg1"/>
                  </a:solidFill>
                </a:rPr>
                <a:t> </a:t>
              </a:r>
              <a:r>
                <a:rPr lang="en-US" dirty="0" err="1">
                  <a:solidFill>
                    <a:schemeClr val="bg1"/>
                  </a:solidFill>
                </a:rPr>
                <a:t>từ</a:t>
              </a:r>
              <a:r>
                <a:rPr lang="en-US" dirty="0">
                  <a:solidFill>
                    <a:schemeClr val="bg1"/>
                  </a:solidFill>
                </a:rPr>
                <a:t> Nature.</a:t>
              </a:r>
              <a:endParaRPr lang="en-US" dirty="0">
                <a:solidFill>
                  <a:schemeClr val="bg1"/>
                </a:solidFill>
                <a:latin typeface="Futura"/>
                <a:ea typeface="Futura"/>
                <a:cs typeface="Futura"/>
                <a:sym typeface="Futura"/>
              </a:endParaRPr>
            </a:p>
          </p:txBody>
        </p:sp>
      </p:grpSp>
    </p:spTree>
    <p:extLst>
      <p:ext uri="{BB962C8B-B14F-4D97-AF65-F5344CB8AC3E}">
        <p14:creationId xmlns:p14="http://schemas.microsoft.com/office/powerpoint/2010/main" val="156857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10620676" y="2629842"/>
            <a:ext cx="876002" cy="876002"/>
            <a:chOff x="0" y="0"/>
            <a:chExt cx="1752004" cy="1752004"/>
          </a:xfrm>
        </p:grpSpPr>
        <p:sp>
          <p:nvSpPr>
            <p:cNvPr id="21" name="Freeform 21"/>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26" name="Group 26"/>
          <p:cNvGrpSpPr/>
          <p:nvPr/>
        </p:nvGrpSpPr>
        <p:grpSpPr>
          <a:xfrm>
            <a:off x="10620676" y="4595802"/>
            <a:ext cx="876002" cy="876002"/>
            <a:chOff x="0" y="0"/>
            <a:chExt cx="1752004" cy="1752004"/>
          </a:xfrm>
        </p:grpSpPr>
        <p:sp>
          <p:nvSpPr>
            <p:cNvPr id="27" name="Freeform 27"/>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sp>
        <p:nvSpPr>
          <p:cNvPr id="39" name="TextBox 39"/>
          <p:cNvSpPr txBox="1"/>
          <p:nvPr/>
        </p:nvSpPr>
        <p:spPr>
          <a:xfrm>
            <a:off x="901214" y="4288917"/>
            <a:ext cx="2260398" cy="307777"/>
          </a:xfrm>
          <a:prstGeom prst="rect">
            <a:avLst/>
          </a:prstGeom>
        </p:spPr>
        <p:txBody>
          <a:bodyPr lIns="0" tIns="0" rIns="0" bIns="0" rtlCol="0" anchor="t">
            <a:spAutoFit/>
          </a:bodyPr>
          <a:lstStyle/>
          <a:p>
            <a:pPr>
              <a:lnSpc>
                <a:spcPts val="2400"/>
              </a:lnSpc>
            </a:pPr>
            <a:r>
              <a:rPr lang="en-US" sz="2000" b="1">
                <a:solidFill>
                  <a:srgbClr val="FFFFFF"/>
                </a:solidFill>
                <a:latin typeface="Futura Ultra-Bold"/>
                <a:ea typeface="Futura Ultra-Bold"/>
                <a:cs typeface="Futura Ultra-Bold"/>
                <a:sym typeface="Futura Ultra-Bold"/>
              </a:rPr>
              <a:t>Vision</a:t>
            </a:r>
          </a:p>
        </p:txBody>
      </p:sp>
      <p:grpSp>
        <p:nvGrpSpPr>
          <p:cNvPr id="43" name="Group 14">
            <a:extLst>
              <a:ext uri="{FF2B5EF4-FFF2-40B4-BE49-F238E27FC236}">
                <a16:creationId xmlns:a16="http://schemas.microsoft.com/office/drawing/2014/main" id="{758AF59B-B72C-4D24-88CB-79C190802873}"/>
              </a:ext>
            </a:extLst>
          </p:cNvPr>
          <p:cNvGrpSpPr/>
          <p:nvPr/>
        </p:nvGrpSpPr>
        <p:grpSpPr>
          <a:xfrm>
            <a:off x="0" y="0"/>
            <a:ext cx="6060271" cy="505867"/>
            <a:chOff x="0" y="0"/>
            <a:chExt cx="12192000" cy="1554290"/>
          </a:xfrm>
        </p:grpSpPr>
        <p:sp>
          <p:nvSpPr>
            <p:cNvPr id="44" name="Freeform 15">
              <a:extLst>
                <a:ext uri="{FF2B5EF4-FFF2-40B4-BE49-F238E27FC236}">
                  <a16:creationId xmlns:a16="http://schemas.microsoft.com/office/drawing/2014/main" id="{68E1277B-7F83-4373-A0D3-57388A54BAA2}"/>
                </a:ext>
              </a:extLst>
            </p:cNvPr>
            <p:cNvSpPr/>
            <p:nvPr/>
          </p:nvSpPr>
          <p:spPr>
            <a:xfrm>
              <a:off x="0" y="0"/>
              <a:ext cx="12192000" cy="1554226"/>
            </a:xfrm>
            <a:custGeom>
              <a:avLst/>
              <a:gdLst/>
              <a:ahLst/>
              <a:cxnLst/>
              <a:rect l="l" t="t" r="r" b="b"/>
              <a:pathLst>
                <a:path w="12192000" h="1554226">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txBody>
            <a:bodyPr/>
            <a:lstStyle/>
            <a:p>
              <a:endParaRPr lang="en-US" sz="1200"/>
            </a:p>
          </p:txBody>
        </p:sp>
      </p:grpSp>
      <p:grpSp>
        <p:nvGrpSpPr>
          <p:cNvPr id="45" name="Group 16">
            <a:extLst>
              <a:ext uri="{FF2B5EF4-FFF2-40B4-BE49-F238E27FC236}">
                <a16:creationId xmlns:a16="http://schemas.microsoft.com/office/drawing/2014/main" id="{FEEDB6EC-24D8-4F34-A181-0E04201558D1}"/>
              </a:ext>
            </a:extLst>
          </p:cNvPr>
          <p:cNvGrpSpPr/>
          <p:nvPr/>
        </p:nvGrpSpPr>
        <p:grpSpPr>
          <a:xfrm>
            <a:off x="0" y="0"/>
            <a:ext cx="624205" cy="505867"/>
            <a:chOff x="0" y="0"/>
            <a:chExt cx="1248410" cy="1554290"/>
          </a:xfrm>
        </p:grpSpPr>
        <p:sp>
          <p:nvSpPr>
            <p:cNvPr id="46" name="Freeform 17">
              <a:extLst>
                <a:ext uri="{FF2B5EF4-FFF2-40B4-BE49-F238E27FC236}">
                  <a16:creationId xmlns:a16="http://schemas.microsoft.com/office/drawing/2014/main" id="{77A260AB-BAD1-4277-ACC9-7D6A54802C51}"/>
                </a:ext>
              </a:extLst>
            </p:cNvPr>
            <p:cNvSpPr/>
            <p:nvPr/>
          </p:nvSpPr>
          <p:spPr>
            <a:xfrm>
              <a:off x="0" y="0"/>
              <a:ext cx="1248410" cy="1554353"/>
            </a:xfrm>
            <a:custGeom>
              <a:avLst/>
              <a:gdLst/>
              <a:ahLst/>
              <a:cxnLst/>
              <a:rect l="l" t="t" r="r" b="b"/>
              <a:pathLst>
                <a:path w="1248410" h="1554353">
                  <a:moveTo>
                    <a:pt x="0" y="0"/>
                  </a:moveTo>
                  <a:lnTo>
                    <a:pt x="471297" y="0"/>
                  </a:lnTo>
                  <a:lnTo>
                    <a:pt x="1248410" y="777113"/>
                  </a:lnTo>
                  <a:lnTo>
                    <a:pt x="471297" y="1554353"/>
                  </a:lnTo>
                  <a:lnTo>
                    <a:pt x="0" y="1554353"/>
                  </a:lnTo>
                  <a:lnTo>
                    <a:pt x="0" y="0"/>
                  </a:lnTo>
                  <a:close/>
                </a:path>
              </a:pathLst>
            </a:custGeom>
            <a:solidFill>
              <a:srgbClr val="E72929"/>
            </a:solidFill>
          </p:spPr>
          <p:txBody>
            <a:bodyPr/>
            <a:lstStyle/>
            <a:p>
              <a:endParaRPr lang="en-US" sz="1200"/>
            </a:p>
          </p:txBody>
        </p:sp>
      </p:grpSp>
      <p:sp>
        <p:nvSpPr>
          <p:cNvPr id="47" name="TextBox 24">
            <a:extLst>
              <a:ext uri="{FF2B5EF4-FFF2-40B4-BE49-F238E27FC236}">
                <a16:creationId xmlns:a16="http://schemas.microsoft.com/office/drawing/2014/main" id="{E2A27EF7-C8AD-4D91-AA15-7B254402135C}"/>
              </a:ext>
            </a:extLst>
          </p:cNvPr>
          <p:cNvSpPr txBox="1"/>
          <p:nvPr/>
        </p:nvSpPr>
        <p:spPr>
          <a:xfrm>
            <a:off x="629767" y="62158"/>
            <a:ext cx="5545677" cy="349070"/>
          </a:xfrm>
          <a:prstGeom prst="rect">
            <a:avLst/>
          </a:prstGeom>
        </p:spPr>
        <p:txBody>
          <a:bodyPr wrap="square" lIns="0" tIns="0" rIns="0" bIns="0" rtlCol="0" anchor="t">
            <a:spAutoFit/>
          </a:bodyPr>
          <a:lstStyle/>
          <a:p>
            <a:pPr>
              <a:lnSpc>
                <a:spcPts val="2880"/>
              </a:lnSpc>
            </a:pP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Luận</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cứ</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thực</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tiễn</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luận</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điểm</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2: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Câu</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hỏi</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khảo</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sát</a:t>
            </a:r>
            <a:endPar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endParaRPr>
          </a:p>
        </p:txBody>
      </p:sp>
      <p:grpSp>
        <p:nvGrpSpPr>
          <p:cNvPr id="57" name="Group 8">
            <a:extLst>
              <a:ext uri="{FF2B5EF4-FFF2-40B4-BE49-F238E27FC236}">
                <a16:creationId xmlns:a16="http://schemas.microsoft.com/office/drawing/2014/main" id="{967B471B-726F-40E3-94C2-6A2C1392ABEC}"/>
              </a:ext>
            </a:extLst>
          </p:cNvPr>
          <p:cNvGrpSpPr/>
          <p:nvPr/>
        </p:nvGrpSpPr>
        <p:grpSpPr>
          <a:xfrm>
            <a:off x="5695844" y="4384587"/>
            <a:ext cx="876002" cy="876002"/>
            <a:chOff x="0" y="0"/>
            <a:chExt cx="1752004" cy="1752004"/>
          </a:xfrm>
        </p:grpSpPr>
        <p:sp>
          <p:nvSpPr>
            <p:cNvPr id="58" name="Freeform 9">
              <a:extLst>
                <a:ext uri="{FF2B5EF4-FFF2-40B4-BE49-F238E27FC236}">
                  <a16:creationId xmlns:a16="http://schemas.microsoft.com/office/drawing/2014/main" id="{5208490C-B17A-416A-BF3A-A07051D41898}"/>
                </a:ext>
              </a:extLst>
            </p:cNvPr>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140" name="Group 139">
            <a:extLst>
              <a:ext uri="{FF2B5EF4-FFF2-40B4-BE49-F238E27FC236}">
                <a16:creationId xmlns:a16="http://schemas.microsoft.com/office/drawing/2014/main" id="{0AF38E16-AE98-47C4-8544-BCDA1C422BAB}"/>
              </a:ext>
            </a:extLst>
          </p:cNvPr>
          <p:cNvGrpSpPr/>
          <p:nvPr/>
        </p:nvGrpSpPr>
        <p:grpSpPr>
          <a:xfrm>
            <a:off x="372031" y="1867162"/>
            <a:ext cx="5782463" cy="4359357"/>
            <a:chOff x="242783" y="1474106"/>
            <a:chExt cx="5931383" cy="4409732"/>
          </a:xfrm>
        </p:grpSpPr>
        <p:grpSp>
          <p:nvGrpSpPr>
            <p:cNvPr id="141" name="Group 6">
              <a:extLst>
                <a:ext uri="{FF2B5EF4-FFF2-40B4-BE49-F238E27FC236}">
                  <a16:creationId xmlns:a16="http://schemas.microsoft.com/office/drawing/2014/main" id="{B42C79A9-8710-45E4-AA58-95E0C2FDB06C}"/>
                </a:ext>
              </a:extLst>
            </p:cNvPr>
            <p:cNvGrpSpPr/>
            <p:nvPr/>
          </p:nvGrpSpPr>
          <p:grpSpPr>
            <a:xfrm>
              <a:off x="242783" y="1474106"/>
              <a:ext cx="5469220" cy="1404629"/>
              <a:chOff x="179991" y="2759"/>
              <a:chExt cx="8773005" cy="2353088"/>
            </a:xfrm>
          </p:grpSpPr>
          <p:sp>
            <p:nvSpPr>
              <p:cNvPr id="149" name="Freeform 7">
                <a:extLst>
                  <a:ext uri="{FF2B5EF4-FFF2-40B4-BE49-F238E27FC236}">
                    <a16:creationId xmlns:a16="http://schemas.microsoft.com/office/drawing/2014/main" id="{47E34884-CF1A-411F-8653-CE39CDEC41F9}"/>
                  </a:ext>
                </a:extLst>
              </p:cNvPr>
              <p:cNvSpPr/>
              <p:nvPr/>
            </p:nvSpPr>
            <p:spPr>
              <a:xfrm>
                <a:off x="179991" y="2759"/>
                <a:ext cx="8773005" cy="2353088"/>
              </a:xfrm>
              <a:custGeom>
                <a:avLst/>
                <a:gdLst/>
                <a:ahLst/>
                <a:cxnLst/>
                <a:rect l="l" t="t" r="r" b="b"/>
                <a:pathLst>
                  <a:path w="9071864" h="3534410">
                    <a:moveTo>
                      <a:pt x="0" y="0"/>
                    </a:moveTo>
                    <a:lnTo>
                      <a:pt x="9071864" y="0"/>
                    </a:lnTo>
                    <a:lnTo>
                      <a:pt x="9071864" y="3534410"/>
                    </a:lnTo>
                    <a:lnTo>
                      <a:pt x="0" y="3534410"/>
                    </a:lnTo>
                  </a:path>
                </a:pathLst>
              </a:custGeom>
              <a:solidFill>
                <a:srgbClr val="E72929"/>
              </a:solidFill>
            </p:spPr>
            <p:txBody>
              <a:bodyPr/>
              <a:lstStyle/>
              <a:p>
                <a:endParaRPr lang="en-US" sz="1200" dirty="0"/>
              </a:p>
            </p:txBody>
          </p:sp>
        </p:grpSp>
        <p:grpSp>
          <p:nvGrpSpPr>
            <p:cNvPr id="142" name="Group 8">
              <a:extLst>
                <a:ext uri="{FF2B5EF4-FFF2-40B4-BE49-F238E27FC236}">
                  <a16:creationId xmlns:a16="http://schemas.microsoft.com/office/drawing/2014/main" id="{DE7AFFF6-0CA9-4273-9901-D1C6C288D223}"/>
                </a:ext>
              </a:extLst>
            </p:cNvPr>
            <p:cNvGrpSpPr/>
            <p:nvPr/>
          </p:nvGrpSpPr>
          <p:grpSpPr>
            <a:xfrm>
              <a:off x="1713583" y="5007792"/>
              <a:ext cx="876046" cy="876046"/>
              <a:chOff x="-7269107" y="6422242"/>
              <a:chExt cx="1752092" cy="1752091"/>
            </a:xfrm>
          </p:grpSpPr>
          <p:sp>
            <p:nvSpPr>
              <p:cNvPr id="148" name="Freeform 9">
                <a:extLst>
                  <a:ext uri="{FF2B5EF4-FFF2-40B4-BE49-F238E27FC236}">
                    <a16:creationId xmlns:a16="http://schemas.microsoft.com/office/drawing/2014/main" id="{F87A29C6-BD59-4D6E-8E62-49E9A6223547}"/>
                  </a:ext>
                </a:extLst>
              </p:cNvPr>
              <p:cNvSpPr/>
              <p:nvPr/>
            </p:nvSpPr>
            <p:spPr>
              <a:xfrm>
                <a:off x="-7269107" y="6422242"/>
                <a:ext cx="1752092" cy="1752091"/>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dirty="0"/>
              </a:p>
            </p:txBody>
          </p:sp>
        </p:grpSp>
        <p:sp>
          <p:nvSpPr>
            <p:cNvPr id="144" name="Freeform 33">
              <a:extLst>
                <a:ext uri="{FF2B5EF4-FFF2-40B4-BE49-F238E27FC236}">
                  <a16:creationId xmlns:a16="http://schemas.microsoft.com/office/drawing/2014/main" id="{C7C2FA98-D222-4D36-87B8-F9E5131CAE26}"/>
                </a:ext>
              </a:extLst>
            </p:cNvPr>
            <p:cNvSpPr/>
            <p:nvPr/>
          </p:nvSpPr>
          <p:spPr>
            <a:xfrm>
              <a:off x="5019329" y="5406406"/>
              <a:ext cx="401879" cy="401879"/>
            </a:xfrm>
            <a:custGeom>
              <a:avLst/>
              <a:gdLst/>
              <a:ahLst/>
              <a:cxnLst/>
              <a:rect l="l" t="t" r="r" b="b"/>
              <a:pathLst>
                <a:path w="602818" h="602818">
                  <a:moveTo>
                    <a:pt x="0" y="0"/>
                  </a:moveTo>
                  <a:lnTo>
                    <a:pt x="602818" y="0"/>
                  </a:lnTo>
                  <a:lnTo>
                    <a:pt x="602818" y="602818"/>
                  </a:lnTo>
                  <a:lnTo>
                    <a:pt x="0" y="6028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sz="1200" dirty="0"/>
            </a:p>
          </p:txBody>
        </p:sp>
        <p:sp>
          <p:nvSpPr>
            <p:cNvPr id="145" name="TextBox 35">
              <a:extLst>
                <a:ext uri="{FF2B5EF4-FFF2-40B4-BE49-F238E27FC236}">
                  <a16:creationId xmlns:a16="http://schemas.microsoft.com/office/drawing/2014/main" id="{45890347-A338-479D-9312-51623C5A985E}"/>
                </a:ext>
              </a:extLst>
            </p:cNvPr>
            <p:cNvSpPr txBox="1"/>
            <p:nvPr/>
          </p:nvSpPr>
          <p:spPr>
            <a:xfrm>
              <a:off x="291101" y="1528375"/>
              <a:ext cx="5676991" cy="274881"/>
            </a:xfrm>
            <a:prstGeom prst="rect">
              <a:avLst/>
            </a:prstGeom>
          </p:spPr>
          <p:txBody>
            <a:bodyPr wrap="square" lIns="0" tIns="0" rIns="0" bIns="0" rtlCol="0" anchor="t">
              <a:spAutoFit/>
            </a:bodyPr>
            <a:lstStyle/>
            <a:p>
              <a:pPr>
                <a:lnSpc>
                  <a:spcPts val="2400"/>
                </a:lnSpc>
              </a:pPr>
              <a:r>
                <a:rPr lang="en-US" sz="1400" b="1" dirty="0">
                  <a:solidFill>
                    <a:srgbClr val="FFFFFF"/>
                  </a:solidFill>
                  <a:latin typeface="Futura Ultra-Bold"/>
                  <a:sym typeface="Futura Ultra-Bold"/>
                </a:rPr>
                <a:t>1. </a:t>
              </a:r>
              <a:r>
                <a:rPr lang="en-US" sz="1400" b="1" dirty="0" err="1">
                  <a:solidFill>
                    <a:srgbClr val="FFFFFF"/>
                  </a:solidFill>
                  <a:latin typeface="Futura Ultra-Bold"/>
                </a:rPr>
                <a:t>Bạn</a:t>
              </a:r>
              <a:r>
                <a:rPr lang="en-US" sz="1400" b="1" dirty="0">
                  <a:solidFill>
                    <a:srgbClr val="FFFFFF"/>
                  </a:solidFill>
                  <a:latin typeface="Futura Ultra-Bold"/>
                </a:rPr>
                <a:t> </a:t>
              </a:r>
              <a:r>
                <a:rPr lang="en-US" sz="1400" b="1" dirty="0" err="1">
                  <a:solidFill>
                    <a:srgbClr val="FFFFFF"/>
                  </a:solidFill>
                  <a:latin typeface="Futura Ultra-Bold"/>
                </a:rPr>
                <a:t>cảm</a:t>
              </a:r>
              <a:r>
                <a:rPr lang="en-US" sz="1400" b="1" dirty="0">
                  <a:solidFill>
                    <a:srgbClr val="FFFFFF"/>
                  </a:solidFill>
                  <a:latin typeface="Futura Ultra-Bold"/>
                </a:rPr>
                <a:t> </a:t>
              </a:r>
              <a:r>
                <a:rPr lang="en-US" sz="1400" b="1" dirty="0" err="1">
                  <a:solidFill>
                    <a:srgbClr val="FFFFFF"/>
                  </a:solidFill>
                  <a:latin typeface="Futura Ultra-Bold"/>
                </a:rPr>
                <a:t>thấy</a:t>
              </a:r>
              <a:r>
                <a:rPr lang="en-US" sz="1400" b="1" dirty="0">
                  <a:solidFill>
                    <a:srgbClr val="FFFFFF"/>
                  </a:solidFill>
                  <a:latin typeface="Futura Ultra-Bold"/>
                </a:rPr>
                <a:t> </a:t>
              </a:r>
              <a:r>
                <a:rPr lang="en-US" sz="1400" b="1" dirty="0" err="1">
                  <a:solidFill>
                    <a:srgbClr val="FFFFFF"/>
                  </a:solidFill>
                  <a:latin typeface="Futura Ultra-Bold"/>
                </a:rPr>
                <a:t>bạn</a:t>
              </a:r>
              <a:r>
                <a:rPr lang="en-US" sz="1400" b="1" dirty="0">
                  <a:solidFill>
                    <a:srgbClr val="FFFFFF"/>
                  </a:solidFill>
                  <a:latin typeface="Futura Ultra-Bold"/>
                </a:rPr>
                <a:t> </a:t>
              </a:r>
              <a:r>
                <a:rPr lang="en-US" sz="1400" b="1" dirty="0" err="1">
                  <a:solidFill>
                    <a:srgbClr val="FFFFFF"/>
                  </a:solidFill>
                  <a:latin typeface="Futura Ultra-Bold"/>
                </a:rPr>
                <a:t>tiếp</a:t>
              </a:r>
              <a:r>
                <a:rPr lang="en-US" sz="1400" b="1" dirty="0">
                  <a:solidFill>
                    <a:srgbClr val="FFFFFF"/>
                  </a:solidFill>
                  <a:latin typeface="Futura Ultra-Bold"/>
                </a:rPr>
                <a:t> </a:t>
              </a:r>
              <a:r>
                <a:rPr lang="en-US" sz="1400" b="1" dirty="0" err="1">
                  <a:solidFill>
                    <a:srgbClr val="FFFFFF"/>
                  </a:solidFill>
                  <a:latin typeface="Futura Ultra-Bold"/>
                </a:rPr>
                <a:t>thu</a:t>
              </a:r>
              <a:r>
                <a:rPr lang="en-US" sz="1400" b="1" dirty="0">
                  <a:solidFill>
                    <a:srgbClr val="FFFFFF"/>
                  </a:solidFill>
                  <a:latin typeface="Futura Ultra-Bold"/>
                </a:rPr>
                <a:t> </a:t>
              </a:r>
              <a:r>
                <a:rPr lang="en-US" sz="1400" b="1" dirty="0" err="1">
                  <a:solidFill>
                    <a:srgbClr val="FFFFFF"/>
                  </a:solidFill>
                  <a:latin typeface="Futura Ultra-Bold"/>
                </a:rPr>
                <a:t>kiến</a:t>
              </a:r>
              <a:r>
                <a:rPr lang="en-US" sz="1400" b="1" dirty="0">
                  <a:solidFill>
                    <a:srgbClr val="FFFFFF"/>
                  </a:solidFill>
                  <a:latin typeface="Futura Ultra-Bold"/>
                </a:rPr>
                <a:t> </a:t>
              </a:r>
              <a:r>
                <a:rPr lang="en-US" sz="1400" b="1" dirty="0" err="1">
                  <a:solidFill>
                    <a:srgbClr val="FFFFFF"/>
                  </a:solidFill>
                  <a:latin typeface="Futura Ultra-Bold"/>
                </a:rPr>
                <a:t>thức</a:t>
              </a:r>
              <a:r>
                <a:rPr lang="en-US" sz="1400" b="1" dirty="0">
                  <a:solidFill>
                    <a:srgbClr val="FFFFFF"/>
                  </a:solidFill>
                  <a:latin typeface="Futura Ultra-Bold"/>
                </a:rPr>
                <a:t> ở </a:t>
              </a:r>
              <a:r>
                <a:rPr lang="en-US" sz="1400" b="1" dirty="0" err="1">
                  <a:solidFill>
                    <a:srgbClr val="FFFFFF"/>
                  </a:solidFill>
                  <a:latin typeface="Futura Ultra-Bold"/>
                </a:rPr>
                <a:t>trường</a:t>
              </a:r>
              <a:r>
                <a:rPr lang="en-US" sz="1400" b="1" dirty="0">
                  <a:solidFill>
                    <a:srgbClr val="FFFFFF"/>
                  </a:solidFill>
                  <a:latin typeface="Futura Ultra-Bold"/>
                </a:rPr>
                <a:t> </a:t>
              </a:r>
              <a:r>
                <a:rPr lang="en-US" sz="1400" b="1" dirty="0" err="1">
                  <a:solidFill>
                    <a:srgbClr val="FFFFFF"/>
                  </a:solidFill>
                  <a:latin typeface="Futura Ultra-Bold"/>
                </a:rPr>
                <a:t>như</a:t>
              </a:r>
              <a:r>
                <a:rPr lang="en-US" sz="1400" b="1" dirty="0">
                  <a:solidFill>
                    <a:srgbClr val="FFFFFF"/>
                  </a:solidFill>
                  <a:latin typeface="Futura Ultra-Bold"/>
                </a:rPr>
                <a:t> </a:t>
              </a:r>
              <a:r>
                <a:rPr lang="en-US" sz="1400" b="1" dirty="0" err="1">
                  <a:solidFill>
                    <a:srgbClr val="FFFFFF"/>
                  </a:solidFill>
                  <a:latin typeface="Futura Ultra-Bold"/>
                </a:rPr>
                <a:t>thế</a:t>
              </a:r>
              <a:r>
                <a:rPr lang="en-US" sz="1400" b="1" dirty="0">
                  <a:solidFill>
                    <a:srgbClr val="FFFFFF"/>
                  </a:solidFill>
                  <a:latin typeface="Futura Ultra-Bold"/>
                </a:rPr>
                <a:t> </a:t>
              </a:r>
              <a:r>
                <a:rPr lang="en-US" sz="1400" b="1" dirty="0" err="1">
                  <a:solidFill>
                    <a:srgbClr val="FFFFFF"/>
                  </a:solidFill>
                  <a:latin typeface="Futura Ultra-Bold"/>
                </a:rPr>
                <a:t>nào</a:t>
              </a:r>
              <a:r>
                <a:rPr lang="en-US" sz="1400" b="1" dirty="0">
                  <a:solidFill>
                    <a:srgbClr val="FFFFFF"/>
                  </a:solidFill>
                  <a:latin typeface="Futura Ultra-Bold"/>
                </a:rPr>
                <a:t>?</a:t>
              </a:r>
              <a:endParaRPr lang="en-US" sz="1400" b="1" dirty="0">
                <a:solidFill>
                  <a:srgbClr val="FFFFFF"/>
                </a:solidFill>
                <a:latin typeface="Futura Ultra-Bold"/>
                <a:sym typeface="Futura Ultra-Bold"/>
              </a:endParaRPr>
            </a:p>
          </p:txBody>
        </p:sp>
        <p:sp>
          <p:nvSpPr>
            <p:cNvPr id="146" name="TextBox 36">
              <a:extLst>
                <a:ext uri="{FF2B5EF4-FFF2-40B4-BE49-F238E27FC236}">
                  <a16:creationId xmlns:a16="http://schemas.microsoft.com/office/drawing/2014/main" id="{26F52612-9CED-44AD-A138-C2DE87AB8EDF}"/>
                </a:ext>
              </a:extLst>
            </p:cNvPr>
            <p:cNvSpPr txBox="1"/>
            <p:nvPr/>
          </p:nvSpPr>
          <p:spPr>
            <a:xfrm>
              <a:off x="460977" y="1889081"/>
              <a:ext cx="5713189" cy="1111590"/>
            </a:xfrm>
            <a:prstGeom prst="rect">
              <a:avLst/>
            </a:prstGeom>
          </p:spPr>
          <p:txBody>
            <a:bodyPr wrap="square" lIns="0" tIns="0" rIns="0" bIns="0" rtlCol="0" anchor="t">
              <a:spAutoFit/>
            </a:bodyPr>
            <a:lstStyle/>
            <a:p>
              <a:pPr>
                <a:lnSpc>
                  <a:spcPts val="2160"/>
                </a:lnSpc>
              </a:pPr>
              <a:r>
                <a:rPr lang="vi-VN" sz="1400" dirty="0">
                  <a:solidFill>
                    <a:srgbClr val="FFFFFF"/>
                  </a:solidFill>
                  <a:latin typeface="Futura"/>
                  <a:ea typeface="Futura"/>
                  <a:cs typeface="Futura"/>
                  <a:sym typeface="Futura"/>
                </a:rPr>
                <a:t>☐</a:t>
              </a:r>
              <a:r>
                <a:rPr lang="en-US" sz="1400" dirty="0">
                  <a:solidFill>
                    <a:srgbClr val="FFFFFF"/>
                  </a:solidFill>
                  <a:latin typeface="Futura"/>
                  <a:ea typeface="Futura"/>
                  <a:cs typeface="Futura"/>
                  <a:sym typeface="Futura"/>
                </a:rPr>
                <a:t> </a:t>
              </a:r>
              <a:r>
                <a:rPr lang="vi-VN" sz="1400" dirty="0">
                  <a:solidFill>
                    <a:srgbClr val="FFFFFF"/>
                  </a:solidFill>
                  <a:latin typeface="Futura"/>
                  <a:ea typeface="Futura"/>
                  <a:cs typeface="Futura"/>
                  <a:sym typeface="Futura"/>
                </a:rPr>
                <a:t>Khó tiếp thu, hay mất tập trung.</a:t>
              </a:r>
            </a:p>
            <a:p>
              <a:pPr>
                <a:lnSpc>
                  <a:spcPts val="2160"/>
                </a:lnSpc>
              </a:pPr>
              <a:r>
                <a:rPr lang="vi-VN" sz="1400" dirty="0">
                  <a:solidFill>
                    <a:srgbClr val="FFFFFF"/>
                  </a:solidFill>
                  <a:latin typeface="Futura"/>
                  <a:ea typeface="Futura"/>
                  <a:cs typeface="Futura"/>
                  <a:sym typeface="Futura"/>
                </a:rPr>
                <a:t>☐ Bình thường.</a:t>
              </a:r>
            </a:p>
            <a:p>
              <a:pPr>
                <a:lnSpc>
                  <a:spcPts val="2160"/>
                </a:lnSpc>
              </a:pPr>
              <a:r>
                <a:rPr lang="vi-VN"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Dễ</a:t>
              </a:r>
              <a:endParaRPr lang="vi-VN" sz="1400" dirty="0">
                <a:solidFill>
                  <a:srgbClr val="FFFFFF"/>
                </a:solidFill>
                <a:latin typeface="Futura"/>
                <a:ea typeface="Futura"/>
                <a:cs typeface="Futura"/>
                <a:sym typeface="Futura"/>
              </a:endParaRPr>
            </a:p>
            <a:p>
              <a:pPr>
                <a:lnSpc>
                  <a:spcPts val="2160"/>
                </a:lnSpc>
              </a:pPr>
              <a:endParaRPr lang="vi-VN" sz="1400" dirty="0">
                <a:solidFill>
                  <a:srgbClr val="FFFFFF"/>
                </a:solidFill>
                <a:latin typeface="Futura"/>
                <a:ea typeface="Futura"/>
                <a:cs typeface="Futura"/>
                <a:sym typeface="Futura"/>
              </a:endParaRPr>
            </a:p>
          </p:txBody>
        </p:sp>
      </p:grpSp>
      <p:grpSp>
        <p:nvGrpSpPr>
          <p:cNvPr id="167" name="Group 166">
            <a:extLst>
              <a:ext uri="{FF2B5EF4-FFF2-40B4-BE49-F238E27FC236}">
                <a16:creationId xmlns:a16="http://schemas.microsoft.com/office/drawing/2014/main" id="{5D9C356A-849C-4DD3-9E89-4BF9CF11D809}"/>
              </a:ext>
            </a:extLst>
          </p:cNvPr>
          <p:cNvGrpSpPr/>
          <p:nvPr/>
        </p:nvGrpSpPr>
        <p:grpSpPr>
          <a:xfrm>
            <a:off x="5968201" y="4340296"/>
            <a:ext cx="6093564" cy="1816853"/>
            <a:chOff x="360948" y="3594834"/>
            <a:chExt cx="6093564" cy="1816853"/>
          </a:xfrm>
        </p:grpSpPr>
        <p:grpSp>
          <p:nvGrpSpPr>
            <p:cNvPr id="110" name="Group 109">
              <a:extLst>
                <a:ext uri="{FF2B5EF4-FFF2-40B4-BE49-F238E27FC236}">
                  <a16:creationId xmlns:a16="http://schemas.microsoft.com/office/drawing/2014/main" id="{661934DB-C706-479B-B442-7EF172BD45F3}"/>
                </a:ext>
              </a:extLst>
            </p:cNvPr>
            <p:cNvGrpSpPr/>
            <p:nvPr/>
          </p:nvGrpSpPr>
          <p:grpSpPr>
            <a:xfrm>
              <a:off x="360948" y="3594834"/>
              <a:ext cx="6093564" cy="1816853"/>
              <a:chOff x="130574" y="1472459"/>
              <a:chExt cx="6093564" cy="1816853"/>
            </a:xfrm>
          </p:grpSpPr>
          <p:grpSp>
            <p:nvGrpSpPr>
              <p:cNvPr id="111" name="Group 6">
                <a:extLst>
                  <a:ext uri="{FF2B5EF4-FFF2-40B4-BE49-F238E27FC236}">
                    <a16:creationId xmlns:a16="http://schemas.microsoft.com/office/drawing/2014/main" id="{3FF32D98-7DE4-4BFD-82B4-B577F245DBD0}"/>
                  </a:ext>
                </a:extLst>
              </p:cNvPr>
              <p:cNvGrpSpPr/>
              <p:nvPr/>
            </p:nvGrpSpPr>
            <p:grpSpPr>
              <a:xfrm>
                <a:off x="130574" y="1472459"/>
                <a:ext cx="5655534" cy="1722892"/>
                <a:chOff x="0" y="0"/>
                <a:chExt cx="9071865" cy="2886254"/>
              </a:xfrm>
            </p:grpSpPr>
            <p:sp>
              <p:nvSpPr>
                <p:cNvPr id="119" name="Freeform 7">
                  <a:extLst>
                    <a:ext uri="{FF2B5EF4-FFF2-40B4-BE49-F238E27FC236}">
                      <a16:creationId xmlns:a16="http://schemas.microsoft.com/office/drawing/2014/main" id="{6AF55A8B-1AB1-41EC-A8D0-7D8973AF1ABB}"/>
                    </a:ext>
                  </a:extLst>
                </p:cNvPr>
                <p:cNvSpPr/>
                <p:nvPr/>
              </p:nvSpPr>
              <p:spPr>
                <a:xfrm>
                  <a:off x="0" y="0"/>
                  <a:ext cx="9071865" cy="2886254"/>
                </a:xfrm>
                <a:custGeom>
                  <a:avLst/>
                  <a:gdLst/>
                  <a:ahLst/>
                  <a:cxnLst/>
                  <a:rect l="l" t="t" r="r" b="b"/>
                  <a:pathLst>
                    <a:path w="9071864" h="3534410">
                      <a:moveTo>
                        <a:pt x="0" y="0"/>
                      </a:moveTo>
                      <a:lnTo>
                        <a:pt x="9071864" y="0"/>
                      </a:lnTo>
                      <a:lnTo>
                        <a:pt x="9071864" y="3534410"/>
                      </a:lnTo>
                      <a:lnTo>
                        <a:pt x="0" y="3534410"/>
                      </a:lnTo>
                    </a:path>
                  </a:pathLst>
                </a:custGeom>
                <a:solidFill>
                  <a:srgbClr val="E72929"/>
                </a:solidFill>
              </p:spPr>
              <p:txBody>
                <a:bodyPr/>
                <a:lstStyle/>
                <a:p>
                  <a:endParaRPr lang="en-US" sz="1200" dirty="0"/>
                </a:p>
              </p:txBody>
            </p:sp>
          </p:grpSp>
          <p:grpSp>
            <p:nvGrpSpPr>
              <p:cNvPr id="112" name="Group 8">
                <a:extLst>
                  <a:ext uri="{FF2B5EF4-FFF2-40B4-BE49-F238E27FC236}">
                    <a16:creationId xmlns:a16="http://schemas.microsoft.com/office/drawing/2014/main" id="{4EA33362-B714-424B-AE21-57023C14EE15}"/>
                  </a:ext>
                </a:extLst>
              </p:cNvPr>
              <p:cNvGrpSpPr/>
              <p:nvPr/>
            </p:nvGrpSpPr>
            <p:grpSpPr>
              <a:xfrm>
                <a:off x="5348136" y="1796669"/>
                <a:ext cx="876002" cy="876002"/>
                <a:chOff x="0" y="0"/>
                <a:chExt cx="1752004" cy="1752004"/>
              </a:xfrm>
            </p:grpSpPr>
            <p:sp>
              <p:nvSpPr>
                <p:cNvPr id="118" name="Freeform 9">
                  <a:extLst>
                    <a:ext uri="{FF2B5EF4-FFF2-40B4-BE49-F238E27FC236}">
                      <a16:creationId xmlns:a16="http://schemas.microsoft.com/office/drawing/2014/main" id="{07B400B3-2B4D-448C-B810-3C5B2D93EACB}"/>
                    </a:ext>
                  </a:extLst>
                </p:cNvPr>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113" name="Group 10">
                <a:extLst>
                  <a:ext uri="{FF2B5EF4-FFF2-40B4-BE49-F238E27FC236}">
                    <a16:creationId xmlns:a16="http://schemas.microsoft.com/office/drawing/2014/main" id="{0EB3CEDA-103B-4A50-8358-083AAFF6541F}"/>
                  </a:ext>
                </a:extLst>
              </p:cNvPr>
              <p:cNvGrpSpPr/>
              <p:nvPr/>
            </p:nvGrpSpPr>
            <p:grpSpPr>
              <a:xfrm>
                <a:off x="5397269" y="1845802"/>
                <a:ext cx="777734" cy="777734"/>
                <a:chOff x="0" y="0"/>
                <a:chExt cx="1555468" cy="1555468"/>
              </a:xfrm>
            </p:grpSpPr>
            <p:sp>
              <p:nvSpPr>
                <p:cNvPr id="117" name="Freeform 11">
                  <a:extLst>
                    <a:ext uri="{FF2B5EF4-FFF2-40B4-BE49-F238E27FC236}">
                      <a16:creationId xmlns:a16="http://schemas.microsoft.com/office/drawing/2014/main" id="{A20641F3-D2F1-4C6F-A94F-6BD2F01EF0E0}"/>
                    </a:ext>
                  </a:extLst>
                </p:cNvPr>
                <p:cNvSpPr/>
                <p:nvPr/>
              </p:nvSpPr>
              <p:spPr>
                <a:xfrm>
                  <a:off x="0" y="0"/>
                  <a:ext cx="1555496" cy="1555496"/>
                </a:xfrm>
                <a:custGeom>
                  <a:avLst/>
                  <a:gdLst/>
                  <a:ahLst/>
                  <a:cxnLst/>
                  <a:rect l="l" t="t" r="r" b="b"/>
                  <a:pathLst>
                    <a:path w="1555496" h="1555496">
                      <a:moveTo>
                        <a:pt x="0" y="777748"/>
                      </a:moveTo>
                      <a:cubicBezTo>
                        <a:pt x="0" y="348234"/>
                        <a:pt x="348234" y="0"/>
                        <a:pt x="777748" y="0"/>
                      </a:cubicBezTo>
                      <a:cubicBezTo>
                        <a:pt x="1207262" y="0"/>
                        <a:pt x="1555496" y="348234"/>
                        <a:pt x="1555496" y="777748"/>
                      </a:cubicBezTo>
                      <a:cubicBezTo>
                        <a:pt x="1555496" y="1207262"/>
                        <a:pt x="1207262" y="1555496"/>
                        <a:pt x="777748" y="1555496"/>
                      </a:cubicBezTo>
                      <a:cubicBezTo>
                        <a:pt x="348234" y="1555496"/>
                        <a:pt x="0" y="1207262"/>
                        <a:pt x="0" y="777748"/>
                      </a:cubicBezTo>
                      <a:close/>
                    </a:path>
                  </a:pathLst>
                </a:custGeom>
                <a:solidFill>
                  <a:srgbClr val="E72929"/>
                </a:solidFill>
              </p:spPr>
              <p:txBody>
                <a:bodyPr/>
                <a:lstStyle/>
                <a:p>
                  <a:endParaRPr lang="en-US" sz="1200"/>
                </a:p>
              </p:txBody>
            </p:sp>
          </p:grpSp>
          <p:sp>
            <p:nvSpPr>
              <p:cNvPr id="115" name="TextBox 35">
                <a:extLst>
                  <a:ext uri="{FF2B5EF4-FFF2-40B4-BE49-F238E27FC236}">
                    <a16:creationId xmlns:a16="http://schemas.microsoft.com/office/drawing/2014/main" id="{F5D716DE-C5BF-47E6-9238-D470E869EDCD}"/>
                  </a:ext>
                </a:extLst>
              </p:cNvPr>
              <p:cNvSpPr txBox="1"/>
              <p:nvPr/>
            </p:nvSpPr>
            <p:spPr>
              <a:xfrm>
                <a:off x="333985" y="1530658"/>
                <a:ext cx="5604585" cy="597728"/>
              </a:xfrm>
              <a:prstGeom prst="rect">
                <a:avLst/>
              </a:prstGeom>
            </p:spPr>
            <p:txBody>
              <a:bodyPr wrap="square" lIns="0" tIns="0" rIns="0" bIns="0" rtlCol="0" anchor="t">
                <a:spAutoFit/>
              </a:bodyPr>
              <a:lstStyle/>
              <a:p>
                <a:pPr>
                  <a:lnSpc>
                    <a:spcPts val="2400"/>
                  </a:lnSpc>
                </a:pPr>
                <a:r>
                  <a:rPr lang="en-US" sz="1400" b="1" dirty="0">
                    <a:solidFill>
                      <a:srgbClr val="FFFFFF"/>
                    </a:solidFill>
                    <a:latin typeface="Futura Ultra-Bold"/>
                    <a:sym typeface="Futura Ultra-Bold"/>
                  </a:rPr>
                  <a:t>5. </a:t>
                </a:r>
                <a:r>
                  <a:rPr lang="en-US" sz="1400" b="1" dirty="0" err="1">
                    <a:solidFill>
                      <a:srgbClr val="FFFFFF"/>
                    </a:solidFill>
                    <a:latin typeface="Futura Ultra-Bold"/>
                  </a:rPr>
                  <a:t>Bạn</a:t>
                </a:r>
                <a:r>
                  <a:rPr lang="en-US" sz="1400" b="1" dirty="0">
                    <a:solidFill>
                      <a:srgbClr val="FFFFFF"/>
                    </a:solidFill>
                    <a:latin typeface="Futura Ultra-Bold"/>
                  </a:rPr>
                  <a:t> </a:t>
                </a:r>
                <a:r>
                  <a:rPr lang="en-US" sz="1400" b="1" dirty="0" err="1">
                    <a:solidFill>
                      <a:srgbClr val="FFFFFF"/>
                    </a:solidFill>
                    <a:latin typeface="Futura Ultra-Bold"/>
                  </a:rPr>
                  <a:t>thường</a:t>
                </a:r>
                <a:r>
                  <a:rPr lang="en-US" sz="1400" b="1" dirty="0">
                    <a:solidFill>
                      <a:srgbClr val="FFFFFF"/>
                    </a:solidFill>
                    <a:latin typeface="Futura Ultra-Bold"/>
                  </a:rPr>
                  <a:t> </a:t>
                </a:r>
                <a:r>
                  <a:rPr lang="en-US" sz="1400" b="1" dirty="0" err="1">
                    <a:solidFill>
                      <a:srgbClr val="FFFFFF"/>
                    </a:solidFill>
                    <a:latin typeface="Futura Ultra-Bold"/>
                  </a:rPr>
                  <a:t>cảm</a:t>
                </a:r>
                <a:r>
                  <a:rPr lang="en-US" sz="1400" b="1" dirty="0">
                    <a:solidFill>
                      <a:srgbClr val="FFFFFF"/>
                    </a:solidFill>
                    <a:latin typeface="Futura Ultra-Bold"/>
                  </a:rPr>
                  <a:t> </a:t>
                </a:r>
                <a:r>
                  <a:rPr lang="en-US" sz="1400" b="1" dirty="0" err="1">
                    <a:solidFill>
                      <a:srgbClr val="FFFFFF"/>
                    </a:solidFill>
                    <a:latin typeface="Futura Ultra-Bold"/>
                  </a:rPr>
                  <a:t>thấy</a:t>
                </a:r>
                <a:r>
                  <a:rPr lang="en-US" sz="1400" b="1" dirty="0">
                    <a:solidFill>
                      <a:srgbClr val="FFFFFF"/>
                    </a:solidFill>
                    <a:latin typeface="Futura Ultra-Bold"/>
                  </a:rPr>
                  <a:t> </a:t>
                </a:r>
                <a:r>
                  <a:rPr lang="en-US" sz="1400" b="1" dirty="0" err="1">
                    <a:solidFill>
                      <a:srgbClr val="FFFFFF"/>
                    </a:solidFill>
                    <a:latin typeface="Futura Ultra-Bold"/>
                  </a:rPr>
                  <a:t>sức</a:t>
                </a:r>
                <a:r>
                  <a:rPr lang="en-US" sz="1400" b="1" dirty="0">
                    <a:solidFill>
                      <a:srgbClr val="FFFFFF"/>
                    </a:solidFill>
                    <a:latin typeface="Futura Ultra-Bold"/>
                  </a:rPr>
                  <a:t> </a:t>
                </a:r>
                <a:r>
                  <a:rPr lang="en-US" sz="1400" b="1" dirty="0" err="1">
                    <a:solidFill>
                      <a:srgbClr val="FFFFFF"/>
                    </a:solidFill>
                    <a:latin typeface="Futura Ultra-Bold"/>
                  </a:rPr>
                  <a:t>khỏe</a:t>
                </a:r>
                <a:r>
                  <a:rPr lang="en-US" sz="1400" b="1" dirty="0">
                    <a:solidFill>
                      <a:srgbClr val="FFFFFF"/>
                    </a:solidFill>
                    <a:latin typeface="Futura Ultra-Bold"/>
                  </a:rPr>
                  <a:t> </a:t>
                </a:r>
                <a:r>
                  <a:rPr lang="en-US" sz="1400" b="1" dirty="0" err="1">
                    <a:solidFill>
                      <a:srgbClr val="FFFFFF"/>
                    </a:solidFill>
                    <a:latin typeface="Futura Ultra-Bold"/>
                  </a:rPr>
                  <a:t>và</a:t>
                </a:r>
                <a:r>
                  <a:rPr lang="en-US" sz="1400" b="1" dirty="0">
                    <a:solidFill>
                      <a:srgbClr val="FFFFFF"/>
                    </a:solidFill>
                    <a:latin typeface="Futura Ultra-Bold"/>
                  </a:rPr>
                  <a:t> </a:t>
                </a:r>
                <a:r>
                  <a:rPr lang="en-US" sz="1400" b="1" dirty="0" err="1">
                    <a:solidFill>
                      <a:srgbClr val="FFFFFF"/>
                    </a:solidFill>
                    <a:latin typeface="Futura Ultra-Bold"/>
                  </a:rPr>
                  <a:t>tinh</a:t>
                </a:r>
                <a:r>
                  <a:rPr lang="en-US" sz="1400" b="1" dirty="0">
                    <a:solidFill>
                      <a:srgbClr val="FFFFFF"/>
                    </a:solidFill>
                    <a:latin typeface="Futura Ultra-Bold"/>
                  </a:rPr>
                  <a:t> </a:t>
                </a:r>
                <a:r>
                  <a:rPr lang="en-US" sz="1400" b="1" dirty="0" err="1">
                    <a:solidFill>
                      <a:srgbClr val="FFFFFF"/>
                    </a:solidFill>
                    <a:latin typeface="Futura Ultra-Bold"/>
                  </a:rPr>
                  <a:t>thần</a:t>
                </a:r>
                <a:r>
                  <a:rPr lang="en-US" sz="1400" b="1" dirty="0">
                    <a:solidFill>
                      <a:srgbClr val="FFFFFF"/>
                    </a:solidFill>
                    <a:latin typeface="Futura Ultra-Bold"/>
                  </a:rPr>
                  <a:t> </a:t>
                </a:r>
                <a:r>
                  <a:rPr lang="en-US" sz="1400" b="1" dirty="0" err="1">
                    <a:solidFill>
                      <a:srgbClr val="FFFFFF"/>
                    </a:solidFill>
                    <a:latin typeface="Futura Ultra-Bold"/>
                  </a:rPr>
                  <a:t>của</a:t>
                </a:r>
                <a:r>
                  <a:rPr lang="en-US" sz="1400" b="1" dirty="0">
                    <a:solidFill>
                      <a:srgbClr val="FFFFFF"/>
                    </a:solidFill>
                    <a:latin typeface="Futura Ultra-Bold"/>
                  </a:rPr>
                  <a:t> </a:t>
                </a:r>
                <a:r>
                  <a:rPr lang="en-US" sz="1400" b="1" dirty="0" err="1">
                    <a:solidFill>
                      <a:srgbClr val="FFFFFF"/>
                    </a:solidFill>
                    <a:latin typeface="Futura Ultra-Bold"/>
                  </a:rPr>
                  <a:t>mình</a:t>
                </a:r>
                <a:r>
                  <a:rPr lang="en-US" sz="1400" b="1" dirty="0">
                    <a:solidFill>
                      <a:srgbClr val="FFFFFF"/>
                    </a:solidFill>
                    <a:latin typeface="Futura Ultra-Bold"/>
                  </a:rPr>
                  <a:t> </a:t>
                </a:r>
                <a:r>
                  <a:rPr lang="en-US" sz="1400" b="1" dirty="0" err="1">
                    <a:solidFill>
                      <a:srgbClr val="FFFFFF"/>
                    </a:solidFill>
                    <a:latin typeface="Futura Ultra-Bold"/>
                  </a:rPr>
                  <a:t>thế</a:t>
                </a:r>
                <a:r>
                  <a:rPr lang="en-US" sz="1400" b="1" dirty="0">
                    <a:solidFill>
                      <a:srgbClr val="FFFFFF"/>
                    </a:solidFill>
                    <a:latin typeface="Futura Ultra-Bold"/>
                  </a:rPr>
                  <a:t> </a:t>
                </a:r>
                <a:r>
                  <a:rPr lang="en-US" sz="1400" b="1" dirty="0" err="1">
                    <a:solidFill>
                      <a:srgbClr val="FFFFFF"/>
                    </a:solidFill>
                    <a:latin typeface="Futura Ultra-Bold"/>
                  </a:rPr>
                  <a:t>nào</a:t>
                </a:r>
                <a:r>
                  <a:rPr lang="en-US" sz="1400" b="1" dirty="0">
                    <a:solidFill>
                      <a:srgbClr val="FFFFFF"/>
                    </a:solidFill>
                    <a:latin typeface="Futura Ultra-Bold"/>
                  </a:rPr>
                  <a:t> </a:t>
                </a:r>
                <a:r>
                  <a:rPr lang="en-US" sz="1400" b="1" dirty="0" err="1">
                    <a:solidFill>
                      <a:srgbClr val="FFFFFF"/>
                    </a:solidFill>
                    <a:latin typeface="Futura Ultra-Bold"/>
                  </a:rPr>
                  <a:t>trong</a:t>
                </a:r>
                <a:r>
                  <a:rPr lang="en-US" sz="1400" b="1" dirty="0">
                    <a:solidFill>
                      <a:srgbClr val="FFFFFF"/>
                    </a:solidFill>
                    <a:latin typeface="Futura Ultra-Bold"/>
                  </a:rPr>
                  <a:t> </a:t>
                </a:r>
                <a:r>
                  <a:rPr lang="en-US" sz="1400" b="1" dirty="0" err="1">
                    <a:solidFill>
                      <a:srgbClr val="FFFFFF"/>
                    </a:solidFill>
                    <a:latin typeface="Futura Ultra-Bold"/>
                  </a:rPr>
                  <a:t>quá</a:t>
                </a:r>
                <a:r>
                  <a:rPr lang="en-US" sz="1400" b="1" dirty="0">
                    <a:solidFill>
                      <a:srgbClr val="FFFFFF"/>
                    </a:solidFill>
                    <a:latin typeface="Futura Ultra-Bold"/>
                  </a:rPr>
                  <a:t> </a:t>
                </a:r>
                <a:r>
                  <a:rPr lang="en-US" sz="1400" b="1" dirty="0" err="1">
                    <a:solidFill>
                      <a:srgbClr val="FFFFFF"/>
                    </a:solidFill>
                    <a:latin typeface="Futura Ultra-Bold"/>
                  </a:rPr>
                  <a:t>trình</a:t>
                </a:r>
                <a:r>
                  <a:rPr lang="en-US" sz="1400" b="1" dirty="0">
                    <a:solidFill>
                      <a:srgbClr val="FFFFFF"/>
                    </a:solidFill>
                    <a:latin typeface="Futura Ultra-Bold"/>
                  </a:rPr>
                  <a:t> </a:t>
                </a:r>
                <a:r>
                  <a:rPr lang="en-US" sz="1400" b="1" dirty="0" err="1">
                    <a:solidFill>
                      <a:srgbClr val="FFFFFF"/>
                    </a:solidFill>
                    <a:latin typeface="Futura Ultra-Bold"/>
                  </a:rPr>
                  <a:t>học</a:t>
                </a:r>
                <a:r>
                  <a:rPr lang="en-US" sz="1400" b="1" dirty="0">
                    <a:solidFill>
                      <a:srgbClr val="FFFFFF"/>
                    </a:solidFill>
                    <a:latin typeface="Futura Ultra-Bold"/>
                  </a:rPr>
                  <a:t> </a:t>
                </a:r>
                <a:r>
                  <a:rPr lang="en-US" sz="1400" b="1" dirty="0" err="1">
                    <a:solidFill>
                      <a:srgbClr val="FFFFFF"/>
                    </a:solidFill>
                    <a:latin typeface="Futura Ultra-Bold"/>
                  </a:rPr>
                  <a:t>tập</a:t>
                </a:r>
                <a:r>
                  <a:rPr lang="en-US" sz="1400" b="1" dirty="0">
                    <a:solidFill>
                      <a:srgbClr val="FFFFFF"/>
                    </a:solidFill>
                    <a:latin typeface="Futura Ultra-Bold"/>
                  </a:rPr>
                  <a:t>?</a:t>
                </a:r>
                <a:endParaRPr lang="en-US" sz="1400" b="1" dirty="0">
                  <a:solidFill>
                    <a:srgbClr val="FFFFFF"/>
                  </a:solidFill>
                  <a:latin typeface="Futura Ultra-Bold"/>
                  <a:sym typeface="Futura Ultra-Bold"/>
                </a:endParaRPr>
              </a:p>
            </p:txBody>
          </p:sp>
          <p:sp>
            <p:nvSpPr>
              <p:cNvPr id="116" name="TextBox 36">
                <a:extLst>
                  <a:ext uri="{FF2B5EF4-FFF2-40B4-BE49-F238E27FC236}">
                    <a16:creationId xmlns:a16="http://schemas.microsoft.com/office/drawing/2014/main" id="{A1CD8F69-1A5C-4DD2-BDBC-18854E8E1D45}"/>
                  </a:ext>
                </a:extLst>
              </p:cNvPr>
              <p:cNvSpPr txBox="1"/>
              <p:nvPr/>
            </p:nvSpPr>
            <p:spPr>
              <a:xfrm>
                <a:off x="461828" y="2190421"/>
                <a:ext cx="5713189" cy="1098891"/>
              </a:xfrm>
              <a:prstGeom prst="rect">
                <a:avLst/>
              </a:prstGeom>
            </p:spPr>
            <p:txBody>
              <a:bodyPr wrap="square" lIns="0" tIns="0" rIns="0" bIns="0" rtlCol="0" anchor="t">
                <a:spAutoFit/>
              </a:bodyPr>
              <a:lstStyle/>
              <a:p>
                <a:pPr>
                  <a:lnSpc>
                    <a:spcPts val="2160"/>
                  </a:lnSpc>
                </a:pPr>
                <a:r>
                  <a:rPr lang="vi-VN" sz="1400" dirty="0">
                    <a:solidFill>
                      <a:srgbClr val="FFFFFF"/>
                    </a:solidFill>
                    <a:sym typeface="Futura"/>
                  </a:rPr>
                  <a:t>☐ </a:t>
                </a:r>
                <a:r>
                  <a:rPr lang="en-US" sz="1400" dirty="0" err="1">
                    <a:solidFill>
                      <a:srgbClr val="FFFFFF"/>
                    </a:solidFill>
                  </a:rPr>
                  <a:t>Thường</a:t>
                </a:r>
                <a:r>
                  <a:rPr lang="en-US" sz="1400" dirty="0">
                    <a:solidFill>
                      <a:srgbClr val="FFFFFF"/>
                    </a:solidFill>
                  </a:rPr>
                  <a:t> </a:t>
                </a:r>
                <a:r>
                  <a:rPr lang="en-US" sz="1400" dirty="0" err="1">
                    <a:solidFill>
                      <a:srgbClr val="FFFFFF"/>
                    </a:solidFill>
                  </a:rPr>
                  <a:t>xuyên</a:t>
                </a:r>
                <a:r>
                  <a:rPr lang="en-US" sz="1400" dirty="0">
                    <a:solidFill>
                      <a:srgbClr val="FFFFFF"/>
                    </a:solidFill>
                  </a:rPr>
                  <a:t> </a:t>
                </a:r>
                <a:r>
                  <a:rPr lang="en-US" sz="1400" dirty="0" err="1">
                    <a:solidFill>
                      <a:srgbClr val="FFFFFF"/>
                    </a:solidFill>
                  </a:rPr>
                  <a:t>mệt</a:t>
                </a:r>
                <a:r>
                  <a:rPr lang="en-US" sz="1400" dirty="0">
                    <a:solidFill>
                      <a:srgbClr val="FFFFFF"/>
                    </a:solidFill>
                  </a:rPr>
                  <a:t> </a:t>
                </a:r>
                <a:r>
                  <a:rPr lang="en-US" sz="1400" dirty="0" err="1">
                    <a:solidFill>
                      <a:srgbClr val="FFFFFF"/>
                    </a:solidFill>
                  </a:rPr>
                  <a:t>mỏi</a:t>
                </a:r>
                <a:r>
                  <a:rPr lang="en-US" sz="1400" dirty="0">
                    <a:solidFill>
                      <a:srgbClr val="FFFFFF"/>
                    </a:solidFill>
                  </a:rPr>
                  <a:t>, </a:t>
                </a:r>
                <a:r>
                  <a:rPr lang="en-US" sz="1400" dirty="0" err="1">
                    <a:solidFill>
                      <a:srgbClr val="FFFFFF"/>
                    </a:solidFill>
                  </a:rPr>
                  <a:t>buồn</a:t>
                </a:r>
                <a:r>
                  <a:rPr lang="en-US" sz="1400" dirty="0">
                    <a:solidFill>
                      <a:srgbClr val="FFFFFF"/>
                    </a:solidFill>
                  </a:rPr>
                  <a:t> </a:t>
                </a:r>
                <a:r>
                  <a:rPr lang="en-US" sz="1400" dirty="0" err="1">
                    <a:solidFill>
                      <a:srgbClr val="FFFFFF"/>
                    </a:solidFill>
                  </a:rPr>
                  <a:t>ngủ</a:t>
                </a:r>
                <a:r>
                  <a:rPr lang="en-US" sz="1400" dirty="0">
                    <a:solidFill>
                      <a:srgbClr val="FFFFFF"/>
                    </a:solidFill>
                  </a:rPr>
                  <a:t>, </a:t>
                </a:r>
                <a:r>
                  <a:rPr lang="en-US" sz="1400" dirty="0" err="1">
                    <a:solidFill>
                      <a:srgbClr val="FFFFFF"/>
                    </a:solidFill>
                  </a:rPr>
                  <a:t>khó</a:t>
                </a:r>
                <a:r>
                  <a:rPr lang="en-US" sz="1400" dirty="0">
                    <a:solidFill>
                      <a:srgbClr val="FFFFFF"/>
                    </a:solidFill>
                  </a:rPr>
                  <a:t> </a:t>
                </a:r>
                <a:r>
                  <a:rPr lang="en-US" sz="1400" dirty="0" err="1">
                    <a:solidFill>
                      <a:srgbClr val="FFFFFF"/>
                    </a:solidFill>
                  </a:rPr>
                  <a:t>tập</a:t>
                </a:r>
                <a:r>
                  <a:rPr lang="en-US" sz="1400" dirty="0">
                    <a:solidFill>
                      <a:srgbClr val="FFFFFF"/>
                    </a:solidFill>
                  </a:rPr>
                  <a:t> </a:t>
                </a:r>
                <a:r>
                  <a:rPr lang="en-US" sz="1400" dirty="0" err="1">
                    <a:solidFill>
                      <a:srgbClr val="FFFFFF"/>
                    </a:solidFill>
                  </a:rPr>
                  <a:t>trung</a:t>
                </a:r>
                <a:r>
                  <a:rPr lang="en-US" sz="1400" dirty="0">
                    <a:solidFill>
                      <a:srgbClr val="FFFFFF"/>
                    </a:solidFill>
                  </a:rPr>
                  <a:t>. </a:t>
                </a:r>
              </a:p>
              <a:p>
                <a:pPr>
                  <a:lnSpc>
                    <a:spcPts val="2160"/>
                  </a:lnSpc>
                </a:pPr>
                <a:r>
                  <a:rPr lang="vi-VN" sz="1400" dirty="0">
                    <a:solidFill>
                      <a:srgbClr val="FFFFFF"/>
                    </a:solidFill>
                    <a:sym typeface="Futura"/>
                  </a:rPr>
                  <a:t>☐ </a:t>
                </a:r>
                <a:r>
                  <a:rPr lang="en-US" sz="1400" dirty="0" err="1">
                    <a:solidFill>
                      <a:srgbClr val="FFFFFF"/>
                    </a:solidFill>
                  </a:rPr>
                  <a:t>Đôi</a:t>
                </a:r>
                <a:r>
                  <a:rPr lang="en-US" sz="1400" dirty="0">
                    <a:solidFill>
                      <a:srgbClr val="FFFFFF"/>
                    </a:solidFill>
                  </a:rPr>
                  <a:t> </a:t>
                </a:r>
                <a:r>
                  <a:rPr lang="en-US" sz="1400" dirty="0" err="1">
                    <a:solidFill>
                      <a:srgbClr val="FFFFFF"/>
                    </a:solidFill>
                  </a:rPr>
                  <a:t>khi</a:t>
                </a:r>
                <a:r>
                  <a:rPr lang="en-US" sz="1400" dirty="0">
                    <a:solidFill>
                      <a:srgbClr val="FFFFFF"/>
                    </a:solidFill>
                  </a:rPr>
                  <a:t> </a:t>
                </a:r>
                <a:r>
                  <a:rPr lang="en-US" sz="1400" dirty="0" err="1">
                    <a:solidFill>
                      <a:srgbClr val="FFFFFF"/>
                    </a:solidFill>
                  </a:rPr>
                  <a:t>mệt</a:t>
                </a:r>
                <a:r>
                  <a:rPr lang="en-US" sz="1400" dirty="0">
                    <a:solidFill>
                      <a:srgbClr val="FFFFFF"/>
                    </a:solidFill>
                  </a:rPr>
                  <a:t> </a:t>
                </a:r>
                <a:r>
                  <a:rPr lang="en-US" sz="1400" dirty="0" err="1">
                    <a:solidFill>
                      <a:srgbClr val="FFFFFF"/>
                    </a:solidFill>
                  </a:rPr>
                  <a:t>mỏi</a:t>
                </a:r>
                <a:r>
                  <a:rPr lang="en-US" sz="1400" dirty="0">
                    <a:solidFill>
                      <a:srgbClr val="FFFFFF"/>
                    </a:solidFill>
                  </a:rPr>
                  <a:t> </a:t>
                </a:r>
                <a:r>
                  <a:rPr lang="en-US" sz="1400" dirty="0" err="1">
                    <a:solidFill>
                      <a:srgbClr val="FFFFFF"/>
                    </a:solidFill>
                  </a:rPr>
                  <a:t>nhưng</a:t>
                </a:r>
                <a:r>
                  <a:rPr lang="en-US" sz="1400" dirty="0">
                    <a:solidFill>
                      <a:srgbClr val="FFFFFF"/>
                    </a:solidFill>
                  </a:rPr>
                  <a:t> </a:t>
                </a:r>
                <a:r>
                  <a:rPr lang="en-US" sz="1400" dirty="0" err="1">
                    <a:solidFill>
                      <a:srgbClr val="FFFFFF"/>
                    </a:solidFill>
                  </a:rPr>
                  <a:t>vẫn</a:t>
                </a:r>
                <a:r>
                  <a:rPr lang="en-US" sz="1400" dirty="0">
                    <a:solidFill>
                      <a:srgbClr val="FFFFFF"/>
                    </a:solidFill>
                  </a:rPr>
                  <a:t> </a:t>
                </a:r>
                <a:r>
                  <a:rPr lang="en-US" sz="1400" dirty="0" err="1">
                    <a:solidFill>
                      <a:srgbClr val="FFFFFF"/>
                    </a:solidFill>
                  </a:rPr>
                  <a:t>học</a:t>
                </a:r>
                <a:r>
                  <a:rPr lang="en-US" sz="1400" dirty="0">
                    <a:solidFill>
                      <a:srgbClr val="FFFFFF"/>
                    </a:solidFill>
                  </a:rPr>
                  <a:t> </a:t>
                </a:r>
                <a:r>
                  <a:rPr lang="en-US" sz="1400" dirty="0" err="1">
                    <a:solidFill>
                      <a:srgbClr val="FFFFFF"/>
                    </a:solidFill>
                  </a:rPr>
                  <a:t>được</a:t>
                </a:r>
                <a:r>
                  <a:rPr lang="en-US" sz="1400" dirty="0">
                    <a:solidFill>
                      <a:srgbClr val="FFFFFF"/>
                    </a:solidFill>
                  </a:rPr>
                  <a:t>. </a:t>
                </a:r>
              </a:p>
              <a:p>
                <a:pPr>
                  <a:lnSpc>
                    <a:spcPts val="2160"/>
                  </a:lnSpc>
                </a:pPr>
                <a:r>
                  <a:rPr lang="vi-VN" sz="1400" dirty="0">
                    <a:solidFill>
                      <a:srgbClr val="FFFFFF"/>
                    </a:solidFill>
                    <a:sym typeface="Futura"/>
                  </a:rPr>
                  <a:t>☐ </a:t>
                </a:r>
                <a:r>
                  <a:rPr lang="en-US" sz="1400" dirty="0" err="1">
                    <a:solidFill>
                      <a:srgbClr val="FFFFFF"/>
                    </a:solidFill>
                  </a:rPr>
                  <a:t>Luôn</a:t>
                </a:r>
                <a:r>
                  <a:rPr lang="en-US" sz="1400" dirty="0">
                    <a:solidFill>
                      <a:srgbClr val="FFFFFF"/>
                    </a:solidFill>
                  </a:rPr>
                  <a:t> </a:t>
                </a:r>
                <a:r>
                  <a:rPr lang="en-US" sz="1400" dirty="0" err="1">
                    <a:solidFill>
                      <a:srgbClr val="FFFFFF"/>
                    </a:solidFill>
                  </a:rPr>
                  <a:t>khỏe</a:t>
                </a:r>
                <a:r>
                  <a:rPr lang="en-US" sz="1400" dirty="0">
                    <a:solidFill>
                      <a:srgbClr val="FFFFFF"/>
                    </a:solidFill>
                  </a:rPr>
                  <a:t> </a:t>
                </a:r>
                <a:r>
                  <a:rPr lang="en-US" sz="1400" dirty="0" err="1">
                    <a:solidFill>
                      <a:srgbClr val="FFFFFF"/>
                    </a:solidFill>
                  </a:rPr>
                  <a:t>mạnh</a:t>
                </a:r>
                <a:r>
                  <a:rPr lang="en-US" sz="1400" dirty="0">
                    <a:solidFill>
                      <a:srgbClr val="FFFFFF"/>
                    </a:solidFill>
                  </a:rPr>
                  <a:t>, </a:t>
                </a:r>
                <a:r>
                  <a:rPr lang="en-US" sz="1400" dirty="0" err="1">
                    <a:solidFill>
                      <a:srgbClr val="FFFFFF"/>
                    </a:solidFill>
                  </a:rPr>
                  <a:t>tinh</a:t>
                </a:r>
                <a:r>
                  <a:rPr lang="en-US" sz="1400" dirty="0">
                    <a:solidFill>
                      <a:srgbClr val="FFFFFF"/>
                    </a:solidFill>
                  </a:rPr>
                  <a:t> </a:t>
                </a:r>
                <a:r>
                  <a:rPr lang="en-US" sz="1400" dirty="0" err="1">
                    <a:solidFill>
                      <a:srgbClr val="FFFFFF"/>
                    </a:solidFill>
                  </a:rPr>
                  <a:t>thần</a:t>
                </a:r>
                <a:r>
                  <a:rPr lang="en-US" sz="1400" dirty="0">
                    <a:solidFill>
                      <a:srgbClr val="FFFFFF"/>
                    </a:solidFill>
                  </a:rPr>
                  <a:t> </a:t>
                </a:r>
                <a:r>
                  <a:rPr lang="en-US" sz="1400" dirty="0" err="1">
                    <a:solidFill>
                      <a:srgbClr val="FFFFFF"/>
                    </a:solidFill>
                  </a:rPr>
                  <a:t>tốt</a:t>
                </a:r>
                <a:r>
                  <a:rPr lang="en-US" sz="1400" dirty="0">
                    <a:solidFill>
                      <a:srgbClr val="FFFFFF"/>
                    </a:solidFill>
                  </a:rPr>
                  <a:t> </a:t>
                </a:r>
                <a:r>
                  <a:rPr lang="en-US" sz="1400" dirty="0" err="1">
                    <a:solidFill>
                      <a:srgbClr val="FFFFFF"/>
                    </a:solidFill>
                  </a:rPr>
                  <a:t>khi</a:t>
                </a:r>
                <a:r>
                  <a:rPr lang="en-US" sz="1400" dirty="0">
                    <a:solidFill>
                      <a:srgbClr val="FFFFFF"/>
                    </a:solidFill>
                  </a:rPr>
                  <a:t> </a:t>
                </a:r>
                <a:r>
                  <a:rPr lang="en-US" sz="1400" dirty="0" err="1">
                    <a:solidFill>
                      <a:srgbClr val="FFFFFF"/>
                    </a:solidFill>
                  </a:rPr>
                  <a:t>học</a:t>
                </a:r>
                <a:r>
                  <a:rPr lang="en-US" sz="1400" dirty="0">
                    <a:solidFill>
                      <a:srgbClr val="FFFFFF"/>
                    </a:solidFill>
                  </a:rPr>
                  <a:t>.</a:t>
                </a:r>
                <a:endParaRPr lang="vi-VN" sz="1400" dirty="0">
                  <a:solidFill>
                    <a:srgbClr val="FFFFFF"/>
                  </a:solidFill>
                  <a:sym typeface="Futura"/>
                </a:endParaRPr>
              </a:p>
              <a:p>
                <a:pPr>
                  <a:lnSpc>
                    <a:spcPts val="2160"/>
                  </a:lnSpc>
                </a:pPr>
                <a:r>
                  <a:rPr lang="en-US" sz="1400" dirty="0">
                    <a:solidFill>
                      <a:srgbClr val="FFFFFF"/>
                    </a:solidFill>
                    <a:sym typeface="Futura"/>
                  </a:rPr>
                  <a:t>	</a:t>
                </a:r>
                <a:endParaRPr lang="vi-VN" sz="1400" dirty="0">
                  <a:solidFill>
                    <a:srgbClr val="FFFFFF"/>
                  </a:solidFill>
                  <a:sym typeface="Futura"/>
                </a:endParaRPr>
              </a:p>
            </p:txBody>
          </p:sp>
        </p:grpSp>
        <p:sp>
          <p:nvSpPr>
            <p:cNvPr id="160" name="Freeform 32">
              <a:extLst>
                <a:ext uri="{FF2B5EF4-FFF2-40B4-BE49-F238E27FC236}">
                  <a16:creationId xmlns:a16="http://schemas.microsoft.com/office/drawing/2014/main" id="{890037CB-F7AC-480B-B136-C5A1C9DB87A9}"/>
                </a:ext>
              </a:extLst>
            </p:cNvPr>
            <p:cNvSpPr/>
            <p:nvPr/>
          </p:nvSpPr>
          <p:spPr>
            <a:xfrm>
              <a:off x="5800607" y="4142722"/>
              <a:ext cx="437749" cy="437223"/>
            </a:xfrm>
            <a:custGeom>
              <a:avLst/>
              <a:gdLst/>
              <a:ahLst/>
              <a:cxnLst/>
              <a:rect l="l" t="t" r="r" b="b"/>
              <a:pathLst>
                <a:path w="602818" h="602818">
                  <a:moveTo>
                    <a:pt x="0" y="0"/>
                  </a:moveTo>
                  <a:lnTo>
                    <a:pt x="602818" y="0"/>
                  </a:lnTo>
                  <a:lnTo>
                    <a:pt x="602818" y="602818"/>
                  </a:lnTo>
                  <a:lnTo>
                    <a:pt x="0" y="6028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grpSp>
        <p:nvGrpSpPr>
          <p:cNvPr id="166" name="Group 165">
            <a:extLst>
              <a:ext uri="{FF2B5EF4-FFF2-40B4-BE49-F238E27FC236}">
                <a16:creationId xmlns:a16="http://schemas.microsoft.com/office/drawing/2014/main" id="{003EFDF2-9421-4C6F-B13C-4BC841A01E00}"/>
              </a:ext>
            </a:extLst>
          </p:cNvPr>
          <p:cNvGrpSpPr/>
          <p:nvPr/>
        </p:nvGrpSpPr>
        <p:grpSpPr>
          <a:xfrm>
            <a:off x="6033251" y="1097708"/>
            <a:ext cx="6093564" cy="1383423"/>
            <a:chOff x="6166082" y="200052"/>
            <a:chExt cx="6093564" cy="1383423"/>
          </a:xfrm>
        </p:grpSpPr>
        <p:grpSp>
          <p:nvGrpSpPr>
            <p:cNvPr id="120" name="Group 119">
              <a:extLst>
                <a:ext uri="{FF2B5EF4-FFF2-40B4-BE49-F238E27FC236}">
                  <a16:creationId xmlns:a16="http://schemas.microsoft.com/office/drawing/2014/main" id="{8A3C9536-F9CD-4A74-A1B9-1D11F7FE97C0}"/>
                </a:ext>
              </a:extLst>
            </p:cNvPr>
            <p:cNvGrpSpPr/>
            <p:nvPr/>
          </p:nvGrpSpPr>
          <p:grpSpPr>
            <a:xfrm>
              <a:off x="6166082" y="200052"/>
              <a:ext cx="6093564" cy="1383423"/>
              <a:chOff x="130574" y="1472459"/>
              <a:chExt cx="6093564" cy="1383423"/>
            </a:xfrm>
          </p:grpSpPr>
          <p:grpSp>
            <p:nvGrpSpPr>
              <p:cNvPr id="121" name="Group 6">
                <a:extLst>
                  <a:ext uri="{FF2B5EF4-FFF2-40B4-BE49-F238E27FC236}">
                    <a16:creationId xmlns:a16="http://schemas.microsoft.com/office/drawing/2014/main" id="{F65F955D-32AA-40BA-AA83-246083636B22}"/>
                  </a:ext>
                </a:extLst>
              </p:cNvPr>
              <p:cNvGrpSpPr/>
              <p:nvPr/>
            </p:nvGrpSpPr>
            <p:grpSpPr>
              <a:xfrm>
                <a:off x="130574" y="1472459"/>
                <a:ext cx="5655534" cy="1383423"/>
                <a:chOff x="0" y="0"/>
                <a:chExt cx="9071865" cy="2317562"/>
              </a:xfrm>
            </p:grpSpPr>
            <p:sp>
              <p:nvSpPr>
                <p:cNvPr id="129" name="Freeform 7">
                  <a:extLst>
                    <a:ext uri="{FF2B5EF4-FFF2-40B4-BE49-F238E27FC236}">
                      <a16:creationId xmlns:a16="http://schemas.microsoft.com/office/drawing/2014/main" id="{4BA307BB-DB7E-4B9A-BB3D-23D3AA362461}"/>
                    </a:ext>
                  </a:extLst>
                </p:cNvPr>
                <p:cNvSpPr/>
                <p:nvPr/>
              </p:nvSpPr>
              <p:spPr>
                <a:xfrm>
                  <a:off x="0" y="0"/>
                  <a:ext cx="9071865" cy="2317562"/>
                </a:xfrm>
                <a:custGeom>
                  <a:avLst/>
                  <a:gdLst/>
                  <a:ahLst/>
                  <a:cxnLst/>
                  <a:rect l="l" t="t" r="r" b="b"/>
                  <a:pathLst>
                    <a:path w="9071864" h="3534410">
                      <a:moveTo>
                        <a:pt x="0" y="0"/>
                      </a:moveTo>
                      <a:lnTo>
                        <a:pt x="9071864" y="0"/>
                      </a:lnTo>
                      <a:lnTo>
                        <a:pt x="9071864" y="3534410"/>
                      </a:lnTo>
                      <a:lnTo>
                        <a:pt x="0" y="3534410"/>
                      </a:lnTo>
                    </a:path>
                  </a:pathLst>
                </a:custGeom>
                <a:solidFill>
                  <a:srgbClr val="E72929"/>
                </a:solidFill>
              </p:spPr>
              <p:txBody>
                <a:bodyPr/>
                <a:lstStyle/>
                <a:p>
                  <a:endParaRPr lang="en-US" sz="1200"/>
                </a:p>
              </p:txBody>
            </p:sp>
          </p:grpSp>
          <p:grpSp>
            <p:nvGrpSpPr>
              <p:cNvPr id="122" name="Group 8">
                <a:extLst>
                  <a:ext uri="{FF2B5EF4-FFF2-40B4-BE49-F238E27FC236}">
                    <a16:creationId xmlns:a16="http://schemas.microsoft.com/office/drawing/2014/main" id="{22626A93-83C6-416C-BAE9-340FB9A75253}"/>
                  </a:ext>
                </a:extLst>
              </p:cNvPr>
              <p:cNvGrpSpPr/>
              <p:nvPr/>
            </p:nvGrpSpPr>
            <p:grpSpPr>
              <a:xfrm>
                <a:off x="5348136" y="1796669"/>
                <a:ext cx="876002" cy="876002"/>
                <a:chOff x="0" y="0"/>
                <a:chExt cx="1752004" cy="1752004"/>
              </a:xfrm>
            </p:grpSpPr>
            <p:sp>
              <p:nvSpPr>
                <p:cNvPr id="128" name="Freeform 9">
                  <a:extLst>
                    <a:ext uri="{FF2B5EF4-FFF2-40B4-BE49-F238E27FC236}">
                      <a16:creationId xmlns:a16="http://schemas.microsoft.com/office/drawing/2014/main" id="{8E3C77F7-22D9-40F7-A59C-D27DD2084134}"/>
                    </a:ext>
                  </a:extLst>
                </p:cNvPr>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123" name="Group 10">
                <a:extLst>
                  <a:ext uri="{FF2B5EF4-FFF2-40B4-BE49-F238E27FC236}">
                    <a16:creationId xmlns:a16="http://schemas.microsoft.com/office/drawing/2014/main" id="{C3CEE21F-DC56-410E-A4EE-AD6DFC02176C}"/>
                  </a:ext>
                </a:extLst>
              </p:cNvPr>
              <p:cNvGrpSpPr/>
              <p:nvPr/>
            </p:nvGrpSpPr>
            <p:grpSpPr>
              <a:xfrm>
                <a:off x="5397269" y="1845802"/>
                <a:ext cx="777734" cy="777734"/>
                <a:chOff x="0" y="0"/>
                <a:chExt cx="1555468" cy="1555468"/>
              </a:xfrm>
            </p:grpSpPr>
            <p:sp>
              <p:nvSpPr>
                <p:cNvPr id="127" name="Freeform 11">
                  <a:extLst>
                    <a:ext uri="{FF2B5EF4-FFF2-40B4-BE49-F238E27FC236}">
                      <a16:creationId xmlns:a16="http://schemas.microsoft.com/office/drawing/2014/main" id="{FF7DB0B0-B88B-4473-A997-6B3D35C938DD}"/>
                    </a:ext>
                  </a:extLst>
                </p:cNvPr>
                <p:cNvSpPr/>
                <p:nvPr/>
              </p:nvSpPr>
              <p:spPr>
                <a:xfrm>
                  <a:off x="0" y="0"/>
                  <a:ext cx="1555496" cy="1555496"/>
                </a:xfrm>
                <a:custGeom>
                  <a:avLst/>
                  <a:gdLst/>
                  <a:ahLst/>
                  <a:cxnLst/>
                  <a:rect l="l" t="t" r="r" b="b"/>
                  <a:pathLst>
                    <a:path w="1555496" h="1555496">
                      <a:moveTo>
                        <a:pt x="0" y="777748"/>
                      </a:moveTo>
                      <a:cubicBezTo>
                        <a:pt x="0" y="348234"/>
                        <a:pt x="348234" y="0"/>
                        <a:pt x="777748" y="0"/>
                      </a:cubicBezTo>
                      <a:cubicBezTo>
                        <a:pt x="1207262" y="0"/>
                        <a:pt x="1555496" y="348234"/>
                        <a:pt x="1555496" y="777748"/>
                      </a:cubicBezTo>
                      <a:cubicBezTo>
                        <a:pt x="1555496" y="1207262"/>
                        <a:pt x="1207262" y="1555496"/>
                        <a:pt x="777748" y="1555496"/>
                      </a:cubicBezTo>
                      <a:cubicBezTo>
                        <a:pt x="348234" y="1555496"/>
                        <a:pt x="0" y="1207262"/>
                        <a:pt x="0" y="777748"/>
                      </a:cubicBezTo>
                      <a:close/>
                    </a:path>
                  </a:pathLst>
                </a:custGeom>
                <a:solidFill>
                  <a:srgbClr val="E72929"/>
                </a:solidFill>
              </p:spPr>
              <p:txBody>
                <a:bodyPr/>
                <a:lstStyle/>
                <a:p>
                  <a:endParaRPr lang="en-US" sz="1200"/>
                </a:p>
              </p:txBody>
            </p:sp>
          </p:grpSp>
          <p:sp>
            <p:nvSpPr>
              <p:cNvPr id="125" name="TextBox 35">
                <a:extLst>
                  <a:ext uri="{FF2B5EF4-FFF2-40B4-BE49-F238E27FC236}">
                    <a16:creationId xmlns:a16="http://schemas.microsoft.com/office/drawing/2014/main" id="{C120A4BE-229B-4074-A487-E56AB94AD02A}"/>
                  </a:ext>
                </a:extLst>
              </p:cNvPr>
              <p:cNvSpPr txBox="1"/>
              <p:nvPr/>
            </p:nvSpPr>
            <p:spPr>
              <a:xfrm>
                <a:off x="204169" y="1496842"/>
                <a:ext cx="5303449" cy="271741"/>
              </a:xfrm>
              <a:prstGeom prst="rect">
                <a:avLst/>
              </a:prstGeom>
            </p:spPr>
            <p:txBody>
              <a:bodyPr wrap="square" lIns="0" tIns="0" rIns="0" bIns="0" rtlCol="0" anchor="t">
                <a:spAutoFit/>
              </a:bodyPr>
              <a:lstStyle/>
              <a:p>
                <a:pPr>
                  <a:lnSpc>
                    <a:spcPts val="2400"/>
                  </a:lnSpc>
                </a:pPr>
                <a:r>
                  <a:rPr lang="en-US" sz="1400" b="1" dirty="0">
                    <a:solidFill>
                      <a:srgbClr val="FFFFFF"/>
                    </a:solidFill>
                    <a:latin typeface="Futura Ultra-Bold"/>
                    <a:ea typeface="Futura Ultra-Bold"/>
                    <a:cs typeface="Futura Ultra-Bold"/>
                    <a:sym typeface="Futura Ultra-Bold"/>
                  </a:rPr>
                  <a:t>2. </a:t>
                </a:r>
                <a:r>
                  <a:rPr lang="vi-VN" sz="1400" b="1" dirty="0">
                    <a:solidFill>
                      <a:srgbClr val="FFFFFF"/>
                    </a:solidFill>
                    <a:latin typeface="Futura Ultra-Bold"/>
                    <a:ea typeface="Futura Ultra-Bold"/>
                    <a:cs typeface="Futura Ultra-Bold"/>
                    <a:sym typeface="Futura Ultra-Bold"/>
                  </a:rPr>
                  <a:t>Cách bạn sinh hoạt trong ngày?</a:t>
                </a:r>
                <a:endParaRPr lang="en-US" sz="1400" b="1" dirty="0">
                  <a:solidFill>
                    <a:srgbClr val="FFFFFF"/>
                  </a:solidFill>
                  <a:latin typeface="Futura Ultra-Bold"/>
                  <a:ea typeface="Futura Ultra-Bold"/>
                  <a:cs typeface="Futura Ultra-Bold"/>
                  <a:sym typeface="Futura Ultra-Bold"/>
                </a:endParaRPr>
              </a:p>
            </p:txBody>
          </p:sp>
          <p:sp>
            <p:nvSpPr>
              <p:cNvPr id="126" name="TextBox 36">
                <a:extLst>
                  <a:ext uri="{FF2B5EF4-FFF2-40B4-BE49-F238E27FC236}">
                    <a16:creationId xmlns:a16="http://schemas.microsoft.com/office/drawing/2014/main" id="{34EEF21F-8624-4CFE-BCF7-7E23246FAD33}"/>
                  </a:ext>
                </a:extLst>
              </p:cNvPr>
              <p:cNvSpPr txBox="1"/>
              <p:nvPr/>
            </p:nvSpPr>
            <p:spPr>
              <a:xfrm>
                <a:off x="468608" y="1855689"/>
                <a:ext cx="5713189" cy="836768"/>
              </a:xfrm>
              <a:prstGeom prst="rect">
                <a:avLst/>
              </a:prstGeom>
            </p:spPr>
            <p:txBody>
              <a:bodyPr wrap="square" lIns="0" tIns="0" rIns="0" bIns="0" rtlCol="0" anchor="t">
                <a:spAutoFit/>
              </a:bodyPr>
              <a:lstStyle/>
              <a:p>
                <a:pPr>
                  <a:lnSpc>
                    <a:spcPts val="2160"/>
                  </a:lnSpc>
                </a:pPr>
                <a:r>
                  <a:rPr lang="vi-VN" sz="1400" dirty="0">
                    <a:solidFill>
                      <a:srgbClr val="FFFFFF"/>
                    </a:solidFill>
                    <a:sym typeface="Futura"/>
                  </a:rPr>
                  <a:t>☐ </a:t>
                </a:r>
                <a:r>
                  <a:rPr lang="en-US" sz="1400" dirty="0" err="1">
                    <a:solidFill>
                      <a:srgbClr val="FFFFFF"/>
                    </a:solidFill>
                    <a:latin typeface="Futura"/>
                  </a:rPr>
                  <a:t>Có</a:t>
                </a:r>
                <a:r>
                  <a:rPr lang="en-US" sz="1400" dirty="0">
                    <a:solidFill>
                      <a:srgbClr val="FFFFFF"/>
                    </a:solidFill>
                    <a:latin typeface="Futura"/>
                  </a:rPr>
                  <a:t> </a:t>
                </a:r>
                <a:r>
                  <a:rPr lang="en-US" sz="1400" dirty="0" err="1">
                    <a:solidFill>
                      <a:srgbClr val="FFFFFF"/>
                    </a:solidFill>
                    <a:latin typeface="Futura"/>
                  </a:rPr>
                  <a:t>thời</a:t>
                </a:r>
                <a:r>
                  <a:rPr lang="en-US" sz="1400" dirty="0">
                    <a:solidFill>
                      <a:srgbClr val="FFFFFF"/>
                    </a:solidFill>
                    <a:latin typeface="Futura"/>
                  </a:rPr>
                  <a:t> </a:t>
                </a:r>
                <a:r>
                  <a:rPr lang="en-US" sz="1400" dirty="0" err="1">
                    <a:solidFill>
                      <a:srgbClr val="FFFFFF"/>
                    </a:solidFill>
                    <a:latin typeface="Futura"/>
                  </a:rPr>
                  <a:t>gian</a:t>
                </a:r>
                <a:r>
                  <a:rPr lang="en-US" sz="1400" dirty="0">
                    <a:solidFill>
                      <a:srgbClr val="FFFFFF"/>
                    </a:solidFill>
                    <a:latin typeface="Futura"/>
                  </a:rPr>
                  <a:t> </a:t>
                </a:r>
                <a:r>
                  <a:rPr lang="en-US" sz="1400" dirty="0" err="1">
                    <a:solidFill>
                      <a:srgbClr val="FFFFFF"/>
                    </a:solidFill>
                    <a:latin typeface="Futura"/>
                  </a:rPr>
                  <a:t>biểu</a:t>
                </a:r>
                <a:r>
                  <a:rPr lang="en-US" sz="1400" dirty="0">
                    <a:solidFill>
                      <a:srgbClr val="FFFFFF"/>
                    </a:solidFill>
                    <a:latin typeface="Futura"/>
                  </a:rPr>
                  <a:t>, </a:t>
                </a:r>
                <a:r>
                  <a:rPr lang="en-US" sz="1400" dirty="0" err="1">
                    <a:solidFill>
                      <a:srgbClr val="FFFFFF"/>
                    </a:solidFill>
                    <a:latin typeface="Futura"/>
                  </a:rPr>
                  <a:t>có</a:t>
                </a:r>
                <a:r>
                  <a:rPr lang="en-US" sz="1400" dirty="0">
                    <a:solidFill>
                      <a:srgbClr val="FFFFFF"/>
                    </a:solidFill>
                    <a:latin typeface="Futura"/>
                  </a:rPr>
                  <a:t> </a:t>
                </a:r>
                <a:r>
                  <a:rPr lang="en-US" sz="1400" dirty="0" err="1">
                    <a:solidFill>
                      <a:srgbClr val="FFFFFF"/>
                    </a:solidFill>
                    <a:latin typeface="Futura"/>
                  </a:rPr>
                  <a:t>kỷ</a:t>
                </a:r>
                <a:r>
                  <a:rPr lang="en-US" sz="1400" dirty="0">
                    <a:solidFill>
                      <a:srgbClr val="FFFFFF"/>
                    </a:solidFill>
                    <a:latin typeface="Futura"/>
                  </a:rPr>
                  <a:t> </a:t>
                </a:r>
                <a:r>
                  <a:rPr lang="en-US" sz="1400" dirty="0" err="1">
                    <a:solidFill>
                      <a:srgbClr val="FFFFFF"/>
                    </a:solidFill>
                    <a:latin typeface="Futura"/>
                  </a:rPr>
                  <a:t>luật</a:t>
                </a:r>
                <a:r>
                  <a:rPr lang="en-US" sz="1400" dirty="0">
                    <a:solidFill>
                      <a:srgbClr val="FFFFFF"/>
                    </a:solidFill>
                    <a:latin typeface="Futura"/>
                  </a:rPr>
                  <a:t>.</a:t>
                </a:r>
                <a:endParaRPr lang="vi-VN" sz="1400" dirty="0">
                  <a:solidFill>
                    <a:srgbClr val="FFFFFF"/>
                  </a:solidFill>
                  <a:sym typeface="Futura"/>
                </a:endParaRPr>
              </a:p>
              <a:p>
                <a:pPr>
                  <a:lnSpc>
                    <a:spcPts val="2160"/>
                  </a:lnSpc>
                </a:pPr>
                <a:r>
                  <a:rPr lang="vi-VN" sz="1400" dirty="0">
                    <a:solidFill>
                      <a:srgbClr val="FFFFFF"/>
                    </a:solidFill>
                    <a:sym typeface="Futura"/>
                  </a:rPr>
                  <a:t>☐ </a:t>
                </a:r>
                <a:r>
                  <a:rPr lang="en-US" sz="1400" dirty="0" err="1">
                    <a:solidFill>
                      <a:srgbClr val="FFFFFF"/>
                    </a:solidFill>
                    <a:latin typeface="Futura"/>
                  </a:rPr>
                  <a:t>Có</a:t>
                </a:r>
                <a:r>
                  <a:rPr lang="en-US" sz="1400" dirty="0">
                    <a:solidFill>
                      <a:srgbClr val="FFFFFF"/>
                    </a:solidFill>
                    <a:latin typeface="Futura"/>
                  </a:rPr>
                  <a:t> </a:t>
                </a:r>
                <a:r>
                  <a:rPr lang="en-US" sz="1400" dirty="0" err="1">
                    <a:solidFill>
                      <a:srgbClr val="FFFFFF"/>
                    </a:solidFill>
                    <a:latin typeface="Futura"/>
                  </a:rPr>
                  <a:t>thời</a:t>
                </a:r>
                <a:r>
                  <a:rPr lang="en-US" sz="1400" dirty="0">
                    <a:solidFill>
                      <a:srgbClr val="FFFFFF"/>
                    </a:solidFill>
                    <a:latin typeface="Futura"/>
                  </a:rPr>
                  <a:t> </a:t>
                </a:r>
                <a:r>
                  <a:rPr lang="en-US" sz="1400" dirty="0" err="1">
                    <a:solidFill>
                      <a:srgbClr val="FFFFFF"/>
                    </a:solidFill>
                    <a:latin typeface="Futura"/>
                  </a:rPr>
                  <a:t>gian</a:t>
                </a:r>
                <a:r>
                  <a:rPr lang="en-US" sz="1400" dirty="0">
                    <a:solidFill>
                      <a:srgbClr val="FFFFFF"/>
                    </a:solidFill>
                    <a:latin typeface="Futura"/>
                  </a:rPr>
                  <a:t> </a:t>
                </a:r>
                <a:r>
                  <a:rPr lang="en-US" sz="1400" dirty="0" err="1">
                    <a:solidFill>
                      <a:srgbClr val="FFFFFF"/>
                    </a:solidFill>
                    <a:latin typeface="Futura"/>
                  </a:rPr>
                  <a:t>biểu</a:t>
                </a:r>
                <a:r>
                  <a:rPr lang="en-US" sz="1400" dirty="0">
                    <a:solidFill>
                      <a:srgbClr val="FFFFFF"/>
                    </a:solidFill>
                    <a:latin typeface="Futura"/>
                  </a:rPr>
                  <a:t>, </a:t>
                </a:r>
                <a:r>
                  <a:rPr lang="en-US" sz="1400" dirty="0" err="1">
                    <a:solidFill>
                      <a:srgbClr val="FFFFFF"/>
                    </a:solidFill>
                    <a:latin typeface="Futura"/>
                  </a:rPr>
                  <a:t>không</a:t>
                </a:r>
                <a:r>
                  <a:rPr lang="en-US" sz="1400" dirty="0">
                    <a:solidFill>
                      <a:srgbClr val="FFFFFF"/>
                    </a:solidFill>
                    <a:latin typeface="Futura"/>
                  </a:rPr>
                  <a:t> </a:t>
                </a:r>
                <a:r>
                  <a:rPr lang="en-US" sz="1400" dirty="0" err="1">
                    <a:solidFill>
                      <a:srgbClr val="FFFFFF"/>
                    </a:solidFill>
                    <a:latin typeface="Futura"/>
                  </a:rPr>
                  <a:t>kỷ</a:t>
                </a:r>
                <a:r>
                  <a:rPr lang="en-US" sz="1400" dirty="0">
                    <a:solidFill>
                      <a:srgbClr val="FFFFFF"/>
                    </a:solidFill>
                    <a:latin typeface="Futura"/>
                  </a:rPr>
                  <a:t> </a:t>
                </a:r>
                <a:r>
                  <a:rPr lang="en-US" sz="1400" dirty="0" err="1">
                    <a:solidFill>
                      <a:srgbClr val="FFFFFF"/>
                    </a:solidFill>
                    <a:latin typeface="Futura"/>
                  </a:rPr>
                  <a:t>luật</a:t>
                </a:r>
                <a:r>
                  <a:rPr lang="en-US" sz="1400" dirty="0">
                    <a:solidFill>
                      <a:srgbClr val="FFFFFF"/>
                    </a:solidFill>
                    <a:latin typeface="Futura"/>
                  </a:rPr>
                  <a:t>.</a:t>
                </a:r>
                <a:endParaRPr lang="en-US" sz="1400" dirty="0">
                  <a:solidFill>
                    <a:srgbClr val="FFFFFF"/>
                  </a:solidFill>
                  <a:latin typeface="Futura"/>
                  <a:sym typeface="Futura"/>
                </a:endParaRPr>
              </a:p>
              <a:p>
                <a:pPr>
                  <a:lnSpc>
                    <a:spcPts val="2160"/>
                  </a:lnSpc>
                </a:pPr>
                <a:r>
                  <a:rPr lang="vi-VN" sz="1400" dirty="0">
                    <a:solidFill>
                      <a:srgbClr val="FFFFFF"/>
                    </a:solidFill>
                    <a:sym typeface="Futura"/>
                  </a:rPr>
                  <a:t>☐ </a:t>
                </a:r>
                <a:r>
                  <a:rPr lang="en-US" sz="1400" dirty="0" err="1">
                    <a:solidFill>
                      <a:srgbClr val="FFFFFF"/>
                    </a:solidFill>
                    <a:latin typeface="Futura"/>
                  </a:rPr>
                  <a:t>Không</a:t>
                </a:r>
                <a:r>
                  <a:rPr lang="en-US" sz="1400" dirty="0">
                    <a:solidFill>
                      <a:srgbClr val="FFFFFF"/>
                    </a:solidFill>
                    <a:latin typeface="Futura"/>
                  </a:rPr>
                  <a:t> </a:t>
                </a:r>
                <a:r>
                  <a:rPr lang="en-US" sz="1400" dirty="0" err="1">
                    <a:solidFill>
                      <a:srgbClr val="FFFFFF"/>
                    </a:solidFill>
                    <a:latin typeface="Futura"/>
                  </a:rPr>
                  <a:t>có</a:t>
                </a:r>
                <a:r>
                  <a:rPr lang="en-US" sz="1400" dirty="0">
                    <a:solidFill>
                      <a:srgbClr val="FFFFFF"/>
                    </a:solidFill>
                    <a:latin typeface="Futura"/>
                  </a:rPr>
                  <a:t> </a:t>
                </a:r>
                <a:r>
                  <a:rPr lang="en-US" sz="1400" dirty="0" err="1">
                    <a:solidFill>
                      <a:srgbClr val="FFFFFF"/>
                    </a:solidFill>
                    <a:latin typeface="Futura"/>
                  </a:rPr>
                  <a:t>thời</a:t>
                </a:r>
                <a:r>
                  <a:rPr lang="en-US" sz="1400" dirty="0">
                    <a:solidFill>
                      <a:srgbClr val="FFFFFF"/>
                    </a:solidFill>
                    <a:latin typeface="Futura"/>
                  </a:rPr>
                  <a:t> </a:t>
                </a:r>
                <a:r>
                  <a:rPr lang="en-US" sz="1400" dirty="0" err="1">
                    <a:solidFill>
                      <a:srgbClr val="FFFFFF"/>
                    </a:solidFill>
                    <a:latin typeface="Futura"/>
                  </a:rPr>
                  <a:t>gian</a:t>
                </a:r>
                <a:r>
                  <a:rPr lang="en-US" sz="1400" dirty="0">
                    <a:solidFill>
                      <a:srgbClr val="FFFFFF"/>
                    </a:solidFill>
                    <a:latin typeface="Futura"/>
                  </a:rPr>
                  <a:t> </a:t>
                </a:r>
                <a:r>
                  <a:rPr lang="en-US" sz="1400" dirty="0" err="1">
                    <a:solidFill>
                      <a:srgbClr val="FFFFFF"/>
                    </a:solidFill>
                    <a:latin typeface="Futura"/>
                  </a:rPr>
                  <a:t>biểu</a:t>
                </a:r>
                <a:r>
                  <a:rPr lang="en-US" sz="1400" dirty="0">
                    <a:solidFill>
                      <a:srgbClr val="FFFFFF"/>
                    </a:solidFill>
                    <a:latin typeface="Futura"/>
                  </a:rPr>
                  <a:t>, </a:t>
                </a:r>
                <a:r>
                  <a:rPr lang="en-US" sz="1400" dirty="0" err="1">
                    <a:solidFill>
                      <a:srgbClr val="FFFFFF"/>
                    </a:solidFill>
                    <a:latin typeface="Futura"/>
                  </a:rPr>
                  <a:t>không</a:t>
                </a:r>
                <a:r>
                  <a:rPr lang="en-US" sz="1400" dirty="0">
                    <a:solidFill>
                      <a:srgbClr val="FFFFFF"/>
                    </a:solidFill>
                    <a:latin typeface="Futura"/>
                  </a:rPr>
                  <a:t> </a:t>
                </a:r>
                <a:r>
                  <a:rPr lang="en-US" sz="1400" dirty="0" err="1">
                    <a:solidFill>
                      <a:srgbClr val="FFFFFF"/>
                    </a:solidFill>
                    <a:latin typeface="Futura"/>
                  </a:rPr>
                  <a:t>kỷ</a:t>
                </a:r>
                <a:r>
                  <a:rPr lang="en-US" sz="1400" dirty="0">
                    <a:solidFill>
                      <a:srgbClr val="FFFFFF"/>
                    </a:solidFill>
                    <a:latin typeface="Futura"/>
                  </a:rPr>
                  <a:t> </a:t>
                </a:r>
                <a:r>
                  <a:rPr lang="en-US" sz="1400" dirty="0" err="1">
                    <a:solidFill>
                      <a:srgbClr val="FFFFFF"/>
                    </a:solidFill>
                    <a:latin typeface="Futura"/>
                  </a:rPr>
                  <a:t>luật</a:t>
                </a:r>
                <a:r>
                  <a:rPr lang="en-US" sz="1400" dirty="0">
                    <a:solidFill>
                      <a:srgbClr val="FFFFFF"/>
                    </a:solidFill>
                    <a:latin typeface="Futura"/>
                  </a:rPr>
                  <a:t>.</a:t>
                </a:r>
                <a:endParaRPr lang="vi-VN" sz="1400" dirty="0">
                  <a:solidFill>
                    <a:srgbClr val="FFFFFF"/>
                  </a:solidFill>
                  <a:sym typeface="Futura"/>
                </a:endParaRPr>
              </a:p>
            </p:txBody>
          </p:sp>
        </p:grpSp>
        <p:sp>
          <p:nvSpPr>
            <p:cNvPr id="161" name="Freeform 31">
              <a:extLst>
                <a:ext uri="{FF2B5EF4-FFF2-40B4-BE49-F238E27FC236}">
                  <a16:creationId xmlns:a16="http://schemas.microsoft.com/office/drawing/2014/main" id="{8A9D6A02-9628-4EF0-92D0-0186254143D0}"/>
                </a:ext>
              </a:extLst>
            </p:cNvPr>
            <p:cNvSpPr/>
            <p:nvPr/>
          </p:nvSpPr>
          <p:spPr>
            <a:xfrm>
              <a:off x="11567693" y="680953"/>
              <a:ext cx="528384" cy="552297"/>
            </a:xfrm>
            <a:custGeom>
              <a:avLst/>
              <a:gdLst/>
              <a:ahLst/>
              <a:cxnLst/>
              <a:rect l="l" t="t" r="r" b="b"/>
              <a:pathLst>
                <a:path w="602818" h="602818">
                  <a:moveTo>
                    <a:pt x="0" y="0"/>
                  </a:moveTo>
                  <a:lnTo>
                    <a:pt x="602819" y="0"/>
                  </a:lnTo>
                  <a:lnTo>
                    <a:pt x="602819" y="602818"/>
                  </a:lnTo>
                  <a:lnTo>
                    <a:pt x="0" y="6028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grpSp>
        <p:nvGrpSpPr>
          <p:cNvPr id="165" name="Group 164">
            <a:extLst>
              <a:ext uri="{FF2B5EF4-FFF2-40B4-BE49-F238E27FC236}">
                <a16:creationId xmlns:a16="http://schemas.microsoft.com/office/drawing/2014/main" id="{426E4012-95B2-47C1-81B7-2915BEF436C7}"/>
              </a:ext>
            </a:extLst>
          </p:cNvPr>
          <p:cNvGrpSpPr/>
          <p:nvPr/>
        </p:nvGrpSpPr>
        <p:grpSpPr>
          <a:xfrm>
            <a:off x="5924671" y="2850133"/>
            <a:ext cx="5961334" cy="1267633"/>
            <a:chOff x="6680706" y="2659353"/>
            <a:chExt cx="5961334" cy="1267633"/>
          </a:xfrm>
        </p:grpSpPr>
        <p:grpSp>
          <p:nvGrpSpPr>
            <p:cNvPr id="100" name="Group 99">
              <a:extLst>
                <a:ext uri="{FF2B5EF4-FFF2-40B4-BE49-F238E27FC236}">
                  <a16:creationId xmlns:a16="http://schemas.microsoft.com/office/drawing/2014/main" id="{7AFFF9FC-B319-4145-A59E-5ECB608856C0}"/>
                </a:ext>
              </a:extLst>
            </p:cNvPr>
            <p:cNvGrpSpPr/>
            <p:nvPr/>
          </p:nvGrpSpPr>
          <p:grpSpPr>
            <a:xfrm>
              <a:off x="6680706" y="2659353"/>
              <a:ext cx="5961334" cy="1267633"/>
              <a:chOff x="262804" y="1472459"/>
              <a:chExt cx="5961334" cy="1267633"/>
            </a:xfrm>
          </p:grpSpPr>
          <p:grpSp>
            <p:nvGrpSpPr>
              <p:cNvPr id="6" name="Group 6"/>
              <p:cNvGrpSpPr/>
              <p:nvPr/>
            </p:nvGrpSpPr>
            <p:grpSpPr>
              <a:xfrm>
                <a:off x="262804" y="1472459"/>
                <a:ext cx="5523304" cy="1267633"/>
                <a:chOff x="212106" y="0"/>
                <a:chExt cx="8859759" cy="2123587"/>
              </a:xfrm>
            </p:grpSpPr>
            <p:sp>
              <p:nvSpPr>
                <p:cNvPr id="7" name="Freeform 7"/>
                <p:cNvSpPr/>
                <p:nvPr/>
              </p:nvSpPr>
              <p:spPr>
                <a:xfrm>
                  <a:off x="212106" y="0"/>
                  <a:ext cx="8859759" cy="2123587"/>
                </a:xfrm>
                <a:custGeom>
                  <a:avLst/>
                  <a:gdLst/>
                  <a:ahLst/>
                  <a:cxnLst/>
                  <a:rect l="l" t="t" r="r" b="b"/>
                  <a:pathLst>
                    <a:path w="9071864" h="3534410">
                      <a:moveTo>
                        <a:pt x="0" y="0"/>
                      </a:moveTo>
                      <a:lnTo>
                        <a:pt x="9071864" y="0"/>
                      </a:lnTo>
                      <a:lnTo>
                        <a:pt x="9071864" y="3534410"/>
                      </a:lnTo>
                      <a:lnTo>
                        <a:pt x="0" y="3534410"/>
                      </a:lnTo>
                    </a:path>
                  </a:pathLst>
                </a:custGeom>
                <a:solidFill>
                  <a:srgbClr val="E72929"/>
                </a:solidFill>
              </p:spPr>
              <p:txBody>
                <a:bodyPr/>
                <a:lstStyle/>
                <a:p>
                  <a:endParaRPr lang="en-US" sz="1200" dirty="0"/>
                </a:p>
              </p:txBody>
            </p:sp>
          </p:grpSp>
          <p:grpSp>
            <p:nvGrpSpPr>
              <p:cNvPr id="8" name="Group 8"/>
              <p:cNvGrpSpPr/>
              <p:nvPr/>
            </p:nvGrpSpPr>
            <p:grpSpPr>
              <a:xfrm>
                <a:off x="5348136" y="1796669"/>
                <a:ext cx="876002" cy="876002"/>
                <a:chOff x="0" y="0"/>
                <a:chExt cx="1752004" cy="1752004"/>
              </a:xfrm>
            </p:grpSpPr>
            <p:sp>
              <p:nvSpPr>
                <p:cNvPr id="9" name="Freeform 9"/>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10" name="Group 10"/>
              <p:cNvGrpSpPr/>
              <p:nvPr/>
            </p:nvGrpSpPr>
            <p:grpSpPr>
              <a:xfrm>
                <a:off x="5397269" y="1845802"/>
                <a:ext cx="777734" cy="777734"/>
                <a:chOff x="0" y="0"/>
                <a:chExt cx="1555468" cy="1555468"/>
              </a:xfrm>
            </p:grpSpPr>
            <p:sp>
              <p:nvSpPr>
                <p:cNvPr id="11" name="Freeform 11"/>
                <p:cNvSpPr/>
                <p:nvPr/>
              </p:nvSpPr>
              <p:spPr>
                <a:xfrm>
                  <a:off x="0" y="0"/>
                  <a:ext cx="1555496" cy="1555496"/>
                </a:xfrm>
                <a:custGeom>
                  <a:avLst/>
                  <a:gdLst/>
                  <a:ahLst/>
                  <a:cxnLst/>
                  <a:rect l="l" t="t" r="r" b="b"/>
                  <a:pathLst>
                    <a:path w="1555496" h="1555496">
                      <a:moveTo>
                        <a:pt x="0" y="777748"/>
                      </a:moveTo>
                      <a:cubicBezTo>
                        <a:pt x="0" y="348234"/>
                        <a:pt x="348234" y="0"/>
                        <a:pt x="777748" y="0"/>
                      </a:cubicBezTo>
                      <a:cubicBezTo>
                        <a:pt x="1207262" y="0"/>
                        <a:pt x="1555496" y="348234"/>
                        <a:pt x="1555496" y="777748"/>
                      </a:cubicBezTo>
                      <a:cubicBezTo>
                        <a:pt x="1555496" y="1207262"/>
                        <a:pt x="1207262" y="1555496"/>
                        <a:pt x="777748" y="1555496"/>
                      </a:cubicBezTo>
                      <a:cubicBezTo>
                        <a:pt x="348234" y="1555496"/>
                        <a:pt x="0" y="1207262"/>
                        <a:pt x="0" y="777748"/>
                      </a:cubicBezTo>
                      <a:close/>
                    </a:path>
                  </a:pathLst>
                </a:custGeom>
                <a:solidFill>
                  <a:srgbClr val="E72929"/>
                </a:solidFill>
              </p:spPr>
              <p:txBody>
                <a:bodyPr/>
                <a:lstStyle/>
                <a:p>
                  <a:endParaRPr lang="en-US" sz="1200"/>
                </a:p>
              </p:txBody>
            </p:sp>
          </p:grpSp>
          <p:sp>
            <p:nvSpPr>
              <p:cNvPr id="35" name="TextBox 35"/>
              <p:cNvSpPr txBox="1"/>
              <p:nvPr/>
            </p:nvSpPr>
            <p:spPr>
              <a:xfrm>
                <a:off x="353151" y="1483510"/>
                <a:ext cx="5438313" cy="271741"/>
              </a:xfrm>
              <a:prstGeom prst="rect">
                <a:avLst/>
              </a:prstGeom>
            </p:spPr>
            <p:txBody>
              <a:bodyPr wrap="square" lIns="0" tIns="0" rIns="0" bIns="0" rtlCol="0" anchor="t">
                <a:spAutoFit/>
              </a:bodyPr>
              <a:lstStyle/>
              <a:p>
                <a:pPr>
                  <a:lnSpc>
                    <a:spcPts val="2400"/>
                  </a:lnSpc>
                </a:pPr>
                <a:r>
                  <a:rPr lang="en-US" sz="1400" b="1" dirty="0">
                    <a:solidFill>
                      <a:srgbClr val="FFFFFF"/>
                    </a:solidFill>
                    <a:latin typeface="Futura Ultra-Bold"/>
                    <a:sym typeface="Futura Ultra-Bold"/>
                  </a:rPr>
                  <a:t>4. </a:t>
                </a:r>
                <a:r>
                  <a:rPr lang="en-US" sz="1400" b="1" dirty="0" err="1">
                    <a:solidFill>
                      <a:srgbClr val="FFFFFF"/>
                    </a:solidFill>
                    <a:latin typeface="Futura Ultra-Bold"/>
                  </a:rPr>
                  <a:t>Điểm</a:t>
                </a:r>
                <a:r>
                  <a:rPr lang="en-US" sz="1400" b="1" dirty="0">
                    <a:solidFill>
                      <a:srgbClr val="FFFFFF"/>
                    </a:solidFill>
                    <a:latin typeface="Futura Ultra-Bold"/>
                  </a:rPr>
                  <a:t> </a:t>
                </a:r>
                <a:r>
                  <a:rPr lang="en-US" sz="1400" b="1" dirty="0" err="1">
                    <a:solidFill>
                      <a:srgbClr val="FFFFFF"/>
                    </a:solidFill>
                    <a:latin typeface="Futura Ultra-Bold"/>
                  </a:rPr>
                  <a:t>tổng</a:t>
                </a:r>
                <a:r>
                  <a:rPr lang="en-US" sz="1400" b="1" dirty="0">
                    <a:solidFill>
                      <a:srgbClr val="FFFFFF"/>
                    </a:solidFill>
                    <a:latin typeface="Futura Ultra-Bold"/>
                  </a:rPr>
                  <a:t> </a:t>
                </a:r>
                <a:r>
                  <a:rPr lang="en-US" sz="1400" b="1" dirty="0" err="1">
                    <a:solidFill>
                      <a:srgbClr val="FFFFFF"/>
                    </a:solidFill>
                    <a:latin typeface="Futura Ultra-Bold"/>
                  </a:rPr>
                  <a:t>kết</a:t>
                </a:r>
                <a:r>
                  <a:rPr lang="en-US" sz="1400" b="1" dirty="0">
                    <a:solidFill>
                      <a:srgbClr val="FFFFFF"/>
                    </a:solidFill>
                    <a:latin typeface="Futura Ultra-Bold"/>
                  </a:rPr>
                  <a:t> </a:t>
                </a:r>
                <a:r>
                  <a:rPr lang="en-US" sz="1400" b="1" dirty="0" err="1">
                    <a:solidFill>
                      <a:srgbClr val="FFFFFF"/>
                    </a:solidFill>
                    <a:latin typeface="Futura Ultra-Bold"/>
                  </a:rPr>
                  <a:t>của</a:t>
                </a:r>
                <a:r>
                  <a:rPr lang="en-US" sz="1400" b="1" dirty="0">
                    <a:solidFill>
                      <a:srgbClr val="FFFFFF"/>
                    </a:solidFill>
                    <a:latin typeface="Futura Ultra-Bold"/>
                  </a:rPr>
                  <a:t> </a:t>
                </a:r>
                <a:r>
                  <a:rPr lang="en-US" sz="1400" b="1" dirty="0" err="1">
                    <a:solidFill>
                      <a:srgbClr val="FFFFFF"/>
                    </a:solidFill>
                    <a:latin typeface="Futura Ultra-Bold"/>
                  </a:rPr>
                  <a:t>các</a:t>
                </a:r>
                <a:r>
                  <a:rPr lang="en-US" sz="1400" b="1" dirty="0">
                    <a:solidFill>
                      <a:srgbClr val="FFFFFF"/>
                    </a:solidFill>
                    <a:latin typeface="Futura Ultra-Bold"/>
                  </a:rPr>
                  <a:t> </a:t>
                </a:r>
                <a:r>
                  <a:rPr lang="en-US" sz="1400" b="1" dirty="0" err="1">
                    <a:solidFill>
                      <a:srgbClr val="FFFFFF"/>
                    </a:solidFill>
                    <a:latin typeface="Futura Ultra-Bold"/>
                  </a:rPr>
                  <a:t>kỳ</a:t>
                </a:r>
                <a:r>
                  <a:rPr lang="en-US" sz="1400" b="1" dirty="0">
                    <a:solidFill>
                      <a:srgbClr val="FFFFFF"/>
                    </a:solidFill>
                    <a:latin typeface="Futura Ultra-Bold"/>
                  </a:rPr>
                  <a:t> </a:t>
                </a:r>
                <a:r>
                  <a:rPr lang="en-US" sz="1400" b="1" dirty="0" err="1">
                    <a:solidFill>
                      <a:srgbClr val="FFFFFF"/>
                    </a:solidFill>
                    <a:latin typeface="Futura Ultra-Bold"/>
                  </a:rPr>
                  <a:t>học</a:t>
                </a:r>
                <a:r>
                  <a:rPr lang="en-US" sz="1400" b="1" dirty="0">
                    <a:solidFill>
                      <a:srgbClr val="FFFFFF"/>
                    </a:solidFill>
                    <a:latin typeface="Futura Ultra-Bold"/>
                  </a:rPr>
                  <a:t> </a:t>
                </a:r>
                <a:r>
                  <a:rPr lang="en-US" sz="1400" b="1" dirty="0" err="1">
                    <a:solidFill>
                      <a:srgbClr val="FFFFFF"/>
                    </a:solidFill>
                    <a:latin typeface="Futura Ultra-Bold"/>
                  </a:rPr>
                  <a:t>của</a:t>
                </a:r>
                <a:r>
                  <a:rPr lang="en-US" sz="1400" b="1" dirty="0">
                    <a:solidFill>
                      <a:srgbClr val="FFFFFF"/>
                    </a:solidFill>
                    <a:latin typeface="Futura Ultra-Bold"/>
                  </a:rPr>
                  <a:t> </a:t>
                </a:r>
                <a:r>
                  <a:rPr lang="en-US" sz="1400" b="1" dirty="0" err="1">
                    <a:solidFill>
                      <a:srgbClr val="FFFFFF"/>
                    </a:solidFill>
                    <a:latin typeface="Futura Ultra-Bold"/>
                  </a:rPr>
                  <a:t>bạn</a:t>
                </a:r>
                <a:r>
                  <a:rPr lang="en-US" sz="1400" b="1" dirty="0">
                    <a:solidFill>
                      <a:srgbClr val="FFFFFF"/>
                    </a:solidFill>
                    <a:latin typeface="Futura Ultra-Bold"/>
                  </a:rPr>
                  <a:t> </a:t>
                </a:r>
                <a:r>
                  <a:rPr lang="en-US" sz="1400" b="1" dirty="0" err="1">
                    <a:solidFill>
                      <a:srgbClr val="FFFFFF"/>
                    </a:solidFill>
                    <a:latin typeface="Futura Ultra-Bold"/>
                  </a:rPr>
                  <a:t>như</a:t>
                </a:r>
                <a:r>
                  <a:rPr lang="en-US" sz="1400" b="1" dirty="0">
                    <a:solidFill>
                      <a:srgbClr val="FFFFFF"/>
                    </a:solidFill>
                    <a:latin typeface="Futura Ultra-Bold"/>
                  </a:rPr>
                  <a:t> </a:t>
                </a:r>
                <a:r>
                  <a:rPr lang="en-US" sz="1400" b="1" dirty="0" err="1">
                    <a:solidFill>
                      <a:srgbClr val="FFFFFF"/>
                    </a:solidFill>
                    <a:latin typeface="Futura Ultra-Bold"/>
                  </a:rPr>
                  <a:t>thế</a:t>
                </a:r>
                <a:r>
                  <a:rPr lang="en-US" sz="1400" b="1" dirty="0">
                    <a:solidFill>
                      <a:srgbClr val="FFFFFF"/>
                    </a:solidFill>
                    <a:latin typeface="Futura Ultra-Bold"/>
                  </a:rPr>
                  <a:t> </a:t>
                </a:r>
                <a:r>
                  <a:rPr lang="en-US" sz="1400" b="1" dirty="0" err="1">
                    <a:solidFill>
                      <a:srgbClr val="FFFFFF"/>
                    </a:solidFill>
                    <a:latin typeface="Futura Ultra-Bold"/>
                  </a:rPr>
                  <a:t>nào</a:t>
                </a:r>
                <a:r>
                  <a:rPr lang="en-US" sz="1400" b="1" dirty="0">
                    <a:solidFill>
                      <a:srgbClr val="FFFFFF"/>
                    </a:solidFill>
                    <a:latin typeface="Futura Ultra-Bold"/>
                  </a:rPr>
                  <a:t>?</a:t>
                </a:r>
                <a:endParaRPr lang="en-US" sz="1400" b="1" dirty="0">
                  <a:solidFill>
                    <a:srgbClr val="FFFFFF"/>
                  </a:solidFill>
                  <a:latin typeface="Futura Ultra-Bold"/>
                  <a:sym typeface="Futura Ultra-Bold"/>
                </a:endParaRPr>
              </a:p>
            </p:txBody>
          </p:sp>
          <p:sp>
            <p:nvSpPr>
              <p:cNvPr id="36" name="TextBox 36"/>
              <p:cNvSpPr txBox="1"/>
              <p:nvPr/>
            </p:nvSpPr>
            <p:spPr>
              <a:xfrm>
                <a:off x="451116" y="2068741"/>
                <a:ext cx="5713189" cy="252505"/>
              </a:xfrm>
              <a:prstGeom prst="rect">
                <a:avLst/>
              </a:prstGeom>
            </p:spPr>
            <p:txBody>
              <a:bodyPr wrap="square" lIns="0" tIns="0" rIns="0" bIns="0" rtlCol="0" anchor="t">
                <a:spAutoFit/>
              </a:bodyPr>
              <a:lstStyle/>
              <a:p>
                <a:pPr>
                  <a:lnSpc>
                    <a:spcPts val="2160"/>
                  </a:lnSpc>
                </a:pPr>
                <a:endParaRPr lang="vi-VN" sz="1400" dirty="0">
                  <a:solidFill>
                    <a:srgbClr val="FFFFFF"/>
                  </a:solidFill>
                  <a:latin typeface="Futura"/>
                  <a:ea typeface="Futura"/>
                  <a:cs typeface="Futura"/>
                  <a:sym typeface="Futura"/>
                </a:endParaRPr>
              </a:p>
            </p:txBody>
          </p:sp>
        </p:grpSp>
        <p:sp>
          <p:nvSpPr>
            <p:cNvPr id="162" name="Freeform 30">
              <a:extLst>
                <a:ext uri="{FF2B5EF4-FFF2-40B4-BE49-F238E27FC236}">
                  <a16:creationId xmlns:a16="http://schemas.microsoft.com/office/drawing/2014/main" id="{2D4EACA3-F6F6-439B-BCD4-BD814D408489}"/>
                </a:ext>
              </a:extLst>
            </p:cNvPr>
            <p:cNvSpPr/>
            <p:nvPr/>
          </p:nvSpPr>
          <p:spPr>
            <a:xfrm>
              <a:off x="11939112" y="3163424"/>
              <a:ext cx="528384" cy="482005"/>
            </a:xfrm>
            <a:custGeom>
              <a:avLst/>
              <a:gdLst/>
              <a:ahLst/>
              <a:cxnLst/>
              <a:rect l="l" t="t" r="r" b="b"/>
              <a:pathLst>
                <a:path w="602818" h="602818">
                  <a:moveTo>
                    <a:pt x="0" y="0"/>
                  </a:moveTo>
                  <a:lnTo>
                    <a:pt x="602819" y="0"/>
                  </a:lnTo>
                  <a:lnTo>
                    <a:pt x="602819" y="602818"/>
                  </a:lnTo>
                  <a:lnTo>
                    <a:pt x="0" y="6028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grpSp>
        <p:nvGrpSpPr>
          <p:cNvPr id="168" name="Group 167">
            <a:extLst>
              <a:ext uri="{FF2B5EF4-FFF2-40B4-BE49-F238E27FC236}">
                <a16:creationId xmlns:a16="http://schemas.microsoft.com/office/drawing/2014/main" id="{D67F9967-0E53-4DE3-8C48-5A55624F89EA}"/>
              </a:ext>
            </a:extLst>
          </p:cNvPr>
          <p:cNvGrpSpPr/>
          <p:nvPr/>
        </p:nvGrpSpPr>
        <p:grpSpPr>
          <a:xfrm>
            <a:off x="216156" y="3578233"/>
            <a:ext cx="5970784" cy="1420427"/>
            <a:chOff x="6440273" y="4841899"/>
            <a:chExt cx="5970784" cy="1420427"/>
          </a:xfrm>
        </p:grpSpPr>
        <p:grpSp>
          <p:nvGrpSpPr>
            <p:cNvPr id="150" name="Group 149">
              <a:extLst>
                <a:ext uri="{FF2B5EF4-FFF2-40B4-BE49-F238E27FC236}">
                  <a16:creationId xmlns:a16="http://schemas.microsoft.com/office/drawing/2014/main" id="{ECE1613C-4AE5-4518-8EA3-224FDFA48443}"/>
                </a:ext>
              </a:extLst>
            </p:cNvPr>
            <p:cNvGrpSpPr/>
            <p:nvPr/>
          </p:nvGrpSpPr>
          <p:grpSpPr>
            <a:xfrm>
              <a:off x="6440273" y="4841899"/>
              <a:ext cx="5970784" cy="1420427"/>
              <a:chOff x="253398" y="1472459"/>
              <a:chExt cx="5970784" cy="1420427"/>
            </a:xfrm>
          </p:grpSpPr>
          <p:grpSp>
            <p:nvGrpSpPr>
              <p:cNvPr id="151" name="Group 6">
                <a:extLst>
                  <a:ext uri="{FF2B5EF4-FFF2-40B4-BE49-F238E27FC236}">
                    <a16:creationId xmlns:a16="http://schemas.microsoft.com/office/drawing/2014/main" id="{EBBC6CE9-AEC2-400C-9C99-70A5F0129B34}"/>
                  </a:ext>
                </a:extLst>
              </p:cNvPr>
              <p:cNvGrpSpPr/>
              <p:nvPr/>
            </p:nvGrpSpPr>
            <p:grpSpPr>
              <a:xfrm>
                <a:off x="253398" y="1472459"/>
                <a:ext cx="5532710" cy="1420427"/>
                <a:chOff x="197018" y="0"/>
                <a:chExt cx="8874847" cy="2379553"/>
              </a:xfrm>
            </p:grpSpPr>
            <p:sp>
              <p:nvSpPr>
                <p:cNvPr id="159" name="Freeform 7">
                  <a:extLst>
                    <a:ext uri="{FF2B5EF4-FFF2-40B4-BE49-F238E27FC236}">
                      <a16:creationId xmlns:a16="http://schemas.microsoft.com/office/drawing/2014/main" id="{B41DC595-5016-4D0C-A16C-3A9E67D48762}"/>
                    </a:ext>
                  </a:extLst>
                </p:cNvPr>
                <p:cNvSpPr/>
                <p:nvPr/>
              </p:nvSpPr>
              <p:spPr>
                <a:xfrm>
                  <a:off x="197018" y="0"/>
                  <a:ext cx="8874847" cy="2379553"/>
                </a:xfrm>
                <a:custGeom>
                  <a:avLst/>
                  <a:gdLst/>
                  <a:ahLst/>
                  <a:cxnLst/>
                  <a:rect l="l" t="t" r="r" b="b"/>
                  <a:pathLst>
                    <a:path w="9071864" h="3534410">
                      <a:moveTo>
                        <a:pt x="0" y="0"/>
                      </a:moveTo>
                      <a:lnTo>
                        <a:pt x="9071864" y="0"/>
                      </a:lnTo>
                      <a:lnTo>
                        <a:pt x="9071864" y="3534410"/>
                      </a:lnTo>
                      <a:lnTo>
                        <a:pt x="0" y="3534410"/>
                      </a:lnTo>
                    </a:path>
                  </a:pathLst>
                </a:custGeom>
                <a:solidFill>
                  <a:srgbClr val="E72929"/>
                </a:solidFill>
              </p:spPr>
              <p:txBody>
                <a:bodyPr/>
                <a:lstStyle/>
                <a:p>
                  <a:endParaRPr lang="en-US" sz="1200" dirty="0"/>
                </a:p>
              </p:txBody>
            </p:sp>
          </p:grpSp>
          <p:grpSp>
            <p:nvGrpSpPr>
              <p:cNvPr id="152" name="Group 8">
                <a:extLst>
                  <a:ext uri="{FF2B5EF4-FFF2-40B4-BE49-F238E27FC236}">
                    <a16:creationId xmlns:a16="http://schemas.microsoft.com/office/drawing/2014/main" id="{D41736DF-4157-4FFE-BF09-7316E9B17ED0}"/>
                  </a:ext>
                </a:extLst>
              </p:cNvPr>
              <p:cNvGrpSpPr/>
              <p:nvPr/>
            </p:nvGrpSpPr>
            <p:grpSpPr>
              <a:xfrm>
                <a:off x="5348136" y="1796669"/>
                <a:ext cx="876046" cy="876046"/>
                <a:chOff x="0" y="0"/>
                <a:chExt cx="1752092" cy="1752092"/>
              </a:xfrm>
            </p:grpSpPr>
            <p:sp>
              <p:nvSpPr>
                <p:cNvPr id="158" name="Freeform 9">
                  <a:extLst>
                    <a:ext uri="{FF2B5EF4-FFF2-40B4-BE49-F238E27FC236}">
                      <a16:creationId xmlns:a16="http://schemas.microsoft.com/office/drawing/2014/main" id="{5C4CD38D-B482-4B86-8023-ABB834ABC767}"/>
                    </a:ext>
                  </a:extLst>
                </p:cNvPr>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dirty="0"/>
                </a:p>
              </p:txBody>
            </p:sp>
          </p:grpSp>
          <p:grpSp>
            <p:nvGrpSpPr>
              <p:cNvPr id="153" name="Group 10">
                <a:extLst>
                  <a:ext uri="{FF2B5EF4-FFF2-40B4-BE49-F238E27FC236}">
                    <a16:creationId xmlns:a16="http://schemas.microsoft.com/office/drawing/2014/main" id="{4468FCF8-EE50-4862-8C01-99FB691E42A5}"/>
                  </a:ext>
                </a:extLst>
              </p:cNvPr>
              <p:cNvGrpSpPr/>
              <p:nvPr/>
            </p:nvGrpSpPr>
            <p:grpSpPr>
              <a:xfrm>
                <a:off x="5397269" y="1845802"/>
                <a:ext cx="777734" cy="777734"/>
                <a:chOff x="0" y="0"/>
                <a:chExt cx="1555468" cy="1555468"/>
              </a:xfrm>
            </p:grpSpPr>
            <p:sp>
              <p:nvSpPr>
                <p:cNvPr id="157" name="Freeform 11">
                  <a:extLst>
                    <a:ext uri="{FF2B5EF4-FFF2-40B4-BE49-F238E27FC236}">
                      <a16:creationId xmlns:a16="http://schemas.microsoft.com/office/drawing/2014/main" id="{D0FC8132-F2C9-430C-AEA7-3C4E6A92DA39}"/>
                    </a:ext>
                  </a:extLst>
                </p:cNvPr>
                <p:cNvSpPr/>
                <p:nvPr/>
              </p:nvSpPr>
              <p:spPr>
                <a:xfrm>
                  <a:off x="0" y="0"/>
                  <a:ext cx="1555496" cy="1555496"/>
                </a:xfrm>
                <a:custGeom>
                  <a:avLst/>
                  <a:gdLst/>
                  <a:ahLst/>
                  <a:cxnLst/>
                  <a:rect l="l" t="t" r="r" b="b"/>
                  <a:pathLst>
                    <a:path w="1555496" h="1555496">
                      <a:moveTo>
                        <a:pt x="0" y="777748"/>
                      </a:moveTo>
                      <a:cubicBezTo>
                        <a:pt x="0" y="348234"/>
                        <a:pt x="348234" y="0"/>
                        <a:pt x="777748" y="0"/>
                      </a:cubicBezTo>
                      <a:cubicBezTo>
                        <a:pt x="1207262" y="0"/>
                        <a:pt x="1555496" y="348234"/>
                        <a:pt x="1555496" y="777748"/>
                      </a:cubicBezTo>
                      <a:cubicBezTo>
                        <a:pt x="1555496" y="1207262"/>
                        <a:pt x="1207262" y="1555496"/>
                        <a:pt x="777748" y="1555496"/>
                      </a:cubicBezTo>
                      <a:cubicBezTo>
                        <a:pt x="348234" y="1555496"/>
                        <a:pt x="0" y="1207262"/>
                        <a:pt x="0" y="777748"/>
                      </a:cubicBezTo>
                      <a:close/>
                    </a:path>
                  </a:pathLst>
                </a:custGeom>
                <a:solidFill>
                  <a:srgbClr val="E72929"/>
                </a:solidFill>
              </p:spPr>
              <p:txBody>
                <a:bodyPr/>
                <a:lstStyle/>
                <a:p>
                  <a:endParaRPr lang="en-US" sz="1200"/>
                </a:p>
              </p:txBody>
            </p:sp>
          </p:grpSp>
          <p:sp>
            <p:nvSpPr>
              <p:cNvPr id="155" name="TextBox 35">
                <a:extLst>
                  <a:ext uri="{FF2B5EF4-FFF2-40B4-BE49-F238E27FC236}">
                    <a16:creationId xmlns:a16="http://schemas.microsoft.com/office/drawing/2014/main" id="{E173D713-D91D-42AA-B7E4-7F47219A8229}"/>
                  </a:ext>
                </a:extLst>
              </p:cNvPr>
              <p:cNvSpPr txBox="1"/>
              <p:nvPr/>
            </p:nvSpPr>
            <p:spPr>
              <a:xfrm>
                <a:off x="312776" y="1484246"/>
                <a:ext cx="5388908" cy="271741"/>
              </a:xfrm>
              <a:prstGeom prst="rect">
                <a:avLst/>
              </a:prstGeom>
            </p:spPr>
            <p:txBody>
              <a:bodyPr wrap="square" lIns="0" tIns="0" rIns="0" bIns="0" rtlCol="0" anchor="t">
                <a:spAutoFit/>
              </a:bodyPr>
              <a:lstStyle/>
              <a:p>
                <a:pPr>
                  <a:lnSpc>
                    <a:spcPts val="2400"/>
                  </a:lnSpc>
                </a:pPr>
                <a:r>
                  <a:rPr lang="en-US" sz="1400" b="1" dirty="0">
                    <a:solidFill>
                      <a:srgbClr val="FFFFFF"/>
                    </a:solidFill>
                    <a:latin typeface="Futura Ultra-Bold"/>
                    <a:sym typeface="Futura Ultra-Bold"/>
                  </a:rPr>
                  <a:t>3. </a:t>
                </a:r>
                <a:r>
                  <a:rPr lang="en-US" sz="1400" b="1" dirty="0" err="1">
                    <a:solidFill>
                      <a:srgbClr val="FFFFFF"/>
                    </a:solidFill>
                    <a:latin typeface="Futura Ultra-Bold"/>
                  </a:rPr>
                  <a:t>Bạn</a:t>
                </a:r>
                <a:r>
                  <a:rPr lang="en-US" sz="1400" b="1" dirty="0">
                    <a:solidFill>
                      <a:srgbClr val="FFFFFF"/>
                    </a:solidFill>
                    <a:latin typeface="Futura Ultra-Bold"/>
                  </a:rPr>
                  <a:t> </a:t>
                </a:r>
                <a:r>
                  <a:rPr lang="en-US" sz="1400" b="1" dirty="0" err="1">
                    <a:solidFill>
                      <a:srgbClr val="FFFFFF"/>
                    </a:solidFill>
                    <a:latin typeface="Futura Ultra-Bold"/>
                  </a:rPr>
                  <a:t>cảm</a:t>
                </a:r>
                <a:r>
                  <a:rPr lang="en-US" sz="1400" b="1" dirty="0">
                    <a:solidFill>
                      <a:srgbClr val="FFFFFF"/>
                    </a:solidFill>
                    <a:latin typeface="Futura Ultra-Bold"/>
                  </a:rPr>
                  <a:t> </a:t>
                </a:r>
                <a:r>
                  <a:rPr lang="en-US" sz="1400" b="1" dirty="0" err="1">
                    <a:solidFill>
                      <a:srgbClr val="FFFFFF"/>
                    </a:solidFill>
                    <a:latin typeface="Futura Ultra-Bold"/>
                  </a:rPr>
                  <a:t>thấy</a:t>
                </a:r>
                <a:r>
                  <a:rPr lang="en-US" sz="1400" b="1" dirty="0">
                    <a:solidFill>
                      <a:srgbClr val="FFFFFF"/>
                    </a:solidFill>
                    <a:latin typeface="Futura Ultra-Bold"/>
                  </a:rPr>
                  <a:t> </a:t>
                </a:r>
                <a:r>
                  <a:rPr lang="en-US" sz="1400" b="1" dirty="0" err="1">
                    <a:solidFill>
                      <a:srgbClr val="FFFFFF"/>
                    </a:solidFill>
                    <a:latin typeface="Futura Ultra-Bold"/>
                  </a:rPr>
                  <a:t>như</a:t>
                </a:r>
                <a:r>
                  <a:rPr lang="en-US" sz="1400" b="1" dirty="0">
                    <a:solidFill>
                      <a:srgbClr val="FFFFFF"/>
                    </a:solidFill>
                    <a:latin typeface="Futura Ultra-Bold"/>
                  </a:rPr>
                  <a:t> </a:t>
                </a:r>
                <a:r>
                  <a:rPr lang="en-US" sz="1400" b="1" dirty="0" err="1">
                    <a:solidFill>
                      <a:srgbClr val="FFFFFF"/>
                    </a:solidFill>
                    <a:latin typeface="Futura Ultra-Bold"/>
                  </a:rPr>
                  <a:t>thế</a:t>
                </a:r>
                <a:r>
                  <a:rPr lang="en-US" sz="1400" b="1" dirty="0">
                    <a:solidFill>
                      <a:srgbClr val="FFFFFF"/>
                    </a:solidFill>
                    <a:latin typeface="Futura Ultra-Bold"/>
                  </a:rPr>
                  <a:t> </a:t>
                </a:r>
                <a:r>
                  <a:rPr lang="en-US" sz="1400" b="1" dirty="0" err="1">
                    <a:solidFill>
                      <a:srgbClr val="FFFFFF"/>
                    </a:solidFill>
                    <a:latin typeface="Futura Ultra-Bold"/>
                  </a:rPr>
                  <a:t>nào</a:t>
                </a:r>
                <a:r>
                  <a:rPr lang="en-US" sz="1400" b="1" dirty="0">
                    <a:solidFill>
                      <a:srgbClr val="FFFFFF"/>
                    </a:solidFill>
                    <a:latin typeface="Futura Ultra-Bold"/>
                  </a:rPr>
                  <a:t> </a:t>
                </a:r>
                <a:r>
                  <a:rPr lang="en-US" sz="1400" b="1" dirty="0" err="1">
                    <a:solidFill>
                      <a:srgbClr val="FFFFFF"/>
                    </a:solidFill>
                    <a:latin typeface="Futura Ultra-Bold"/>
                  </a:rPr>
                  <a:t>khi</a:t>
                </a:r>
                <a:r>
                  <a:rPr lang="en-US" sz="1400" b="1" dirty="0">
                    <a:solidFill>
                      <a:srgbClr val="FFFFFF"/>
                    </a:solidFill>
                    <a:latin typeface="Futura Ultra-Bold"/>
                  </a:rPr>
                  <a:t> </a:t>
                </a:r>
                <a:r>
                  <a:rPr lang="en-US" sz="1400" b="1" dirty="0" err="1">
                    <a:solidFill>
                      <a:srgbClr val="FFFFFF"/>
                    </a:solidFill>
                    <a:latin typeface="Futura Ultra-Bold"/>
                  </a:rPr>
                  <a:t>làm</a:t>
                </a:r>
                <a:r>
                  <a:rPr lang="en-US" sz="1400" b="1" dirty="0">
                    <a:solidFill>
                      <a:srgbClr val="FFFFFF"/>
                    </a:solidFill>
                    <a:latin typeface="Futura Ultra-Bold"/>
                  </a:rPr>
                  <a:t> </a:t>
                </a:r>
                <a:r>
                  <a:rPr lang="en-US" sz="1400" b="1" dirty="0" err="1">
                    <a:solidFill>
                      <a:srgbClr val="FFFFFF"/>
                    </a:solidFill>
                    <a:latin typeface="Futura Ultra-Bold"/>
                  </a:rPr>
                  <a:t>bài</a:t>
                </a:r>
                <a:r>
                  <a:rPr lang="en-US" sz="1400" b="1" dirty="0">
                    <a:solidFill>
                      <a:srgbClr val="FFFFFF"/>
                    </a:solidFill>
                    <a:latin typeface="Futura Ultra-Bold"/>
                  </a:rPr>
                  <a:t> </a:t>
                </a:r>
                <a:r>
                  <a:rPr lang="en-US" sz="1400" b="1" dirty="0" err="1">
                    <a:solidFill>
                      <a:srgbClr val="FFFFFF"/>
                    </a:solidFill>
                    <a:latin typeface="Futura Ultra-Bold"/>
                  </a:rPr>
                  <a:t>kiểm</a:t>
                </a:r>
                <a:r>
                  <a:rPr lang="en-US" sz="1400" b="1" dirty="0">
                    <a:solidFill>
                      <a:srgbClr val="FFFFFF"/>
                    </a:solidFill>
                    <a:latin typeface="Futura Ultra-Bold"/>
                  </a:rPr>
                  <a:t> </a:t>
                </a:r>
                <a:r>
                  <a:rPr lang="en-US" sz="1400" b="1" dirty="0" err="1">
                    <a:solidFill>
                      <a:srgbClr val="FFFFFF"/>
                    </a:solidFill>
                    <a:latin typeface="Futura Ultra-Bold"/>
                  </a:rPr>
                  <a:t>tra</a:t>
                </a:r>
                <a:r>
                  <a:rPr lang="en-US" sz="1400" b="1" dirty="0">
                    <a:solidFill>
                      <a:srgbClr val="FFFFFF"/>
                    </a:solidFill>
                    <a:latin typeface="Futura Ultra-Bold"/>
                  </a:rPr>
                  <a:t>?</a:t>
                </a:r>
                <a:endParaRPr lang="en-US" sz="1400" b="1" dirty="0">
                  <a:solidFill>
                    <a:srgbClr val="FFFFFF"/>
                  </a:solidFill>
                  <a:latin typeface="Futura Ultra-Bold"/>
                  <a:sym typeface="Futura Ultra-Bold"/>
                </a:endParaRPr>
              </a:p>
            </p:txBody>
          </p:sp>
          <p:sp>
            <p:nvSpPr>
              <p:cNvPr id="156" name="TextBox 36">
                <a:extLst>
                  <a:ext uri="{FF2B5EF4-FFF2-40B4-BE49-F238E27FC236}">
                    <a16:creationId xmlns:a16="http://schemas.microsoft.com/office/drawing/2014/main" id="{496D124C-8AC2-4971-80C5-4F51BBDD329D}"/>
                  </a:ext>
                </a:extLst>
              </p:cNvPr>
              <p:cNvSpPr txBox="1"/>
              <p:nvPr/>
            </p:nvSpPr>
            <p:spPr>
              <a:xfrm>
                <a:off x="514265" y="1822560"/>
                <a:ext cx="5556228" cy="836768"/>
              </a:xfrm>
              <a:prstGeom prst="rect">
                <a:avLst/>
              </a:prstGeom>
            </p:spPr>
            <p:txBody>
              <a:bodyPr wrap="square" lIns="0" tIns="0" rIns="0" bIns="0" rtlCol="0" anchor="t">
                <a:spAutoFit/>
              </a:bodyPr>
              <a:lstStyle/>
              <a:p>
                <a:pPr>
                  <a:lnSpc>
                    <a:spcPts val="2160"/>
                  </a:lnSpc>
                </a:pPr>
                <a:r>
                  <a:rPr lang="vi-VN" sz="1400" dirty="0">
                    <a:solidFill>
                      <a:srgbClr val="FFFFFF"/>
                    </a:solidFill>
                    <a:sym typeface="Futura"/>
                  </a:rPr>
                  <a:t>☐ </a:t>
                </a:r>
                <a:r>
                  <a:rPr lang="en-US" sz="1400" dirty="0">
                    <a:solidFill>
                      <a:srgbClr val="FFFFFF"/>
                    </a:solidFill>
                    <a:latin typeface="Futura"/>
                  </a:rPr>
                  <a:t>Lo </a:t>
                </a:r>
                <a:r>
                  <a:rPr lang="en-US" sz="1400" dirty="0" err="1">
                    <a:solidFill>
                      <a:srgbClr val="FFFFFF"/>
                    </a:solidFill>
                    <a:latin typeface="Futura"/>
                  </a:rPr>
                  <a:t>lắng</a:t>
                </a:r>
                <a:r>
                  <a:rPr lang="en-US" sz="1400" dirty="0">
                    <a:solidFill>
                      <a:srgbClr val="FFFFFF"/>
                    </a:solidFill>
                    <a:latin typeface="Futura"/>
                  </a:rPr>
                  <a:t> </a:t>
                </a:r>
                <a:r>
                  <a:rPr lang="en-US" sz="1400" dirty="0" err="1">
                    <a:solidFill>
                      <a:srgbClr val="FFFFFF"/>
                    </a:solidFill>
                    <a:latin typeface="Futura"/>
                  </a:rPr>
                  <a:t>vì</a:t>
                </a:r>
                <a:r>
                  <a:rPr lang="en-US" sz="1400" dirty="0">
                    <a:solidFill>
                      <a:srgbClr val="FFFFFF"/>
                    </a:solidFill>
                    <a:latin typeface="Futura"/>
                  </a:rPr>
                  <a:t> </a:t>
                </a:r>
                <a:r>
                  <a:rPr lang="en-US" sz="1400" dirty="0" err="1">
                    <a:solidFill>
                      <a:srgbClr val="FFFFFF"/>
                    </a:solidFill>
                    <a:latin typeface="Futura"/>
                  </a:rPr>
                  <a:t>nhiều</a:t>
                </a:r>
                <a:r>
                  <a:rPr lang="en-US" sz="1400" dirty="0">
                    <a:solidFill>
                      <a:srgbClr val="FFFFFF"/>
                    </a:solidFill>
                    <a:latin typeface="Futura"/>
                  </a:rPr>
                  <a:t> </a:t>
                </a:r>
                <a:r>
                  <a:rPr lang="en-US" sz="1400" dirty="0" err="1">
                    <a:solidFill>
                      <a:srgbClr val="FFFFFF"/>
                    </a:solidFill>
                    <a:latin typeface="Futura"/>
                  </a:rPr>
                  <a:t>điểm</a:t>
                </a:r>
                <a:r>
                  <a:rPr lang="en-US" sz="1400" dirty="0">
                    <a:solidFill>
                      <a:srgbClr val="FFFFFF"/>
                    </a:solidFill>
                    <a:latin typeface="Futura"/>
                  </a:rPr>
                  <a:t> </a:t>
                </a:r>
                <a:r>
                  <a:rPr lang="en-US" sz="1400" dirty="0" err="1">
                    <a:solidFill>
                      <a:srgbClr val="FFFFFF"/>
                    </a:solidFill>
                    <a:latin typeface="Futura"/>
                  </a:rPr>
                  <a:t>kiến</a:t>
                </a:r>
                <a:r>
                  <a:rPr lang="en-US" sz="1400" dirty="0">
                    <a:solidFill>
                      <a:srgbClr val="FFFFFF"/>
                    </a:solidFill>
                    <a:latin typeface="Futura"/>
                  </a:rPr>
                  <a:t> </a:t>
                </a:r>
                <a:r>
                  <a:rPr lang="en-US" sz="1400" dirty="0" err="1">
                    <a:solidFill>
                      <a:srgbClr val="FFFFFF"/>
                    </a:solidFill>
                    <a:latin typeface="Futura"/>
                  </a:rPr>
                  <a:t>thức</a:t>
                </a:r>
                <a:r>
                  <a:rPr lang="en-US" sz="1400" dirty="0">
                    <a:solidFill>
                      <a:srgbClr val="FFFFFF"/>
                    </a:solidFill>
                    <a:latin typeface="Futura"/>
                  </a:rPr>
                  <a:t> </a:t>
                </a:r>
                <a:r>
                  <a:rPr lang="en-US" sz="1400" dirty="0" err="1">
                    <a:solidFill>
                      <a:srgbClr val="FFFFFF"/>
                    </a:solidFill>
                    <a:latin typeface="Futura"/>
                  </a:rPr>
                  <a:t>chưa</a:t>
                </a:r>
                <a:r>
                  <a:rPr lang="en-US" sz="1400" dirty="0">
                    <a:solidFill>
                      <a:srgbClr val="FFFFFF"/>
                    </a:solidFill>
                    <a:latin typeface="Futura"/>
                  </a:rPr>
                  <a:t> </a:t>
                </a:r>
                <a:r>
                  <a:rPr lang="en-US" sz="1400" dirty="0" err="1">
                    <a:solidFill>
                      <a:srgbClr val="FFFFFF"/>
                    </a:solidFill>
                    <a:latin typeface="Futura"/>
                  </a:rPr>
                  <a:t>ôn</a:t>
                </a:r>
                <a:r>
                  <a:rPr lang="en-US" sz="1400" dirty="0">
                    <a:solidFill>
                      <a:srgbClr val="FFFFFF"/>
                    </a:solidFill>
                    <a:latin typeface="Futura"/>
                  </a:rPr>
                  <a:t>.</a:t>
                </a:r>
                <a:endParaRPr lang="vi-VN" sz="1400" dirty="0">
                  <a:solidFill>
                    <a:srgbClr val="FFFFFF"/>
                  </a:solidFill>
                  <a:sym typeface="Futura"/>
                </a:endParaRPr>
              </a:p>
              <a:p>
                <a:pPr>
                  <a:lnSpc>
                    <a:spcPts val="2160"/>
                  </a:lnSpc>
                </a:pPr>
                <a:r>
                  <a:rPr lang="vi-VN" sz="1400" dirty="0">
                    <a:solidFill>
                      <a:srgbClr val="FFFFFF"/>
                    </a:solidFill>
                    <a:sym typeface="Futura"/>
                  </a:rPr>
                  <a:t>☐ </a:t>
                </a:r>
                <a:r>
                  <a:rPr lang="en-US" sz="1400" dirty="0" err="1">
                    <a:solidFill>
                      <a:srgbClr val="FFFFFF"/>
                    </a:solidFill>
                    <a:latin typeface="Futura"/>
                  </a:rPr>
                  <a:t>Bình</a:t>
                </a:r>
                <a:r>
                  <a:rPr lang="en-US" sz="1400" dirty="0">
                    <a:solidFill>
                      <a:srgbClr val="FFFFFF"/>
                    </a:solidFill>
                    <a:latin typeface="Futura"/>
                  </a:rPr>
                  <a:t> </a:t>
                </a:r>
                <a:r>
                  <a:rPr lang="en-US" sz="1400" dirty="0" err="1">
                    <a:solidFill>
                      <a:srgbClr val="FFFFFF"/>
                    </a:solidFill>
                    <a:latin typeface="Futura"/>
                  </a:rPr>
                  <a:t>thường</a:t>
                </a:r>
                <a:r>
                  <a:rPr lang="en-US" sz="1400" dirty="0">
                    <a:solidFill>
                      <a:srgbClr val="FFFFFF"/>
                    </a:solidFill>
                    <a:latin typeface="Futura"/>
                  </a:rPr>
                  <a:t>.</a:t>
                </a:r>
                <a:endParaRPr lang="vi-VN" sz="1400" dirty="0">
                  <a:solidFill>
                    <a:srgbClr val="FFFFFF"/>
                  </a:solidFill>
                  <a:sym typeface="Futura"/>
                </a:endParaRPr>
              </a:p>
              <a:p>
                <a:pPr>
                  <a:lnSpc>
                    <a:spcPts val="2160"/>
                  </a:lnSpc>
                </a:pPr>
                <a:r>
                  <a:rPr lang="vi-VN" sz="1400" dirty="0">
                    <a:solidFill>
                      <a:srgbClr val="FFFFFF"/>
                    </a:solidFill>
                    <a:sym typeface="Futura"/>
                  </a:rPr>
                  <a:t>☐ </a:t>
                </a:r>
                <a:r>
                  <a:rPr lang="en-US" sz="1400" dirty="0" err="1">
                    <a:solidFill>
                      <a:srgbClr val="FFFFFF"/>
                    </a:solidFill>
                    <a:latin typeface="Futura"/>
                  </a:rPr>
                  <a:t>Tự</a:t>
                </a:r>
                <a:r>
                  <a:rPr lang="en-US" sz="1400" dirty="0">
                    <a:solidFill>
                      <a:srgbClr val="FFFFFF"/>
                    </a:solidFill>
                    <a:latin typeface="Futura"/>
                  </a:rPr>
                  <a:t> tin. </a:t>
                </a:r>
                <a:endParaRPr lang="vi-VN" sz="1400" dirty="0">
                  <a:solidFill>
                    <a:srgbClr val="FFFFFF"/>
                  </a:solidFill>
                  <a:sym typeface="Futura"/>
                </a:endParaRPr>
              </a:p>
            </p:txBody>
          </p:sp>
        </p:grpSp>
        <p:sp>
          <p:nvSpPr>
            <p:cNvPr id="164" name="Freeform 16">
              <a:extLst>
                <a:ext uri="{FF2B5EF4-FFF2-40B4-BE49-F238E27FC236}">
                  <a16:creationId xmlns:a16="http://schemas.microsoft.com/office/drawing/2014/main" id="{00DCF45F-DBA0-4F5D-A47E-DFCE2C7095FD}"/>
                </a:ext>
              </a:extLst>
            </p:cNvPr>
            <p:cNvSpPr/>
            <p:nvPr/>
          </p:nvSpPr>
          <p:spPr>
            <a:xfrm>
              <a:off x="11770572" y="5400971"/>
              <a:ext cx="452173" cy="507899"/>
            </a:xfrm>
            <a:custGeom>
              <a:avLst/>
              <a:gdLst/>
              <a:ahLst/>
              <a:cxnLst/>
              <a:rect l="l" t="t" r="r" b="b"/>
              <a:pathLst>
                <a:path w="921120" h="955879">
                  <a:moveTo>
                    <a:pt x="0" y="0"/>
                  </a:moveTo>
                  <a:lnTo>
                    <a:pt x="921120" y="0"/>
                  </a:lnTo>
                  <a:lnTo>
                    <a:pt x="921120" y="955878"/>
                  </a:lnTo>
                  <a:lnTo>
                    <a:pt x="0" y="95587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sp>
        <p:nvSpPr>
          <p:cNvPr id="68" name="Freeform 9">
            <a:extLst>
              <a:ext uri="{FF2B5EF4-FFF2-40B4-BE49-F238E27FC236}">
                <a16:creationId xmlns:a16="http://schemas.microsoft.com/office/drawing/2014/main" id="{6777C62A-8FC3-4C18-A8D3-CFC7F94BC6D9}"/>
              </a:ext>
            </a:extLst>
          </p:cNvPr>
          <p:cNvSpPr/>
          <p:nvPr/>
        </p:nvSpPr>
        <p:spPr>
          <a:xfrm>
            <a:off x="5406864" y="2136793"/>
            <a:ext cx="876046" cy="876046"/>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dirty="0"/>
          </a:p>
        </p:txBody>
      </p:sp>
      <p:sp>
        <p:nvSpPr>
          <p:cNvPr id="69" name="Freeform 11">
            <a:extLst>
              <a:ext uri="{FF2B5EF4-FFF2-40B4-BE49-F238E27FC236}">
                <a16:creationId xmlns:a16="http://schemas.microsoft.com/office/drawing/2014/main" id="{A5991FA7-88EF-4FA7-99D2-CF434AC3E1F2}"/>
              </a:ext>
            </a:extLst>
          </p:cNvPr>
          <p:cNvSpPr/>
          <p:nvPr/>
        </p:nvSpPr>
        <p:spPr>
          <a:xfrm>
            <a:off x="5460480" y="2195408"/>
            <a:ext cx="758222" cy="768863"/>
          </a:xfrm>
          <a:custGeom>
            <a:avLst/>
            <a:gdLst/>
            <a:ahLst/>
            <a:cxnLst/>
            <a:rect l="l" t="t" r="r" b="b"/>
            <a:pathLst>
              <a:path w="1555496" h="1555496">
                <a:moveTo>
                  <a:pt x="0" y="777748"/>
                </a:moveTo>
                <a:cubicBezTo>
                  <a:pt x="0" y="348234"/>
                  <a:pt x="348234" y="0"/>
                  <a:pt x="777748" y="0"/>
                </a:cubicBezTo>
                <a:cubicBezTo>
                  <a:pt x="1207262" y="0"/>
                  <a:pt x="1555496" y="348234"/>
                  <a:pt x="1555496" y="777748"/>
                </a:cubicBezTo>
                <a:cubicBezTo>
                  <a:pt x="1555496" y="1207262"/>
                  <a:pt x="1207262" y="1555496"/>
                  <a:pt x="777748" y="1555496"/>
                </a:cubicBezTo>
                <a:cubicBezTo>
                  <a:pt x="348234" y="1555496"/>
                  <a:pt x="0" y="1207262"/>
                  <a:pt x="0" y="777748"/>
                </a:cubicBezTo>
                <a:close/>
              </a:path>
            </a:pathLst>
          </a:custGeom>
          <a:solidFill>
            <a:srgbClr val="E72929"/>
          </a:solidFill>
        </p:spPr>
        <p:txBody>
          <a:bodyPr/>
          <a:lstStyle/>
          <a:p>
            <a:endParaRPr lang="en-US" sz="1200"/>
          </a:p>
        </p:txBody>
      </p:sp>
      <p:sp>
        <p:nvSpPr>
          <p:cNvPr id="71" name="Freeform 33">
            <a:extLst>
              <a:ext uri="{FF2B5EF4-FFF2-40B4-BE49-F238E27FC236}">
                <a16:creationId xmlns:a16="http://schemas.microsoft.com/office/drawing/2014/main" id="{5242D2EA-25A6-4115-96A6-409FED0275A6}"/>
              </a:ext>
            </a:extLst>
          </p:cNvPr>
          <p:cNvSpPr/>
          <p:nvPr/>
        </p:nvSpPr>
        <p:spPr>
          <a:xfrm>
            <a:off x="5631019" y="2388412"/>
            <a:ext cx="391789" cy="397288"/>
          </a:xfrm>
          <a:custGeom>
            <a:avLst/>
            <a:gdLst/>
            <a:ahLst/>
            <a:cxnLst/>
            <a:rect l="l" t="t" r="r" b="b"/>
            <a:pathLst>
              <a:path w="602818" h="602818">
                <a:moveTo>
                  <a:pt x="0" y="0"/>
                </a:moveTo>
                <a:lnTo>
                  <a:pt x="602818" y="0"/>
                </a:lnTo>
                <a:lnTo>
                  <a:pt x="602818" y="602818"/>
                </a:lnTo>
                <a:lnTo>
                  <a:pt x="0" y="6028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sz="1200" dirty="0"/>
          </a:p>
        </p:txBody>
      </p:sp>
    </p:spTree>
    <p:extLst>
      <p:ext uri="{BB962C8B-B14F-4D97-AF65-F5344CB8AC3E}">
        <p14:creationId xmlns:p14="http://schemas.microsoft.com/office/powerpoint/2010/main" val="2310264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6240" y="2911596"/>
            <a:ext cx="5685502" cy="3882075"/>
            <a:chOff x="0" y="-2"/>
            <a:chExt cx="10136379" cy="6303085"/>
          </a:xfrm>
        </p:grpSpPr>
        <p:sp>
          <p:nvSpPr>
            <p:cNvPr id="3" name="Freeform 3"/>
            <p:cNvSpPr/>
            <p:nvPr/>
          </p:nvSpPr>
          <p:spPr>
            <a:xfrm>
              <a:off x="0" y="-2"/>
              <a:ext cx="10136379" cy="6303085"/>
            </a:xfrm>
            <a:custGeom>
              <a:avLst/>
              <a:gdLst/>
              <a:ahLst/>
              <a:cxnLst/>
              <a:rect l="l" t="t" r="r" b="b"/>
              <a:pathLst>
                <a:path w="10136378" h="6011672">
                  <a:moveTo>
                    <a:pt x="0" y="0"/>
                  </a:moveTo>
                  <a:lnTo>
                    <a:pt x="10136378" y="0"/>
                  </a:lnTo>
                  <a:lnTo>
                    <a:pt x="10136378" y="6011672"/>
                  </a:lnTo>
                  <a:lnTo>
                    <a:pt x="0" y="6011672"/>
                  </a:lnTo>
                  <a:close/>
                </a:path>
              </a:pathLst>
            </a:custGeom>
            <a:solidFill>
              <a:srgbClr val="E72929"/>
            </a:solidFill>
          </p:spPr>
          <p:txBody>
            <a:bodyPr/>
            <a:lstStyle/>
            <a:p>
              <a:endParaRPr lang="en-US" sz="1200" dirty="0"/>
            </a:p>
          </p:txBody>
        </p:sp>
      </p:grpSp>
      <p:grpSp>
        <p:nvGrpSpPr>
          <p:cNvPr id="4" name="Group 4"/>
          <p:cNvGrpSpPr/>
          <p:nvPr/>
        </p:nvGrpSpPr>
        <p:grpSpPr>
          <a:xfrm>
            <a:off x="2502044" y="2184236"/>
            <a:ext cx="1454726" cy="1454726"/>
            <a:chOff x="0" y="0"/>
            <a:chExt cx="2909452" cy="2909452"/>
          </a:xfrm>
        </p:grpSpPr>
        <p:sp>
          <p:nvSpPr>
            <p:cNvPr id="5" name="Freeform 5"/>
            <p:cNvSpPr/>
            <p:nvPr/>
          </p:nvSpPr>
          <p:spPr>
            <a:xfrm>
              <a:off x="0" y="0"/>
              <a:ext cx="2909443" cy="2909443"/>
            </a:xfrm>
            <a:custGeom>
              <a:avLst/>
              <a:gdLst/>
              <a:ahLst/>
              <a:cxnLst/>
              <a:rect l="l" t="t" r="r" b="b"/>
              <a:pathLst>
                <a:path w="2909443" h="2909443">
                  <a:moveTo>
                    <a:pt x="0" y="1454785"/>
                  </a:moveTo>
                  <a:lnTo>
                    <a:pt x="1454785" y="0"/>
                  </a:lnTo>
                  <a:lnTo>
                    <a:pt x="2909443" y="1454785"/>
                  </a:lnTo>
                  <a:lnTo>
                    <a:pt x="1454785" y="2909443"/>
                  </a:lnTo>
                  <a:close/>
                </a:path>
              </a:pathLst>
            </a:custGeom>
            <a:solidFill>
              <a:srgbClr val="FFFFFF"/>
            </a:solidFill>
          </p:spPr>
          <p:txBody>
            <a:bodyPr/>
            <a:lstStyle/>
            <a:p>
              <a:endParaRPr lang="en-US" sz="1200"/>
            </a:p>
          </p:txBody>
        </p:sp>
      </p:grpSp>
      <p:grpSp>
        <p:nvGrpSpPr>
          <p:cNvPr id="6" name="Group 6"/>
          <p:cNvGrpSpPr/>
          <p:nvPr/>
        </p:nvGrpSpPr>
        <p:grpSpPr>
          <a:xfrm>
            <a:off x="2559605" y="2241796"/>
            <a:ext cx="1339604" cy="1339604"/>
            <a:chOff x="0" y="0"/>
            <a:chExt cx="2679208" cy="2679208"/>
          </a:xfrm>
        </p:grpSpPr>
        <p:sp>
          <p:nvSpPr>
            <p:cNvPr id="7" name="Freeform 7"/>
            <p:cNvSpPr/>
            <p:nvPr/>
          </p:nvSpPr>
          <p:spPr>
            <a:xfrm>
              <a:off x="0" y="0"/>
              <a:ext cx="2679192" cy="2679192"/>
            </a:xfrm>
            <a:custGeom>
              <a:avLst/>
              <a:gdLst/>
              <a:ahLst/>
              <a:cxnLst/>
              <a:rect l="l" t="t" r="r" b="b"/>
              <a:pathLst>
                <a:path w="2679192" h="2679192">
                  <a:moveTo>
                    <a:pt x="0" y="1339596"/>
                  </a:moveTo>
                  <a:lnTo>
                    <a:pt x="1339596" y="0"/>
                  </a:lnTo>
                  <a:lnTo>
                    <a:pt x="2679192" y="1339596"/>
                  </a:lnTo>
                  <a:lnTo>
                    <a:pt x="1339596" y="2679192"/>
                  </a:lnTo>
                  <a:close/>
                </a:path>
              </a:pathLst>
            </a:custGeom>
            <a:solidFill>
              <a:srgbClr val="E72929"/>
            </a:solidFill>
          </p:spPr>
          <p:txBody>
            <a:bodyPr/>
            <a:lstStyle/>
            <a:p>
              <a:endParaRPr lang="en-US" sz="1200"/>
            </a:p>
          </p:txBody>
        </p:sp>
      </p:grpSp>
      <p:grpSp>
        <p:nvGrpSpPr>
          <p:cNvPr id="8" name="Group 8"/>
          <p:cNvGrpSpPr/>
          <p:nvPr/>
        </p:nvGrpSpPr>
        <p:grpSpPr>
          <a:xfrm>
            <a:off x="6428508" y="2911598"/>
            <a:ext cx="5367275" cy="3882074"/>
            <a:chOff x="0" y="2"/>
            <a:chExt cx="10136377" cy="6303030"/>
          </a:xfrm>
        </p:grpSpPr>
        <p:sp>
          <p:nvSpPr>
            <p:cNvPr id="9" name="Freeform 9"/>
            <p:cNvSpPr/>
            <p:nvPr/>
          </p:nvSpPr>
          <p:spPr>
            <a:xfrm>
              <a:off x="0" y="2"/>
              <a:ext cx="10136377" cy="6303030"/>
            </a:xfrm>
            <a:custGeom>
              <a:avLst/>
              <a:gdLst/>
              <a:ahLst/>
              <a:cxnLst/>
              <a:rect l="l" t="t" r="r" b="b"/>
              <a:pathLst>
                <a:path w="10136378" h="6011672">
                  <a:moveTo>
                    <a:pt x="0" y="0"/>
                  </a:moveTo>
                  <a:lnTo>
                    <a:pt x="10136378" y="0"/>
                  </a:lnTo>
                  <a:lnTo>
                    <a:pt x="10136378" y="6011672"/>
                  </a:lnTo>
                  <a:lnTo>
                    <a:pt x="0" y="6011672"/>
                  </a:lnTo>
                  <a:close/>
                </a:path>
              </a:pathLst>
            </a:custGeom>
            <a:solidFill>
              <a:srgbClr val="E72929"/>
            </a:solidFill>
          </p:spPr>
          <p:txBody>
            <a:bodyPr/>
            <a:lstStyle/>
            <a:p>
              <a:endParaRPr lang="en-US" sz="1200" dirty="0"/>
            </a:p>
          </p:txBody>
        </p:sp>
      </p:grpSp>
      <p:grpSp>
        <p:nvGrpSpPr>
          <p:cNvPr id="10" name="Group 10"/>
          <p:cNvGrpSpPr/>
          <p:nvPr/>
        </p:nvGrpSpPr>
        <p:grpSpPr>
          <a:xfrm>
            <a:off x="8235228" y="2184236"/>
            <a:ext cx="1454726" cy="1454726"/>
            <a:chOff x="0" y="0"/>
            <a:chExt cx="2909452" cy="2909452"/>
          </a:xfrm>
        </p:grpSpPr>
        <p:sp>
          <p:nvSpPr>
            <p:cNvPr id="11" name="Freeform 11"/>
            <p:cNvSpPr/>
            <p:nvPr/>
          </p:nvSpPr>
          <p:spPr>
            <a:xfrm>
              <a:off x="0" y="0"/>
              <a:ext cx="2909443" cy="2909443"/>
            </a:xfrm>
            <a:custGeom>
              <a:avLst/>
              <a:gdLst/>
              <a:ahLst/>
              <a:cxnLst/>
              <a:rect l="l" t="t" r="r" b="b"/>
              <a:pathLst>
                <a:path w="2909443" h="2909443">
                  <a:moveTo>
                    <a:pt x="0" y="1454785"/>
                  </a:moveTo>
                  <a:lnTo>
                    <a:pt x="1454785" y="0"/>
                  </a:lnTo>
                  <a:lnTo>
                    <a:pt x="2909443" y="1454785"/>
                  </a:lnTo>
                  <a:lnTo>
                    <a:pt x="1454785" y="2909443"/>
                  </a:lnTo>
                  <a:close/>
                </a:path>
              </a:pathLst>
            </a:custGeom>
            <a:solidFill>
              <a:srgbClr val="FFFFFF"/>
            </a:solidFill>
          </p:spPr>
          <p:txBody>
            <a:bodyPr/>
            <a:lstStyle/>
            <a:p>
              <a:endParaRPr lang="en-US" sz="1200"/>
            </a:p>
          </p:txBody>
        </p:sp>
      </p:grpSp>
      <p:grpSp>
        <p:nvGrpSpPr>
          <p:cNvPr id="12" name="Group 12"/>
          <p:cNvGrpSpPr/>
          <p:nvPr/>
        </p:nvGrpSpPr>
        <p:grpSpPr>
          <a:xfrm>
            <a:off x="8292789" y="2241796"/>
            <a:ext cx="1339604" cy="1339604"/>
            <a:chOff x="0" y="0"/>
            <a:chExt cx="2679208" cy="2679208"/>
          </a:xfrm>
        </p:grpSpPr>
        <p:sp>
          <p:nvSpPr>
            <p:cNvPr id="13" name="Freeform 13"/>
            <p:cNvSpPr/>
            <p:nvPr/>
          </p:nvSpPr>
          <p:spPr>
            <a:xfrm>
              <a:off x="0" y="0"/>
              <a:ext cx="2679192" cy="2679192"/>
            </a:xfrm>
            <a:custGeom>
              <a:avLst/>
              <a:gdLst/>
              <a:ahLst/>
              <a:cxnLst/>
              <a:rect l="l" t="t" r="r" b="b"/>
              <a:pathLst>
                <a:path w="2679192" h="2679192">
                  <a:moveTo>
                    <a:pt x="0" y="1339596"/>
                  </a:moveTo>
                  <a:lnTo>
                    <a:pt x="1339596" y="0"/>
                  </a:lnTo>
                  <a:lnTo>
                    <a:pt x="2679192" y="1339596"/>
                  </a:lnTo>
                  <a:lnTo>
                    <a:pt x="1339596" y="2679192"/>
                  </a:lnTo>
                  <a:close/>
                </a:path>
              </a:pathLst>
            </a:custGeom>
            <a:solidFill>
              <a:srgbClr val="E72929"/>
            </a:solidFill>
          </p:spPr>
          <p:txBody>
            <a:bodyPr/>
            <a:lstStyle/>
            <a:p>
              <a:endParaRPr lang="en-US" sz="1200"/>
            </a:p>
          </p:txBody>
        </p:sp>
      </p:grpSp>
      <p:sp>
        <p:nvSpPr>
          <p:cNvPr id="18" name="Freeform 18"/>
          <p:cNvSpPr/>
          <p:nvPr/>
        </p:nvSpPr>
        <p:spPr>
          <a:xfrm>
            <a:off x="8685175" y="2634182"/>
            <a:ext cx="554833" cy="554833"/>
          </a:xfrm>
          <a:custGeom>
            <a:avLst/>
            <a:gdLst/>
            <a:ahLst/>
            <a:cxnLst/>
            <a:rect l="l" t="t" r="r" b="b"/>
            <a:pathLst>
              <a:path w="832250" h="832250">
                <a:moveTo>
                  <a:pt x="0" y="0"/>
                </a:moveTo>
                <a:lnTo>
                  <a:pt x="832250" y="0"/>
                </a:lnTo>
                <a:lnTo>
                  <a:pt x="832250" y="832250"/>
                </a:lnTo>
                <a:lnTo>
                  <a:pt x="0" y="832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sz="1200"/>
          </a:p>
        </p:txBody>
      </p:sp>
      <p:sp>
        <p:nvSpPr>
          <p:cNvPr id="19" name="Freeform 19"/>
          <p:cNvSpPr/>
          <p:nvPr/>
        </p:nvSpPr>
        <p:spPr>
          <a:xfrm>
            <a:off x="2951990" y="2634182"/>
            <a:ext cx="554833" cy="554833"/>
          </a:xfrm>
          <a:custGeom>
            <a:avLst/>
            <a:gdLst/>
            <a:ahLst/>
            <a:cxnLst/>
            <a:rect l="l" t="t" r="r" b="b"/>
            <a:pathLst>
              <a:path w="832250" h="832250">
                <a:moveTo>
                  <a:pt x="0" y="0"/>
                </a:moveTo>
                <a:lnTo>
                  <a:pt x="832251" y="0"/>
                </a:lnTo>
                <a:lnTo>
                  <a:pt x="832251" y="832250"/>
                </a:lnTo>
                <a:lnTo>
                  <a:pt x="0" y="83225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sz="1200"/>
          </a:p>
        </p:txBody>
      </p:sp>
      <p:sp>
        <p:nvSpPr>
          <p:cNvPr id="20" name="TextBox 20"/>
          <p:cNvSpPr txBox="1"/>
          <p:nvPr/>
        </p:nvSpPr>
        <p:spPr>
          <a:xfrm>
            <a:off x="1331709" y="3645138"/>
            <a:ext cx="3795397" cy="307777"/>
          </a:xfrm>
          <a:prstGeom prst="rect">
            <a:avLst/>
          </a:prstGeom>
        </p:spPr>
        <p:txBody>
          <a:bodyPr lIns="0" tIns="0" rIns="0" bIns="0" rtlCol="0" anchor="t">
            <a:spAutoFit/>
          </a:bodyPr>
          <a:lstStyle/>
          <a:p>
            <a:pPr algn="ctr">
              <a:lnSpc>
                <a:spcPts val="2400"/>
              </a:lnSpc>
            </a:pPr>
            <a:r>
              <a:rPr lang="en-US" sz="2000" b="1" dirty="0" err="1">
                <a:solidFill>
                  <a:srgbClr val="FFFFFF"/>
                </a:solidFill>
                <a:latin typeface="Futura Ultra-Bold"/>
                <a:ea typeface="Futura Ultra-Bold"/>
                <a:cs typeface="Futura Ultra-Bold"/>
                <a:sym typeface="Futura Ultra-Bold"/>
              </a:rPr>
              <a:t>Nguồn</a:t>
            </a:r>
            <a:r>
              <a:rPr lang="en-US" sz="2000" b="1" dirty="0">
                <a:solidFill>
                  <a:srgbClr val="FFFFFF"/>
                </a:solidFill>
                <a:latin typeface="Futura Ultra-Bold"/>
                <a:ea typeface="Futura Ultra-Bold"/>
                <a:cs typeface="Futura Ultra-Bold"/>
                <a:sym typeface="Futura Ultra-Bold"/>
              </a:rPr>
              <a:t> </a:t>
            </a:r>
            <a:r>
              <a:rPr lang="en-US" sz="2000" b="1" dirty="0" err="1">
                <a:solidFill>
                  <a:srgbClr val="FFFFFF"/>
                </a:solidFill>
                <a:latin typeface="Futura Ultra-Bold"/>
                <a:ea typeface="Futura Ultra-Bold"/>
                <a:cs typeface="Futura Ultra-Bold"/>
                <a:sym typeface="Futura Ultra-Bold"/>
              </a:rPr>
              <a:t>tài</a:t>
            </a:r>
            <a:r>
              <a:rPr lang="en-US" sz="2000" b="1" dirty="0">
                <a:solidFill>
                  <a:srgbClr val="FFFFFF"/>
                </a:solidFill>
                <a:latin typeface="Futura Ultra-Bold"/>
                <a:ea typeface="Futura Ultra-Bold"/>
                <a:cs typeface="Futura Ultra-Bold"/>
                <a:sym typeface="Futura Ultra-Bold"/>
              </a:rPr>
              <a:t> </a:t>
            </a:r>
            <a:r>
              <a:rPr lang="en-US" sz="2000" b="1" dirty="0" err="1">
                <a:solidFill>
                  <a:srgbClr val="FFFFFF"/>
                </a:solidFill>
                <a:latin typeface="Futura Ultra-Bold"/>
                <a:ea typeface="Futura Ultra-Bold"/>
                <a:cs typeface="Futura Ultra-Bold"/>
                <a:sym typeface="Futura Ultra-Bold"/>
              </a:rPr>
              <a:t>liệu</a:t>
            </a:r>
            <a:r>
              <a:rPr lang="en-US" sz="2000" b="1" dirty="0">
                <a:solidFill>
                  <a:srgbClr val="FFFFFF"/>
                </a:solidFill>
                <a:latin typeface="Futura Ultra-Bold"/>
                <a:ea typeface="Futura Ultra-Bold"/>
                <a:cs typeface="Futura Ultra-Bold"/>
                <a:sym typeface="Futura Ultra-Bold"/>
              </a:rPr>
              <a:t> 1</a:t>
            </a:r>
          </a:p>
        </p:txBody>
      </p:sp>
      <p:sp>
        <p:nvSpPr>
          <p:cNvPr id="21" name="TextBox 21"/>
          <p:cNvSpPr txBox="1"/>
          <p:nvPr/>
        </p:nvSpPr>
        <p:spPr>
          <a:xfrm>
            <a:off x="617623" y="4043648"/>
            <a:ext cx="5174477" cy="2528064"/>
          </a:xfrm>
          <a:prstGeom prst="rect">
            <a:avLst/>
          </a:prstGeom>
        </p:spPr>
        <p:txBody>
          <a:bodyPr wrap="square" lIns="0" tIns="0" rIns="0" bIns="0" rtlCol="0" anchor="t">
            <a:spAutoFit/>
          </a:bodyPr>
          <a:lstStyle/>
          <a:p>
            <a:pPr>
              <a:lnSpc>
                <a:spcPts val="2160"/>
              </a:lnSpc>
            </a:pPr>
            <a:r>
              <a:rPr lang="vi-VN" dirty="0">
                <a:solidFill>
                  <a:schemeClr val="bg1"/>
                </a:solidFill>
                <a:latin typeface="+mj-lt"/>
                <a:ea typeface="Futura"/>
                <a:cs typeface="Futura"/>
                <a:sym typeface="Futura"/>
              </a:rPr>
              <a:t>Tên bài báo: </a:t>
            </a:r>
            <a:r>
              <a:rPr lang="vi-VN" b="1" i="1" dirty="0">
                <a:solidFill>
                  <a:schemeClr val="bg1"/>
                </a:solidFill>
                <a:latin typeface="+mj-lt"/>
                <a:ea typeface="Futura"/>
                <a:cs typeface="Futura"/>
                <a:sym typeface="Futura"/>
              </a:rPr>
              <a:t>Yếu tố liên quan tới hành vi lối sống kém lành mạnh ở sinh viên tại Hà Nội năm 2023</a:t>
            </a:r>
            <a:endParaRPr lang="en-US" b="1" i="1" dirty="0">
              <a:solidFill>
                <a:schemeClr val="bg1"/>
              </a:solidFill>
              <a:latin typeface="+mj-lt"/>
              <a:ea typeface="Futura"/>
              <a:cs typeface="Futura"/>
              <a:sym typeface="Futura"/>
            </a:endParaRPr>
          </a:p>
          <a:p>
            <a:pPr>
              <a:lnSpc>
                <a:spcPts val="2160"/>
              </a:lnSpc>
            </a:pPr>
            <a:endParaRPr lang="vi-VN" dirty="0">
              <a:solidFill>
                <a:schemeClr val="bg1"/>
              </a:solidFill>
              <a:latin typeface="+mj-lt"/>
              <a:ea typeface="Futura"/>
              <a:cs typeface="Futura"/>
              <a:sym typeface="Futura"/>
            </a:endParaRPr>
          </a:p>
          <a:p>
            <a:pPr>
              <a:lnSpc>
                <a:spcPts val="2160"/>
              </a:lnSpc>
            </a:pPr>
            <a:r>
              <a:rPr lang="vi-VN" dirty="0">
                <a:solidFill>
                  <a:schemeClr val="bg1"/>
                </a:solidFill>
                <a:latin typeface="+mj-lt"/>
                <a:ea typeface="Futura"/>
                <a:cs typeface="Futura"/>
                <a:sym typeface="Futura"/>
              </a:rPr>
              <a:t>- Tác giả: Đào Văn Phương ( Tiến sĩ Trường đại học Y Hà Nội)</a:t>
            </a:r>
          </a:p>
          <a:p>
            <a:pPr>
              <a:lnSpc>
                <a:spcPts val="2160"/>
              </a:lnSpc>
            </a:pPr>
            <a:r>
              <a:rPr lang="vi-VN" dirty="0">
                <a:solidFill>
                  <a:schemeClr val="bg1"/>
                </a:solidFill>
                <a:latin typeface="+mj-lt"/>
                <a:ea typeface="Futura"/>
                <a:cs typeface="Futura"/>
                <a:sym typeface="Futura"/>
              </a:rPr>
              <a:t>- Tạp chí: Tạp chí Nghiên cứu Y học </a:t>
            </a:r>
          </a:p>
          <a:p>
            <a:pPr>
              <a:lnSpc>
                <a:spcPts val="2160"/>
              </a:lnSpc>
            </a:pPr>
            <a:r>
              <a:rPr lang="vi-VN" dirty="0">
                <a:solidFill>
                  <a:schemeClr val="bg1"/>
                </a:solidFill>
                <a:latin typeface="+mj-lt"/>
                <a:ea typeface="Futura"/>
                <a:cs typeface="Futura"/>
                <a:sym typeface="Futura"/>
              </a:rPr>
              <a:t>-</a:t>
            </a:r>
            <a:r>
              <a:rPr lang="en-US" dirty="0">
                <a:solidFill>
                  <a:schemeClr val="bg1"/>
                </a:solidFill>
                <a:latin typeface="+mj-lt"/>
                <a:ea typeface="Futura"/>
                <a:cs typeface="Futura"/>
                <a:sym typeface="Futura"/>
              </a:rPr>
              <a:t> </a:t>
            </a:r>
            <a:r>
              <a:rPr lang="vi-VN" dirty="0">
                <a:solidFill>
                  <a:schemeClr val="bg1"/>
                </a:solidFill>
                <a:latin typeface="+mj-lt"/>
                <a:ea typeface="Futura"/>
                <a:cs typeface="Futura"/>
                <a:sym typeface="Futura"/>
              </a:rPr>
              <a:t>Ngày xuất bản: 11/09/2024, số 180, tập 7 </a:t>
            </a:r>
            <a:r>
              <a:rPr lang="vi-VN" i="1" u="sng" dirty="0">
                <a:solidFill>
                  <a:schemeClr val="bg1"/>
                </a:solidFill>
                <a:latin typeface="+mj-lt"/>
                <a:ea typeface="Futura"/>
                <a:cs typeface="Futura"/>
                <a:sym typeface="Futura"/>
              </a:rPr>
              <a:t>https://tapchinghiencuuyhoc.vn/index.php/tcncyh/article/view/2524</a:t>
            </a:r>
            <a:endParaRPr lang="en-US" i="1" u="sng" dirty="0">
              <a:solidFill>
                <a:schemeClr val="bg1"/>
              </a:solidFill>
              <a:latin typeface="+mj-lt"/>
              <a:ea typeface="Futura"/>
              <a:cs typeface="Futura"/>
              <a:sym typeface="Futura"/>
            </a:endParaRPr>
          </a:p>
        </p:txBody>
      </p:sp>
      <p:sp>
        <p:nvSpPr>
          <p:cNvPr id="22" name="TextBox 22"/>
          <p:cNvSpPr txBox="1"/>
          <p:nvPr/>
        </p:nvSpPr>
        <p:spPr>
          <a:xfrm>
            <a:off x="7064888" y="3643688"/>
            <a:ext cx="3795397" cy="307777"/>
          </a:xfrm>
          <a:prstGeom prst="rect">
            <a:avLst/>
          </a:prstGeom>
        </p:spPr>
        <p:txBody>
          <a:bodyPr lIns="0" tIns="0" rIns="0" bIns="0" rtlCol="0" anchor="t">
            <a:spAutoFit/>
          </a:bodyPr>
          <a:lstStyle/>
          <a:p>
            <a:pPr algn="ctr">
              <a:lnSpc>
                <a:spcPts val="2400"/>
              </a:lnSpc>
            </a:pPr>
            <a:r>
              <a:rPr lang="en-US" sz="2000" b="1" dirty="0" err="1">
                <a:solidFill>
                  <a:srgbClr val="FFFFFF"/>
                </a:solidFill>
                <a:latin typeface="Futura Ultra-Bold"/>
                <a:ea typeface="Futura Ultra-Bold"/>
                <a:cs typeface="Futura Ultra-Bold"/>
                <a:sym typeface="Futura Ultra-Bold"/>
              </a:rPr>
              <a:t>Nguồn</a:t>
            </a:r>
            <a:r>
              <a:rPr lang="en-US" sz="2000" b="1" dirty="0">
                <a:solidFill>
                  <a:srgbClr val="FFFFFF"/>
                </a:solidFill>
                <a:latin typeface="Futura Ultra-Bold"/>
                <a:ea typeface="Futura Ultra-Bold"/>
                <a:cs typeface="Futura Ultra-Bold"/>
                <a:sym typeface="Futura Ultra-Bold"/>
              </a:rPr>
              <a:t> </a:t>
            </a:r>
            <a:r>
              <a:rPr lang="en-US" sz="2000" b="1" dirty="0" err="1">
                <a:solidFill>
                  <a:srgbClr val="FFFFFF"/>
                </a:solidFill>
                <a:latin typeface="Futura Ultra-Bold"/>
                <a:ea typeface="Futura Ultra-Bold"/>
                <a:cs typeface="Futura Ultra-Bold"/>
                <a:sym typeface="Futura Ultra-Bold"/>
              </a:rPr>
              <a:t>tài</a:t>
            </a:r>
            <a:r>
              <a:rPr lang="en-US" sz="2000" b="1" dirty="0">
                <a:solidFill>
                  <a:srgbClr val="FFFFFF"/>
                </a:solidFill>
                <a:latin typeface="Futura Ultra-Bold"/>
                <a:ea typeface="Futura Ultra-Bold"/>
                <a:cs typeface="Futura Ultra-Bold"/>
                <a:sym typeface="Futura Ultra-Bold"/>
              </a:rPr>
              <a:t> </a:t>
            </a:r>
            <a:r>
              <a:rPr lang="en-US" sz="2000" b="1" dirty="0" err="1">
                <a:solidFill>
                  <a:srgbClr val="FFFFFF"/>
                </a:solidFill>
                <a:latin typeface="Futura Ultra-Bold"/>
                <a:ea typeface="Futura Ultra-Bold"/>
                <a:cs typeface="Futura Ultra-Bold"/>
                <a:sym typeface="Futura Ultra-Bold"/>
              </a:rPr>
              <a:t>liệu</a:t>
            </a:r>
            <a:r>
              <a:rPr lang="en-US" sz="2000" b="1" dirty="0">
                <a:solidFill>
                  <a:srgbClr val="FFFFFF"/>
                </a:solidFill>
                <a:latin typeface="Futura Ultra-Bold"/>
                <a:ea typeface="Futura Ultra-Bold"/>
                <a:cs typeface="Futura Ultra-Bold"/>
                <a:sym typeface="Futura Ultra-Bold"/>
              </a:rPr>
              <a:t> 2</a:t>
            </a:r>
          </a:p>
        </p:txBody>
      </p:sp>
      <p:sp>
        <p:nvSpPr>
          <p:cNvPr id="23" name="TextBox 23"/>
          <p:cNvSpPr txBox="1"/>
          <p:nvPr/>
        </p:nvSpPr>
        <p:spPr>
          <a:xfrm>
            <a:off x="6551271" y="3989297"/>
            <a:ext cx="5175598" cy="2804870"/>
          </a:xfrm>
          <a:prstGeom prst="rect">
            <a:avLst/>
          </a:prstGeom>
        </p:spPr>
        <p:txBody>
          <a:bodyPr wrap="square" lIns="0" tIns="0" rIns="0" bIns="0" rtlCol="0" anchor="t">
            <a:spAutoFit/>
          </a:bodyPr>
          <a:lstStyle/>
          <a:p>
            <a:pPr>
              <a:lnSpc>
                <a:spcPts val="2160"/>
              </a:lnSpc>
            </a:pPr>
            <a:r>
              <a:rPr lang="en-US" dirty="0" err="1">
                <a:solidFill>
                  <a:schemeClr val="bg1"/>
                </a:solidFill>
                <a:latin typeface="Times New Roman" panose="02020603050405020304" pitchFamily="18" charset="0"/>
                <a:cs typeface="Times New Roman" panose="02020603050405020304" pitchFamily="18" charset="0"/>
                <a:sym typeface="Futura"/>
              </a:rPr>
              <a:t>Tên</a:t>
            </a: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bài</a:t>
            </a: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báo</a:t>
            </a:r>
            <a:r>
              <a:rPr lang="en-US"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Căng</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thẳng</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học</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tập</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trong</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sinh</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viên</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Việt</a:t>
            </a:r>
            <a:r>
              <a:rPr lang="en-US" b="1" i="1" dirty="0">
                <a:solidFill>
                  <a:schemeClr val="bg1"/>
                </a:solidFill>
                <a:latin typeface="Times New Roman" panose="02020603050405020304" pitchFamily="18" charset="0"/>
                <a:cs typeface="Times New Roman" panose="02020603050405020304" pitchFamily="18" charset="0"/>
                <a:sym typeface="Futura"/>
              </a:rPr>
              <a:t> Nam: </a:t>
            </a:r>
            <a:r>
              <a:rPr lang="en-US" b="1" i="1" dirty="0" err="1">
                <a:solidFill>
                  <a:schemeClr val="bg1"/>
                </a:solidFill>
                <a:latin typeface="Times New Roman" panose="02020603050405020304" pitchFamily="18" charset="0"/>
                <a:cs typeface="Times New Roman" panose="02020603050405020304" pitchFamily="18" charset="0"/>
                <a:sym typeface="Futura"/>
              </a:rPr>
              <a:t>Nghiên</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cứu</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theo</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chiều</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dọc</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ba</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năm</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về</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tác</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động</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của</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các</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yếu</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tố</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gia</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đình</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lối</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sống</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và</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học</a:t>
            </a:r>
            <a:r>
              <a:rPr lang="en-US" b="1" i="1" dirty="0">
                <a:solidFill>
                  <a:schemeClr val="bg1"/>
                </a:solidFill>
                <a:latin typeface="Times New Roman" panose="02020603050405020304" pitchFamily="18" charset="0"/>
                <a:cs typeface="Times New Roman" panose="02020603050405020304" pitchFamily="18" charset="0"/>
                <a:sym typeface="Futura"/>
              </a:rPr>
              <a:t> </a:t>
            </a:r>
            <a:r>
              <a:rPr lang="en-US" b="1" i="1" dirty="0" err="1">
                <a:solidFill>
                  <a:schemeClr val="bg1"/>
                </a:solidFill>
                <a:latin typeface="Times New Roman" panose="02020603050405020304" pitchFamily="18" charset="0"/>
                <a:cs typeface="Times New Roman" panose="02020603050405020304" pitchFamily="18" charset="0"/>
                <a:sym typeface="Futura"/>
              </a:rPr>
              <a:t>tập</a:t>
            </a:r>
            <a:endParaRPr lang="en-US" b="1" i="1" dirty="0">
              <a:solidFill>
                <a:schemeClr val="bg1"/>
              </a:solidFill>
              <a:latin typeface="Times New Roman" panose="02020603050405020304" pitchFamily="18" charset="0"/>
              <a:cs typeface="Times New Roman" panose="02020603050405020304" pitchFamily="18" charset="0"/>
              <a:sym typeface="Futura"/>
            </a:endParaRPr>
          </a:p>
          <a:p>
            <a:pPr>
              <a:lnSpc>
                <a:spcPts val="2160"/>
              </a:lnSpc>
            </a:pPr>
            <a:endParaRPr lang="en-US" i="1" u="sng" dirty="0">
              <a:solidFill>
                <a:schemeClr val="bg1"/>
              </a:solidFill>
              <a:latin typeface="Times New Roman" panose="02020603050405020304" pitchFamily="18" charset="0"/>
              <a:cs typeface="Times New Roman" panose="02020603050405020304" pitchFamily="18" charset="0"/>
              <a:sym typeface="Futura"/>
            </a:endParaRPr>
          </a:p>
          <a:p>
            <a:pPr>
              <a:lnSpc>
                <a:spcPts val="2160"/>
              </a:lnSpc>
            </a:pP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Tác</a:t>
            </a: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giả</a:t>
            </a:r>
            <a:r>
              <a:rPr lang="en-US" dirty="0">
                <a:solidFill>
                  <a:schemeClr val="bg1"/>
                </a:solidFill>
                <a:latin typeface="Times New Roman" panose="02020603050405020304" pitchFamily="18" charset="0"/>
                <a:cs typeface="Times New Roman" panose="02020603050405020304" pitchFamily="18" charset="0"/>
                <a:sym typeface="Futura"/>
              </a:rPr>
              <a:t>: Thao Vi Tran (</a:t>
            </a:r>
            <a:r>
              <a:rPr lang="en-US" dirty="0" err="1">
                <a:solidFill>
                  <a:schemeClr val="bg1"/>
                </a:solidFill>
                <a:latin typeface="Times New Roman" panose="02020603050405020304" pitchFamily="18" charset="0"/>
                <a:cs typeface="Times New Roman" panose="02020603050405020304" pitchFamily="18" charset="0"/>
                <a:sym typeface="Futura"/>
              </a:rPr>
              <a:t>nghiên</a:t>
            </a: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cứu</a:t>
            </a: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viên</a:t>
            </a:r>
            <a:r>
              <a:rPr lang="en-US" dirty="0">
                <a:solidFill>
                  <a:schemeClr val="bg1"/>
                </a:solidFill>
                <a:latin typeface="Times New Roman" panose="02020603050405020304" pitchFamily="18" charset="0"/>
                <a:cs typeface="Times New Roman" panose="02020603050405020304" pitchFamily="18" charset="0"/>
                <a:sym typeface="Futura"/>
              </a:rPr>
              <a:t> Y khoa </a:t>
            </a:r>
            <a:r>
              <a:rPr lang="en-US" dirty="0" err="1">
                <a:solidFill>
                  <a:schemeClr val="bg1"/>
                </a:solidFill>
                <a:latin typeface="Times New Roman" panose="02020603050405020304" pitchFamily="18" charset="0"/>
                <a:cs typeface="Times New Roman" panose="02020603050405020304" pitchFamily="18" charset="0"/>
                <a:sym typeface="Futura"/>
              </a:rPr>
              <a:t>thuộc</a:t>
            </a: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lĩnh</a:t>
            </a: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vực</a:t>
            </a:r>
            <a:r>
              <a:rPr lang="en-US" dirty="0">
                <a:solidFill>
                  <a:schemeClr val="bg1"/>
                </a:solidFill>
                <a:latin typeface="Times New Roman" panose="02020603050405020304" pitchFamily="18" charset="0"/>
                <a:cs typeface="Times New Roman" panose="02020603050405020304" pitchFamily="18" charset="0"/>
                <a:sym typeface="Futura"/>
              </a:rPr>
              <a:t> Y </a:t>
            </a:r>
            <a:r>
              <a:rPr lang="en-US" dirty="0" err="1">
                <a:solidFill>
                  <a:schemeClr val="bg1"/>
                </a:solidFill>
                <a:latin typeface="Times New Roman" panose="02020603050405020304" pitchFamily="18" charset="0"/>
                <a:cs typeface="Times New Roman" panose="02020603050405020304" pitchFamily="18" charset="0"/>
                <a:sym typeface="Futura"/>
              </a:rPr>
              <a:t>học</a:t>
            </a: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cộng</a:t>
            </a: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đồng</a:t>
            </a: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và</a:t>
            </a: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sức</a:t>
            </a: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khỏe</a:t>
            </a: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toàn</a:t>
            </a: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cầu</a:t>
            </a:r>
            <a:r>
              <a:rPr lang="en-US" dirty="0">
                <a:solidFill>
                  <a:schemeClr val="bg1"/>
                </a:solidFill>
                <a:latin typeface="Times New Roman" panose="02020603050405020304" pitchFamily="18" charset="0"/>
                <a:cs typeface="Times New Roman" panose="02020603050405020304" pitchFamily="18" charset="0"/>
                <a:sym typeface="Futura"/>
              </a:rPr>
              <a:t>)</a:t>
            </a:r>
          </a:p>
          <a:p>
            <a:pPr>
              <a:lnSpc>
                <a:spcPts val="2160"/>
              </a:lnSpc>
            </a:pP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Tạp</a:t>
            </a: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chí</a:t>
            </a:r>
            <a:r>
              <a:rPr lang="en-US" dirty="0">
                <a:solidFill>
                  <a:schemeClr val="bg1"/>
                </a:solidFill>
                <a:latin typeface="Times New Roman" panose="02020603050405020304" pitchFamily="18" charset="0"/>
                <a:cs typeface="Times New Roman" panose="02020603050405020304" pitchFamily="18" charset="0"/>
                <a:sym typeface="Futura"/>
              </a:rPr>
              <a:t>: Journal of Rural Medicine </a:t>
            </a:r>
          </a:p>
          <a:p>
            <a:pPr>
              <a:lnSpc>
                <a:spcPts val="2160"/>
              </a:lnSpc>
            </a:pP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Ngày</a:t>
            </a: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xuất</a:t>
            </a:r>
            <a:r>
              <a:rPr lang="en-US" dirty="0">
                <a:solidFill>
                  <a:schemeClr val="bg1"/>
                </a:solidFill>
                <a:latin typeface="Times New Roman" panose="02020603050405020304" pitchFamily="18" charset="0"/>
                <a:cs typeface="Times New Roman" panose="02020603050405020304" pitchFamily="18" charset="0"/>
                <a:sym typeface="Futura"/>
              </a:rPr>
              <a:t> </a:t>
            </a:r>
            <a:r>
              <a:rPr lang="en-US" dirty="0" err="1">
                <a:solidFill>
                  <a:schemeClr val="bg1"/>
                </a:solidFill>
                <a:latin typeface="Times New Roman" panose="02020603050405020304" pitchFamily="18" charset="0"/>
                <a:cs typeface="Times New Roman" panose="02020603050405020304" pitchFamily="18" charset="0"/>
                <a:sym typeface="Futura"/>
              </a:rPr>
              <a:t>bản</a:t>
            </a:r>
            <a:r>
              <a:rPr lang="en-US" dirty="0">
                <a:solidFill>
                  <a:schemeClr val="bg1"/>
                </a:solidFill>
                <a:latin typeface="Times New Roman" panose="02020603050405020304" pitchFamily="18" charset="0"/>
                <a:cs typeface="Times New Roman" panose="02020603050405020304" pitchFamily="18" charset="0"/>
                <a:sym typeface="Futura"/>
              </a:rPr>
              <a:t>: 01/10/2024, </a:t>
            </a:r>
            <a:r>
              <a:rPr lang="en-US" dirty="0" err="1">
                <a:solidFill>
                  <a:schemeClr val="bg1"/>
                </a:solidFill>
                <a:latin typeface="Times New Roman" panose="02020603050405020304" pitchFamily="18" charset="0"/>
                <a:cs typeface="Times New Roman" panose="02020603050405020304" pitchFamily="18" charset="0"/>
                <a:sym typeface="Futura"/>
              </a:rPr>
              <a:t>tập</a:t>
            </a:r>
            <a:r>
              <a:rPr lang="en-US" dirty="0">
                <a:solidFill>
                  <a:schemeClr val="bg1"/>
                </a:solidFill>
                <a:latin typeface="Times New Roman" panose="02020603050405020304" pitchFamily="18" charset="0"/>
                <a:cs typeface="Times New Roman" panose="02020603050405020304" pitchFamily="18" charset="0"/>
                <a:sym typeface="Futura"/>
              </a:rPr>
              <a:t> 19, </a:t>
            </a:r>
            <a:r>
              <a:rPr lang="en-US" dirty="0" err="1">
                <a:solidFill>
                  <a:schemeClr val="bg1"/>
                </a:solidFill>
                <a:latin typeface="Times New Roman" panose="02020603050405020304" pitchFamily="18" charset="0"/>
                <a:cs typeface="Times New Roman" panose="02020603050405020304" pitchFamily="18" charset="0"/>
                <a:sym typeface="Futura"/>
              </a:rPr>
              <a:t>số</a:t>
            </a:r>
            <a:r>
              <a:rPr lang="en-US" dirty="0">
                <a:solidFill>
                  <a:schemeClr val="bg1"/>
                </a:solidFill>
                <a:latin typeface="Times New Roman" panose="02020603050405020304" pitchFamily="18" charset="0"/>
                <a:cs typeface="Times New Roman" panose="02020603050405020304" pitchFamily="18" charset="0"/>
                <a:sym typeface="Futura"/>
              </a:rPr>
              <a:t> 4, </a:t>
            </a:r>
            <a:r>
              <a:rPr lang="en-US" dirty="0" err="1">
                <a:solidFill>
                  <a:schemeClr val="bg1"/>
                </a:solidFill>
                <a:latin typeface="Times New Roman" panose="02020603050405020304" pitchFamily="18" charset="0"/>
                <a:cs typeface="Times New Roman" panose="02020603050405020304" pitchFamily="18" charset="0"/>
                <a:sym typeface="Futura"/>
              </a:rPr>
              <a:t>trang</a:t>
            </a:r>
            <a:r>
              <a:rPr lang="en-US" dirty="0">
                <a:solidFill>
                  <a:schemeClr val="bg1"/>
                </a:solidFill>
                <a:latin typeface="Times New Roman" panose="02020603050405020304" pitchFamily="18" charset="0"/>
                <a:cs typeface="Times New Roman" panose="02020603050405020304" pitchFamily="18" charset="0"/>
                <a:sym typeface="Futura"/>
              </a:rPr>
              <a:t> 279–290</a:t>
            </a:r>
          </a:p>
          <a:p>
            <a:pPr>
              <a:lnSpc>
                <a:spcPts val="2160"/>
              </a:lnSpc>
            </a:pPr>
            <a:r>
              <a:rPr lang="en-US" i="1" u="sng" dirty="0">
                <a:solidFill>
                  <a:schemeClr val="bg1"/>
                </a:solidFill>
                <a:latin typeface="Times New Roman" panose="02020603050405020304" pitchFamily="18" charset="0"/>
                <a:cs typeface="Times New Roman" panose="02020603050405020304" pitchFamily="18" charset="0"/>
                <a:sym typeface="Futura"/>
              </a:rPr>
              <a:t>https://pubmed.ncbi.nlm.nih.gov/39355157/</a:t>
            </a:r>
          </a:p>
        </p:txBody>
      </p:sp>
      <p:grpSp>
        <p:nvGrpSpPr>
          <p:cNvPr id="25" name="Group 2">
            <a:extLst>
              <a:ext uri="{FF2B5EF4-FFF2-40B4-BE49-F238E27FC236}">
                <a16:creationId xmlns:a16="http://schemas.microsoft.com/office/drawing/2014/main" id="{0F5E9A58-F77B-45EB-9A6C-1C50E1A1FB4D}"/>
              </a:ext>
            </a:extLst>
          </p:cNvPr>
          <p:cNvGrpSpPr/>
          <p:nvPr/>
        </p:nvGrpSpPr>
        <p:grpSpPr>
          <a:xfrm>
            <a:off x="0" y="0"/>
            <a:ext cx="10860289" cy="777177"/>
            <a:chOff x="0" y="0"/>
            <a:chExt cx="12192000" cy="1554290"/>
          </a:xfrm>
        </p:grpSpPr>
        <p:sp>
          <p:nvSpPr>
            <p:cNvPr id="26" name="Freeform 3">
              <a:extLst>
                <a:ext uri="{FF2B5EF4-FFF2-40B4-BE49-F238E27FC236}">
                  <a16:creationId xmlns:a16="http://schemas.microsoft.com/office/drawing/2014/main" id="{C9D697E6-83CA-413E-AABC-18B753350CF1}"/>
                </a:ext>
              </a:extLst>
            </p:cNvPr>
            <p:cNvSpPr/>
            <p:nvPr/>
          </p:nvSpPr>
          <p:spPr>
            <a:xfrm>
              <a:off x="0" y="0"/>
              <a:ext cx="12192000" cy="1554226"/>
            </a:xfrm>
            <a:custGeom>
              <a:avLst/>
              <a:gdLst/>
              <a:ahLst/>
              <a:cxnLst/>
              <a:rect l="l" t="t" r="r" b="b"/>
              <a:pathLst>
                <a:path w="12192000" h="1554226">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txBody>
            <a:bodyPr/>
            <a:lstStyle/>
            <a:p>
              <a:endParaRPr lang="en-US" sz="2400" dirty="0"/>
            </a:p>
          </p:txBody>
        </p:sp>
      </p:grpSp>
      <p:grpSp>
        <p:nvGrpSpPr>
          <p:cNvPr id="27" name="Group 4">
            <a:extLst>
              <a:ext uri="{FF2B5EF4-FFF2-40B4-BE49-F238E27FC236}">
                <a16:creationId xmlns:a16="http://schemas.microsoft.com/office/drawing/2014/main" id="{7CA4B9DB-7DA6-4E8F-BB89-3BAD808A29E4}"/>
              </a:ext>
            </a:extLst>
          </p:cNvPr>
          <p:cNvGrpSpPr/>
          <p:nvPr/>
        </p:nvGrpSpPr>
        <p:grpSpPr>
          <a:xfrm>
            <a:off x="0" y="-1"/>
            <a:ext cx="624205" cy="777145"/>
            <a:chOff x="0" y="0"/>
            <a:chExt cx="1248410" cy="1554290"/>
          </a:xfrm>
        </p:grpSpPr>
        <p:sp>
          <p:nvSpPr>
            <p:cNvPr id="28" name="Freeform 5">
              <a:extLst>
                <a:ext uri="{FF2B5EF4-FFF2-40B4-BE49-F238E27FC236}">
                  <a16:creationId xmlns:a16="http://schemas.microsoft.com/office/drawing/2014/main" id="{627FE436-4B4B-4B9F-A58B-1D55D20B4DB4}"/>
                </a:ext>
              </a:extLst>
            </p:cNvPr>
            <p:cNvSpPr/>
            <p:nvPr/>
          </p:nvSpPr>
          <p:spPr>
            <a:xfrm>
              <a:off x="0" y="0"/>
              <a:ext cx="1248410" cy="1554353"/>
            </a:xfrm>
            <a:custGeom>
              <a:avLst/>
              <a:gdLst/>
              <a:ahLst/>
              <a:cxnLst/>
              <a:rect l="l" t="t" r="r" b="b"/>
              <a:pathLst>
                <a:path w="1248410" h="1554353">
                  <a:moveTo>
                    <a:pt x="0" y="0"/>
                  </a:moveTo>
                  <a:lnTo>
                    <a:pt x="471297" y="0"/>
                  </a:lnTo>
                  <a:lnTo>
                    <a:pt x="1248410" y="777113"/>
                  </a:lnTo>
                  <a:lnTo>
                    <a:pt x="471297" y="1554353"/>
                  </a:lnTo>
                  <a:lnTo>
                    <a:pt x="0" y="1554353"/>
                  </a:lnTo>
                  <a:lnTo>
                    <a:pt x="0" y="0"/>
                  </a:lnTo>
                  <a:close/>
                </a:path>
              </a:pathLst>
            </a:custGeom>
            <a:solidFill>
              <a:srgbClr val="E72929"/>
            </a:solidFill>
          </p:spPr>
          <p:txBody>
            <a:bodyPr/>
            <a:lstStyle/>
            <a:p>
              <a:endParaRPr lang="en-US" sz="2400"/>
            </a:p>
          </p:txBody>
        </p:sp>
      </p:grpSp>
      <p:sp>
        <p:nvSpPr>
          <p:cNvPr id="29" name="TextBox 18">
            <a:extLst>
              <a:ext uri="{FF2B5EF4-FFF2-40B4-BE49-F238E27FC236}">
                <a16:creationId xmlns:a16="http://schemas.microsoft.com/office/drawing/2014/main" id="{6B714FF0-F222-4D6E-ABC6-252AA5203C33}"/>
              </a:ext>
            </a:extLst>
          </p:cNvPr>
          <p:cNvSpPr txBox="1"/>
          <p:nvPr/>
        </p:nvSpPr>
        <p:spPr>
          <a:xfrm>
            <a:off x="695325" y="64328"/>
            <a:ext cx="10053204" cy="692497"/>
          </a:xfrm>
          <a:prstGeom prst="rect">
            <a:avLst/>
          </a:prstGeom>
        </p:spPr>
        <p:txBody>
          <a:bodyPr wrap="square" lIns="0" tIns="0" rIns="0" bIns="0" rtlCol="0" anchor="t">
            <a:spAutoFit/>
          </a:bodyPr>
          <a:lstStyle/>
          <a:p>
            <a:pPr>
              <a:lnSpc>
                <a:spcPts val="1833"/>
              </a:lnSpc>
            </a:pPr>
            <a:r>
              <a:rPr lang="en-US" b="1" dirty="0" err="1">
                <a:solidFill>
                  <a:srgbClr val="403C4E"/>
                </a:solidFill>
                <a:latin typeface="Times New Roman" panose="02020603050405020304" pitchFamily="18" charset="0"/>
                <a:ea typeface="Merriweather Bold" pitchFamily="34" charset="-122"/>
                <a:cs typeface="Times New Roman" panose="02020603050405020304" pitchFamily="18" charset="0"/>
              </a:rPr>
              <a:t>Luận</a:t>
            </a:r>
            <a:r>
              <a:rPr lang="en-US" b="1" dirty="0">
                <a:solidFill>
                  <a:srgbClr val="403C4E"/>
                </a:solidFill>
                <a:latin typeface="Times New Roman" panose="02020603050405020304" pitchFamily="18" charset="0"/>
                <a:ea typeface="Merriweather Bold" pitchFamily="34" charset="-122"/>
                <a:cs typeface="Times New Roman" panose="02020603050405020304" pitchFamily="18" charset="0"/>
              </a:rPr>
              <a:t> </a:t>
            </a:r>
            <a:r>
              <a:rPr lang="en-US" b="1" dirty="0" err="1">
                <a:solidFill>
                  <a:srgbClr val="403C4E"/>
                </a:solidFill>
                <a:latin typeface="Times New Roman" panose="02020603050405020304" pitchFamily="18" charset="0"/>
                <a:ea typeface="Merriweather Bold" pitchFamily="34" charset="-122"/>
                <a:cs typeface="Times New Roman" panose="02020603050405020304" pitchFamily="18" charset="0"/>
              </a:rPr>
              <a:t>điểm</a:t>
            </a:r>
            <a:r>
              <a:rPr lang="en-US" b="1" dirty="0">
                <a:solidFill>
                  <a:srgbClr val="403C4E"/>
                </a:solidFill>
                <a:latin typeface="Times New Roman" panose="02020603050405020304" pitchFamily="18" charset="0"/>
                <a:ea typeface="Merriweather Bold" pitchFamily="34" charset="-122"/>
                <a:cs typeface="Times New Roman" panose="02020603050405020304" pitchFamily="18" charset="0"/>
              </a:rPr>
              <a:t> 3. </a:t>
            </a:r>
            <a:r>
              <a:rPr lang="vi-VN" b="1" dirty="0">
                <a:solidFill>
                  <a:srgbClr val="403C4E"/>
                </a:solidFill>
                <a:latin typeface="Times New Roman" panose="02020603050405020304" pitchFamily="18" charset="0"/>
                <a:ea typeface="Merriweather Bold" pitchFamily="34" charset="-122"/>
                <a:cs typeface="Times New Roman" panose="02020603050405020304" pitchFamily="18" charset="0"/>
              </a:rPr>
              <a:t>Việc cải thiện sinh hoạt của sinh viên đòi hỏi sự phối hợp đồng thời giữa sinh viên, gia đình và nhà trường</a:t>
            </a:r>
            <a:r>
              <a:rPr lang="en-US" b="1" dirty="0">
                <a:solidFill>
                  <a:srgbClr val="403C4E"/>
                </a:solidFill>
                <a:latin typeface="Times New Roman" panose="02020603050405020304" pitchFamily="18" charset="0"/>
                <a:ea typeface="Merriweather Bold" pitchFamily="34" charset="-122"/>
                <a:cs typeface="Times New Roman" panose="02020603050405020304" pitchFamily="18" charset="0"/>
              </a:rPr>
              <a:t>. </a:t>
            </a:r>
            <a:r>
              <a:rPr lang="vi-VN" b="1" dirty="0">
                <a:solidFill>
                  <a:srgbClr val="403C4E"/>
                </a:solidFill>
                <a:latin typeface="Times New Roman" panose="02020603050405020304" pitchFamily="18" charset="0"/>
                <a:ea typeface="Merriweather Bold" pitchFamily="34" charset="-122"/>
                <a:cs typeface="Times New Roman" panose="02020603050405020304" pitchFamily="18" charset="0"/>
              </a:rPr>
              <a:t>Sinh viên cần tự rèn luyện quản lý thời gian, gia đình định hướng và nhà trường hỗ trợ giáo dục sức khỏe để duy trì sinh hoạt ổn định, từ đó nâng cao kết quả học tập.</a:t>
            </a:r>
          </a:p>
        </p:txBody>
      </p:sp>
      <p:grpSp>
        <p:nvGrpSpPr>
          <p:cNvPr id="33" name="Group 32">
            <a:extLst>
              <a:ext uri="{FF2B5EF4-FFF2-40B4-BE49-F238E27FC236}">
                <a16:creationId xmlns:a16="http://schemas.microsoft.com/office/drawing/2014/main" id="{26727C5E-D8D9-4384-9CC3-7EE1E8B006AA}"/>
              </a:ext>
            </a:extLst>
          </p:cNvPr>
          <p:cNvGrpSpPr/>
          <p:nvPr/>
        </p:nvGrpSpPr>
        <p:grpSpPr>
          <a:xfrm>
            <a:off x="4351651" y="1224682"/>
            <a:ext cx="3488692" cy="1013412"/>
            <a:chOff x="4351654" y="1132187"/>
            <a:chExt cx="3488692" cy="1013412"/>
          </a:xfrm>
        </p:grpSpPr>
        <p:grpSp>
          <p:nvGrpSpPr>
            <p:cNvPr id="30" name="Group 9">
              <a:extLst>
                <a:ext uri="{FF2B5EF4-FFF2-40B4-BE49-F238E27FC236}">
                  <a16:creationId xmlns:a16="http://schemas.microsoft.com/office/drawing/2014/main" id="{944811C5-D154-4E87-AE39-53F3B9B4B8F9}"/>
                </a:ext>
              </a:extLst>
            </p:cNvPr>
            <p:cNvGrpSpPr/>
            <p:nvPr/>
          </p:nvGrpSpPr>
          <p:grpSpPr>
            <a:xfrm>
              <a:off x="4351654" y="1132187"/>
              <a:ext cx="3488692" cy="1013412"/>
              <a:chOff x="0" y="0"/>
              <a:chExt cx="9627872" cy="1351216"/>
            </a:xfrm>
          </p:grpSpPr>
          <p:sp>
            <p:nvSpPr>
              <p:cNvPr id="31" name="Freeform 10">
                <a:extLst>
                  <a:ext uri="{FF2B5EF4-FFF2-40B4-BE49-F238E27FC236}">
                    <a16:creationId xmlns:a16="http://schemas.microsoft.com/office/drawing/2014/main" id="{80B4D955-4BAD-4FE8-A993-5520DA769057}"/>
                  </a:ext>
                </a:extLst>
              </p:cNvPr>
              <p:cNvSpPr/>
              <p:nvPr/>
            </p:nvSpPr>
            <p:spPr>
              <a:xfrm>
                <a:off x="0" y="0"/>
                <a:ext cx="9627870" cy="1351153"/>
              </a:xfrm>
              <a:custGeom>
                <a:avLst/>
                <a:gdLst/>
                <a:ahLst/>
                <a:cxnLst/>
                <a:rect l="l" t="t" r="r" b="b"/>
                <a:pathLst>
                  <a:path w="9627870" h="1351153">
                    <a:moveTo>
                      <a:pt x="0" y="0"/>
                    </a:moveTo>
                    <a:lnTo>
                      <a:pt x="9627870" y="0"/>
                    </a:lnTo>
                    <a:lnTo>
                      <a:pt x="9627870" y="1351153"/>
                    </a:lnTo>
                    <a:lnTo>
                      <a:pt x="0" y="1351153"/>
                    </a:lnTo>
                    <a:close/>
                  </a:path>
                </a:pathLst>
              </a:custGeom>
              <a:solidFill>
                <a:srgbClr val="E72929"/>
              </a:solidFill>
            </p:spPr>
            <p:txBody>
              <a:bodyPr/>
              <a:lstStyle/>
              <a:p>
                <a:endParaRPr lang="en-US" dirty="0"/>
              </a:p>
            </p:txBody>
          </p:sp>
        </p:grpSp>
        <p:sp>
          <p:nvSpPr>
            <p:cNvPr id="32" name="TextBox 31">
              <a:extLst>
                <a:ext uri="{FF2B5EF4-FFF2-40B4-BE49-F238E27FC236}">
                  <a16:creationId xmlns:a16="http://schemas.microsoft.com/office/drawing/2014/main" id="{1E0B4E24-288A-43CC-A3AB-D26E3FC329B7}"/>
                </a:ext>
              </a:extLst>
            </p:cNvPr>
            <p:cNvSpPr txBox="1"/>
            <p:nvPr/>
          </p:nvSpPr>
          <p:spPr>
            <a:xfrm>
              <a:off x="4775200" y="1271358"/>
              <a:ext cx="2438400" cy="707886"/>
            </a:xfrm>
            <a:prstGeom prst="rect">
              <a:avLst/>
            </a:prstGeom>
            <a:noFill/>
          </p:spPr>
          <p:txBody>
            <a:bodyPr wrap="square" rtlCol="0">
              <a:spAutoFit/>
            </a:bodyPr>
            <a:lstStyle/>
            <a:p>
              <a:pPr algn="ctr">
                <a:lnSpc>
                  <a:spcPts val="2400"/>
                </a:lnSpc>
              </a:pPr>
              <a:r>
                <a:rPr lang="en-US" sz="2000" b="1" dirty="0" err="1">
                  <a:solidFill>
                    <a:srgbClr val="FFFFFF"/>
                  </a:solidFill>
                  <a:latin typeface="Futura Ultra-Bold"/>
                </a:rPr>
                <a:t>Nguồn</a:t>
              </a:r>
              <a:r>
                <a:rPr lang="en-US" sz="2000" b="1" dirty="0">
                  <a:solidFill>
                    <a:srgbClr val="FFFFFF"/>
                  </a:solidFill>
                  <a:latin typeface="Futura Ultra-Bold"/>
                </a:rPr>
                <a:t> </a:t>
              </a:r>
              <a:r>
                <a:rPr lang="en-US" sz="2000" b="1" dirty="0" err="1">
                  <a:solidFill>
                    <a:srgbClr val="FFFFFF"/>
                  </a:solidFill>
                  <a:latin typeface="Futura Ultra-Bold"/>
                </a:rPr>
                <a:t>tài</a:t>
              </a:r>
              <a:r>
                <a:rPr lang="en-US" sz="2000" b="1" dirty="0">
                  <a:solidFill>
                    <a:srgbClr val="FFFFFF"/>
                  </a:solidFill>
                  <a:latin typeface="Futura Ultra-Bold"/>
                </a:rPr>
                <a:t> </a:t>
              </a:r>
              <a:r>
                <a:rPr lang="en-US" sz="2000" b="1" dirty="0" err="1">
                  <a:solidFill>
                    <a:srgbClr val="FFFFFF"/>
                  </a:solidFill>
                  <a:latin typeface="Futura Ultra-Bold"/>
                </a:rPr>
                <a:t>liệu</a:t>
              </a:r>
              <a:r>
                <a:rPr lang="en-US" sz="2000" b="1" dirty="0">
                  <a:solidFill>
                    <a:srgbClr val="FFFFFF"/>
                  </a:solidFill>
                  <a:latin typeface="Futura Ultra-Bold"/>
                </a:rPr>
                <a:t> </a:t>
              </a:r>
              <a:r>
                <a:rPr lang="en-US" sz="2000" b="1" dirty="0" err="1">
                  <a:solidFill>
                    <a:srgbClr val="FFFFFF"/>
                  </a:solidFill>
                  <a:latin typeface="Futura Ultra-Bold"/>
                </a:rPr>
                <a:t>cho</a:t>
              </a:r>
              <a:r>
                <a:rPr lang="en-US" sz="2000" b="1" dirty="0">
                  <a:solidFill>
                    <a:srgbClr val="FFFFFF"/>
                  </a:solidFill>
                  <a:latin typeface="Futura Ultra-Bold"/>
                </a:rPr>
                <a:t> </a:t>
              </a:r>
              <a:r>
                <a:rPr lang="en-US" sz="2000" b="1" dirty="0" err="1">
                  <a:solidFill>
                    <a:srgbClr val="FFFFFF"/>
                  </a:solidFill>
                  <a:latin typeface="Futura Ultra-Bold"/>
                </a:rPr>
                <a:t>luận</a:t>
              </a:r>
              <a:r>
                <a:rPr lang="en-US" sz="2000" b="1" dirty="0">
                  <a:solidFill>
                    <a:srgbClr val="FFFFFF"/>
                  </a:solidFill>
                  <a:latin typeface="Futura Ultra-Bold"/>
                </a:rPr>
                <a:t> </a:t>
              </a:r>
              <a:r>
                <a:rPr lang="en-US" sz="2000" b="1" dirty="0" err="1">
                  <a:solidFill>
                    <a:srgbClr val="FFFFFF"/>
                  </a:solidFill>
                  <a:latin typeface="Futura Ultra-Bold"/>
                </a:rPr>
                <a:t>cứ</a:t>
              </a:r>
              <a:r>
                <a:rPr lang="en-US" sz="2000" b="1" dirty="0">
                  <a:solidFill>
                    <a:srgbClr val="FFFFFF"/>
                  </a:solidFill>
                  <a:latin typeface="Futura Ultra-Bold"/>
                </a:rPr>
                <a:t> </a:t>
              </a:r>
              <a:r>
                <a:rPr lang="en-US" sz="2000" b="1" dirty="0" err="1">
                  <a:solidFill>
                    <a:srgbClr val="FFFFFF"/>
                  </a:solidFill>
                  <a:latin typeface="Futura Ultra-Bold"/>
                </a:rPr>
                <a:t>lý</a:t>
              </a:r>
              <a:r>
                <a:rPr lang="en-US" sz="2000" b="1" dirty="0">
                  <a:solidFill>
                    <a:srgbClr val="FFFFFF"/>
                  </a:solidFill>
                  <a:latin typeface="Futura Ultra-Bold"/>
                </a:rPr>
                <a:t> </a:t>
              </a:r>
              <a:r>
                <a:rPr lang="en-US" sz="2000" b="1" dirty="0" err="1">
                  <a:solidFill>
                    <a:srgbClr val="FFFFFF"/>
                  </a:solidFill>
                  <a:latin typeface="Futura Ultra-Bold"/>
                </a:rPr>
                <a:t>thuyết</a:t>
              </a:r>
              <a:endParaRPr lang="en-US" sz="2000" b="1" dirty="0">
                <a:solidFill>
                  <a:srgbClr val="FFFFFF"/>
                </a:solidFill>
                <a:latin typeface="Futura Ultra-Bold"/>
              </a:endParaRPr>
            </a:p>
          </p:txBody>
        </p:sp>
      </p:grpSp>
      <p:sp>
        <p:nvSpPr>
          <p:cNvPr id="36" name="Arrow: Right 35">
            <a:extLst>
              <a:ext uri="{FF2B5EF4-FFF2-40B4-BE49-F238E27FC236}">
                <a16:creationId xmlns:a16="http://schemas.microsoft.com/office/drawing/2014/main" id="{329F39BF-7ED1-4395-949A-E683EEB5D27A}"/>
              </a:ext>
            </a:extLst>
          </p:cNvPr>
          <p:cNvSpPr/>
          <p:nvPr/>
        </p:nvSpPr>
        <p:spPr>
          <a:xfrm rot="7201349">
            <a:off x="3959958" y="2397090"/>
            <a:ext cx="538779" cy="318304"/>
          </a:xfrm>
          <a:prstGeom prst="rightArrow">
            <a:avLst>
              <a:gd name="adj1" fmla="val 50000"/>
              <a:gd name="adj2" fmla="val 6915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row: Right 37">
            <a:extLst>
              <a:ext uri="{FF2B5EF4-FFF2-40B4-BE49-F238E27FC236}">
                <a16:creationId xmlns:a16="http://schemas.microsoft.com/office/drawing/2014/main" id="{49D6C570-5BF9-4E9F-BA57-727D12BF1A58}"/>
              </a:ext>
            </a:extLst>
          </p:cNvPr>
          <p:cNvSpPr/>
          <p:nvPr/>
        </p:nvSpPr>
        <p:spPr>
          <a:xfrm rot="3680197">
            <a:off x="7840648" y="2395360"/>
            <a:ext cx="538779" cy="318304"/>
          </a:xfrm>
          <a:prstGeom prst="rightArrow">
            <a:avLst>
              <a:gd name="adj1" fmla="val 50000"/>
              <a:gd name="adj2" fmla="val 6915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20"/>
          <p:cNvGrpSpPr/>
          <p:nvPr/>
        </p:nvGrpSpPr>
        <p:grpSpPr>
          <a:xfrm>
            <a:off x="10620676" y="2629842"/>
            <a:ext cx="876002" cy="876002"/>
            <a:chOff x="0" y="0"/>
            <a:chExt cx="1752004" cy="1752004"/>
          </a:xfrm>
        </p:grpSpPr>
        <p:sp>
          <p:nvSpPr>
            <p:cNvPr id="21" name="Freeform 21"/>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26" name="Group 26"/>
          <p:cNvGrpSpPr/>
          <p:nvPr/>
        </p:nvGrpSpPr>
        <p:grpSpPr>
          <a:xfrm>
            <a:off x="10620676" y="4595802"/>
            <a:ext cx="876002" cy="876002"/>
            <a:chOff x="0" y="0"/>
            <a:chExt cx="1752004" cy="1752004"/>
          </a:xfrm>
        </p:grpSpPr>
        <p:sp>
          <p:nvSpPr>
            <p:cNvPr id="27" name="Freeform 27"/>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sp>
        <p:nvSpPr>
          <p:cNvPr id="39" name="TextBox 39"/>
          <p:cNvSpPr txBox="1"/>
          <p:nvPr/>
        </p:nvSpPr>
        <p:spPr>
          <a:xfrm>
            <a:off x="774589" y="4464938"/>
            <a:ext cx="2260398" cy="307777"/>
          </a:xfrm>
          <a:prstGeom prst="rect">
            <a:avLst/>
          </a:prstGeom>
        </p:spPr>
        <p:txBody>
          <a:bodyPr lIns="0" tIns="0" rIns="0" bIns="0" rtlCol="0" anchor="t">
            <a:spAutoFit/>
          </a:bodyPr>
          <a:lstStyle/>
          <a:p>
            <a:pPr>
              <a:lnSpc>
                <a:spcPts val="2400"/>
              </a:lnSpc>
            </a:pPr>
            <a:r>
              <a:rPr lang="en-US" sz="2000" b="1">
                <a:solidFill>
                  <a:srgbClr val="FFFFFF"/>
                </a:solidFill>
                <a:latin typeface="Futura Ultra-Bold"/>
                <a:ea typeface="Futura Ultra-Bold"/>
                <a:cs typeface="Futura Ultra-Bold"/>
                <a:sym typeface="Futura Ultra-Bold"/>
              </a:rPr>
              <a:t>Vision</a:t>
            </a:r>
          </a:p>
        </p:txBody>
      </p:sp>
      <p:grpSp>
        <p:nvGrpSpPr>
          <p:cNvPr id="43" name="Group 14">
            <a:extLst>
              <a:ext uri="{FF2B5EF4-FFF2-40B4-BE49-F238E27FC236}">
                <a16:creationId xmlns:a16="http://schemas.microsoft.com/office/drawing/2014/main" id="{758AF59B-B72C-4D24-88CB-79C190802873}"/>
              </a:ext>
            </a:extLst>
          </p:cNvPr>
          <p:cNvGrpSpPr/>
          <p:nvPr/>
        </p:nvGrpSpPr>
        <p:grpSpPr>
          <a:xfrm>
            <a:off x="0" y="0"/>
            <a:ext cx="6060271" cy="505867"/>
            <a:chOff x="0" y="0"/>
            <a:chExt cx="12192000" cy="1554290"/>
          </a:xfrm>
        </p:grpSpPr>
        <p:sp>
          <p:nvSpPr>
            <p:cNvPr id="44" name="Freeform 15">
              <a:extLst>
                <a:ext uri="{FF2B5EF4-FFF2-40B4-BE49-F238E27FC236}">
                  <a16:creationId xmlns:a16="http://schemas.microsoft.com/office/drawing/2014/main" id="{68E1277B-7F83-4373-A0D3-57388A54BAA2}"/>
                </a:ext>
              </a:extLst>
            </p:cNvPr>
            <p:cNvSpPr/>
            <p:nvPr/>
          </p:nvSpPr>
          <p:spPr>
            <a:xfrm>
              <a:off x="0" y="0"/>
              <a:ext cx="12192000" cy="1554226"/>
            </a:xfrm>
            <a:custGeom>
              <a:avLst/>
              <a:gdLst/>
              <a:ahLst/>
              <a:cxnLst/>
              <a:rect l="l" t="t" r="r" b="b"/>
              <a:pathLst>
                <a:path w="12192000" h="1554226">
                  <a:moveTo>
                    <a:pt x="0" y="0"/>
                  </a:moveTo>
                  <a:lnTo>
                    <a:pt x="2458720" y="0"/>
                  </a:lnTo>
                  <a:lnTo>
                    <a:pt x="2600960" y="0"/>
                  </a:lnTo>
                  <a:lnTo>
                    <a:pt x="4871720" y="0"/>
                  </a:lnTo>
                  <a:lnTo>
                    <a:pt x="5059680" y="0"/>
                  </a:lnTo>
                  <a:lnTo>
                    <a:pt x="5603367" y="0"/>
                  </a:lnTo>
                  <a:lnTo>
                    <a:pt x="5623560" y="0"/>
                  </a:lnTo>
                  <a:lnTo>
                    <a:pt x="6355207" y="0"/>
                  </a:lnTo>
                  <a:lnTo>
                    <a:pt x="7330440" y="0"/>
                  </a:lnTo>
                  <a:lnTo>
                    <a:pt x="7472680" y="0"/>
                  </a:lnTo>
                  <a:lnTo>
                    <a:pt x="8062087" y="0"/>
                  </a:lnTo>
                  <a:lnTo>
                    <a:pt x="8082280" y="0"/>
                  </a:lnTo>
                  <a:lnTo>
                    <a:pt x="8204327" y="0"/>
                  </a:lnTo>
                  <a:lnTo>
                    <a:pt x="8224520" y="0"/>
                  </a:lnTo>
                  <a:lnTo>
                    <a:pt x="8813927" y="0"/>
                  </a:lnTo>
                  <a:lnTo>
                    <a:pt x="8956167" y="0"/>
                  </a:lnTo>
                  <a:lnTo>
                    <a:pt x="9931400" y="0"/>
                  </a:lnTo>
                  <a:lnTo>
                    <a:pt x="10663047" y="0"/>
                  </a:lnTo>
                  <a:lnTo>
                    <a:pt x="10683240" y="0"/>
                  </a:lnTo>
                  <a:lnTo>
                    <a:pt x="11414887" y="0"/>
                  </a:lnTo>
                  <a:lnTo>
                    <a:pt x="12192000" y="777113"/>
                  </a:lnTo>
                  <a:lnTo>
                    <a:pt x="11414887" y="1554226"/>
                  </a:lnTo>
                  <a:lnTo>
                    <a:pt x="10683240" y="1554226"/>
                  </a:lnTo>
                  <a:lnTo>
                    <a:pt x="10663047" y="1554226"/>
                  </a:lnTo>
                  <a:lnTo>
                    <a:pt x="9931400" y="1554226"/>
                  </a:lnTo>
                  <a:lnTo>
                    <a:pt x="8956167" y="1554226"/>
                  </a:lnTo>
                  <a:lnTo>
                    <a:pt x="8813927" y="1554226"/>
                  </a:lnTo>
                  <a:lnTo>
                    <a:pt x="8224520" y="1554226"/>
                  </a:lnTo>
                  <a:lnTo>
                    <a:pt x="8204326" y="1554226"/>
                  </a:lnTo>
                  <a:lnTo>
                    <a:pt x="8082280" y="1554226"/>
                  </a:lnTo>
                  <a:lnTo>
                    <a:pt x="8062087" y="1554226"/>
                  </a:lnTo>
                  <a:lnTo>
                    <a:pt x="7472680" y="1554226"/>
                  </a:lnTo>
                  <a:lnTo>
                    <a:pt x="7330440" y="1554226"/>
                  </a:lnTo>
                  <a:lnTo>
                    <a:pt x="6355207" y="1554226"/>
                  </a:lnTo>
                  <a:lnTo>
                    <a:pt x="5623560" y="1554226"/>
                  </a:lnTo>
                  <a:lnTo>
                    <a:pt x="5603367" y="1554226"/>
                  </a:lnTo>
                  <a:lnTo>
                    <a:pt x="5059680" y="1554226"/>
                  </a:lnTo>
                  <a:lnTo>
                    <a:pt x="4871720" y="1554226"/>
                  </a:lnTo>
                  <a:lnTo>
                    <a:pt x="2600960" y="1554226"/>
                  </a:lnTo>
                  <a:lnTo>
                    <a:pt x="2458720" y="1554226"/>
                  </a:lnTo>
                  <a:lnTo>
                    <a:pt x="0" y="1554226"/>
                  </a:lnTo>
                  <a:close/>
                </a:path>
              </a:pathLst>
            </a:custGeom>
            <a:solidFill>
              <a:srgbClr val="DDDDDD"/>
            </a:solidFill>
          </p:spPr>
          <p:txBody>
            <a:bodyPr/>
            <a:lstStyle/>
            <a:p>
              <a:endParaRPr lang="en-US" sz="1200"/>
            </a:p>
          </p:txBody>
        </p:sp>
      </p:grpSp>
      <p:grpSp>
        <p:nvGrpSpPr>
          <p:cNvPr id="45" name="Group 16">
            <a:extLst>
              <a:ext uri="{FF2B5EF4-FFF2-40B4-BE49-F238E27FC236}">
                <a16:creationId xmlns:a16="http://schemas.microsoft.com/office/drawing/2014/main" id="{FEEDB6EC-24D8-4F34-A181-0E04201558D1}"/>
              </a:ext>
            </a:extLst>
          </p:cNvPr>
          <p:cNvGrpSpPr/>
          <p:nvPr/>
        </p:nvGrpSpPr>
        <p:grpSpPr>
          <a:xfrm>
            <a:off x="0" y="0"/>
            <a:ext cx="624205" cy="505867"/>
            <a:chOff x="0" y="0"/>
            <a:chExt cx="1248410" cy="1554290"/>
          </a:xfrm>
        </p:grpSpPr>
        <p:sp>
          <p:nvSpPr>
            <p:cNvPr id="46" name="Freeform 17">
              <a:extLst>
                <a:ext uri="{FF2B5EF4-FFF2-40B4-BE49-F238E27FC236}">
                  <a16:creationId xmlns:a16="http://schemas.microsoft.com/office/drawing/2014/main" id="{77A260AB-BAD1-4277-ACC9-7D6A54802C51}"/>
                </a:ext>
              </a:extLst>
            </p:cNvPr>
            <p:cNvSpPr/>
            <p:nvPr/>
          </p:nvSpPr>
          <p:spPr>
            <a:xfrm>
              <a:off x="0" y="0"/>
              <a:ext cx="1248410" cy="1554353"/>
            </a:xfrm>
            <a:custGeom>
              <a:avLst/>
              <a:gdLst/>
              <a:ahLst/>
              <a:cxnLst/>
              <a:rect l="l" t="t" r="r" b="b"/>
              <a:pathLst>
                <a:path w="1248410" h="1554353">
                  <a:moveTo>
                    <a:pt x="0" y="0"/>
                  </a:moveTo>
                  <a:lnTo>
                    <a:pt x="471297" y="0"/>
                  </a:lnTo>
                  <a:lnTo>
                    <a:pt x="1248410" y="777113"/>
                  </a:lnTo>
                  <a:lnTo>
                    <a:pt x="471297" y="1554353"/>
                  </a:lnTo>
                  <a:lnTo>
                    <a:pt x="0" y="1554353"/>
                  </a:lnTo>
                  <a:lnTo>
                    <a:pt x="0" y="0"/>
                  </a:lnTo>
                  <a:close/>
                </a:path>
              </a:pathLst>
            </a:custGeom>
            <a:solidFill>
              <a:srgbClr val="E72929"/>
            </a:solidFill>
          </p:spPr>
          <p:txBody>
            <a:bodyPr/>
            <a:lstStyle/>
            <a:p>
              <a:endParaRPr lang="en-US" sz="1200"/>
            </a:p>
          </p:txBody>
        </p:sp>
      </p:grpSp>
      <p:sp>
        <p:nvSpPr>
          <p:cNvPr id="47" name="TextBox 24">
            <a:extLst>
              <a:ext uri="{FF2B5EF4-FFF2-40B4-BE49-F238E27FC236}">
                <a16:creationId xmlns:a16="http://schemas.microsoft.com/office/drawing/2014/main" id="{E2A27EF7-C8AD-4D91-AA15-7B254402135C}"/>
              </a:ext>
            </a:extLst>
          </p:cNvPr>
          <p:cNvSpPr txBox="1"/>
          <p:nvPr/>
        </p:nvSpPr>
        <p:spPr>
          <a:xfrm>
            <a:off x="629767" y="62158"/>
            <a:ext cx="5545677" cy="349070"/>
          </a:xfrm>
          <a:prstGeom prst="rect">
            <a:avLst/>
          </a:prstGeom>
        </p:spPr>
        <p:txBody>
          <a:bodyPr wrap="square" lIns="0" tIns="0" rIns="0" bIns="0" rtlCol="0" anchor="t">
            <a:spAutoFit/>
          </a:bodyPr>
          <a:lstStyle/>
          <a:p>
            <a:pPr>
              <a:lnSpc>
                <a:spcPts val="2880"/>
              </a:lnSpc>
            </a:pP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Luận</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cứ</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thực</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tiễn</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luận</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điểm</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3: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Câu</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hỏi</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khảo</a:t>
            </a:r>
            <a:r>
              <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rPr>
              <a:t> </a:t>
            </a:r>
            <a:r>
              <a:rPr lang="en-US" sz="2000" b="1" dirty="0" err="1">
                <a:solidFill>
                  <a:srgbClr val="000000"/>
                </a:solidFill>
                <a:latin typeface="Times New Roman" panose="02020603050405020304" pitchFamily="18" charset="0"/>
                <a:ea typeface="Futura Ultra-Bold"/>
                <a:cs typeface="Times New Roman" panose="02020603050405020304" pitchFamily="18" charset="0"/>
                <a:sym typeface="Futura Ultra-Bold"/>
              </a:rPr>
              <a:t>sát</a:t>
            </a:r>
            <a:endParaRPr lang="en-US" sz="2000" b="1" dirty="0">
              <a:solidFill>
                <a:srgbClr val="000000"/>
              </a:solidFill>
              <a:latin typeface="Times New Roman" panose="02020603050405020304" pitchFamily="18" charset="0"/>
              <a:ea typeface="Futura Ultra-Bold"/>
              <a:cs typeface="Times New Roman" panose="02020603050405020304" pitchFamily="18" charset="0"/>
              <a:sym typeface="Futura Ultra-Bold"/>
            </a:endParaRPr>
          </a:p>
        </p:txBody>
      </p:sp>
      <p:grpSp>
        <p:nvGrpSpPr>
          <p:cNvPr id="57" name="Group 8">
            <a:extLst>
              <a:ext uri="{FF2B5EF4-FFF2-40B4-BE49-F238E27FC236}">
                <a16:creationId xmlns:a16="http://schemas.microsoft.com/office/drawing/2014/main" id="{967B471B-726F-40E3-94C2-6A2C1392ABEC}"/>
              </a:ext>
            </a:extLst>
          </p:cNvPr>
          <p:cNvGrpSpPr/>
          <p:nvPr/>
        </p:nvGrpSpPr>
        <p:grpSpPr>
          <a:xfrm>
            <a:off x="5465899" y="4189179"/>
            <a:ext cx="876002" cy="876002"/>
            <a:chOff x="0" y="0"/>
            <a:chExt cx="1752004" cy="1752004"/>
          </a:xfrm>
        </p:grpSpPr>
        <p:sp>
          <p:nvSpPr>
            <p:cNvPr id="58" name="Freeform 9">
              <a:extLst>
                <a:ext uri="{FF2B5EF4-FFF2-40B4-BE49-F238E27FC236}">
                  <a16:creationId xmlns:a16="http://schemas.microsoft.com/office/drawing/2014/main" id="{5208490C-B17A-416A-BF3A-A07051D41898}"/>
                </a:ext>
              </a:extLst>
            </p:cNvPr>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140" name="Group 139">
            <a:extLst>
              <a:ext uri="{FF2B5EF4-FFF2-40B4-BE49-F238E27FC236}">
                <a16:creationId xmlns:a16="http://schemas.microsoft.com/office/drawing/2014/main" id="{0AF38E16-AE98-47C4-8544-BCDA1C422BAB}"/>
              </a:ext>
            </a:extLst>
          </p:cNvPr>
          <p:cNvGrpSpPr/>
          <p:nvPr/>
        </p:nvGrpSpPr>
        <p:grpSpPr>
          <a:xfrm>
            <a:off x="286795" y="1136075"/>
            <a:ext cx="5758935" cy="2543248"/>
            <a:chOff x="316888" y="1472417"/>
            <a:chExt cx="5907250" cy="2118065"/>
          </a:xfrm>
        </p:grpSpPr>
        <p:grpSp>
          <p:nvGrpSpPr>
            <p:cNvPr id="141" name="Group 6">
              <a:extLst>
                <a:ext uri="{FF2B5EF4-FFF2-40B4-BE49-F238E27FC236}">
                  <a16:creationId xmlns:a16="http://schemas.microsoft.com/office/drawing/2014/main" id="{B42C79A9-8710-45E4-AA58-95E0C2FDB06C}"/>
                </a:ext>
              </a:extLst>
            </p:cNvPr>
            <p:cNvGrpSpPr/>
            <p:nvPr/>
          </p:nvGrpSpPr>
          <p:grpSpPr>
            <a:xfrm>
              <a:off x="316888" y="1472459"/>
              <a:ext cx="5469220" cy="1940436"/>
              <a:chOff x="298860" y="0"/>
              <a:chExt cx="8773005" cy="3250691"/>
            </a:xfrm>
          </p:grpSpPr>
          <p:sp>
            <p:nvSpPr>
              <p:cNvPr id="149" name="Freeform 7">
                <a:extLst>
                  <a:ext uri="{FF2B5EF4-FFF2-40B4-BE49-F238E27FC236}">
                    <a16:creationId xmlns:a16="http://schemas.microsoft.com/office/drawing/2014/main" id="{47E34884-CF1A-411F-8653-CE39CDEC41F9}"/>
                  </a:ext>
                </a:extLst>
              </p:cNvPr>
              <p:cNvSpPr/>
              <p:nvPr/>
            </p:nvSpPr>
            <p:spPr>
              <a:xfrm>
                <a:off x="298860" y="0"/>
                <a:ext cx="8773005" cy="3250691"/>
              </a:xfrm>
              <a:custGeom>
                <a:avLst/>
                <a:gdLst/>
                <a:ahLst/>
                <a:cxnLst/>
                <a:rect l="l" t="t" r="r" b="b"/>
                <a:pathLst>
                  <a:path w="9071864" h="3534410">
                    <a:moveTo>
                      <a:pt x="0" y="0"/>
                    </a:moveTo>
                    <a:lnTo>
                      <a:pt x="9071864" y="0"/>
                    </a:lnTo>
                    <a:lnTo>
                      <a:pt x="9071864" y="3534410"/>
                    </a:lnTo>
                    <a:lnTo>
                      <a:pt x="0" y="3534410"/>
                    </a:lnTo>
                  </a:path>
                </a:pathLst>
              </a:custGeom>
              <a:solidFill>
                <a:srgbClr val="E72929"/>
              </a:solidFill>
            </p:spPr>
            <p:txBody>
              <a:bodyPr/>
              <a:lstStyle/>
              <a:p>
                <a:endParaRPr lang="en-US" sz="1200" dirty="0"/>
              </a:p>
            </p:txBody>
          </p:sp>
        </p:grpSp>
        <p:grpSp>
          <p:nvGrpSpPr>
            <p:cNvPr id="142" name="Group 8">
              <a:extLst>
                <a:ext uri="{FF2B5EF4-FFF2-40B4-BE49-F238E27FC236}">
                  <a16:creationId xmlns:a16="http://schemas.microsoft.com/office/drawing/2014/main" id="{DE7AFFF6-0CA9-4273-9901-D1C6C288D223}"/>
                </a:ext>
              </a:extLst>
            </p:cNvPr>
            <p:cNvGrpSpPr/>
            <p:nvPr/>
          </p:nvGrpSpPr>
          <p:grpSpPr>
            <a:xfrm>
              <a:off x="5348136" y="1796669"/>
              <a:ext cx="876002" cy="876002"/>
              <a:chOff x="0" y="0"/>
              <a:chExt cx="1752004" cy="1752004"/>
            </a:xfrm>
          </p:grpSpPr>
          <p:sp>
            <p:nvSpPr>
              <p:cNvPr id="148" name="Freeform 9">
                <a:extLst>
                  <a:ext uri="{FF2B5EF4-FFF2-40B4-BE49-F238E27FC236}">
                    <a16:creationId xmlns:a16="http://schemas.microsoft.com/office/drawing/2014/main" id="{F87A29C6-BD59-4D6E-8E62-49E9A6223547}"/>
                  </a:ext>
                </a:extLst>
              </p:cNvPr>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143" name="Group 10">
              <a:extLst>
                <a:ext uri="{FF2B5EF4-FFF2-40B4-BE49-F238E27FC236}">
                  <a16:creationId xmlns:a16="http://schemas.microsoft.com/office/drawing/2014/main" id="{EE75C7CA-B3D4-44EB-B949-09F6D904D3C1}"/>
                </a:ext>
              </a:extLst>
            </p:cNvPr>
            <p:cNvGrpSpPr/>
            <p:nvPr/>
          </p:nvGrpSpPr>
          <p:grpSpPr>
            <a:xfrm>
              <a:off x="5397269" y="1845802"/>
              <a:ext cx="777749" cy="777749"/>
              <a:chOff x="0" y="0"/>
              <a:chExt cx="1555497" cy="1555497"/>
            </a:xfrm>
          </p:grpSpPr>
          <p:sp>
            <p:nvSpPr>
              <p:cNvPr id="147" name="Freeform 11">
                <a:extLst>
                  <a:ext uri="{FF2B5EF4-FFF2-40B4-BE49-F238E27FC236}">
                    <a16:creationId xmlns:a16="http://schemas.microsoft.com/office/drawing/2014/main" id="{CF769E73-EC58-459C-B3CF-29D97F13A08A}"/>
                  </a:ext>
                </a:extLst>
              </p:cNvPr>
              <p:cNvSpPr/>
              <p:nvPr/>
            </p:nvSpPr>
            <p:spPr>
              <a:xfrm>
                <a:off x="0" y="0"/>
                <a:ext cx="1555497" cy="1555497"/>
              </a:xfrm>
              <a:custGeom>
                <a:avLst/>
                <a:gdLst/>
                <a:ahLst/>
                <a:cxnLst/>
                <a:rect l="l" t="t" r="r" b="b"/>
                <a:pathLst>
                  <a:path w="1555496" h="1555496">
                    <a:moveTo>
                      <a:pt x="0" y="777748"/>
                    </a:moveTo>
                    <a:cubicBezTo>
                      <a:pt x="0" y="348234"/>
                      <a:pt x="348234" y="0"/>
                      <a:pt x="777748" y="0"/>
                    </a:cubicBezTo>
                    <a:cubicBezTo>
                      <a:pt x="1207262" y="0"/>
                      <a:pt x="1555496" y="348234"/>
                      <a:pt x="1555496" y="777748"/>
                    </a:cubicBezTo>
                    <a:cubicBezTo>
                      <a:pt x="1555496" y="1207262"/>
                      <a:pt x="1207262" y="1555496"/>
                      <a:pt x="777748" y="1555496"/>
                    </a:cubicBezTo>
                    <a:cubicBezTo>
                      <a:pt x="348234" y="1555496"/>
                      <a:pt x="0" y="1207262"/>
                      <a:pt x="0" y="777748"/>
                    </a:cubicBezTo>
                    <a:close/>
                  </a:path>
                </a:pathLst>
              </a:custGeom>
              <a:solidFill>
                <a:srgbClr val="E72929"/>
              </a:solidFill>
            </p:spPr>
            <p:txBody>
              <a:bodyPr/>
              <a:lstStyle/>
              <a:p>
                <a:endParaRPr lang="en-US" sz="1200"/>
              </a:p>
            </p:txBody>
          </p:sp>
        </p:grpSp>
        <p:sp>
          <p:nvSpPr>
            <p:cNvPr id="144" name="Freeform 33">
              <a:extLst>
                <a:ext uri="{FF2B5EF4-FFF2-40B4-BE49-F238E27FC236}">
                  <a16:creationId xmlns:a16="http://schemas.microsoft.com/office/drawing/2014/main" id="{C7C2FA98-D222-4D36-87B8-F9E5131CAE26}"/>
                </a:ext>
              </a:extLst>
            </p:cNvPr>
            <p:cNvSpPr/>
            <p:nvPr/>
          </p:nvSpPr>
          <p:spPr>
            <a:xfrm>
              <a:off x="5585197" y="2033730"/>
              <a:ext cx="401879" cy="401879"/>
            </a:xfrm>
            <a:custGeom>
              <a:avLst/>
              <a:gdLst/>
              <a:ahLst/>
              <a:cxnLst/>
              <a:rect l="l" t="t" r="r" b="b"/>
              <a:pathLst>
                <a:path w="602818" h="602818">
                  <a:moveTo>
                    <a:pt x="0" y="0"/>
                  </a:moveTo>
                  <a:lnTo>
                    <a:pt x="602818" y="0"/>
                  </a:lnTo>
                  <a:lnTo>
                    <a:pt x="602818" y="602818"/>
                  </a:lnTo>
                  <a:lnTo>
                    <a:pt x="0" y="6028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sz="1200"/>
            </a:p>
          </p:txBody>
        </p:sp>
        <p:sp>
          <p:nvSpPr>
            <p:cNvPr id="145" name="TextBox 35">
              <a:extLst>
                <a:ext uri="{FF2B5EF4-FFF2-40B4-BE49-F238E27FC236}">
                  <a16:creationId xmlns:a16="http://schemas.microsoft.com/office/drawing/2014/main" id="{45890347-A338-479D-9312-51623C5A985E}"/>
                </a:ext>
              </a:extLst>
            </p:cNvPr>
            <p:cNvSpPr txBox="1"/>
            <p:nvPr/>
          </p:nvSpPr>
          <p:spPr>
            <a:xfrm>
              <a:off x="398849" y="1472417"/>
              <a:ext cx="5341450" cy="591015"/>
            </a:xfrm>
            <a:prstGeom prst="rect">
              <a:avLst/>
            </a:prstGeom>
          </p:spPr>
          <p:txBody>
            <a:bodyPr wrap="square" lIns="0" tIns="0" rIns="0" bIns="0" rtlCol="0" anchor="t">
              <a:spAutoFit/>
            </a:bodyPr>
            <a:lstStyle/>
            <a:p>
              <a:pPr>
                <a:lnSpc>
                  <a:spcPts val="2400"/>
                </a:lnSpc>
              </a:pPr>
              <a:r>
                <a:rPr lang="en-US" sz="1400" b="1" dirty="0">
                  <a:solidFill>
                    <a:srgbClr val="FFFFFF"/>
                  </a:solidFill>
                  <a:latin typeface="Futura Ultra-Bold"/>
                  <a:ea typeface="Futura Ultra-Bold"/>
                  <a:cs typeface="Futura Ultra-Bold"/>
                  <a:sym typeface="Futura Ultra-Bold"/>
                </a:rPr>
                <a:t>1. </a:t>
              </a:r>
              <a:r>
                <a:rPr lang="en-US" sz="1400" b="1" dirty="0" err="1">
                  <a:solidFill>
                    <a:srgbClr val="FFFFFF"/>
                  </a:solidFill>
                  <a:latin typeface="Futura Ultra-Bold"/>
                  <a:ea typeface="Futura Ultra-Bold"/>
                  <a:cs typeface="Futura Ultra-Bold"/>
                  <a:sym typeface="Futura Ultra-Bold"/>
                </a:rPr>
                <a:t>Bạn</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mong</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muốn</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nhà</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trường</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hỗ</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trợ</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thêm</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những</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hình</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thức</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nào</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để</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giúp</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sinh</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viên</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rèn</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luyện</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thói</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quen</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sinh</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hoạt</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điều</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độ</a:t>
              </a:r>
              <a:r>
                <a:rPr lang="en-US" sz="1400" b="1" dirty="0">
                  <a:solidFill>
                    <a:srgbClr val="FFFFFF"/>
                  </a:solidFill>
                  <a:latin typeface="Futura Ultra-Bold"/>
                  <a:ea typeface="Futura Ultra-Bold"/>
                  <a:cs typeface="Futura Ultra-Bold"/>
                  <a:sym typeface="Futura Ultra-Bold"/>
                </a:rPr>
                <a:t>?</a:t>
              </a:r>
            </a:p>
          </p:txBody>
        </p:sp>
        <p:sp>
          <p:nvSpPr>
            <p:cNvPr id="146" name="TextBox 36">
              <a:extLst>
                <a:ext uri="{FF2B5EF4-FFF2-40B4-BE49-F238E27FC236}">
                  <a16:creationId xmlns:a16="http://schemas.microsoft.com/office/drawing/2014/main" id="{26F52612-9CED-44AD-A138-C2DE87AB8EDF}"/>
                </a:ext>
              </a:extLst>
            </p:cNvPr>
            <p:cNvSpPr txBox="1"/>
            <p:nvPr/>
          </p:nvSpPr>
          <p:spPr>
            <a:xfrm>
              <a:off x="558682" y="1971326"/>
              <a:ext cx="5068075" cy="1619156"/>
            </a:xfrm>
            <a:prstGeom prst="rect">
              <a:avLst/>
            </a:prstGeom>
          </p:spPr>
          <p:txBody>
            <a:bodyPr wrap="square" lIns="0" tIns="0" rIns="0" bIns="0" rtlCol="0" anchor="t">
              <a:spAutoFit/>
            </a:bodyPr>
            <a:lstStyle/>
            <a:p>
              <a:pPr>
                <a:lnSpc>
                  <a:spcPts val="2160"/>
                </a:lnSpc>
              </a:pPr>
              <a:r>
                <a:rPr lang="vi-VN"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Tổ</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chức</a:t>
              </a:r>
              <a:r>
                <a:rPr lang="en-US" sz="1400" dirty="0">
                  <a:solidFill>
                    <a:srgbClr val="FFFFFF"/>
                  </a:solidFill>
                  <a:latin typeface="Futura"/>
                  <a:ea typeface="Futura"/>
                  <a:cs typeface="Futura"/>
                  <a:sym typeface="Futura"/>
                </a:rPr>
                <a:t> workshop </a:t>
              </a:r>
              <a:r>
                <a:rPr lang="en-US" sz="1400" dirty="0" err="1">
                  <a:solidFill>
                    <a:srgbClr val="FFFFFF"/>
                  </a:solidFill>
                  <a:latin typeface="Futura"/>
                  <a:ea typeface="Futura"/>
                  <a:cs typeface="Futura"/>
                  <a:sym typeface="Futura"/>
                </a:rPr>
                <a:t>về</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quản</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lý</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thời</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gian</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sức</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khoẻ</a:t>
              </a:r>
              <a:endParaRPr lang="vi-VN" sz="1400" dirty="0">
                <a:solidFill>
                  <a:srgbClr val="FFFFFF"/>
                </a:solidFill>
                <a:latin typeface="Futura"/>
                <a:ea typeface="Futura"/>
                <a:cs typeface="Futura"/>
                <a:sym typeface="Futura"/>
              </a:endParaRPr>
            </a:p>
            <a:p>
              <a:pPr>
                <a:lnSpc>
                  <a:spcPts val="2160"/>
                </a:lnSpc>
              </a:pPr>
              <a:r>
                <a:rPr lang="vi-VN"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Tăng</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cường</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truyền</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thông</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về</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lối</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sống</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lành</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mạnh</a:t>
              </a:r>
              <a:r>
                <a:rPr lang="en-US" sz="1400" dirty="0">
                  <a:solidFill>
                    <a:srgbClr val="FFFFFF"/>
                  </a:solidFill>
                  <a:latin typeface="Futura"/>
                  <a:ea typeface="Futura"/>
                  <a:cs typeface="Futura"/>
                  <a:sym typeface="Futura"/>
                </a:rPr>
                <a:t> qua </a:t>
              </a:r>
              <a:r>
                <a:rPr lang="en-US" sz="1400" dirty="0" err="1">
                  <a:solidFill>
                    <a:srgbClr val="FFFFFF"/>
                  </a:solidFill>
                  <a:latin typeface="Futura"/>
                  <a:ea typeface="Futura"/>
                  <a:cs typeface="Futura"/>
                  <a:sym typeface="Futura"/>
                </a:rPr>
                <a:t>mạng</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xã</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hội</a:t>
              </a:r>
              <a:endParaRPr lang="vi-VN" sz="1400" dirty="0">
                <a:solidFill>
                  <a:srgbClr val="FFFFFF"/>
                </a:solidFill>
                <a:latin typeface="Futura"/>
                <a:ea typeface="Futura"/>
                <a:cs typeface="Futura"/>
                <a:sym typeface="Futura"/>
              </a:endParaRPr>
            </a:p>
            <a:p>
              <a:pPr>
                <a:lnSpc>
                  <a:spcPts val="2160"/>
                </a:lnSpc>
              </a:pPr>
              <a:r>
                <a:rPr lang="vi-VN"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Tư</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vấn</a:t>
              </a:r>
              <a:r>
                <a:rPr lang="en-US" sz="1400" dirty="0">
                  <a:solidFill>
                    <a:srgbClr val="FFFFFF"/>
                  </a:solidFill>
                  <a:latin typeface="Futura"/>
                  <a:ea typeface="Futura"/>
                  <a:cs typeface="Futura"/>
                  <a:sym typeface="Futura"/>
                </a:rPr>
                <a:t> 1-1 </a:t>
              </a:r>
              <a:r>
                <a:rPr lang="en-US" sz="1400" dirty="0" err="1">
                  <a:solidFill>
                    <a:srgbClr val="FFFFFF"/>
                  </a:solidFill>
                  <a:latin typeface="Futura"/>
                  <a:ea typeface="Futura"/>
                  <a:cs typeface="Futura"/>
                  <a:sym typeface="Futura"/>
                </a:rPr>
                <a:t>hoặc</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nhóm</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nhỏ</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sinh</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viên</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gặp</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khó</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khăn</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về</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thời</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gian</a:t>
              </a:r>
              <a:endParaRPr lang="vi-VN" sz="1400" dirty="0">
                <a:solidFill>
                  <a:srgbClr val="FFFFFF"/>
                </a:solidFill>
                <a:latin typeface="Futura"/>
                <a:ea typeface="Futura"/>
                <a:cs typeface="Futura"/>
                <a:sym typeface="Futura"/>
              </a:endParaRPr>
            </a:p>
            <a:p>
              <a:pPr>
                <a:lnSpc>
                  <a:spcPts val="2160"/>
                </a:lnSpc>
              </a:pPr>
              <a:r>
                <a:rPr lang="vi-VN"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Tạo</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các</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clb</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sinh</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hoạt</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giúp</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sinh</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viên</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duy</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trì</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kỉ</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luật</a:t>
              </a:r>
              <a:endParaRPr lang="vi-VN" sz="1400" dirty="0">
                <a:solidFill>
                  <a:srgbClr val="FFFFFF"/>
                </a:solidFill>
                <a:latin typeface="Futura"/>
                <a:ea typeface="Futura"/>
                <a:cs typeface="Futura"/>
                <a:sym typeface="Futura"/>
              </a:endParaRPr>
            </a:p>
            <a:p>
              <a:pPr>
                <a:lnSpc>
                  <a:spcPts val="2160"/>
                </a:lnSpc>
              </a:pPr>
              <a:endParaRPr lang="vi-VN" sz="1400" dirty="0">
                <a:solidFill>
                  <a:srgbClr val="FFFFFF"/>
                </a:solidFill>
                <a:latin typeface="Futura"/>
                <a:ea typeface="Futura"/>
                <a:cs typeface="Futura"/>
                <a:sym typeface="Futura"/>
              </a:endParaRPr>
            </a:p>
          </p:txBody>
        </p:sp>
      </p:grpSp>
      <p:grpSp>
        <p:nvGrpSpPr>
          <p:cNvPr id="167" name="Group 166">
            <a:extLst>
              <a:ext uri="{FF2B5EF4-FFF2-40B4-BE49-F238E27FC236}">
                <a16:creationId xmlns:a16="http://schemas.microsoft.com/office/drawing/2014/main" id="{5D9C356A-849C-4DD3-9E89-4BF9CF11D809}"/>
              </a:ext>
            </a:extLst>
          </p:cNvPr>
          <p:cNvGrpSpPr/>
          <p:nvPr/>
        </p:nvGrpSpPr>
        <p:grpSpPr>
          <a:xfrm>
            <a:off x="6044010" y="4440892"/>
            <a:ext cx="6093564" cy="2324065"/>
            <a:chOff x="360948" y="3594834"/>
            <a:chExt cx="6093564" cy="2324065"/>
          </a:xfrm>
        </p:grpSpPr>
        <p:grpSp>
          <p:nvGrpSpPr>
            <p:cNvPr id="110" name="Group 109">
              <a:extLst>
                <a:ext uri="{FF2B5EF4-FFF2-40B4-BE49-F238E27FC236}">
                  <a16:creationId xmlns:a16="http://schemas.microsoft.com/office/drawing/2014/main" id="{661934DB-C706-479B-B442-7EF172BD45F3}"/>
                </a:ext>
              </a:extLst>
            </p:cNvPr>
            <p:cNvGrpSpPr/>
            <p:nvPr/>
          </p:nvGrpSpPr>
          <p:grpSpPr>
            <a:xfrm>
              <a:off x="360948" y="3594834"/>
              <a:ext cx="6093564" cy="2324065"/>
              <a:chOff x="130574" y="1472459"/>
              <a:chExt cx="6093564" cy="2324065"/>
            </a:xfrm>
          </p:grpSpPr>
          <p:grpSp>
            <p:nvGrpSpPr>
              <p:cNvPr id="111" name="Group 6">
                <a:extLst>
                  <a:ext uri="{FF2B5EF4-FFF2-40B4-BE49-F238E27FC236}">
                    <a16:creationId xmlns:a16="http://schemas.microsoft.com/office/drawing/2014/main" id="{3FF32D98-7DE4-4BFD-82B4-B577F245DBD0}"/>
                  </a:ext>
                </a:extLst>
              </p:cNvPr>
              <p:cNvGrpSpPr/>
              <p:nvPr/>
            </p:nvGrpSpPr>
            <p:grpSpPr>
              <a:xfrm>
                <a:off x="130574" y="1472459"/>
                <a:ext cx="5655534" cy="2208842"/>
                <a:chOff x="0" y="0"/>
                <a:chExt cx="9071865" cy="3700336"/>
              </a:xfrm>
            </p:grpSpPr>
            <p:sp>
              <p:nvSpPr>
                <p:cNvPr id="119" name="Freeform 7">
                  <a:extLst>
                    <a:ext uri="{FF2B5EF4-FFF2-40B4-BE49-F238E27FC236}">
                      <a16:creationId xmlns:a16="http://schemas.microsoft.com/office/drawing/2014/main" id="{6AF55A8B-1AB1-41EC-A8D0-7D8973AF1ABB}"/>
                    </a:ext>
                  </a:extLst>
                </p:cNvPr>
                <p:cNvSpPr/>
                <p:nvPr/>
              </p:nvSpPr>
              <p:spPr>
                <a:xfrm>
                  <a:off x="0" y="0"/>
                  <a:ext cx="9071865" cy="3700336"/>
                </a:xfrm>
                <a:custGeom>
                  <a:avLst/>
                  <a:gdLst/>
                  <a:ahLst/>
                  <a:cxnLst/>
                  <a:rect l="l" t="t" r="r" b="b"/>
                  <a:pathLst>
                    <a:path w="9071864" h="3534410">
                      <a:moveTo>
                        <a:pt x="0" y="0"/>
                      </a:moveTo>
                      <a:lnTo>
                        <a:pt x="9071864" y="0"/>
                      </a:lnTo>
                      <a:lnTo>
                        <a:pt x="9071864" y="3534410"/>
                      </a:lnTo>
                      <a:lnTo>
                        <a:pt x="0" y="3534410"/>
                      </a:lnTo>
                    </a:path>
                  </a:pathLst>
                </a:custGeom>
                <a:solidFill>
                  <a:srgbClr val="E72929"/>
                </a:solidFill>
              </p:spPr>
              <p:txBody>
                <a:bodyPr/>
                <a:lstStyle/>
                <a:p>
                  <a:endParaRPr lang="en-US" sz="1200" dirty="0"/>
                </a:p>
              </p:txBody>
            </p:sp>
          </p:grpSp>
          <p:grpSp>
            <p:nvGrpSpPr>
              <p:cNvPr id="112" name="Group 8">
                <a:extLst>
                  <a:ext uri="{FF2B5EF4-FFF2-40B4-BE49-F238E27FC236}">
                    <a16:creationId xmlns:a16="http://schemas.microsoft.com/office/drawing/2014/main" id="{4EA33362-B714-424B-AE21-57023C14EE15}"/>
                  </a:ext>
                </a:extLst>
              </p:cNvPr>
              <p:cNvGrpSpPr/>
              <p:nvPr/>
            </p:nvGrpSpPr>
            <p:grpSpPr>
              <a:xfrm>
                <a:off x="5348136" y="1796669"/>
                <a:ext cx="876002" cy="876002"/>
                <a:chOff x="0" y="0"/>
                <a:chExt cx="1752004" cy="1752004"/>
              </a:xfrm>
            </p:grpSpPr>
            <p:sp>
              <p:nvSpPr>
                <p:cNvPr id="118" name="Freeform 9">
                  <a:extLst>
                    <a:ext uri="{FF2B5EF4-FFF2-40B4-BE49-F238E27FC236}">
                      <a16:creationId xmlns:a16="http://schemas.microsoft.com/office/drawing/2014/main" id="{07B400B3-2B4D-448C-B810-3C5B2D93EACB}"/>
                    </a:ext>
                  </a:extLst>
                </p:cNvPr>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113" name="Group 10">
                <a:extLst>
                  <a:ext uri="{FF2B5EF4-FFF2-40B4-BE49-F238E27FC236}">
                    <a16:creationId xmlns:a16="http://schemas.microsoft.com/office/drawing/2014/main" id="{0EB3CEDA-103B-4A50-8358-083AAFF6541F}"/>
                  </a:ext>
                </a:extLst>
              </p:cNvPr>
              <p:cNvGrpSpPr/>
              <p:nvPr/>
            </p:nvGrpSpPr>
            <p:grpSpPr>
              <a:xfrm>
                <a:off x="5397269" y="1845802"/>
                <a:ext cx="777734" cy="777734"/>
                <a:chOff x="0" y="0"/>
                <a:chExt cx="1555468" cy="1555468"/>
              </a:xfrm>
            </p:grpSpPr>
            <p:sp>
              <p:nvSpPr>
                <p:cNvPr id="117" name="Freeform 11">
                  <a:extLst>
                    <a:ext uri="{FF2B5EF4-FFF2-40B4-BE49-F238E27FC236}">
                      <a16:creationId xmlns:a16="http://schemas.microsoft.com/office/drawing/2014/main" id="{A20641F3-D2F1-4C6F-A94F-6BD2F01EF0E0}"/>
                    </a:ext>
                  </a:extLst>
                </p:cNvPr>
                <p:cNvSpPr/>
                <p:nvPr/>
              </p:nvSpPr>
              <p:spPr>
                <a:xfrm>
                  <a:off x="0" y="0"/>
                  <a:ext cx="1555496" cy="1555496"/>
                </a:xfrm>
                <a:custGeom>
                  <a:avLst/>
                  <a:gdLst/>
                  <a:ahLst/>
                  <a:cxnLst/>
                  <a:rect l="l" t="t" r="r" b="b"/>
                  <a:pathLst>
                    <a:path w="1555496" h="1555496">
                      <a:moveTo>
                        <a:pt x="0" y="777748"/>
                      </a:moveTo>
                      <a:cubicBezTo>
                        <a:pt x="0" y="348234"/>
                        <a:pt x="348234" y="0"/>
                        <a:pt x="777748" y="0"/>
                      </a:cubicBezTo>
                      <a:cubicBezTo>
                        <a:pt x="1207262" y="0"/>
                        <a:pt x="1555496" y="348234"/>
                        <a:pt x="1555496" y="777748"/>
                      </a:cubicBezTo>
                      <a:cubicBezTo>
                        <a:pt x="1555496" y="1207262"/>
                        <a:pt x="1207262" y="1555496"/>
                        <a:pt x="777748" y="1555496"/>
                      </a:cubicBezTo>
                      <a:cubicBezTo>
                        <a:pt x="348234" y="1555496"/>
                        <a:pt x="0" y="1207262"/>
                        <a:pt x="0" y="777748"/>
                      </a:cubicBezTo>
                      <a:close/>
                    </a:path>
                  </a:pathLst>
                </a:custGeom>
                <a:solidFill>
                  <a:srgbClr val="E72929"/>
                </a:solidFill>
              </p:spPr>
              <p:txBody>
                <a:bodyPr/>
                <a:lstStyle/>
                <a:p>
                  <a:endParaRPr lang="en-US" sz="1200"/>
                </a:p>
              </p:txBody>
            </p:sp>
          </p:grpSp>
          <p:sp>
            <p:nvSpPr>
              <p:cNvPr id="115" name="TextBox 35">
                <a:extLst>
                  <a:ext uri="{FF2B5EF4-FFF2-40B4-BE49-F238E27FC236}">
                    <a16:creationId xmlns:a16="http://schemas.microsoft.com/office/drawing/2014/main" id="{F5D716DE-C5BF-47E6-9238-D470E869EDCD}"/>
                  </a:ext>
                </a:extLst>
              </p:cNvPr>
              <p:cNvSpPr txBox="1"/>
              <p:nvPr/>
            </p:nvSpPr>
            <p:spPr>
              <a:xfrm>
                <a:off x="333985" y="1530658"/>
                <a:ext cx="5604585" cy="887294"/>
              </a:xfrm>
              <a:prstGeom prst="rect">
                <a:avLst/>
              </a:prstGeom>
            </p:spPr>
            <p:txBody>
              <a:bodyPr wrap="square" lIns="0" tIns="0" rIns="0" bIns="0" rtlCol="0" anchor="t">
                <a:spAutoFit/>
              </a:bodyPr>
              <a:lstStyle/>
              <a:p>
                <a:pPr>
                  <a:lnSpc>
                    <a:spcPts val="2400"/>
                  </a:lnSpc>
                </a:pPr>
                <a:r>
                  <a:rPr lang="en-US" sz="1400" b="1" dirty="0">
                    <a:solidFill>
                      <a:srgbClr val="FFFFFF"/>
                    </a:solidFill>
                    <a:latin typeface="Futura Ultra-Bold"/>
                    <a:ea typeface="Futura Ultra-Bold"/>
                    <a:cs typeface="Futura Ultra-Bold"/>
                    <a:sym typeface="Futura Ultra-Bold"/>
                  </a:rPr>
                  <a:t>5. </a:t>
                </a:r>
                <a:r>
                  <a:rPr lang="vi-VN" sz="1400" b="1" dirty="0">
                    <a:solidFill>
                      <a:srgbClr val="FFFFFF"/>
                    </a:solidFill>
                    <a:latin typeface="Futura Ultra-Bold"/>
                    <a:ea typeface="Futura Ultra-Bold"/>
                    <a:cs typeface="Futura Ultra-Bold"/>
                    <a:sym typeface="Futura Ultra-Bold"/>
                  </a:rPr>
                  <a:t>Bạn nhận thấy kết quả học tập và sức khỏe của mình như thế nào khi được sự phối hợp giữa sinh viên – gia đình – nhà trường?</a:t>
                </a:r>
                <a:endParaRPr lang="en-US" sz="1400" b="1" dirty="0">
                  <a:solidFill>
                    <a:srgbClr val="FFFFFF"/>
                  </a:solidFill>
                  <a:latin typeface="Futura Ultra-Bold"/>
                  <a:ea typeface="Futura Ultra-Bold"/>
                  <a:cs typeface="Futura Ultra-Bold"/>
                  <a:sym typeface="Futura Ultra-Bold"/>
                </a:endParaRPr>
              </a:p>
            </p:txBody>
          </p:sp>
          <p:sp>
            <p:nvSpPr>
              <p:cNvPr id="116" name="TextBox 36">
                <a:extLst>
                  <a:ext uri="{FF2B5EF4-FFF2-40B4-BE49-F238E27FC236}">
                    <a16:creationId xmlns:a16="http://schemas.microsoft.com/office/drawing/2014/main" id="{A1CD8F69-1A5C-4DD2-BDBC-18854E8E1D45}"/>
                  </a:ext>
                </a:extLst>
              </p:cNvPr>
              <p:cNvSpPr txBox="1"/>
              <p:nvPr/>
            </p:nvSpPr>
            <p:spPr>
              <a:xfrm>
                <a:off x="510949" y="2415505"/>
                <a:ext cx="5713189" cy="1381019"/>
              </a:xfrm>
              <a:prstGeom prst="rect">
                <a:avLst/>
              </a:prstGeom>
            </p:spPr>
            <p:txBody>
              <a:bodyPr wrap="square" lIns="0" tIns="0" rIns="0" bIns="0" rtlCol="0" anchor="t">
                <a:spAutoFit/>
              </a:bodyPr>
              <a:lstStyle/>
              <a:p>
                <a:pPr>
                  <a:lnSpc>
                    <a:spcPts val="2160"/>
                  </a:lnSpc>
                </a:pPr>
                <a:r>
                  <a:rPr lang="vi-VN" sz="1400" dirty="0">
                    <a:solidFill>
                      <a:srgbClr val="FFFFFF"/>
                    </a:solidFill>
                    <a:latin typeface="Futura"/>
                    <a:ea typeface="Futura"/>
                    <a:cs typeface="Futura"/>
                    <a:sym typeface="Futura"/>
                  </a:rPr>
                  <a:t>☐ Cải thiện rõ rệt</a:t>
                </a:r>
              </a:p>
              <a:p>
                <a:pPr>
                  <a:lnSpc>
                    <a:spcPts val="2160"/>
                  </a:lnSpc>
                </a:pPr>
                <a:r>
                  <a:rPr lang="vi-VN" sz="1400" dirty="0">
                    <a:solidFill>
                      <a:srgbClr val="FFFFFF"/>
                    </a:solidFill>
                    <a:latin typeface="Futura"/>
                    <a:ea typeface="Futura"/>
                    <a:cs typeface="Futura"/>
                    <a:sym typeface="Futura"/>
                  </a:rPr>
                  <a:t>☐ Cải thiện một phần</a:t>
                </a:r>
                <a:endParaRPr lang="en-US" sz="1400" dirty="0">
                  <a:solidFill>
                    <a:srgbClr val="FFFFFF"/>
                  </a:solidFill>
                  <a:latin typeface="Futura"/>
                  <a:ea typeface="Futura"/>
                  <a:cs typeface="Futura"/>
                  <a:sym typeface="Futura"/>
                </a:endParaRPr>
              </a:p>
              <a:p>
                <a:pPr>
                  <a:lnSpc>
                    <a:spcPts val="2160"/>
                  </a:lnSpc>
                </a:pPr>
                <a:r>
                  <a:rPr lang="vi-VN" sz="1400" dirty="0">
                    <a:solidFill>
                      <a:srgbClr val="FFFFFF"/>
                    </a:solidFill>
                    <a:latin typeface="Futura"/>
                    <a:ea typeface="Futura"/>
                    <a:cs typeface="Futura"/>
                    <a:sym typeface="Futura"/>
                  </a:rPr>
                  <a:t>☐ Ít cải thiện</a:t>
                </a:r>
                <a:endParaRPr lang="en-US" sz="1400" dirty="0">
                  <a:solidFill>
                    <a:srgbClr val="FFFFFF"/>
                  </a:solidFill>
                  <a:latin typeface="Futura"/>
                  <a:ea typeface="Futura"/>
                  <a:cs typeface="Futura"/>
                  <a:sym typeface="Futura"/>
                </a:endParaRPr>
              </a:p>
              <a:p>
                <a:pPr>
                  <a:lnSpc>
                    <a:spcPts val="2160"/>
                  </a:lnSpc>
                </a:pPr>
                <a:r>
                  <a:rPr lang="vi-VN" sz="1400" dirty="0">
                    <a:solidFill>
                      <a:srgbClr val="FFFFFF"/>
                    </a:solidFill>
                    <a:latin typeface="Futura"/>
                    <a:ea typeface="Futura"/>
                    <a:cs typeface="Futura"/>
                    <a:sym typeface="Futura"/>
                  </a:rPr>
                  <a:t>☐</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Không</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cải</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thiện</a:t>
                </a:r>
                <a:endParaRPr lang="vi-VN" sz="1400" dirty="0">
                  <a:solidFill>
                    <a:srgbClr val="FFFFFF"/>
                  </a:solidFill>
                  <a:latin typeface="Futura"/>
                  <a:ea typeface="Futura"/>
                  <a:cs typeface="Futura"/>
                  <a:sym typeface="Futura"/>
                </a:endParaRPr>
              </a:p>
              <a:p>
                <a:pPr>
                  <a:lnSpc>
                    <a:spcPts val="2160"/>
                  </a:lnSpc>
                </a:pPr>
                <a:r>
                  <a:rPr lang="en-US" sz="1400" dirty="0">
                    <a:solidFill>
                      <a:srgbClr val="FFFFFF"/>
                    </a:solidFill>
                    <a:latin typeface="Futura"/>
                    <a:ea typeface="Futura"/>
                    <a:cs typeface="Futura"/>
                    <a:sym typeface="Futura"/>
                  </a:rPr>
                  <a:t>	</a:t>
                </a:r>
                <a:endParaRPr lang="vi-VN" sz="1400" dirty="0">
                  <a:solidFill>
                    <a:srgbClr val="FFFFFF"/>
                  </a:solidFill>
                  <a:latin typeface="Futura"/>
                  <a:ea typeface="Futura"/>
                  <a:cs typeface="Futura"/>
                  <a:sym typeface="Futura"/>
                </a:endParaRPr>
              </a:p>
            </p:txBody>
          </p:sp>
        </p:grpSp>
        <p:sp>
          <p:nvSpPr>
            <p:cNvPr id="160" name="Freeform 32">
              <a:extLst>
                <a:ext uri="{FF2B5EF4-FFF2-40B4-BE49-F238E27FC236}">
                  <a16:creationId xmlns:a16="http://schemas.microsoft.com/office/drawing/2014/main" id="{890037CB-F7AC-480B-B136-C5A1C9DB87A9}"/>
                </a:ext>
              </a:extLst>
            </p:cNvPr>
            <p:cNvSpPr/>
            <p:nvPr/>
          </p:nvSpPr>
          <p:spPr>
            <a:xfrm>
              <a:off x="5800607" y="4142722"/>
              <a:ext cx="437749" cy="437223"/>
            </a:xfrm>
            <a:custGeom>
              <a:avLst/>
              <a:gdLst/>
              <a:ahLst/>
              <a:cxnLst/>
              <a:rect l="l" t="t" r="r" b="b"/>
              <a:pathLst>
                <a:path w="602818" h="602818">
                  <a:moveTo>
                    <a:pt x="0" y="0"/>
                  </a:moveTo>
                  <a:lnTo>
                    <a:pt x="602818" y="0"/>
                  </a:lnTo>
                  <a:lnTo>
                    <a:pt x="602818" y="602818"/>
                  </a:lnTo>
                  <a:lnTo>
                    <a:pt x="0" y="6028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grpSp>
        <p:nvGrpSpPr>
          <p:cNvPr id="166" name="Group 165">
            <a:extLst>
              <a:ext uri="{FF2B5EF4-FFF2-40B4-BE49-F238E27FC236}">
                <a16:creationId xmlns:a16="http://schemas.microsoft.com/office/drawing/2014/main" id="{003EFDF2-9421-4C6F-B13C-4BC841A01E00}"/>
              </a:ext>
            </a:extLst>
          </p:cNvPr>
          <p:cNvGrpSpPr/>
          <p:nvPr/>
        </p:nvGrpSpPr>
        <p:grpSpPr>
          <a:xfrm>
            <a:off x="6146228" y="202874"/>
            <a:ext cx="6093564" cy="1829923"/>
            <a:chOff x="6166082" y="200052"/>
            <a:chExt cx="6093564" cy="1829923"/>
          </a:xfrm>
        </p:grpSpPr>
        <p:grpSp>
          <p:nvGrpSpPr>
            <p:cNvPr id="120" name="Group 119">
              <a:extLst>
                <a:ext uri="{FF2B5EF4-FFF2-40B4-BE49-F238E27FC236}">
                  <a16:creationId xmlns:a16="http://schemas.microsoft.com/office/drawing/2014/main" id="{8A3C9536-F9CD-4A74-A1B9-1D11F7FE97C0}"/>
                </a:ext>
              </a:extLst>
            </p:cNvPr>
            <p:cNvGrpSpPr/>
            <p:nvPr/>
          </p:nvGrpSpPr>
          <p:grpSpPr>
            <a:xfrm>
              <a:off x="6166082" y="200052"/>
              <a:ext cx="6093564" cy="1829923"/>
              <a:chOff x="130574" y="1472459"/>
              <a:chExt cx="6093564" cy="1829923"/>
            </a:xfrm>
          </p:grpSpPr>
          <p:grpSp>
            <p:nvGrpSpPr>
              <p:cNvPr id="121" name="Group 6">
                <a:extLst>
                  <a:ext uri="{FF2B5EF4-FFF2-40B4-BE49-F238E27FC236}">
                    <a16:creationId xmlns:a16="http://schemas.microsoft.com/office/drawing/2014/main" id="{F65F955D-32AA-40BA-AA83-246083636B22}"/>
                  </a:ext>
                </a:extLst>
              </p:cNvPr>
              <p:cNvGrpSpPr/>
              <p:nvPr/>
            </p:nvGrpSpPr>
            <p:grpSpPr>
              <a:xfrm>
                <a:off x="130574" y="1472459"/>
                <a:ext cx="5655534" cy="1829923"/>
                <a:chOff x="0" y="0"/>
                <a:chExt cx="9071865" cy="3065556"/>
              </a:xfrm>
            </p:grpSpPr>
            <p:sp>
              <p:nvSpPr>
                <p:cNvPr id="129" name="Freeform 7">
                  <a:extLst>
                    <a:ext uri="{FF2B5EF4-FFF2-40B4-BE49-F238E27FC236}">
                      <a16:creationId xmlns:a16="http://schemas.microsoft.com/office/drawing/2014/main" id="{4BA307BB-DB7E-4B9A-BB3D-23D3AA362461}"/>
                    </a:ext>
                  </a:extLst>
                </p:cNvPr>
                <p:cNvSpPr/>
                <p:nvPr/>
              </p:nvSpPr>
              <p:spPr>
                <a:xfrm>
                  <a:off x="0" y="0"/>
                  <a:ext cx="9071865" cy="3065556"/>
                </a:xfrm>
                <a:custGeom>
                  <a:avLst/>
                  <a:gdLst/>
                  <a:ahLst/>
                  <a:cxnLst/>
                  <a:rect l="l" t="t" r="r" b="b"/>
                  <a:pathLst>
                    <a:path w="9071864" h="3534410">
                      <a:moveTo>
                        <a:pt x="0" y="0"/>
                      </a:moveTo>
                      <a:lnTo>
                        <a:pt x="9071864" y="0"/>
                      </a:lnTo>
                      <a:lnTo>
                        <a:pt x="9071864" y="3534410"/>
                      </a:lnTo>
                      <a:lnTo>
                        <a:pt x="0" y="3534410"/>
                      </a:lnTo>
                    </a:path>
                  </a:pathLst>
                </a:custGeom>
                <a:solidFill>
                  <a:srgbClr val="E72929"/>
                </a:solidFill>
              </p:spPr>
              <p:txBody>
                <a:bodyPr/>
                <a:lstStyle/>
                <a:p>
                  <a:endParaRPr lang="en-US" sz="1200"/>
                </a:p>
              </p:txBody>
            </p:sp>
          </p:grpSp>
          <p:grpSp>
            <p:nvGrpSpPr>
              <p:cNvPr id="122" name="Group 8">
                <a:extLst>
                  <a:ext uri="{FF2B5EF4-FFF2-40B4-BE49-F238E27FC236}">
                    <a16:creationId xmlns:a16="http://schemas.microsoft.com/office/drawing/2014/main" id="{22626A93-83C6-416C-BAE9-340FB9A75253}"/>
                  </a:ext>
                </a:extLst>
              </p:cNvPr>
              <p:cNvGrpSpPr/>
              <p:nvPr/>
            </p:nvGrpSpPr>
            <p:grpSpPr>
              <a:xfrm>
                <a:off x="5348136" y="1796669"/>
                <a:ext cx="876002" cy="876002"/>
                <a:chOff x="0" y="0"/>
                <a:chExt cx="1752004" cy="1752004"/>
              </a:xfrm>
            </p:grpSpPr>
            <p:sp>
              <p:nvSpPr>
                <p:cNvPr id="128" name="Freeform 9">
                  <a:extLst>
                    <a:ext uri="{FF2B5EF4-FFF2-40B4-BE49-F238E27FC236}">
                      <a16:creationId xmlns:a16="http://schemas.microsoft.com/office/drawing/2014/main" id="{8E3C77F7-22D9-40F7-A59C-D27DD2084134}"/>
                    </a:ext>
                  </a:extLst>
                </p:cNvPr>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123" name="Group 10">
                <a:extLst>
                  <a:ext uri="{FF2B5EF4-FFF2-40B4-BE49-F238E27FC236}">
                    <a16:creationId xmlns:a16="http://schemas.microsoft.com/office/drawing/2014/main" id="{C3CEE21F-DC56-410E-A4EE-AD6DFC02176C}"/>
                  </a:ext>
                </a:extLst>
              </p:cNvPr>
              <p:cNvGrpSpPr/>
              <p:nvPr/>
            </p:nvGrpSpPr>
            <p:grpSpPr>
              <a:xfrm>
                <a:off x="5397269" y="1845802"/>
                <a:ext cx="777734" cy="777734"/>
                <a:chOff x="0" y="0"/>
                <a:chExt cx="1555468" cy="1555468"/>
              </a:xfrm>
            </p:grpSpPr>
            <p:sp>
              <p:nvSpPr>
                <p:cNvPr id="127" name="Freeform 11">
                  <a:extLst>
                    <a:ext uri="{FF2B5EF4-FFF2-40B4-BE49-F238E27FC236}">
                      <a16:creationId xmlns:a16="http://schemas.microsoft.com/office/drawing/2014/main" id="{FF7DB0B0-B88B-4473-A997-6B3D35C938DD}"/>
                    </a:ext>
                  </a:extLst>
                </p:cNvPr>
                <p:cNvSpPr/>
                <p:nvPr/>
              </p:nvSpPr>
              <p:spPr>
                <a:xfrm>
                  <a:off x="0" y="0"/>
                  <a:ext cx="1555496" cy="1555496"/>
                </a:xfrm>
                <a:custGeom>
                  <a:avLst/>
                  <a:gdLst/>
                  <a:ahLst/>
                  <a:cxnLst/>
                  <a:rect l="l" t="t" r="r" b="b"/>
                  <a:pathLst>
                    <a:path w="1555496" h="1555496">
                      <a:moveTo>
                        <a:pt x="0" y="777748"/>
                      </a:moveTo>
                      <a:cubicBezTo>
                        <a:pt x="0" y="348234"/>
                        <a:pt x="348234" y="0"/>
                        <a:pt x="777748" y="0"/>
                      </a:cubicBezTo>
                      <a:cubicBezTo>
                        <a:pt x="1207262" y="0"/>
                        <a:pt x="1555496" y="348234"/>
                        <a:pt x="1555496" y="777748"/>
                      </a:cubicBezTo>
                      <a:cubicBezTo>
                        <a:pt x="1555496" y="1207262"/>
                        <a:pt x="1207262" y="1555496"/>
                        <a:pt x="777748" y="1555496"/>
                      </a:cubicBezTo>
                      <a:cubicBezTo>
                        <a:pt x="348234" y="1555496"/>
                        <a:pt x="0" y="1207262"/>
                        <a:pt x="0" y="777748"/>
                      </a:cubicBezTo>
                      <a:close/>
                    </a:path>
                  </a:pathLst>
                </a:custGeom>
                <a:solidFill>
                  <a:srgbClr val="E72929"/>
                </a:solidFill>
              </p:spPr>
              <p:txBody>
                <a:bodyPr/>
                <a:lstStyle/>
                <a:p>
                  <a:endParaRPr lang="en-US" sz="1200"/>
                </a:p>
              </p:txBody>
            </p:sp>
          </p:grpSp>
          <p:sp>
            <p:nvSpPr>
              <p:cNvPr id="125" name="TextBox 35">
                <a:extLst>
                  <a:ext uri="{FF2B5EF4-FFF2-40B4-BE49-F238E27FC236}">
                    <a16:creationId xmlns:a16="http://schemas.microsoft.com/office/drawing/2014/main" id="{C120A4BE-229B-4074-A487-E56AB94AD02A}"/>
                  </a:ext>
                </a:extLst>
              </p:cNvPr>
              <p:cNvSpPr txBox="1"/>
              <p:nvPr/>
            </p:nvSpPr>
            <p:spPr>
              <a:xfrm>
                <a:off x="204169" y="1496842"/>
                <a:ext cx="5303449" cy="584263"/>
              </a:xfrm>
              <a:prstGeom prst="rect">
                <a:avLst/>
              </a:prstGeom>
            </p:spPr>
            <p:txBody>
              <a:bodyPr wrap="square" lIns="0" tIns="0" rIns="0" bIns="0" rtlCol="0" anchor="t">
                <a:spAutoFit/>
              </a:bodyPr>
              <a:lstStyle/>
              <a:p>
                <a:pPr>
                  <a:lnSpc>
                    <a:spcPts val="2400"/>
                  </a:lnSpc>
                </a:pPr>
                <a:r>
                  <a:rPr lang="en-US" sz="1400" b="1" dirty="0">
                    <a:solidFill>
                      <a:srgbClr val="FFFFFF"/>
                    </a:solidFill>
                    <a:latin typeface="Futura Ultra-Bold"/>
                    <a:ea typeface="Futura Ultra-Bold"/>
                    <a:cs typeface="Futura Ultra-Bold"/>
                    <a:sym typeface="Futura Ultra-Bold"/>
                  </a:rPr>
                  <a:t>2. Gia </a:t>
                </a:r>
                <a:r>
                  <a:rPr lang="en-US" sz="1400" b="1" dirty="0" err="1">
                    <a:solidFill>
                      <a:srgbClr val="FFFFFF"/>
                    </a:solidFill>
                    <a:latin typeface="Futura Ultra-Bold"/>
                    <a:ea typeface="Futura Ultra-Bold"/>
                    <a:cs typeface="Futura Ultra-Bold"/>
                    <a:sym typeface="Futura Ultra-Bold"/>
                  </a:rPr>
                  <a:t>đình</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bạn</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có</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tác</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động</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như</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thế</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nào</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đến</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thói</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quen</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sinh</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hoạt</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của</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bạn</a:t>
                </a:r>
                <a:r>
                  <a:rPr lang="en-US" sz="1400" b="1" dirty="0">
                    <a:solidFill>
                      <a:srgbClr val="FFFFFF"/>
                    </a:solidFill>
                    <a:latin typeface="Futura Ultra-Bold"/>
                    <a:ea typeface="Futura Ultra-Bold"/>
                    <a:cs typeface="Futura Ultra-Bold"/>
                    <a:sym typeface="Futura Ultra-Bold"/>
                  </a:rPr>
                  <a:t>?</a:t>
                </a:r>
              </a:p>
            </p:txBody>
          </p:sp>
          <p:sp>
            <p:nvSpPr>
              <p:cNvPr id="126" name="TextBox 36">
                <a:extLst>
                  <a:ext uri="{FF2B5EF4-FFF2-40B4-BE49-F238E27FC236}">
                    <a16:creationId xmlns:a16="http://schemas.microsoft.com/office/drawing/2014/main" id="{34EEF21F-8624-4CFE-BCF7-7E23246FAD33}"/>
                  </a:ext>
                </a:extLst>
              </p:cNvPr>
              <p:cNvSpPr txBox="1"/>
              <p:nvPr/>
            </p:nvSpPr>
            <p:spPr>
              <a:xfrm>
                <a:off x="418189" y="2099491"/>
                <a:ext cx="5713189" cy="1098827"/>
              </a:xfrm>
              <a:prstGeom prst="rect">
                <a:avLst/>
              </a:prstGeom>
            </p:spPr>
            <p:txBody>
              <a:bodyPr wrap="square" lIns="0" tIns="0" rIns="0" bIns="0" rtlCol="0" anchor="t">
                <a:spAutoFit/>
              </a:bodyPr>
              <a:lstStyle/>
              <a:p>
                <a:pPr>
                  <a:lnSpc>
                    <a:spcPts val="2160"/>
                  </a:lnSpc>
                </a:pPr>
                <a:r>
                  <a:rPr lang="vi-VN"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Tôi</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thường</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làm</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theo</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lời</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khuyên</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hoặc</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yêu</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cầu</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của</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gia</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đình</a:t>
                </a:r>
                <a:endParaRPr lang="vi-VN" sz="1400" dirty="0">
                  <a:solidFill>
                    <a:srgbClr val="FFFFFF"/>
                  </a:solidFill>
                  <a:latin typeface="Futura"/>
                  <a:ea typeface="Futura"/>
                  <a:cs typeface="Futura"/>
                  <a:sym typeface="Futura"/>
                </a:endParaRPr>
              </a:p>
              <a:p>
                <a:pPr>
                  <a:lnSpc>
                    <a:spcPts val="2160"/>
                  </a:lnSpc>
                </a:pPr>
                <a:r>
                  <a:rPr lang="vi-VN"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Tôi</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tham</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khảo</a:t>
                </a:r>
                <a:r>
                  <a:rPr lang="en-US" sz="1400" dirty="0">
                    <a:solidFill>
                      <a:srgbClr val="FFFFFF"/>
                    </a:solidFill>
                    <a:latin typeface="Futura"/>
                    <a:ea typeface="Futura"/>
                    <a:cs typeface="Futura"/>
                    <a:sym typeface="Futura"/>
                  </a:rPr>
                  <a:t> ý </a:t>
                </a:r>
                <a:r>
                  <a:rPr lang="en-US" sz="1400" dirty="0" err="1">
                    <a:solidFill>
                      <a:srgbClr val="FFFFFF"/>
                    </a:solidFill>
                    <a:latin typeface="Futura"/>
                    <a:ea typeface="Futura"/>
                    <a:cs typeface="Futura"/>
                    <a:sym typeface="Futura"/>
                  </a:rPr>
                  <a:t>kiến</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nhưng</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vẫn</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tự</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quyết</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định</a:t>
                </a:r>
                <a:endParaRPr lang="en-US" sz="1400" dirty="0">
                  <a:solidFill>
                    <a:srgbClr val="FFFFFF"/>
                  </a:solidFill>
                  <a:latin typeface="Futura"/>
                  <a:ea typeface="Futura"/>
                  <a:cs typeface="Futura"/>
                  <a:sym typeface="Futura"/>
                </a:endParaRPr>
              </a:p>
              <a:p>
                <a:pPr>
                  <a:lnSpc>
                    <a:spcPts val="2160"/>
                  </a:lnSpc>
                </a:pPr>
                <a:r>
                  <a:rPr lang="vi-VN" sz="1400" dirty="0">
                    <a:solidFill>
                      <a:srgbClr val="FFFFFF"/>
                    </a:solidFill>
                    <a:latin typeface="Futura"/>
                    <a:ea typeface="Futura"/>
                    <a:cs typeface="Futura"/>
                    <a:sym typeface="Futura"/>
                  </a:rPr>
                  <a:t>☐ </a:t>
                </a:r>
                <a:r>
                  <a:rPr lang="en-US" sz="1400" dirty="0">
                    <a:solidFill>
                      <a:srgbClr val="FFFFFF"/>
                    </a:solidFill>
                    <a:latin typeface="Futura"/>
                    <a:ea typeface="Futura"/>
                    <a:cs typeface="Futura"/>
                    <a:sym typeface="Futura"/>
                  </a:rPr>
                  <a:t>Gia </a:t>
                </a:r>
                <a:r>
                  <a:rPr lang="en-US" sz="1400" dirty="0" err="1">
                    <a:solidFill>
                      <a:srgbClr val="FFFFFF"/>
                    </a:solidFill>
                    <a:latin typeface="Futura"/>
                    <a:ea typeface="Futura"/>
                    <a:cs typeface="Futura"/>
                    <a:sym typeface="Futura"/>
                  </a:rPr>
                  <a:t>đình</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ít</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khi</a:t>
                </a:r>
                <a:r>
                  <a:rPr lang="en-US" sz="1400" dirty="0">
                    <a:solidFill>
                      <a:srgbClr val="FFFFFF"/>
                    </a:solidFill>
                    <a:latin typeface="Futura"/>
                    <a:ea typeface="Futura"/>
                    <a:cs typeface="Futura"/>
                    <a:sym typeface="Futura"/>
                  </a:rPr>
                  <a:t> can </a:t>
                </a:r>
                <a:r>
                  <a:rPr lang="en-US" sz="1400" dirty="0" err="1">
                    <a:solidFill>
                      <a:srgbClr val="FFFFFF"/>
                    </a:solidFill>
                    <a:latin typeface="Futura"/>
                    <a:ea typeface="Futura"/>
                    <a:cs typeface="Futura"/>
                    <a:sym typeface="Futura"/>
                  </a:rPr>
                  <a:t>thiệp</a:t>
                </a:r>
                <a:endParaRPr lang="vi-VN" sz="1400" dirty="0">
                  <a:solidFill>
                    <a:srgbClr val="FFFFFF"/>
                  </a:solidFill>
                  <a:latin typeface="Futura"/>
                  <a:ea typeface="Futura"/>
                  <a:cs typeface="Futura"/>
                  <a:sym typeface="Futura"/>
                </a:endParaRPr>
              </a:p>
              <a:p>
                <a:pPr>
                  <a:lnSpc>
                    <a:spcPts val="2160"/>
                  </a:lnSpc>
                </a:pPr>
                <a:r>
                  <a:rPr lang="vi-VN"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Tôi</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không</a:t>
                </a:r>
                <a:r>
                  <a:rPr lang="en-US" sz="1400" dirty="0">
                    <a:solidFill>
                      <a:srgbClr val="FFFFFF"/>
                    </a:solidFill>
                    <a:latin typeface="Futura"/>
                    <a:ea typeface="Futura"/>
                    <a:cs typeface="Futura"/>
                    <a:sym typeface="Futura"/>
                  </a:rPr>
                  <a:t> chia </a:t>
                </a:r>
                <a:r>
                  <a:rPr lang="en-US" sz="1400" dirty="0" err="1">
                    <a:solidFill>
                      <a:srgbClr val="FFFFFF"/>
                    </a:solidFill>
                    <a:latin typeface="Futura"/>
                    <a:ea typeface="Futura"/>
                    <a:cs typeface="Futura"/>
                    <a:sym typeface="Futura"/>
                  </a:rPr>
                  <a:t>sẻ</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thói</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quen</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sinh</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hoạt</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với</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gia</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đình</a:t>
                </a:r>
                <a:endParaRPr lang="vi-VN" sz="1400" dirty="0">
                  <a:solidFill>
                    <a:srgbClr val="FFFFFF"/>
                  </a:solidFill>
                  <a:latin typeface="Futura"/>
                  <a:ea typeface="Futura"/>
                  <a:cs typeface="Futura"/>
                  <a:sym typeface="Futura"/>
                </a:endParaRPr>
              </a:p>
            </p:txBody>
          </p:sp>
        </p:grpSp>
        <p:sp>
          <p:nvSpPr>
            <p:cNvPr id="161" name="Freeform 31">
              <a:extLst>
                <a:ext uri="{FF2B5EF4-FFF2-40B4-BE49-F238E27FC236}">
                  <a16:creationId xmlns:a16="http://schemas.microsoft.com/office/drawing/2014/main" id="{8A9D6A02-9628-4EF0-92D0-0186254143D0}"/>
                </a:ext>
              </a:extLst>
            </p:cNvPr>
            <p:cNvSpPr/>
            <p:nvPr/>
          </p:nvSpPr>
          <p:spPr>
            <a:xfrm>
              <a:off x="11567693" y="680953"/>
              <a:ext cx="528384" cy="552297"/>
            </a:xfrm>
            <a:custGeom>
              <a:avLst/>
              <a:gdLst/>
              <a:ahLst/>
              <a:cxnLst/>
              <a:rect l="l" t="t" r="r" b="b"/>
              <a:pathLst>
                <a:path w="602818" h="602818">
                  <a:moveTo>
                    <a:pt x="0" y="0"/>
                  </a:moveTo>
                  <a:lnTo>
                    <a:pt x="602819" y="0"/>
                  </a:lnTo>
                  <a:lnTo>
                    <a:pt x="602819" y="602818"/>
                  </a:lnTo>
                  <a:lnTo>
                    <a:pt x="0" y="6028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grpSp>
      <p:grpSp>
        <p:nvGrpSpPr>
          <p:cNvPr id="165" name="Group 164">
            <a:extLst>
              <a:ext uri="{FF2B5EF4-FFF2-40B4-BE49-F238E27FC236}">
                <a16:creationId xmlns:a16="http://schemas.microsoft.com/office/drawing/2014/main" id="{426E4012-95B2-47C1-81B7-2915BEF436C7}"/>
              </a:ext>
            </a:extLst>
          </p:cNvPr>
          <p:cNvGrpSpPr/>
          <p:nvPr/>
        </p:nvGrpSpPr>
        <p:grpSpPr>
          <a:xfrm>
            <a:off x="6236073" y="2389777"/>
            <a:ext cx="5961334" cy="1828176"/>
            <a:chOff x="6680706" y="2659353"/>
            <a:chExt cx="5961334" cy="1828176"/>
          </a:xfrm>
        </p:grpSpPr>
        <p:grpSp>
          <p:nvGrpSpPr>
            <p:cNvPr id="100" name="Group 99">
              <a:extLst>
                <a:ext uri="{FF2B5EF4-FFF2-40B4-BE49-F238E27FC236}">
                  <a16:creationId xmlns:a16="http://schemas.microsoft.com/office/drawing/2014/main" id="{7AFFF9FC-B319-4145-A59E-5ECB608856C0}"/>
                </a:ext>
              </a:extLst>
            </p:cNvPr>
            <p:cNvGrpSpPr/>
            <p:nvPr/>
          </p:nvGrpSpPr>
          <p:grpSpPr>
            <a:xfrm>
              <a:off x="6680706" y="2659353"/>
              <a:ext cx="5961334" cy="1828176"/>
              <a:chOff x="262804" y="1472459"/>
              <a:chExt cx="5961334" cy="1828176"/>
            </a:xfrm>
          </p:grpSpPr>
          <p:grpSp>
            <p:nvGrpSpPr>
              <p:cNvPr id="6" name="Group 6"/>
              <p:cNvGrpSpPr/>
              <p:nvPr/>
            </p:nvGrpSpPr>
            <p:grpSpPr>
              <a:xfrm>
                <a:off x="262804" y="1472459"/>
                <a:ext cx="5523304" cy="1828176"/>
                <a:chOff x="212106" y="0"/>
                <a:chExt cx="8859759" cy="3062630"/>
              </a:xfrm>
            </p:grpSpPr>
            <p:sp>
              <p:nvSpPr>
                <p:cNvPr id="7" name="Freeform 7"/>
                <p:cNvSpPr/>
                <p:nvPr/>
              </p:nvSpPr>
              <p:spPr>
                <a:xfrm>
                  <a:off x="212106" y="0"/>
                  <a:ext cx="8859759" cy="3062630"/>
                </a:xfrm>
                <a:custGeom>
                  <a:avLst/>
                  <a:gdLst/>
                  <a:ahLst/>
                  <a:cxnLst/>
                  <a:rect l="l" t="t" r="r" b="b"/>
                  <a:pathLst>
                    <a:path w="9071864" h="3534410">
                      <a:moveTo>
                        <a:pt x="0" y="0"/>
                      </a:moveTo>
                      <a:lnTo>
                        <a:pt x="9071864" y="0"/>
                      </a:lnTo>
                      <a:lnTo>
                        <a:pt x="9071864" y="3534410"/>
                      </a:lnTo>
                      <a:lnTo>
                        <a:pt x="0" y="3534410"/>
                      </a:lnTo>
                    </a:path>
                  </a:pathLst>
                </a:custGeom>
                <a:solidFill>
                  <a:srgbClr val="E72929"/>
                </a:solidFill>
              </p:spPr>
              <p:txBody>
                <a:bodyPr/>
                <a:lstStyle/>
                <a:p>
                  <a:endParaRPr lang="en-US" sz="1200" dirty="0"/>
                </a:p>
              </p:txBody>
            </p:sp>
          </p:grpSp>
          <p:grpSp>
            <p:nvGrpSpPr>
              <p:cNvPr id="8" name="Group 8"/>
              <p:cNvGrpSpPr/>
              <p:nvPr/>
            </p:nvGrpSpPr>
            <p:grpSpPr>
              <a:xfrm>
                <a:off x="5348136" y="1796669"/>
                <a:ext cx="876002" cy="876002"/>
                <a:chOff x="0" y="0"/>
                <a:chExt cx="1752004" cy="1752004"/>
              </a:xfrm>
            </p:grpSpPr>
            <p:sp>
              <p:nvSpPr>
                <p:cNvPr id="9" name="Freeform 9"/>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10" name="Group 10"/>
              <p:cNvGrpSpPr/>
              <p:nvPr/>
            </p:nvGrpSpPr>
            <p:grpSpPr>
              <a:xfrm>
                <a:off x="5397269" y="1845802"/>
                <a:ext cx="777734" cy="777734"/>
                <a:chOff x="0" y="0"/>
                <a:chExt cx="1555468" cy="1555468"/>
              </a:xfrm>
            </p:grpSpPr>
            <p:sp>
              <p:nvSpPr>
                <p:cNvPr id="11" name="Freeform 11"/>
                <p:cNvSpPr/>
                <p:nvPr/>
              </p:nvSpPr>
              <p:spPr>
                <a:xfrm>
                  <a:off x="0" y="0"/>
                  <a:ext cx="1555496" cy="1555496"/>
                </a:xfrm>
                <a:custGeom>
                  <a:avLst/>
                  <a:gdLst/>
                  <a:ahLst/>
                  <a:cxnLst/>
                  <a:rect l="l" t="t" r="r" b="b"/>
                  <a:pathLst>
                    <a:path w="1555496" h="1555496">
                      <a:moveTo>
                        <a:pt x="0" y="777748"/>
                      </a:moveTo>
                      <a:cubicBezTo>
                        <a:pt x="0" y="348234"/>
                        <a:pt x="348234" y="0"/>
                        <a:pt x="777748" y="0"/>
                      </a:cubicBezTo>
                      <a:cubicBezTo>
                        <a:pt x="1207262" y="0"/>
                        <a:pt x="1555496" y="348234"/>
                        <a:pt x="1555496" y="777748"/>
                      </a:cubicBezTo>
                      <a:cubicBezTo>
                        <a:pt x="1555496" y="1207262"/>
                        <a:pt x="1207262" y="1555496"/>
                        <a:pt x="777748" y="1555496"/>
                      </a:cubicBezTo>
                      <a:cubicBezTo>
                        <a:pt x="348234" y="1555496"/>
                        <a:pt x="0" y="1207262"/>
                        <a:pt x="0" y="777748"/>
                      </a:cubicBezTo>
                      <a:close/>
                    </a:path>
                  </a:pathLst>
                </a:custGeom>
                <a:solidFill>
                  <a:srgbClr val="E72929"/>
                </a:solidFill>
              </p:spPr>
              <p:txBody>
                <a:bodyPr/>
                <a:lstStyle/>
                <a:p>
                  <a:endParaRPr lang="en-US" sz="1200"/>
                </a:p>
              </p:txBody>
            </p:sp>
          </p:grpSp>
          <p:sp>
            <p:nvSpPr>
              <p:cNvPr id="35" name="TextBox 35"/>
              <p:cNvSpPr txBox="1"/>
              <p:nvPr/>
            </p:nvSpPr>
            <p:spPr>
              <a:xfrm>
                <a:off x="353151" y="1483510"/>
                <a:ext cx="5438313" cy="584263"/>
              </a:xfrm>
              <a:prstGeom prst="rect">
                <a:avLst/>
              </a:prstGeom>
            </p:spPr>
            <p:txBody>
              <a:bodyPr wrap="square" lIns="0" tIns="0" rIns="0" bIns="0" rtlCol="0" anchor="t">
                <a:spAutoFit/>
              </a:bodyPr>
              <a:lstStyle/>
              <a:p>
                <a:pPr>
                  <a:lnSpc>
                    <a:spcPts val="2400"/>
                  </a:lnSpc>
                </a:pPr>
                <a:r>
                  <a:rPr lang="en-US" sz="1400" b="1" dirty="0">
                    <a:solidFill>
                      <a:srgbClr val="FFFFFF"/>
                    </a:solidFill>
                    <a:latin typeface="Futura Ultra-Bold"/>
                    <a:ea typeface="Futura Ultra-Bold"/>
                    <a:cs typeface="Futura Ultra-Bold"/>
                    <a:sym typeface="Futura Ultra-Bold"/>
                  </a:rPr>
                  <a:t>4. Theo </a:t>
                </a:r>
                <a:r>
                  <a:rPr lang="en-US" sz="1400" b="1" dirty="0" err="1">
                    <a:solidFill>
                      <a:srgbClr val="FFFFFF"/>
                    </a:solidFill>
                    <a:latin typeface="Futura Ultra-Bold"/>
                    <a:ea typeface="Futura Ultra-Bold"/>
                    <a:cs typeface="Futura Ultra-Bold"/>
                    <a:sym typeface="Futura Ultra-Bold"/>
                  </a:rPr>
                  <a:t>bạn</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yếu</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tố</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nào</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quan</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trọng</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nhất</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để</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sinh</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viên</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duy</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trì</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sinh</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hoạt</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ổn</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định</a:t>
                </a:r>
                <a:r>
                  <a:rPr lang="vi-VN" sz="1400" b="1" dirty="0">
                    <a:solidFill>
                      <a:srgbClr val="FFFFFF"/>
                    </a:solidFill>
                    <a:latin typeface="Futura Ultra-Bold"/>
                    <a:ea typeface="Futura Ultra-Bold"/>
                    <a:cs typeface="Futura Ultra-Bold"/>
                    <a:sym typeface="Futura Ultra-Bold"/>
                  </a:rPr>
                  <a:t>?</a:t>
                </a:r>
                <a:endParaRPr lang="en-US" sz="1400" b="1" dirty="0">
                  <a:solidFill>
                    <a:srgbClr val="FFFFFF"/>
                  </a:solidFill>
                  <a:latin typeface="Futura Ultra-Bold"/>
                  <a:ea typeface="Futura Ultra-Bold"/>
                  <a:cs typeface="Futura Ultra-Bold"/>
                  <a:sym typeface="Futura Ultra-Bold"/>
                </a:endParaRPr>
              </a:p>
            </p:txBody>
          </p:sp>
          <p:sp>
            <p:nvSpPr>
              <p:cNvPr id="36" name="TextBox 36"/>
              <p:cNvSpPr txBox="1"/>
              <p:nvPr/>
            </p:nvSpPr>
            <p:spPr>
              <a:xfrm>
                <a:off x="451116" y="2068741"/>
                <a:ext cx="5713189" cy="1098827"/>
              </a:xfrm>
              <a:prstGeom prst="rect">
                <a:avLst/>
              </a:prstGeom>
            </p:spPr>
            <p:txBody>
              <a:bodyPr wrap="square" lIns="0" tIns="0" rIns="0" bIns="0" rtlCol="0" anchor="t">
                <a:spAutoFit/>
              </a:bodyPr>
              <a:lstStyle/>
              <a:p>
                <a:pPr>
                  <a:lnSpc>
                    <a:spcPts val="2160"/>
                  </a:lnSpc>
                </a:pPr>
                <a:r>
                  <a:rPr lang="vi-VN" sz="1400" dirty="0">
                    <a:solidFill>
                      <a:srgbClr val="FFFFFF"/>
                    </a:solidFill>
                    <a:latin typeface="Futura"/>
                    <a:ea typeface="Futura"/>
                    <a:cs typeface="Futura"/>
                    <a:sym typeface="Futura"/>
                  </a:rPr>
                  <a:t>☐ </a:t>
                </a:r>
                <a:r>
                  <a:rPr lang="en-US" sz="1400" dirty="0">
                    <a:solidFill>
                      <a:srgbClr val="FFFFFF"/>
                    </a:solidFill>
                    <a:latin typeface="Futura"/>
                    <a:ea typeface="Futura"/>
                    <a:cs typeface="Futura"/>
                    <a:sym typeface="Futura"/>
                  </a:rPr>
                  <a:t>Ý </a:t>
                </a:r>
                <a:r>
                  <a:rPr lang="en-US" sz="1400" dirty="0" err="1">
                    <a:solidFill>
                      <a:srgbClr val="FFFFFF"/>
                    </a:solidFill>
                    <a:latin typeface="Futura"/>
                    <a:ea typeface="Futura"/>
                    <a:cs typeface="Futura"/>
                    <a:sym typeface="Futura"/>
                  </a:rPr>
                  <a:t>thức</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và</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kỷ</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luật</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cả</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nhân</a:t>
                </a:r>
                <a:endParaRPr lang="vi-VN" sz="1400" dirty="0">
                  <a:solidFill>
                    <a:srgbClr val="FFFFFF"/>
                  </a:solidFill>
                  <a:latin typeface="Futura"/>
                  <a:ea typeface="Futura"/>
                  <a:cs typeface="Futura"/>
                  <a:sym typeface="Futura"/>
                </a:endParaRPr>
              </a:p>
              <a:p>
                <a:pPr>
                  <a:lnSpc>
                    <a:spcPts val="2160"/>
                  </a:lnSpc>
                </a:pPr>
                <a:r>
                  <a:rPr lang="vi-VN"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Sự</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nhắc</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nhở</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định</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hướng</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từ</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gia</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đình</a:t>
                </a:r>
                <a:endParaRPr lang="vi-VN" sz="1400" dirty="0">
                  <a:solidFill>
                    <a:srgbClr val="FFFFFF"/>
                  </a:solidFill>
                  <a:latin typeface="Futura"/>
                  <a:ea typeface="Futura"/>
                  <a:cs typeface="Futura"/>
                  <a:sym typeface="Futura"/>
                </a:endParaRPr>
              </a:p>
              <a:p>
                <a:pPr>
                  <a:lnSpc>
                    <a:spcPts val="2160"/>
                  </a:lnSpc>
                </a:pPr>
                <a:r>
                  <a:rPr lang="vi-VN"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Hỗ</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trợ</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và</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giáo</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dục</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từ</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nhà</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trường</a:t>
                </a:r>
                <a:r>
                  <a:rPr lang="en-US" sz="1400" dirty="0">
                    <a:solidFill>
                      <a:srgbClr val="FFFFFF"/>
                    </a:solidFill>
                    <a:latin typeface="Futura"/>
                    <a:ea typeface="Futura"/>
                    <a:cs typeface="Futura"/>
                    <a:sym typeface="Futura"/>
                  </a:rPr>
                  <a:t> </a:t>
                </a:r>
                <a:endParaRPr lang="vi-VN" sz="1400" dirty="0">
                  <a:solidFill>
                    <a:srgbClr val="FFFFFF"/>
                  </a:solidFill>
                  <a:latin typeface="Futura"/>
                  <a:ea typeface="Futura"/>
                  <a:cs typeface="Futura"/>
                  <a:sym typeface="Futura"/>
                </a:endParaRPr>
              </a:p>
              <a:p>
                <a:pPr>
                  <a:lnSpc>
                    <a:spcPts val="2160"/>
                  </a:lnSpc>
                </a:pPr>
                <a:r>
                  <a:rPr lang="vi-VN"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Bạn</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bè</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và</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môi</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trường</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xã</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hội</a:t>
                </a:r>
                <a:endParaRPr lang="vi-VN" sz="1400" dirty="0">
                  <a:solidFill>
                    <a:srgbClr val="FFFFFF"/>
                  </a:solidFill>
                  <a:latin typeface="Futura"/>
                  <a:ea typeface="Futura"/>
                  <a:cs typeface="Futura"/>
                  <a:sym typeface="Futura"/>
                </a:endParaRPr>
              </a:p>
            </p:txBody>
          </p:sp>
        </p:grpSp>
        <p:sp>
          <p:nvSpPr>
            <p:cNvPr id="162" name="Freeform 30">
              <a:extLst>
                <a:ext uri="{FF2B5EF4-FFF2-40B4-BE49-F238E27FC236}">
                  <a16:creationId xmlns:a16="http://schemas.microsoft.com/office/drawing/2014/main" id="{2D4EACA3-F6F6-439B-BCD4-BD814D408489}"/>
                </a:ext>
              </a:extLst>
            </p:cNvPr>
            <p:cNvSpPr/>
            <p:nvPr/>
          </p:nvSpPr>
          <p:spPr>
            <a:xfrm>
              <a:off x="11939112" y="3163424"/>
              <a:ext cx="528384" cy="482005"/>
            </a:xfrm>
            <a:custGeom>
              <a:avLst/>
              <a:gdLst/>
              <a:ahLst/>
              <a:cxnLst/>
              <a:rect l="l" t="t" r="r" b="b"/>
              <a:pathLst>
                <a:path w="602818" h="602818">
                  <a:moveTo>
                    <a:pt x="0" y="0"/>
                  </a:moveTo>
                  <a:lnTo>
                    <a:pt x="602819" y="0"/>
                  </a:lnTo>
                  <a:lnTo>
                    <a:pt x="602819" y="602818"/>
                  </a:lnTo>
                  <a:lnTo>
                    <a:pt x="0" y="6028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grpSp>
      <p:grpSp>
        <p:nvGrpSpPr>
          <p:cNvPr id="168" name="Group 167">
            <a:extLst>
              <a:ext uri="{FF2B5EF4-FFF2-40B4-BE49-F238E27FC236}">
                <a16:creationId xmlns:a16="http://schemas.microsoft.com/office/drawing/2014/main" id="{D67F9967-0E53-4DE3-8C48-5A55624F89EA}"/>
              </a:ext>
            </a:extLst>
          </p:cNvPr>
          <p:cNvGrpSpPr/>
          <p:nvPr/>
        </p:nvGrpSpPr>
        <p:grpSpPr>
          <a:xfrm>
            <a:off x="89530" y="3754254"/>
            <a:ext cx="6130293" cy="1894136"/>
            <a:chOff x="6440272" y="4841899"/>
            <a:chExt cx="5970741" cy="1894136"/>
          </a:xfrm>
        </p:grpSpPr>
        <p:grpSp>
          <p:nvGrpSpPr>
            <p:cNvPr id="150" name="Group 149">
              <a:extLst>
                <a:ext uri="{FF2B5EF4-FFF2-40B4-BE49-F238E27FC236}">
                  <a16:creationId xmlns:a16="http://schemas.microsoft.com/office/drawing/2014/main" id="{ECE1613C-4AE5-4518-8EA3-224FDFA48443}"/>
                </a:ext>
              </a:extLst>
            </p:cNvPr>
            <p:cNvGrpSpPr/>
            <p:nvPr/>
          </p:nvGrpSpPr>
          <p:grpSpPr>
            <a:xfrm>
              <a:off x="6440272" y="4841899"/>
              <a:ext cx="5970741" cy="1894136"/>
              <a:chOff x="253397" y="1472459"/>
              <a:chExt cx="5970741" cy="1894136"/>
            </a:xfrm>
          </p:grpSpPr>
          <p:grpSp>
            <p:nvGrpSpPr>
              <p:cNvPr id="151" name="Group 6">
                <a:extLst>
                  <a:ext uri="{FF2B5EF4-FFF2-40B4-BE49-F238E27FC236}">
                    <a16:creationId xmlns:a16="http://schemas.microsoft.com/office/drawing/2014/main" id="{EBBC6CE9-AEC2-400C-9C99-70A5F0129B34}"/>
                  </a:ext>
                </a:extLst>
              </p:cNvPr>
              <p:cNvGrpSpPr/>
              <p:nvPr/>
            </p:nvGrpSpPr>
            <p:grpSpPr>
              <a:xfrm>
                <a:off x="253397" y="1472459"/>
                <a:ext cx="5690993" cy="1894136"/>
                <a:chOff x="197016" y="0"/>
                <a:chExt cx="9128744" cy="3173128"/>
              </a:xfrm>
            </p:grpSpPr>
            <p:sp>
              <p:nvSpPr>
                <p:cNvPr id="159" name="Freeform 7">
                  <a:extLst>
                    <a:ext uri="{FF2B5EF4-FFF2-40B4-BE49-F238E27FC236}">
                      <a16:creationId xmlns:a16="http://schemas.microsoft.com/office/drawing/2014/main" id="{B41DC595-5016-4D0C-A16C-3A9E67D48762}"/>
                    </a:ext>
                  </a:extLst>
                </p:cNvPr>
                <p:cNvSpPr/>
                <p:nvPr/>
              </p:nvSpPr>
              <p:spPr>
                <a:xfrm>
                  <a:off x="197016" y="0"/>
                  <a:ext cx="9128744" cy="3173128"/>
                </a:xfrm>
                <a:custGeom>
                  <a:avLst/>
                  <a:gdLst/>
                  <a:ahLst/>
                  <a:cxnLst/>
                  <a:rect l="l" t="t" r="r" b="b"/>
                  <a:pathLst>
                    <a:path w="9071864" h="3534410">
                      <a:moveTo>
                        <a:pt x="0" y="0"/>
                      </a:moveTo>
                      <a:lnTo>
                        <a:pt x="9071864" y="0"/>
                      </a:lnTo>
                      <a:lnTo>
                        <a:pt x="9071864" y="3534410"/>
                      </a:lnTo>
                      <a:lnTo>
                        <a:pt x="0" y="3534410"/>
                      </a:lnTo>
                    </a:path>
                  </a:pathLst>
                </a:custGeom>
                <a:solidFill>
                  <a:srgbClr val="E72929"/>
                </a:solidFill>
              </p:spPr>
              <p:txBody>
                <a:bodyPr/>
                <a:lstStyle/>
                <a:p>
                  <a:endParaRPr lang="en-US" sz="1200" dirty="0"/>
                </a:p>
              </p:txBody>
            </p:sp>
          </p:grpSp>
          <p:grpSp>
            <p:nvGrpSpPr>
              <p:cNvPr id="152" name="Group 8">
                <a:extLst>
                  <a:ext uri="{FF2B5EF4-FFF2-40B4-BE49-F238E27FC236}">
                    <a16:creationId xmlns:a16="http://schemas.microsoft.com/office/drawing/2014/main" id="{D41736DF-4157-4FFE-BF09-7316E9B17ED0}"/>
                  </a:ext>
                </a:extLst>
              </p:cNvPr>
              <p:cNvGrpSpPr/>
              <p:nvPr/>
            </p:nvGrpSpPr>
            <p:grpSpPr>
              <a:xfrm>
                <a:off x="5348136" y="1796669"/>
                <a:ext cx="876002" cy="876002"/>
                <a:chOff x="0" y="0"/>
                <a:chExt cx="1752004" cy="1752004"/>
              </a:xfrm>
            </p:grpSpPr>
            <p:sp>
              <p:nvSpPr>
                <p:cNvPr id="158" name="Freeform 9">
                  <a:extLst>
                    <a:ext uri="{FF2B5EF4-FFF2-40B4-BE49-F238E27FC236}">
                      <a16:creationId xmlns:a16="http://schemas.microsoft.com/office/drawing/2014/main" id="{5C4CD38D-B482-4B86-8023-ABB834ABC767}"/>
                    </a:ext>
                  </a:extLst>
                </p:cNvPr>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FFFFFF"/>
                </a:solidFill>
              </p:spPr>
              <p:txBody>
                <a:bodyPr/>
                <a:lstStyle/>
                <a:p>
                  <a:endParaRPr lang="en-US" sz="1200"/>
                </a:p>
              </p:txBody>
            </p:sp>
          </p:grpSp>
          <p:grpSp>
            <p:nvGrpSpPr>
              <p:cNvPr id="153" name="Group 10">
                <a:extLst>
                  <a:ext uri="{FF2B5EF4-FFF2-40B4-BE49-F238E27FC236}">
                    <a16:creationId xmlns:a16="http://schemas.microsoft.com/office/drawing/2014/main" id="{4468FCF8-EE50-4862-8C01-99FB691E42A5}"/>
                  </a:ext>
                </a:extLst>
              </p:cNvPr>
              <p:cNvGrpSpPr/>
              <p:nvPr/>
            </p:nvGrpSpPr>
            <p:grpSpPr>
              <a:xfrm>
                <a:off x="5397269" y="1845802"/>
                <a:ext cx="777734" cy="777734"/>
                <a:chOff x="0" y="0"/>
                <a:chExt cx="1555468" cy="1555468"/>
              </a:xfrm>
            </p:grpSpPr>
            <p:sp>
              <p:nvSpPr>
                <p:cNvPr id="157" name="Freeform 11">
                  <a:extLst>
                    <a:ext uri="{FF2B5EF4-FFF2-40B4-BE49-F238E27FC236}">
                      <a16:creationId xmlns:a16="http://schemas.microsoft.com/office/drawing/2014/main" id="{D0FC8132-F2C9-430C-AEA7-3C4E6A92DA39}"/>
                    </a:ext>
                  </a:extLst>
                </p:cNvPr>
                <p:cNvSpPr/>
                <p:nvPr/>
              </p:nvSpPr>
              <p:spPr>
                <a:xfrm>
                  <a:off x="0" y="0"/>
                  <a:ext cx="1555496" cy="1555496"/>
                </a:xfrm>
                <a:custGeom>
                  <a:avLst/>
                  <a:gdLst/>
                  <a:ahLst/>
                  <a:cxnLst/>
                  <a:rect l="l" t="t" r="r" b="b"/>
                  <a:pathLst>
                    <a:path w="1555496" h="1555496">
                      <a:moveTo>
                        <a:pt x="0" y="777748"/>
                      </a:moveTo>
                      <a:cubicBezTo>
                        <a:pt x="0" y="348234"/>
                        <a:pt x="348234" y="0"/>
                        <a:pt x="777748" y="0"/>
                      </a:cubicBezTo>
                      <a:cubicBezTo>
                        <a:pt x="1207262" y="0"/>
                        <a:pt x="1555496" y="348234"/>
                        <a:pt x="1555496" y="777748"/>
                      </a:cubicBezTo>
                      <a:cubicBezTo>
                        <a:pt x="1555496" y="1207262"/>
                        <a:pt x="1207262" y="1555496"/>
                        <a:pt x="777748" y="1555496"/>
                      </a:cubicBezTo>
                      <a:cubicBezTo>
                        <a:pt x="348234" y="1555496"/>
                        <a:pt x="0" y="1207262"/>
                        <a:pt x="0" y="777748"/>
                      </a:cubicBezTo>
                      <a:close/>
                    </a:path>
                  </a:pathLst>
                </a:custGeom>
                <a:solidFill>
                  <a:srgbClr val="E72929"/>
                </a:solidFill>
              </p:spPr>
              <p:txBody>
                <a:bodyPr/>
                <a:lstStyle/>
                <a:p>
                  <a:endParaRPr lang="en-US" sz="1200"/>
                </a:p>
              </p:txBody>
            </p:sp>
          </p:grpSp>
          <p:sp>
            <p:nvSpPr>
              <p:cNvPr id="155" name="TextBox 35">
                <a:extLst>
                  <a:ext uri="{FF2B5EF4-FFF2-40B4-BE49-F238E27FC236}">
                    <a16:creationId xmlns:a16="http://schemas.microsoft.com/office/drawing/2014/main" id="{E173D713-D91D-42AA-B7E4-7F47219A8229}"/>
                  </a:ext>
                </a:extLst>
              </p:cNvPr>
              <p:cNvSpPr txBox="1"/>
              <p:nvPr/>
            </p:nvSpPr>
            <p:spPr>
              <a:xfrm>
                <a:off x="312776" y="1484246"/>
                <a:ext cx="5388908" cy="584263"/>
              </a:xfrm>
              <a:prstGeom prst="rect">
                <a:avLst/>
              </a:prstGeom>
            </p:spPr>
            <p:txBody>
              <a:bodyPr wrap="square" lIns="0" tIns="0" rIns="0" bIns="0" rtlCol="0" anchor="t">
                <a:spAutoFit/>
              </a:bodyPr>
              <a:lstStyle/>
              <a:p>
                <a:pPr>
                  <a:lnSpc>
                    <a:spcPts val="2400"/>
                  </a:lnSpc>
                </a:pPr>
                <a:r>
                  <a:rPr lang="en-US" sz="1400" b="1" dirty="0">
                    <a:solidFill>
                      <a:srgbClr val="FFFFFF"/>
                    </a:solidFill>
                    <a:latin typeface="Futura Ultra-Bold"/>
                    <a:ea typeface="Futura Ultra-Bold"/>
                    <a:cs typeface="Futura Ultra-Bold"/>
                    <a:sym typeface="Futura Ultra-Bold"/>
                  </a:rPr>
                  <a:t>3. </a:t>
                </a:r>
                <a:r>
                  <a:rPr lang="en-US" sz="1400" b="1" dirty="0" err="1">
                    <a:solidFill>
                      <a:srgbClr val="FFFFFF"/>
                    </a:solidFill>
                    <a:latin typeface="Futura Ultra-Bold"/>
                    <a:ea typeface="Futura Ultra-Bold"/>
                    <a:cs typeface="Futura Ultra-Bold"/>
                    <a:sym typeface="Futura Ultra-Bold"/>
                  </a:rPr>
                  <a:t>Bạn</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kỳ</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vọng</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gia</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đình</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và</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nhà</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trường</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nên</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phối</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hợp</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như</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thế</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nào</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để</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giúp</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sinh</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viên</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sinh</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hoạt</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lành</a:t>
                </a:r>
                <a:r>
                  <a:rPr lang="en-US" sz="1400" b="1" dirty="0">
                    <a:solidFill>
                      <a:srgbClr val="FFFFFF"/>
                    </a:solidFill>
                    <a:latin typeface="Futura Ultra-Bold"/>
                    <a:ea typeface="Futura Ultra-Bold"/>
                    <a:cs typeface="Futura Ultra-Bold"/>
                    <a:sym typeface="Futura Ultra-Bold"/>
                  </a:rPr>
                  <a:t> </a:t>
                </a:r>
                <a:r>
                  <a:rPr lang="en-US" sz="1400" b="1" dirty="0" err="1">
                    <a:solidFill>
                      <a:srgbClr val="FFFFFF"/>
                    </a:solidFill>
                    <a:latin typeface="Futura Ultra-Bold"/>
                    <a:ea typeface="Futura Ultra-Bold"/>
                    <a:cs typeface="Futura Ultra-Bold"/>
                    <a:sym typeface="Futura Ultra-Bold"/>
                  </a:rPr>
                  <a:t>mạnh</a:t>
                </a:r>
                <a:r>
                  <a:rPr lang="vi-VN" sz="1400" b="1" dirty="0">
                    <a:solidFill>
                      <a:srgbClr val="FFFFFF"/>
                    </a:solidFill>
                    <a:latin typeface="Futura Ultra-Bold"/>
                    <a:ea typeface="Futura Ultra-Bold"/>
                    <a:cs typeface="Futura Ultra-Bold"/>
                    <a:sym typeface="Futura Ultra-Bold"/>
                  </a:rPr>
                  <a:t>?</a:t>
                </a:r>
                <a:endParaRPr lang="en-US" sz="1400" b="1" dirty="0">
                  <a:solidFill>
                    <a:srgbClr val="FFFFFF"/>
                  </a:solidFill>
                  <a:latin typeface="Futura Ultra-Bold"/>
                  <a:ea typeface="Futura Ultra-Bold"/>
                  <a:cs typeface="Futura Ultra-Bold"/>
                  <a:sym typeface="Futura Ultra-Bold"/>
                </a:endParaRPr>
              </a:p>
            </p:txBody>
          </p:sp>
          <p:sp>
            <p:nvSpPr>
              <p:cNvPr id="156" name="TextBox 36">
                <a:extLst>
                  <a:ext uri="{FF2B5EF4-FFF2-40B4-BE49-F238E27FC236}">
                    <a16:creationId xmlns:a16="http://schemas.microsoft.com/office/drawing/2014/main" id="{496D124C-8AC2-4971-80C5-4F51BBDD329D}"/>
                  </a:ext>
                </a:extLst>
              </p:cNvPr>
              <p:cNvSpPr txBox="1"/>
              <p:nvPr/>
            </p:nvSpPr>
            <p:spPr>
              <a:xfrm>
                <a:off x="339503" y="2092246"/>
                <a:ext cx="5556228" cy="1098827"/>
              </a:xfrm>
              <a:prstGeom prst="rect">
                <a:avLst/>
              </a:prstGeom>
            </p:spPr>
            <p:txBody>
              <a:bodyPr wrap="square" lIns="0" tIns="0" rIns="0" bIns="0" rtlCol="0" anchor="t">
                <a:spAutoFit/>
              </a:bodyPr>
              <a:lstStyle/>
              <a:p>
                <a:pPr>
                  <a:lnSpc>
                    <a:spcPts val="2160"/>
                  </a:lnSpc>
                </a:pPr>
                <a:r>
                  <a:rPr lang="vi-VN" sz="1400" dirty="0">
                    <a:solidFill>
                      <a:srgbClr val="FFFFFF"/>
                    </a:solidFill>
                    <a:latin typeface="Futura"/>
                    <a:ea typeface="Futura"/>
                    <a:cs typeface="Futura"/>
                    <a:sym typeface="Futura"/>
                  </a:rPr>
                  <a:t>☐ </a:t>
                </a:r>
                <a:r>
                  <a:rPr lang="en-US" sz="1400" dirty="0">
                    <a:solidFill>
                      <a:srgbClr val="FFFFFF"/>
                    </a:solidFill>
                    <a:latin typeface="Futura"/>
                    <a:ea typeface="Futura"/>
                    <a:cs typeface="Futura"/>
                    <a:sym typeface="Futura"/>
                  </a:rPr>
                  <a:t>Gia </a:t>
                </a:r>
                <a:r>
                  <a:rPr lang="en-US" sz="1400" dirty="0" err="1">
                    <a:solidFill>
                      <a:srgbClr val="FFFFFF"/>
                    </a:solidFill>
                    <a:latin typeface="Futura"/>
                    <a:ea typeface="Futura"/>
                    <a:cs typeface="Futura"/>
                    <a:sym typeface="Futura"/>
                  </a:rPr>
                  <a:t>đình</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dám</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sát</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giờ</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giấc</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nhà</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trường</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tổ</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chức</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tuyên</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truyền</a:t>
                </a:r>
                <a:endParaRPr lang="vi-VN" sz="1400" dirty="0">
                  <a:solidFill>
                    <a:srgbClr val="FFFFFF"/>
                  </a:solidFill>
                  <a:latin typeface="Futura"/>
                  <a:ea typeface="Futura"/>
                  <a:cs typeface="Futura"/>
                  <a:sym typeface="Futura"/>
                </a:endParaRPr>
              </a:p>
              <a:p>
                <a:pPr>
                  <a:lnSpc>
                    <a:spcPts val="2160"/>
                  </a:lnSpc>
                </a:pPr>
                <a:r>
                  <a:rPr lang="vi-VN" sz="1400" dirty="0">
                    <a:solidFill>
                      <a:srgbClr val="FFFFFF"/>
                    </a:solidFill>
                    <a:latin typeface="Futura"/>
                    <a:ea typeface="Futura"/>
                    <a:cs typeface="Futura"/>
                    <a:sym typeface="Futura"/>
                  </a:rPr>
                  <a:t>☐ </a:t>
                </a:r>
                <a:r>
                  <a:rPr lang="en-US" sz="1400" dirty="0">
                    <a:solidFill>
                      <a:srgbClr val="FFFFFF"/>
                    </a:solidFill>
                    <a:latin typeface="Futura"/>
                    <a:ea typeface="Futura"/>
                    <a:cs typeface="Futura"/>
                    <a:sym typeface="Futura"/>
                  </a:rPr>
                  <a:t>Gia </a:t>
                </a:r>
                <a:r>
                  <a:rPr lang="en-US" sz="1400" dirty="0" err="1">
                    <a:solidFill>
                      <a:srgbClr val="FFFFFF"/>
                    </a:solidFill>
                    <a:latin typeface="Futura"/>
                    <a:ea typeface="Futura"/>
                    <a:cs typeface="Futura"/>
                    <a:sym typeface="Futura"/>
                  </a:rPr>
                  <a:t>đình</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động</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viên</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nhà</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trường</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cung</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cấp</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chương</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trình</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tư</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vấn</a:t>
                </a:r>
                <a:endParaRPr lang="vi-VN" sz="1400" dirty="0">
                  <a:solidFill>
                    <a:srgbClr val="FFFFFF"/>
                  </a:solidFill>
                  <a:latin typeface="Futura"/>
                  <a:ea typeface="Futura"/>
                  <a:cs typeface="Futura"/>
                  <a:sym typeface="Futura"/>
                </a:endParaRPr>
              </a:p>
              <a:p>
                <a:pPr>
                  <a:lnSpc>
                    <a:spcPts val="2160"/>
                  </a:lnSpc>
                </a:pPr>
                <a:r>
                  <a:rPr lang="vi-VN"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Cả</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hai</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bên</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phối</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hợp</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cùng</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tổ</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chức</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sự</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kiện</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hội</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thảo</a:t>
                </a:r>
                <a:endParaRPr lang="vi-VN" sz="1400" dirty="0">
                  <a:solidFill>
                    <a:srgbClr val="FFFFFF"/>
                  </a:solidFill>
                  <a:latin typeface="Futura"/>
                  <a:ea typeface="Futura"/>
                  <a:cs typeface="Futura"/>
                  <a:sym typeface="Futura"/>
                </a:endParaRPr>
              </a:p>
              <a:p>
                <a:pPr>
                  <a:lnSpc>
                    <a:spcPts val="2160"/>
                  </a:lnSpc>
                </a:pPr>
                <a:r>
                  <a:rPr lang="vi-VN" sz="1400" dirty="0">
                    <a:solidFill>
                      <a:srgbClr val="FFFFFF"/>
                    </a:solidFill>
                    <a:latin typeface="Futura"/>
                    <a:ea typeface="Futura"/>
                    <a:cs typeface="Futura"/>
                    <a:sym typeface="Futura"/>
                  </a:rPr>
                  <a:t>☐ </a:t>
                </a:r>
                <a:r>
                  <a:rPr lang="en-US" sz="1400" dirty="0">
                    <a:solidFill>
                      <a:srgbClr val="FFFFFF"/>
                    </a:solidFill>
                    <a:latin typeface="Futura"/>
                    <a:ea typeface="Futura"/>
                    <a:cs typeface="Futura"/>
                    <a:sym typeface="Futura"/>
                  </a:rPr>
                  <a:t>Gia </a:t>
                </a:r>
                <a:r>
                  <a:rPr lang="en-US" sz="1400" dirty="0" err="1">
                    <a:solidFill>
                      <a:srgbClr val="FFFFFF"/>
                    </a:solidFill>
                    <a:latin typeface="Futura"/>
                    <a:ea typeface="Futura"/>
                    <a:cs typeface="Futura"/>
                    <a:sym typeface="Futura"/>
                  </a:rPr>
                  <a:t>đình</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để</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sinh</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viên</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tự</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quyết</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nhà</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trường</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hỗ</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trợ</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khi</a:t>
                </a:r>
                <a:r>
                  <a:rPr lang="en-US" sz="1400" dirty="0">
                    <a:solidFill>
                      <a:srgbClr val="FFFFFF"/>
                    </a:solidFill>
                    <a:latin typeface="Futura"/>
                    <a:ea typeface="Futura"/>
                    <a:cs typeface="Futura"/>
                    <a:sym typeface="Futura"/>
                  </a:rPr>
                  <a:t> </a:t>
                </a:r>
                <a:r>
                  <a:rPr lang="en-US" sz="1400" dirty="0" err="1">
                    <a:solidFill>
                      <a:srgbClr val="FFFFFF"/>
                    </a:solidFill>
                    <a:latin typeface="Futura"/>
                    <a:ea typeface="Futura"/>
                    <a:cs typeface="Futura"/>
                    <a:sym typeface="Futura"/>
                  </a:rPr>
                  <a:t>cần</a:t>
                </a:r>
                <a:endParaRPr lang="vi-VN" sz="1400" dirty="0">
                  <a:solidFill>
                    <a:srgbClr val="FFFFFF"/>
                  </a:solidFill>
                  <a:latin typeface="Futura"/>
                  <a:ea typeface="Futura"/>
                  <a:cs typeface="Futura"/>
                  <a:sym typeface="Futura"/>
                </a:endParaRPr>
              </a:p>
            </p:txBody>
          </p:sp>
        </p:grpSp>
        <p:sp>
          <p:nvSpPr>
            <p:cNvPr id="164" name="Freeform 16">
              <a:extLst>
                <a:ext uri="{FF2B5EF4-FFF2-40B4-BE49-F238E27FC236}">
                  <a16:creationId xmlns:a16="http://schemas.microsoft.com/office/drawing/2014/main" id="{00DCF45F-DBA0-4F5D-A47E-DFCE2C7095FD}"/>
                </a:ext>
              </a:extLst>
            </p:cNvPr>
            <p:cNvSpPr/>
            <p:nvPr/>
          </p:nvSpPr>
          <p:spPr>
            <a:xfrm>
              <a:off x="11770572" y="5400971"/>
              <a:ext cx="452173" cy="507899"/>
            </a:xfrm>
            <a:custGeom>
              <a:avLst/>
              <a:gdLst/>
              <a:ahLst/>
              <a:cxnLst/>
              <a:rect l="l" t="t" r="r" b="b"/>
              <a:pathLst>
                <a:path w="921120" h="955879">
                  <a:moveTo>
                    <a:pt x="0" y="0"/>
                  </a:moveTo>
                  <a:lnTo>
                    <a:pt x="921120" y="0"/>
                  </a:lnTo>
                  <a:lnTo>
                    <a:pt x="921120" y="955878"/>
                  </a:lnTo>
                  <a:lnTo>
                    <a:pt x="0" y="95587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grpSp>
    </p:spTree>
    <p:extLst>
      <p:ext uri="{BB962C8B-B14F-4D97-AF65-F5344CB8AC3E}">
        <p14:creationId xmlns:p14="http://schemas.microsoft.com/office/powerpoint/2010/main" val="462566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2329</Words>
  <Application>Microsoft Office PowerPoint</Application>
  <PresentationFormat>Widescreen</PresentationFormat>
  <Paragraphs>170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Futura</vt:lpstr>
      <vt:lpstr>Futura Ultra-Bold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Nguyễn Thiện</cp:lastModifiedBy>
  <cp:revision>24</cp:revision>
  <dcterms:created xsi:type="dcterms:W3CDTF">2025-09-10T00:25:58Z</dcterms:created>
  <dcterms:modified xsi:type="dcterms:W3CDTF">2025-09-11T14:42:18Z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2025-09-11T14:42:17Z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ddd53843-8227-4dfc-aaf3-34a65af9cf2d</vt:lpwstr>
  </property>
  <property fmtid="{D5CDD505-2E9C-101B-9397-08002B2CF9AE}" pid="7" name="MSIP_Label_defa4170-0d19-0005-0004-bc88714345d2_ActionId">
    <vt:lpwstr>b17e44fc-2eac-44b7-8479-4d74de51f0ed</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