
<file path=[Content_Types].xml><?xml version="1.0" encoding="utf-8"?>
<Types xmlns="http://schemas.openxmlformats.org/package/2006/content-types">
  <Default Extension="rels" ContentType="application/vnd.openxmlformats-package.relationships+xml"/>
  <Default Extension="xml" ContentType="application/xml"/>
  <Default Extension="vml" ContentType="application/vnd.openxmlformats-officedocument.vmlDrawing"/>
  <Default Extension="fntdata" ContentType="application/x-fontdata"/>
  <Default Extension="bmp" ContentType="image/bmp"/>
  <Default Extension="jpeg" ContentType="image/jpeg"/>
  <Default Extension="png" ContentType="image/png"/>
  <Default Extension="gif" ContentType="image/gif"/>
  <Default Extension="tif" ContentType="image/tif"/>
  <Default Extension="emf" ContentType="image/x-emf"/>
  <Default Extension="wmf" ContentType="image/x-wmf"/>
  <Default Extension="pct" ContentType="image/pct"/>
  <Default Extension="pcx" ContentType="image/pcx"/>
  <Default Extension="tga" ContentType="image/tga"/>
  <Default Extension="svg" ContentType="image/svg+xml"/>
  <Default Extension="webp" ContentType="image/webp"/>
  <Default Extension="avi" ContentType="video/avi"/>
  <Default Extension="wmv" ContentType="video/wmv"/>
  <Default Extension="mpg" ContentType="video/mpeg"/>
  <Default Extension="mpeg" ContentType="video/mpeg"/>
  <Default Extension="mp2" ContentType="video/mpeg"/>
  <Default Extension="mp4" ContentType="video/mpeg"/>
  <Default Extension="wma" ContentType="audio/x-ms-wma"/>
  <Default Extension="mid" ContentType="audio/unknown"/>
  <Default Extension="midi" ContentType="audio/unknown"/>
  <Default Extension="rmi" ContentType="audio/unknown"/>
  <Default Extension="mp3" ContentType="audio/unknown"/>
  <Default Extension="wav" ContentType="audio/wav"/>
  <Default Extension="bin" ContentType="application/vnd.openxmlformats-officedocument.oleObjec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ppt/slideMasters/slideMaster1.xml" ContentType="application/vnd.openxmlformats-officedocument.presentationml.slideMaster+xml"/>
  <Override PartName="/ppt/handoutMasters/handoutMaster1.xml" ContentType="application/vnd.openxmlformats-officedocument.presentationml.handout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theme/theme2.xml" ContentType="application/vnd.openxmlformats-officedocument.them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Types>
</file>

<file path=_rels/.rels><?xml version="1.0" encoding="UTF-8" standalone="yes" ?>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dMasterIdLst>
    <p:sldMasterId id="2147483648" r:id="rId5"/>
  </p:sldMasterIdLst>
  <p:handoutMasterIdLst>
    <p:handoutMasterId r:id="rId6"/>
  </p:handoutMasterIdLst>
  <p:sldIdLst>
    <p:sldId id="349" r:id="rId7"/>
    <p:sldId id="350" r:id="rId8"/>
    <p:sldId id="351" r:id="rId9"/>
    <p:sldId id="352" r:id="rId10"/>
    <p:sldId id="385" r:id="rId11"/>
    <p:sldId id="386" r:id="rId12"/>
    <p:sldId id="387" r:id="rId13"/>
    <p:sldId id="388" r:id="rId14"/>
    <p:sldId id="389" r:id="rId15"/>
    <p:sldId id="390" r:id="rId16"/>
    <p:sldId id="391" r:id="rId17"/>
    <p:sldId id="392" r:id="rId18"/>
    <p:sldId id="393" r:id="rId19"/>
    <p:sldId id="394" r:id="rId20"/>
    <p:sldId id="395" r:id="rId21"/>
    <p:sldId id="327" r:id="rId22"/>
    <p:sldId id="348" r:id="rId23"/>
    <p:sldId id="256" r:id="rId24"/>
    <p:sldId id="257" r:id="rId25"/>
    <p:sldId id="264" r:id="rId26"/>
    <p:sldId id="370" r:id="rId27"/>
    <p:sldId id="329" r:id="rId28"/>
    <p:sldId id="330" r:id="rId29"/>
    <p:sldId id="331" r:id="rId30"/>
    <p:sldId id="343" r:id="rId31"/>
    <p:sldId id="362" r:id="rId32"/>
    <p:sldId id="355" r:id="rId33"/>
    <p:sldId id="377" r:id="rId34"/>
    <p:sldId id="340" r:id="rId35"/>
    <p:sldId id="341" r:id="rId36"/>
    <p:sldId id="342" r:id="rId37"/>
    <p:sldId id="344" r:id="rId38"/>
    <p:sldId id="346" r:id="rId39"/>
    <p:sldId id="347" r:id="rId40"/>
    <p:sldId id="275" r:id="rId41"/>
    <p:sldId id="353" r:id="rId42"/>
    <p:sldId id="354" r:id="rId43"/>
    <p:sldId id="379" r:id="rId44"/>
    <p:sldId id="380" r:id="rId45"/>
    <p:sldId id="381" r:id="rId46"/>
    <p:sldId id="382" r:id="rId47"/>
    <p:sldId id="383" r:id="rId48"/>
    <p:sldId id="384" r:id="rId49"/>
    <p:sldId id="368" r:id="rId50"/>
    <p:sldId id="328" r:id="rId51"/>
  </p:sldIdLst>
  <p:sldSz cx="9144000" cy="6858000"/>
  <p:notesSz cx="6858000" cy="9144000"/>
  <p:defaultText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9pPr>
  </p:defaultTextStyle>
</p:presentation>
</file>

<file path=ppt/presProps.xml><?xml version="1.0" encoding="utf-8"?>
<p:presentation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howPr showNarration="1" useTimings="0">
    <p:browse/>
    <p:penClr>
      <a:srgbClr val="0000FF"/>
    </p:penClr>
  </p:showPr>
  <p:extLst>
    <p:ext uri="smNativeData">
      <pr:smAppRevision xmlns:pr="smNativeData" xmlns="smNativeData" dt="1755833784" val="1224" revOS="4"/>
      <pr:smFileRevision xmlns:pr="smNativeData" xmlns="smNativeData" dt="1755833784" val="101"/>
      <pr:guideOptions xmlns:pr="smNativeData" xmlns="smNativeData" dt="1755833784" snapToGrid="1" snapToBorders="1"/>
    </p:ext>
  </p:extLst>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slideViewPr>
    <p:cSldViewPr>
      <p:cViewPr varScale="1">
        <p:scale>
          <a:sx n="95" d="100"/>
          <a:sy n="95" d="100"/>
        </p:scale>
        <p:origin x="1656" y="211"/>
      </p:cViewPr>
      <p:guideLst x="0" y="0">
        <p:guide orient="horz" pos="2160"/>
        <p:guide pos="2880"/>
      </p:guideLst>
    </p:cSldViewPr>
  </p:slideViewPr>
  <p:outlineViewPr>
    <p:cViewPr>
      <p:scale>
        <a:sx n="33" d="100"/>
        <a:sy n="33" d="100"/>
      </p:scale>
      <p:origin x="0" y="0"/>
    </p:cViewPr>
  </p:outlineViewPr>
  <p:sorterViewPr>
    <p:cViewPr>
      <p:scale>
        <a:sx n="31" d="100"/>
        <a:sy n="31" d="100"/>
      </p:scale>
      <p:origin x="0" y="0"/>
    </p:cViewPr>
  </p:sorterViewPr>
  <p:notesViewPr>
    <p:cSldViewPr>
      <p:cViewPr>
        <p:scale>
          <a:sx n="95" d="100"/>
          <a:sy n="95" d="100"/>
        </p:scale>
        <p:origin x="1656" y="211"/>
      </p:cViewPr>
    </p:cSldViewPr>
  </p:notesViewPr>
  <p:gridSpacing cx="78028800" cy="78028800"/>
</p:viewPr>
</file>

<file path=ppt/_rels/presentation.xml.rels><?xml version="1.0" encoding="UTF-8" standalone="yes" ?>
<Relationships xmlns="http://schemas.openxmlformats.org/package/2006/relationships"><Relationship Id="rId1" Type="http://schemas.openxmlformats.org/officeDocument/2006/relationships/theme" Target="theme/theme1.xml"/><Relationship Id="rId2" Type="http://schemas.openxmlformats.org/officeDocument/2006/relationships/tableStyles" Target="tableStyles.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slideMaster" Target="slideMasters/slideMaster1.xml"/><Relationship Id="rId6" Type="http://schemas.openxmlformats.org/officeDocument/2006/relationships/handoutMaster" Target="handoutMasters/handoutMaster1.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s>
</file>

<file path=ppt/handoutMasters/_rels/handoutMaster1.xml.rels><?xml version="1.0" encoding="UTF-8" standalone="yes" ?>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AAAAABIEgAA0AIAABAAAAAmAAAACAAAAD+PAAAAAAAA"/>
              </a:ext>
            </a:extLst>
          </p:cNvSpPr>
          <p:nvPr>
            <p:ph type="hdr" sz="quarter"/>
          </p:nvPr>
        </p:nvSpPr>
        <p:spPr>
          <a:xfrm>
            <a:off x="0" y="0"/>
            <a:ext cx="2971800" cy="457200"/>
          </a:xfrm>
          <a:prstGeom prst="rect">
            <a:avLst/>
          </a:prstGeom>
        </p:spPr>
        <p:txBody>
          <a:bodyPr vert="horz" wrap="square" lIns="91440" tIns="45720" rIns="91440" bIns="45720" numCol="1" spcCol="215900" anchor="t">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3" name="Date Placeholder 2"/>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AAAAAAuKgAA0AIAABAAAAAmAAAACAAAAD+PAAAAAAAA"/>
              </a:ext>
            </a:extLst>
          </p:cNvSpPr>
          <p:nvPr>
            <p:ph type="dt" sz="quarter" idx="10"/>
          </p:nvPr>
        </p:nvSpPr>
        <p:spPr>
          <a:xfrm>
            <a:off x="3884930" y="0"/>
            <a:ext cx="2971800" cy="457200"/>
          </a:xfrm>
          <a:prstGeom prst="rect">
            <a:avLst/>
          </a:prstGeom>
        </p:spPr>
        <p:txBody>
          <a:bodyPr vert="horz" wrap="square" lIns="91440" tIns="45720" rIns="91440" bIns="45720" numCol="1" spcCol="215900" anchor="t">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E8164F-01D2-BDE0-9C50-F7B5581E6AA2}" type="datetime1">
              <a:t>8/25/2021</a:t>
            </a:fld>
          </a:p>
        </p:txBody>
      </p:sp>
      <p:sp>
        <p:nvSpPr>
          <p:cNvPr id="4" name="Footer Placeholder 3"/>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AAAAAG41AABIEgAAPjgAABAAAAAmAAAACAAAAL+PAAAAAAAA"/>
              </a:ext>
            </a:extLst>
          </p:cNvSpPr>
          <p:nvPr>
            <p:ph type="ftr" sz="quarter" idx="11"/>
          </p:nvPr>
        </p:nvSpPr>
        <p:spPr>
          <a:xfrm>
            <a:off x="0" y="8685530"/>
            <a:ext cx="2971800" cy="457200"/>
          </a:xfrm>
          <a:prstGeom prst="rect">
            <a:avLst/>
          </a:prstGeom>
        </p:spPr>
        <p:txBody>
          <a:bodyPr vert="horz" wrap="square" lIns="91440" tIns="45720" rIns="91440" bIns="45720" numCol="1" spcCol="215900" anchor="b">
            <a:prstTxWarp prst="textNoShape">
              <a:avLst/>
            </a:prstTxWarp>
          </a:bodyPr>
          <a:lstStyle>
            <a:lvl1pPr algn="l">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5" name="Slide Number Placeholder 4"/>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Du7OE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AAEAAAAAAAAAAAAAAAAAAAAAAAAAAAAAAAAAAAAAAAAAAAAAAAB/f38AAAAAA8zMzADAwP8Af39/AAAAAAAAAAAAAAAAAAAAAAAAAAAAIQAAABgAAAAUAAAA5hcAAG41AAAuKgAAPjgAABAAAAAmAAAACAAAAL+PAAAAAAAA"/>
              </a:ext>
            </a:extLst>
          </p:cNvSpPr>
          <p:nvPr>
            <p:ph type="sldNum" sz="quarter" idx="12"/>
          </p:nvPr>
        </p:nvSpPr>
        <p:spPr>
          <a:xfrm>
            <a:off x="3884930" y="8685530"/>
            <a:ext cx="2971800" cy="457200"/>
          </a:xfrm>
          <a:prstGeom prst="rect">
            <a:avLst/>
          </a:prstGeom>
        </p:spPr>
        <p:txBody>
          <a:bodyPr vert="horz" wrap="square" lIns="91440" tIns="45720" rIns="91440" bIns="45720" numCol="1" spcCol="215900" anchor="b">
            <a:prstTxWarp prst="textNoShape">
              <a:avLst/>
            </a:prstTxWarp>
          </a:bodyPr>
          <a:lstStyle>
            <a:lvl1pPr algn="r">
              <a:defRPr lang="en-us" sz="12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E871AB-E5D2-BD87-9C50-13D23F1E6A46}" type="slidenum">
              <a:t>‹#›</a:t>
            </a:fld>
          </a:p>
        </p:txBody>
      </p:sp>
    </p:spTree>
  </p:cSld>
  <p:clrMap bg1="lt1" tx1="dk1" bg2="lt2" tx2="dk2" accent1="accent1" accent2="accent2" accent3="accent3" accent4="accent4" accent5="accent5" accent6="accent6" hlink="hlink" folHlink="folHlink"/>
  <p:hf hdr="0" ftr="0"/>
</p:handoutMaster>
</file>

<file path=ppt/slideLayouts/_rels/slideLayout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 preserve="1">
  <p:cSld name="Title Slide">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AQAABsNAAAINAAAJhYAABAAAAAmAAAACAAAAAEAAAAAAAAA"/>
              </a:ext>
            </a:extLst>
          </p:cNvSpPr>
          <p:nvPr>
            <p:ph type="ctrTitle"/>
          </p:nvPr>
        </p:nvSpPr>
        <p:spPr>
          <a:xfrm>
            <a:off x="685800" y="2130425"/>
            <a:ext cx="7772400" cy="1470025"/>
          </a:xfrm>
        </p:spPr>
        <p:txBody>
          <a:bodyPr/>
          <a:lstStyle/>
          <a:p>
            <a:pPr>
              <a:defRPr lang="en-us"/>
            </a:pPr>
            <a:r>
              <a:t>Click to edit Master title style</a:t>
            </a:r>
          </a:p>
        </p:txBody>
      </p:sp>
      <p:sp>
        <p:nvSpPr>
          <p:cNvPr id="3" name="Subtitle 2"/>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AgAAOgXAADQLwAAsCIAABAAAAAmAAAACAAAAAGAAAAAAAAA"/>
              </a:ext>
            </a:extLst>
          </p:cNvSpPr>
          <p:nvPr>
            <p:ph type="subTitle" idx="1"/>
          </p:nvPr>
        </p:nvSpPr>
        <p:spPr>
          <a:xfrm>
            <a:off x="1371600" y="3886200"/>
            <a:ext cx="6400800" cy="1752600"/>
          </a:xfrm>
        </p:spPr>
        <p:txBody>
          <a:bodyPr/>
          <a:lstStyle>
            <a:lvl1pPr marL="0" indent="0" algn="ctr">
              <a:buNone/>
              <a:defRPr lang="en-us" cap="none"/>
            </a:lvl1pPr>
            <a:lvl2pPr marL="457200" indent="0" algn="ctr">
              <a:buNone/>
              <a:defRPr lang="en-us" cap="none"/>
            </a:lvl2pPr>
            <a:lvl3pPr marL="914400" indent="0" algn="ctr">
              <a:buNone/>
              <a:defRPr lang="en-us" cap="none"/>
            </a:lvl3pPr>
            <a:lvl4pPr marL="1371600" indent="0" algn="ctr">
              <a:buNone/>
              <a:defRPr lang="en-us" cap="none"/>
            </a:lvl4pPr>
            <a:lvl5pPr marL="1828800" indent="0" algn="ctr">
              <a:buNone/>
              <a:defRPr lang="en-us" cap="none"/>
            </a:lvl5pPr>
            <a:lvl6pPr marL="2286000" indent="0" algn="ctr">
              <a:buNone/>
              <a:defRPr lang="en-us" cap="none"/>
            </a:lvl6pPr>
            <a:lvl7pPr marL="2743200" indent="0" algn="ctr">
              <a:buNone/>
              <a:defRPr lang="en-us" cap="none"/>
            </a:lvl7pPr>
            <a:lvl8pPr marL="3200400" indent="0" algn="ctr">
              <a:buNone/>
              <a:defRPr lang="en-us" cap="none"/>
            </a:lvl8pPr>
            <a:lvl9pPr marL="3657600" indent="0" algn="ctr">
              <a:buNone/>
              <a:defRPr lang="en-us" cap="none"/>
            </a:lvl9pPr>
          </a:lstStyle>
          <a:p>
            <a:pPr>
              <a:defRPr lang="en-us"/>
            </a:pPr>
            <a:r>
              <a:t>Click to edit Master subtitle style</a:t>
            </a:r>
          </a:p>
        </p:txBody>
      </p:sp>
      <p:sp>
        <p:nvSpPr>
          <p:cNvPr id="4"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5"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6"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2BA9-E7D2-BDDD-9C50-1188651E6A44}" type="slidenum">
              <a:t>‹#›</a:t>
            </a:fld>
          </a:p>
        </p:txBody>
      </p:sp>
    </p:spTree>
  </p:cSld>
  <p:clrMapOvr>
    <a:masterClrMapping/>
  </p:clrMapOvr>
  <p:hf hdr="0" ftr="0" dt="0"/>
</p:sldLayout>
</file>

<file path=ppt/slideLayouts/slideLayout10.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x" preserve="1">
  <p:cSld name="Title and Vertical Tex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uOWnaBMAAAAlAAAAZAAAAA0A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IAAAAAAAAA"/>
              </a:ext>
            </a:extLst>
          </p:cNvSpPr>
          <p:nvPr>
            <p:ph idx="1"/>
          </p:nvPr>
        </p:nvSpPr>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5"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6"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493F-71D2-BDBF-9C50-87EA071E6AD2}" type="slidenum">
              <a:t>‹#›</a:t>
            </a:fld>
          </a:p>
        </p:txBody>
      </p:sp>
    </p:spTree>
  </p:cSld>
  <p:clrMapOvr>
    <a:masterClrMapping/>
  </p:clrMapOvr>
  <p:hf hdr="0" ftr="0" dt="0"/>
</p:sldLayout>
</file>

<file path=ppt/slideLayouts/slideLayout11.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noChangeArrowheads="1"/>
            <a:extLst>
              <a:ext uri="smNativeData">
                <pr:smNativeData xmlns:pr="smNativeData" xmlns="smNativeData" val="SMDATA_15_uOWnaBMAAAAlAAAAZAAAAA0AAAAAkAAAAEgAAACQAAAASAAAAAAAAAAB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yCgAALEBAABwNQAAsCUAABAAAAAmAAAACAAAAAMAAAAAAAAA"/>
              </a:ext>
            </a:extLst>
          </p:cNvSpPr>
          <p:nvPr>
            <p:ph type="title"/>
          </p:nvPr>
        </p:nvSpPr>
        <p:spPr>
          <a:xfrm>
            <a:off x="6629400" y="274955"/>
            <a:ext cx="2057400" cy="5851525"/>
          </a:xfrm>
        </p:spPr>
        <p:txBody>
          <a:bodyPr vert="vert" wrap="square" lIns="91440" tIns="45720" rIns="91440" bIns="45720" numCol="1" spcCol="215900" anchor="ctr">
            <a:prstTxWarp prst="textNoShape">
              <a:avLst/>
            </a:prstTxWarp>
          </a:bodyPr>
          <a:lstStyle/>
          <a:p>
            <a:pPr>
              <a:defRPr lang="en-us"/>
            </a:pPr>
            <a:r>
              <a:t>Click to edit Master title style</a:t>
            </a:r>
          </a:p>
        </p:txBody>
      </p:sp>
      <p:sp>
        <p:nvSpPr>
          <p:cNvPr id="3" name="Vertical Text Placeholder 2"/>
          <p:cNvSpPr>
            <a:spLocks noGrp="1" noChangeArrowheads="1"/>
            <a:extLst>
              <a:ext uri="smNativeData">
                <pr:smNativeData xmlns:pr="smNativeData" xmlns="smNativeData" val="SMDATA_15_uOWnaBMAAAAlAAAAZAAAAA0AAAAAkAAAAEgAAACQAAAASAAAAAAAAAAAAAAAAQ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DYJwAAsCUAABAAAAAmAAAACAAAAAMAAAAAAAAA"/>
              </a:ext>
            </a:extLst>
          </p:cNvSpPr>
          <p:nvPr>
            <p:ph idx="1"/>
          </p:nvPr>
        </p:nvSpPr>
        <p:spPr>
          <a:xfrm>
            <a:off x="457200" y="274955"/>
            <a:ext cx="6019800" cy="5851525"/>
          </a:xfrm>
        </p:spPr>
        <p:txBody>
          <a:bodyPr vert="vert"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5"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6"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14BB-F5D2-BDE2-9C50-03B75A1E6A56}" type="slidenum">
              <a:t>‹#›</a:t>
            </a:fld>
          </a:p>
        </p:txBody>
      </p:sp>
    </p:spTree>
  </p:cSld>
  <p:clrMapOvr>
    <a:masterClrMapping/>
  </p:clrMapOvr>
  <p:hf hdr="0" ftr="0" dt="0"/>
</p:sldLayout>
</file>

<file path=ppt/slideLayouts/slideLayout1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Only" preserve="1">
  <p:cSld name="Content">
    <p:spTree>
      <p:nvGrpSpPr>
        <p:cNvPr id="1" name=""/>
        <p:cNvGrpSpPr/>
        <p:nvPr/>
      </p:nvGrpSpPr>
      <p:grpSpPr>
        <a:xfrm>
          <a:off x="0" y="0"/>
          <a:ext cx="0" cy="0"/>
          <a:chOff x="0" y="0"/>
          <a:chExt cx="0" cy="0"/>
        </a:xfrm>
      </p:grpSpPr>
      <p:sp>
        <p:nvSpPr>
          <p:cNvPr id="2"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3"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4"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75B1-FFD2-BD83-9C50-09D63B1E6A5C}" type="slidenum">
              <a:t/>
            </a:fld>
          </a:p>
        </p:txBody>
      </p:sp>
    </p:spTree>
  </p:cSld>
  <p:clrMapOvr>
    <a:masterClrMapping/>
  </p:clrMapOvr>
  <p:hf hdr="0" ftr="0" dt="0"/>
</p:sldLayout>
</file>

<file path=ppt/slideLayouts/slideLayout2.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 preserve="1">
  <p:cSld name="Title and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Ls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AAAAAAAAAAA"/>
              </a:ext>
            </a:extLst>
          </p:cNvSpPr>
          <p:nvPr>
            <p:ph idx="1"/>
          </p:nvPr>
        </p:nvSpPr>
        <p:spPr/>
        <p:txBody>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5"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6"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3112-5CD2-BDC7-9C50-AA927F1E6AFF}" type="slidenum">
              <a:t/>
            </a:fld>
          </a:p>
        </p:txBody>
      </p:sp>
    </p:spTree>
  </p:cSld>
  <p:clrMapOvr>
    <a:masterClrMapping/>
  </p:clrMapOvr>
  <p:hf hdr="0" ftr="0" dt="0"/>
</p:sldLayout>
</file>

<file path=ppt/slideLayouts/slideLayout3.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secHead" preserve="1">
  <p:cSld name="Section Header">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BwbAABCNAAAfSMAABAAAAAmAAAACAAAAIGAAAAAAAAA"/>
              </a:ext>
            </a:extLst>
          </p:cNvSpPr>
          <p:nvPr>
            <p:ph type="title"/>
          </p:nvPr>
        </p:nvSpPr>
        <p:spPr>
          <a:xfrm>
            <a:off x="722630" y="4406900"/>
            <a:ext cx="7772400" cy="1362075"/>
          </a:xfrm>
        </p:spPr>
        <p:txBody>
          <a:bodyPr vert="horz" wrap="square" lIns="91440" tIns="45720" rIns="91440" bIns="45720" numCol="1" spcCol="215900" anchor="t">
            <a:prstTxWarp prst="textNoShape">
              <a:avLst/>
            </a:prstTxWarp>
          </a:bodyPr>
          <a:lstStyle>
            <a:lvl1pPr algn="l">
              <a:defRPr lang="en-us" sz="4000" b="1" cap="all"/>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cgQAAOIRAABCNAAAHBsAABAAAAAmAAAACAAAAIGAAAAAAAAA"/>
              </a:ext>
            </a:extLst>
          </p:cNvSpPr>
          <p:nvPr>
            <p:ph idx="1"/>
          </p:nvPr>
        </p:nvSpPr>
        <p:spPr>
          <a:xfrm>
            <a:off x="722630" y="2907030"/>
            <a:ext cx="7772400" cy="1499870"/>
          </a:xfrm>
        </p:spPr>
        <p:txBody>
          <a:bodyPr vert="horz" wrap="square" lIns="91440" tIns="45720" rIns="91440" bIns="45720" numCol="1" spcCol="215900" anchor="b">
            <a:prstTxWarp prst="textNoShape">
              <a:avLst/>
            </a:prstTxWarp>
          </a:bodyPr>
          <a:lstStyle>
            <a:lvl1pPr marL="0" indent="0">
              <a:buNone/>
              <a:defRPr lang="en-us" sz="2000" cap="none"/>
            </a:lvl1pPr>
            <a:lvl2pPr marL="457200" indent="0">
              <a:buNone/>
              <a:defRPr lang="en-us" sz="1800" cap="none"/>
            </a:lvl2pPr>
            <a:lvl3pPr marL="914400" indent="0">
              <a:buNone/>
              <a:defRPr lang="en-us" sz="1600" cap="none"/>
            </a:lvl3pPr>
            <a:lvl4pPr marL="1371600" indent="0">
              <a:buNone/>
              <a:defRPr lang="en-us" sz="1400" cap="none"/>
            </a:lvl4pPr>
            <a:lvl5pPr marL="1828800" indent="0">
              <a:buNone/>
              <a:defRPr lang="en-us" sz="1400" cap="none"/>
            </a:lvl5pPr>
            <a:lvl6pPr marL="2286000" indent="0">
              <a:buNone/>
              <a:defRPr lang="en-us" sz="1400" cap="none"/>
            </a:lvl6pPr>
            <a:lvl7pPr marL="2743200" indent="0">
              <a:buNone/>
              <a:defRPr lang="en-us" sz="1400" cap="none"/>
            </a:lvl7pPr>
            <a:lvl8pPr marL="3200400" indent="0">
              <a:buNone/>
              <a:defRPr lang="en-us" sz="1400" cap="none"/>
            </a:lvl8pPr>
            <a:lvl9pPr marL="3657600" indent="0">
              <a:buNone/>
              <a:defRPr lang="en-us" sz="1400" cap="none"/>
            </a:lvl9pPr>
          </a:lstStyle>
          <a:p>
            <a:pPr>
              <a:defRPr lang="en-us"/>
            </a:pPr>
            <a:r>
              <a:t>Click to edit Master text styles</a:t>
            </a:r>
          </a:p>
        </p:txBody>
      </p:sp>
      <p:sp>
        <p:nvSpPr>
          <p:cNvPr id="4"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5"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6"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4342-0CD2-BDB5-9C50-FAE00D1E6AAF}" type="slidenum">
              <a:t>‹#›</a:t>
            </a:fld>
          </a:p>
        </p:txBody>
      </p:sp>
    </p:spTree>
  </p:cSld>
  <p:clrMapOvr>
    <a:masterClrMapping/>
  </p:clrMapOvr>
  <p:hf hdr="0" ftr="0" dt="0"/>
</p:sldLayout>
</file>

<file path=ppt/slideLayouts/slideLayout4.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Obj" preserve="1">
  <p:cSld name="Two Content">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CoGwAAsCUAABAAAAAmAAAACAAAAAGAAAAAAAAA"/>
              </a:ext>
            </a:extLst>
          </p:cNvSpPr>
          <p:nvPr>
            <p:ph idx="1"/>
          </p:nvPr>
        </p:nvSpPr>
        <p:spPr>
          <a:xfrm>
            <a:off x="457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Content Placeholder 3"/>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mBwAANgJAABwNQAAsCUAABAAAAAmAAAACAAAAAGAAAAAAAAA"/>
              </a:ext>
            </a:extLst>
          </p:cNvSpPr>
          <p:nvPr>
            <p:ph idx="2"/>
          </p:nvPr>
        </p:nvSpPr>
        <p:spPr>
          <a:xfrm>
            <a:off x="4648200" y="1600200"/>
            <a:ext cx="4038600" cy="4526280"/>
          </a:xfrm>
        </p:spPr>
        <p:txBody>
          <a:bodyPr/>
          <a:lstStyle>
            <a:lvl1pPr>
              <a:defRPr lang="en-us" sz="2800" cap="none"/>
            </a:lvl1pPr>
            <a:lvl2pPr>
              <a:defRPr lang="en-us" sz="2400" cap="none"/>
            </a:lvl2pPr>
            <a:lvl3pPr>
              <a:defRPr lang="en-us" sz="2000" cap="none"/>
            </a:lvl3pPr>
            <a:lvl4pPr>
              <a:defRPr lang="en-us" sz="1800" cap="none"/>
            </a:lvl4pPr>
            <a:lvl5pPr>
              <a:defRPr lang="en-us" sz="1800" cap="none"/>
            </a:lvl5pPr>
            <a:lvl6pPr>
              <a:defRPr lang="en-us" sz="1800" cap="none"/>
            </a:lvl6pPr>
            <a:lvl7pPr>
              <a:defRPr lang="en-us" sz="1800" cap="none"/>
            </a:lvl7pPr>
            <a:lvl8pPr>
              <a:defRPr lang="en-us" sz="1800" cap="none"/>
            </a:lvl8pPr>
            <a:lvl9pPr>
              <a:defRPr lang="en-us" sz="18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6"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7"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7576-38D2-BD83-9C50-CED63B1E6A9B}" type="slidenum">
              <a:t>‹#›</a:t>
            </a:fld>
          </a:p>
        </p:txBody>
      </p:sp>
    </p:spTree>
  </p:cSld>
  <p:clrMapOvr>
    <a:masterClrMapping/>
  </p:clrMapOvr>
  <p:hf hdr="0" ftr="0" dt="0"/>
</p:sldLayout>
</file>

<file path=ppt/slideLayouts/slideLayout5.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woTxTwoObj" preserve="1">
  <p:cSld name="Comparis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Text Placeholder 2"/>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HIJAACrGwAAYQ0AABAAAAAmAAAACAAAAIGAAAAAAAAA"/>
              </a:ext>
            </a:extLst>
          </p:cNvSpPr>
          <p:nvPr>
            <p:ph idx="1"/>
          </p:nvPr>
        </p:nvSpPr>
        <p:spPr>
          <a:xfrm>
            <a:off x="457200" y="1535430"/>
            <a:ext cx="404050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4" name="Content Placeholder 3"/>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ENAACrGwAAsCUAABAAAAAmAAAACAAAAAGAAAAAAAAA"/>
              </a:ext>
            </a:extLst>
          </p:cNvSpPr>
          <p:nvPr>
            <p:ph idx="2"/>
          </p:nvPr>
        </p:nvSpPr>
        <p:spPr>
          <a:xfrm>
            <a:off x="457200" y="2174875"/>
            <a:ext cx="404050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5" name="Text Placeholder 4"/>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HIJAABwNQAAYQ0AABAAAAAmAAAACAAAAIGAAAAAAAAA"/>
              </a:ext>
            </a:extLst>
          </p:cNvSpPr>
          <p:nvPr>
            <p:ph idx="3"/>
          </p:nvPr>
        </p:nvSpPr>
        <p:spPr>
          <a:xfrm>
            <a:off x="4645025" y="1535430"/>
            <a:ext cx="4041775" cy="639445"/>
          </a:xfrm>
        </p:spPr>
        <p:txBody>
          <a:bodyPr vert="horz" wrap="square" lIns="91440" tIns="45720" rIns="91440" bIns="45720" numCol="1" spcCol="215900" anchor="b">
            <a:prstTxWarp prst="textNoShape">
              <a:avLst/>
            </a:prstTxWarp>
          </a:bodyPr>
          <a:lstStyle>
            <a:lvl1pPr marL="0" indent="0">
              <a:buNone/>
              <a:defRPr lang="en-us" sz="2400" b="1" cap="none"/>
            </a:lvl1pPr>
            <a:lvl2pPr marL="457200" indent="0">
              <a:buNone/>
              <a:defRPr lang="en-us" sz="2000" b="1" cap="none"/>
            </a:lvl2pPr>
            <a:lvl3pPr marL="914400" indent="0">
              <a:buNone/>
              <a:defRPr lang="en-us" sz="1800" b="1" cap="none"/>
            </a:lvl3pPr>
            <a:lvl4pPr marL="1371600" indent="0">
              <a:buNone/>
              <a:defRPr lang="en-us" sz="1600" b="1" cap="none"/>
            </a:lvl4pPr>
            <a:lvl5pPr marL="1828800" indent="0">
              <a:buNone/>
              <a:defRPr lang="en-us" sz="1600" b="1" cap="none"/>
            </a:lvl5pPr>
            <a:lvl6pPr marL="2286000" indent="0">
              <a:buNone/>
              <a:defRPr lang="en-us" sz="1600" b="1" cap="none"/>
            </a:lvl6pPr>
            <a:lvl7pPr marL="2743200" indent="0">
              <a:buNone/>
              <a:defRPr lang="en-us" sz="1600" b="1" cap="none"/>
            </a:lvl7pPr>
            <a:lvl8pPr marL="3200400" indent="0">
              <a:buNone/>
              <a:defRPr lang="en-us" sz="1600" b="1" cap="none"/>
            </a:lvl8pPr>
            <a:lvl9pPr marL="3657600" indent="0">
              <a:buNone/>
              <a:defRPr lang="en-us" sz="1600" b="1" cap="none"/>
            </a:lvl9pPr>
          </a:lstStyle>
          <a:p>
            <a:pPr>
              <a:defRPr lang="en-us"/>
            </a:pPr>
            <a:r>
              <a:t>Click to edit Master text styles</a:t>
            </a:r>
          </a:p>
        </p:txBody>
      </p:sp>
      <p:sp>
        <p:nvSpPr>
          <p:cNvPr id="6" name="Content Placeholder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kxwAAGENAABwNQAAsCUAABAAAAAmAAAACAAAAAGAAAAAAAAA"/>
              </a:ext>
            </a:extLst>
          </p:cNvSpPr>
          <p:nvPr>
            <p:ph idx="4"/>
          </p:nvPr>
        </p:nvSpPr>
        <p:spPr>
          <a:xfrm>
            <a:off x="4645025" y="2174875"/>
            <a:ext cx="4041775" cy="3951605"/>
          </a:xfrm>
        </p:spPr>
        <p:txBody>
          <a:bodyPr/>
          <a:lstStyle>
            <a:lvl1pPr>
              <a:defRPr lang="en-us" sz="2400" cap="none"/>
            </a:lvl1pPr>
            <a:lvl2pPr>
              <a:defRPr lang="en-us" sz="2000" cap="none"/>
            </a:lvl2pPr>
            <a:lvl3pPr>
              <a:defRPr lang="en-us" sz="1800" cap="none"/>
            </a:lvl3pPr>
            <a:lvl4pPr>
              <a:defRPr lang="en-us" sz="1600" cap="none"/>
            </a:lvl4pPr>
            <a:lvl5pPr>
              <a:defRPr lang="en-us" sz="1600" cap="none"/>
            </a:lvl5pPr>
            <a:lvl6pPr>
              <a:defRPr lang="en-us" sz="1600" cap="none"/>
            </a:lvl6pPr>
            <a:lvl7pPr>
              <a:defRPr lang="en-us" sz="1600" cap="none"/>
            </a:lvl7pPr>
            <a:lvl8pPr>
              <a:defRPr lang="en-us" sz="1600" cap="none"/>
            </a:lvl8pPr>
            <a:lvl9pPr>
              <a:defRPr lang="en-us" sz="16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7"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8"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9"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01C8-86D2-BDF7-9C50-70A24F1E6A25}" type="slidenum">
              <a:t>‹#›</a:t>
            </a:fld>
          </a:p>
        </p:txBody>
      </p:sp>
    </p:spTree>
  </p:cSld>
  <p:clrMapOvr>
    <a:masterClrMapping/>
  </p:clrMapOvr>
  <p:hf hdr="0" ftr="0" dt="0"/>
</p:sldLayout>
</file>

<file path=ppt/slideLayouts/slideLayout6.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titleOnly" preserve="1">
  <p:cSld name="Title Only">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AAAAAAAAAAA"/>
              </a:ext>
            </a:extLst>
          </p:cNvSpPr>
          <p:nvPr>
            <p:ph type="title"/>
          </p:nvPr>
        </p:nvSpPr>
        <p:spPr/>
        <p:txBody>
          <a:bodyPr/>
          <a:lstStyle/>
          <a:p>
            <a:pPr>
              <a:defRPr lang="en-us"/>
            </a:pPr>
            <a:r>
              <a:t>Click to edit Master title style</a:t>
            </a:r>
          </a:p>
        </p:txBody>
      </p:sp>
      <p:sp>
        <p:nvSpPr>
          <p:cNvPr id="3"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4"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5"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08B0-FED2-BDFE-9C50-08AB461E6A5D}" type="slidenum">
              <a:t>‹#›</a:t>
            </a:fld>
          </a:p>
        </p:txBody>
      </p:sp>
    </p:spTree>
  </p:cSld>
  <p:clrMapOvr>
    <a:masterClrMapping/>
  </p:clrMapOvr>
  <p:hf hdr="0" ftr="0" dt="0"/>
</p:sldLayout>
</file>

<file path=ppt/slideLayouts/slideLayout7.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blank" preserve="1">
  <p:cSld name="Blank">
    <p:spTree>
      <p:nvGrpSpPr>
        <p:cNvPr id="1" name=""/>
        <p:cNvGrpSpPr/>
        <p:nvPr/>
      </p:nvGrpSpPr>
      <p:grpSpPr>
        <a:xfrm>
          <a:off x="0" y="0"/>
          <a:ext cx="0" cy="0"/>
          <a:chOff x="0" y="0"/>
          <a:chExt cx="0" cy="0"/>
        </a:xfrm>
      </p:grpSpPr>
      <p:sp>
        <p:nvSpPr>
          <p:cNvPr id="2"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3"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4"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6FA3-EDD2-BD99-9C50-1BCC211E6A4E}" type="slidenum">
              <a:t/>
            </a:fld>
          </a:p>
        </p:txBody>
      </p:sp>
    </p:spTree>
  </p:cSld>
  <p:clrMapOvr>
    <a:masterClrMapping/>
  </p:clrMapOvr>
  <p:hf hdr="0" ftr="0" dt="0"/>
</p:sldLayout>
</file>

<file path=ppt/slideLayouts/slideLayout8.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objTx" preserve="1">
  <p:cSld name="Content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K4BAABSFQAA1AgAABAAAAAmAAAACAAAAIGAAAAAAAAA"/>
              </a:ext>
            </a:extLst>
          </p:cNvSpPr>
          <p:nvPr>
            <p:ph type="title"/>
          </p:nvPr>
        </p:nvSpPr>
        <p:spPr>
          <a:xfrm>
            <a:off x="457200" y="273050"/>
            <a:ext cx="3008630" cy="1162050"/>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Content Placeholder 2"/>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hUAAK4BAABwNQAAsCUAABAAAAAmAAAACAAAAAGAAAAAAAAA"/>
              </a:ext>
            </a:extLst>
          </p:cNvSpPr>
          <p:nvPr>
            <p:ph idx="1"/>
          </p:nvPr>
        </p:nvSpPr>
        <p:spPr>
          <a:xfrm>
            <a:off x="3575050" y="273050"/>
            <a:ext cx="5111750" cy="5853430"/>
          </a:xfrm>
        </p:spPr>
        <p:txBody>
          <a:bodyPr/>
          <a:lstStyle>
            <a:lvl1pPr>
              <a:defRPr lang="en-us" sz="3200" cap="none"/>
            </a:lvl1pPr>
            <a:lvl2pPr>
              <a:defRPr lang="en-us" sz="2800" cap="none"/>
            </a:lvl2pPr>
            <a:lvl3pPr>
              <a:defRPr lang="en-us" sz="2400" cap="none"/>
            </a:lvl3pPr>
            <a:lvl4pPr>
              <a:defRPr lang="en-us" sz="2000" cap="none"/>
            </a:lvl4pPr>
            <a:lvl5pPr>
              <a:defRPr lang="en-us" sz="2000" cap="none"/>
            </a:lvl5pPr>
            <a:lvl6pPr>
              <a:defRPr lang="en-us" sz="2000" cap="none"/>
            </a:lvl6pPr>
            <a:lvl7pPr>
              <a:defRPr lang="en-us" sz="2000" cap="none"/>
            </a:lvl7pPr>
            <a:lvl8pPr>
              <a:defRPr lang="en-us" sz="2000" cap="none"/>
            </a:lvl8pPr>
            <a:lvl9pPr>
              <a:defRPr lang="en-us" sz="2000" cap="none"/>
            </a:lvl9p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Text Placeholder 3"/>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QIAABSFQAAsCUAABAAAAAmAAAACAAAAAGAAAAAAAAA"/>
              </a:ext>
            </a:extLst>
          </p:cNvSpPr>
          <p:nvPr>
            <p:ph idx="2"/>
          </p:nvPr>
        </p:nvSpPr>
        <p:spPr>
          <a:xfrm>
            <a:off x="457200" y="1435100"/>
            <a:ext cx="3008630" cy="4691380"/>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6"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7"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3B26-68D2-BDCD-9C50-9E98751E6ACB}" type="slidenum">
              <a:t>‹#›</a:t>
            </a:fld>
          </a:p>
        </p:txBody>
      </p:sp>
    </p:spTree>
  </p:cSld>
  <p:clrMapOvr>
    <a:masterClrMapping/>
  </p:clrMapOvr>
  <p:hf hdr="0" ftr="0" dt="0"/>
</p:sldLayout>
</file>

<file path=ppt/slideLayouts/slideLayout9.xml><?xml version="1.0" encoding="utf-8"?>
<p:sldLayout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type="picTx" preserve="1">
  <p:cSld name="Picture with Caption">
    <p:spTree>
      <p:nvGrpSpPr>
        <p:cNvPr id="1" name=""/>
        <p:cNvGrpSpPr/>
        <p:nvPr/>
      </p:nvGrpSpPr>
      <p:grpSpPr>
        <a:xfrm>
          <a:off x="0" y="0"/>
          <a:ext cx="0" cy="0"/>
          <a:chOff x="0" y="0"/>
          <a:chExt cx="0" cy="0"/>
        </a:xfrm>
      </p:grpSpPr>
      <p:sp>
        <p:nvSpPr>
          <p:cNvPr id="2" name="Title 1"/>
          <p:cNvSpPr>
            <a:spLocks noGrp="1" noChangeArrowheads="1"/>
            <a:extLst>
              <a:ext uri="smNativeData">
                <pr:smNativeData xmlns:pr="smNativeData" xmlns="smNativeData" val="SMDATA_15_uOWnaBMAAAAlAAAAZAAAAA0AAAAAkAAAAEgAAACQAAAASAAAAAAAAAAC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IgdAADHLAAABSEAABAAAAAmAAAACAAAAIGAAAAAAAAA"/>
              </a:ext>
            </a:extLst>
          </p:cNvSpPr>
          <p:nvPr>
            <p:ph type="title"/>
          </p:nvPr>
        </p:nvSpPr>
        <p:spPr>
          <a:xfrm>
            <a:off x="1792605" y="4800600"/>
            <a:ext cx="5486400" cy="567055"/>
          </a:xfrm>
        </p:spPr>
        <p:txBody>
          <a:bodyPr vert="horz" wrap="square" lIns="91440" tIns="45720" rIns="91440" bIns="45720" numCol="1" spcCol="215900" anchor="b">
            <a:prstTxWarp prst="textNoShape">
              <a:avLst/>
            </a:prstTxWarp>
          </a:bodyPr>
          <a:lstStyle>
            <a:lvl1pPr algn="l">
              <a:defRPr lang="en-us" sz="2000" b="1"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r>
              <a:t>Click to edit Master title style</a:t>
            </a:r>
          </a:p>
        </p:txBody>
      </p:sp>
      <p:sp>
        <p:nvSpPr>
          <p:cNvPr id="3" name="Picture Placeholder 2"/>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MUDAADHLAAAFR0AABAAAAAmAAAACAAAAAGAAAAAAAAA"/>
              </a:ext>
            </a:extLst>
          </p:cNvSpPr>
          <p:nvPr>
            <p:ph type="pic" idx="1"/>
          </p:nvPr>
        </p:nvSpPr>
        <p:spPr>
          <a:xfrm>
            <a:off x="1792605" y="612775"/>
            <a:ext cx="5486400" cy="4114800"/>
          </a:xfrm>
        </p:spPr>
        <p:txBody>
          <a:bodyPr/>
          <a:lstStyle>
            <a:lvl1pPr marL="0" indent="0">
              <a:buNone/>
              <a:defRPr lang="en-us" sz="3200" cap="none"/>
            </a:lvl1pPr>
            <a:lvl2pPr marL="457200" indent="0">
              <a:buNone/>
              <a:defRPr lang="en-us" sz="2800" cap="none"/>
            </a:lvl2pPr>
            <a:lvl3pPr marL="914400" indent="0">
              <a:buNone/>
              <a:defRPr lang="en-us" sz="2400" cap="none"/>
            </a:lvl3pPr>
            <a:lvl4pPr marL="1371600" indent="0">
              <a:buNone/>
              <a:defRPr lang="en-us" sz="2000" cap="none"/>
            </a:lvl4pPr>
            <a:lvl5pPr marL="1828800" indent="0">
              <a:buNone/>
              <a:defRPr lang="en-us" sz="2000" cap="none"/>
            </a:lvl5pPr>
            <a:lvl6pPr marL="2286000" indent="0">
              <a:buNone/>
              <a:defRPr lang="en-us" sz="2000" cap="none"/>
            </a:lvl6pPr>
            <a:lvl7pPr marL="2743200" indent="0">
              <a:buNone/>
              <a:defRPr lang="en-us" sz="2000" cap="none"/>
            </a:lvl7pPr>
            <a:lvl8pPr marL="3200400" indent="0">
              <a:buNone/>
              <a:defRPr lang="en-us" sz="2000" cap="none"/>
            </a:lvl8pPr>
            <a:lvl9pPr marL="3657600" indent="0">
              <a:buNone/>
              <a:defRPr lang="en-us" sz="2000" cap="none"/>
            </a:lvl9pPr>
          </a:lstStyle>
          <a:p>
            <a:pPr>
              <a:defRPr lang="en-us"/>
            </a:pPr>
            <a:endParaRPr cap="none" noProof="1"/>
          </a:p>
        </p:txBody>
      </p:sp>
      <p:sp>
        <p:nvSpPr>
          <p:cNvPr id="4" name="Text Placeholder 3"/>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BwsAAAUhAADHLAAA+CUAABAAAAAmAAAACAAAAAGAAAAAAAAA"/>
              </a:ext>
            </a:extLst>
          </p:cNvSpPr>
          <p:nvPr>
            <p:ph idx="2"/>
          </p:nvPr>
        </p:nvSpPr>
        <p:spPr>
          <a:xfrm>
            <a:off x="1792605" y="5367655"/>
            <a:ext cx="5486400" cy="804545"/>
          </a:xfrm>
        </p:spPr>
        <p:txBody>
          <a:bodyPr/>
          <a:lstStyle>
            <a:lvl1pPr marL="0" indent="0">
              <a:buNone/>
              <a:defRPr lang="en-us" sz="1400" cap="none"/>
            </a:lvl1pPr>
            <a:lvl2pPr marL="457200" indent="0">
              <a:buNone/>
              <a:defRPr lang="en-us" sz="1200" cap="none"/>
            </a:lvl2pPr>
            <a:lvl3pPr marL="914400" indent="0">
              <a:buNone/>
              <a:defRPr lang="en-us" sz="1000" cap="none"/>
            </a:lvl3pPr>
            <a:lvl4pPr marL="1371600" indent="0">
              <a:buNone/>
              <a:defRPr lang="en-us" sz="900" cap="none"/>
            </a:lvl4pPr>
            <a:lvl5pPr marL="1828800" indent="0">
              <a:buNone/>
              <a:defRPr lang="en-us" sz="900" cap="none"/>
            </a:lvl5pPr>
            <a:lvl6pPr marL="2286000" indent="0">
              <a:buNone/>
              <a:defRPr lang="en-us" sz="900" cap="none"/>
            </a:lvl6pPr>
            <a:lvl7pPr marL="2743200" indent="0">
              <a:buNone/>
              <a:defRPr lang="en-us" sz="900" cap="none"/>
            </a:lvl7pPr>
            <a:lvl8pPr marL="3200400" indent="0">
              <a:buNone/>
              <a:defRPr lang="en-us" sz="900" cap="none"/>
            </a:lvl8pPr>
            <a:lvl9pPr marL="3657600" indent="0">
              <a:buNone/>
              <a:defRPr lang="en-us" sz="900" cap="none"/>
            </a:lvl9pPr>
          </a:lstStyle>
          <a:p>
            <a:pPr>
              <a:defRPr lang="en-us"/>
            </a:pPr>
            <a:r>
              <a:t>Click to edit Master text styles</a:t>
            </a:r>
          </a:p>
        </p:txBody>
      </p:sp>
      <p:sp>
        <p:nvSpPr>
          <p:cNvPr id="5"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AAAAACAHwAA"/>
              </a:ext>
            </a:extLst>
          </p:cNvSpPr>
          <p:nvPr>
            <p:ph type="dt" sz="half" idx="10"/>
          </p:nvPr>
        </p:nvSpPr>
        <p:spPr>
          <a:ln>
            <a:noFill/>
          </a:ln>
        </p:spPr>
        <p:txBody>
          <a:bodyPr/>
          <a:lstStyle/>
          <a:p>
            <a:pPr>
              <a:defRPr lang="en-us"/>
            </a:pPr>
          </a:p>
        </p:txBody>
      </p:sp>
      <p:sp>
        <p:nvSpPr>
          <p:cNvPr id="6"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AAAAACAHwAA"/>
              </a:ext>
            </a:extLst>
          </p:cNvSpPr>
          <p:nvPr>
            <p:ph type="ftr" sz="quarter" idx="11"/>
          </p:nvPr>
        </p:nvSpPr>
        <p:spPr>
          <a:ln>
            <a:noFill/>
          </a:ln>
        </p:spPr>
        <p:txBody>
          <a:bodyPr/>
          <a:lstStyle/>
          <a:p>
            <a:pPr>
              <a:defRPr lang="en-us"/>
            </a:pPr>
          </a:p>
        </p:txBody>
      </p:sp>
      <p:sp>
        <p:nvSpPr>
          <p:cNvPr id="7"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AAAAACAHwAA"/>
              </a:ext>
            </a:extLst>
          </p:cNvSpPr>
          <p:nvPr>
            <p:ph type="sldNum" sz="quarter" idx="12"/>
          </p:nvPr>
        </p:nvSpPr>
        <p:spPr>
          <a:ln>
            <a:noFill/>
          </a:ln>
        </p:spPr>
        <p:txBody>
          <a:bodyPr/>
          <a:lstStyle/>
          <a:p>
            <a:pPr>
              <a:defRPr lang="en-us"/>
            </a:pPr>
            <a:fld id="{3FE82F4B-05D2-BDD9-9C50-F38C611E6AA6}" type="slidenum">
              <a:t>‹#›</a:t>
            </a:fld>
          </a:p>
        </p:txBody>
      </p:sp>
    </p:spTree>
  </p:cSld>
  <p:clrMapOvr>
    <a:masterClrMapping/>
  </p:clrMapOvr>
  <p:hf hdr="0" ftr="0" dt="0"/>
</p:sldLayout>
</file>

<file path=ppt/slideMasters/_rels/slideMaster1.xml.rels><?xml version="1.0" encoding="UTF-8" standalone="yes" ?>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p:cSld>
    <p:bg>
      <p:bgPr>
        <a:solidFill>
          <a:schemeClr val="bg1"/>
        </a:solidFill>
        <a:effectLst/>
      </p:bgPr>
    </p:bg>
    <p:spTree>
      <p:nvGrpSpPr>
        <p:cNvPr id="1" name=""/>
        <p:cNvGrpSpPr/>
        <p:nvPr/>
      </p:nvGrpSpPr>
      <p:grpSpPr>
        <a:xfrm>
          <a:off x="0" y="0"/>
          <a:ext cx="0" cy="0"/>
          <a:chOff x="0" y="0"/>
          <a:chExt cx="0" cy="0"/>
        </a:xfrm>
      </p:grpSpPr>
      <p:sp>
        <p:nvSpPr>
          <p:cNvPr id="2" name="Rectangle 2"/>
          <p:cNvSpPr>
            <a:spLocks noGrp="1" noChangeArrowheads="1"/>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LEBAABwNQAAuQgAABAAAAAmAAAACAAAAL8fAAD/HwAA"/>
              </a:ext>
            </a:extLst>
          </p:cNvSpPr>
          <p:nvPr>
            <p:ph type="title"/>
          </p:nvPr>
        </p:nvSpPr>
        <p:spPr>
          <a:xfrm>
            <a:off x="457200" y="274955"/>
            <a:ext cx="8229600" cy="1143000"/>
          </a:xfrm>
          <a:prstGeom prst="rect">
            <a:avLst/>
          </a:prstGeom>
          <a:noFill/>
          <a:ln>
            <a:noFill/>
          </a:ln>
        </p:spPr>
        <p:txBody>
          <a:bodyPr vert="horz" wrap="square" lIns="91440" tIns="45720" rIns="91440" bIns="45720" numCol="1" spcCol="215900" anchor="ctr">
            <a:prstTxWarp prst="textNoShape">
              <a:avLst/>
            </a:prstTxWarp>
          </a:bodyPr>
          <a:lstStyle/>
          <a:p>
            <a:pPr>
              <a:defRPr lang="en-us"/>
            </a:pPr>
            <a:r>
              <a:t>Click to edit Master title style</a:t>
            </a:r>
          </a:p>
        </p:txBody>
      </p:sp>
      <p:sp>
        <p:nvSpPr>
          <p:cNvPr id="3" name="Rectangle 3"/>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NgJAABwNQAAsCUAABAAAAAmAAAACAAAAL8fAAD/HwAA"/>
              </a:ext>
            </a:extLst>
          </p:cNvSpPr>
          <p:nvPr>
            <p:ph type="body" idx="1"/>
          </p:nvPr>
        </p:nvSpPr>
        <p:spPr>
          <a:xfrm>
            <a:off x="457200" y="1600200"/>
            <a:ext cx="8229600" cy="4526280"/>
          </a:xfrm>
          <a:prstGeom prst="rect">
            <a:avLst/>
          </a:prstGeom>
          <a:noFill/>
          <a:ln>
            <a:noFill/>
          </a:ln>
        </p:spPr>
        <p:txBody>
          <a:bodyPr vert="horz" wrap="square" lIns="91440" tIns="45720" rIns="91440" bIns="45720" numCol="1" spcCol="215900" anchor="t">
            <a:prstTxWarp prst="textNoShape">
              <a:avLst/>
            </a:prstTxWarp>
          </a:bodyPr>
          <a:lstStyle/>
          <a:p>
            <a:pPr>
              <a:defRPr lang="en-us"/>
            </a:pPr>
            <a:r>
              <a:t>Click to edit Master text styles</a:t>
            </a:r>
          </a:p>
          <a:p>
            <a:pPr lvl="1">
              <a:defRPr lang="en-us"/>
            </a:pPr>
            <a:r>
              <a:t>Second level</a:t>
            </a:r>
          </a:p>
          <a:p>
            <a:pPr lvl="2">
              <a:defRPr lang="en-us"/>
            </a:pPr>
            <a:r>
              <a:t>Third level</a:t>
            </a:r>
          </a:p>
          <a:p>
            <a:pPr lvl="3">
              <a:defRPr lang="en-us"/>
            </a:pPr>
            <a:r>
              <a:t>Fourth level</a:t>
            </a:r>
          </a:p>
          <a:p>
            <a:pPr lvl="4">
              <a:defRPr lang="en-us"/>
            </a:pPr>
            <a:r>
              <a:t>Fifth level</a:t>
            </a:r>
          </a:p>
        </p:txBody>
      </p:sp>
      <p:sp>
        <p:nvSpPr>
          <p:cNvPr id="4" name="Rectangle 4"/>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0AIAAGsmAADwDwAAWSkAABAAAAAmAAAACAAAAL+fAAD//8EB"/>
              </a:ext>
            </a:extLst>
          </p:cNvSpPr>
          <p:nvPr>
            <p:ph type="dt" sz="half" idx="2"/>
          </p:nvPr>
        </p:nvSpPr>
        <p:spPr>
          <a:xfrm>
            <a:off x="457200" y="6245225"/>
            <a:ext cx="2133600" cy="476250"/>
          </a:xfrm>
          <a:prstGeom prst="rect">
            <a:avLst/>
          </a:prstGeom>
          <a:noFill/>
          <a:ln>
            <a:noFill/>
          </a:ln>
          <a:effectLst/>
        </p:spPr>
        <p:txBody>
          <a:bodyPr vert="horz" wrap="square" lIns="91440" tIns="45720" rIns="91440" bIns="45720" numCol="1" spcCol="215900" anchor="t">
            <a:prstTxWarp prst="textNoShape">
              <a:avLst/>
            </a:prstTxWarp>
          </a:bodyPr>
          <a:lstStyle>
            <a:lvl1pPr>
              <a:defRPr lang="en-us" sz="1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5" name="Rectangle 5"/>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K4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OBMAAGsmAAAIJQAAWSkAABAAAAAmAAAACAAAAL+fAAD//8EB"/>
              </a:ext>
            </a:extLst>
          </p:cNvSpPr>
          <p:nvPr>
            <p:ph type="ftr" sz="quarter" idx="3"/>
          </p:nvPr>
        </p:nvSpPr>
        <p:spPr>
          <a:xfrm>
            <a:off x="3124200" y="6245225"/>
            <a:ext cx="2895600" cy="476250"/>
          </a:xfrm>
          <a:prstGeom prst="rect">
            <a:avLst/>
          </a:prstGeom>
          <a:noFill/>
          <a:ln>
            <a:noFill/>
          </a:ln>
          <a:effectLst/>
        </p:spPr>
        <p:txBody>
          <a:bodyPr vert="horz" wrap="square" lIns="91440" tIns="45720" rIns="91440" bIns="45720" numCol="1" spcCol="215900" anchor="t">
            <a:prstTxWarp prst="textNoShape">
              <a:avLst/>
            </a:prstTxWarp>
          </a:bodyPr>
          <a:lstStyle>
            <a:lvl1pPr algn="ctr">
              <a:defRPr lang="en-us" sz="1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p>
        </p:txBody>
      </p:sp>
      <p:sp>
        <p:nvSpPr>
          <p:cNvPr id="6" name="Rectangle 6"/>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AAAAA8zMzADAwP8Af39/AAAAAAAAAAAAAAAAAAAAAAAAAAAAIQAAABgAAAAUAAAAUCgAAGsmAABwNQAAWSkAABAAAAAmAAAACAAAAL+fAAD//8EB"/>
              </a:ext>
            </a:extLst>
          </p:cNvSpPr>
          <p:nvPr>
            <p:ph type="sldNum" sz="quarter" idx="4"/>
          </p:nvPr>
        </p:nvSpPr>
        <p:spPr>
          <a:xfrm>
            <a:off x="6553200" y="6245225"/>
            <a:ext cx="2133600" cy="476250"/>
          </a:xfrm>
          <a:prstGeom prst="rect">
            <a:avLst/>
          </a:prstGeom>
          <a:noFill/>
          <a:ln>
            <a:noFill/>
          </a:ln>
          <a:effectLst/>
        </p:spPr>
        <p:txBody>
          <a:bodyPr vert="horz" wrap="square" lIns="91440" tIns="45720" rIns="91440" bIns="45720" numCol="1" spcCol="215900" anchor="t">
            <a:prstTxWarp prst="textNoShape">
              <a:avLst/>
            </a:prstTxWarp>
          </a:bodyPr>
          <a:lstStyle>
            <a:lvl1pPr algn="r">
              <a:defRPr lang="en-us" sz="1400" cap="none"/>
            </a:lvl1pPr>
            <a:lvl2pPr>
              <a:defRPr lang="en-us" cap="none"/>
            </a:lvl2pPr>
            <a:lvl3pPr>
              <a:defRPr lang="en-us" cap="none"/>
            </a:lvl3pPr>
            <a:lvl4pPr>
              <a:defRPr lang="en-us" cap="none"/>
            </a:lvl4pPr>
            <a:lvl5pPr>
              <a:defRPr lang="en-us" cap="none"/>
            </a:lvl5pPr>
            <a:lvl6pPr>
              <a:defRPr lang="en-us" cap="none"/>
            </a:lvl6pPr>
            <a:lvl7pPr>
              <a:defRPr lang="en-us" cap="none"/>
            </a:lvl7pPr>
            <a:lvl8pPr>
              <a:defRPr lang="en-us" cap="none"/>
            </a:lvl8pPr>
            <a:lvl9pPr>
              <a:defRPr lang="en-us" cap="none"/>
            </a:lvl9pPr>
          </a:lstStyle>
          <a:p>
            <a:pPr>
              <a:defRPr lang="en-us"/>
            </a:pPr>
            <a:fld id="{3FE85CFB-B5D2-BDAA-9C50-43FF121E6A16}" type="slidenum">
              <a:t/>
            </a:fld>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marL="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1pPr>
      <a:lvl2pPr marL="4572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2pPr>
      <a:lvl3pPr marL="9144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3pPr>
      <a:lvl4pPr marL="13716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4pPr>
      <a:lvl5pPr marL="18288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5pPr>
      <a:lvl6pPr marL="4572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6pPr>
      <a:lvl7pPr marL="9144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7pPr>
      <a:lvl8pPr marL="13716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8pPr>
      <a:lvl9pPr marL="1828800" marR="0" indent="0" algn="ctr" defTabSz="914400">
        <a:lnSpc>
          <a:spcPct val="100000"/>
        </a:lnSpc>
        <a:spcBef>
          <a:spcPts val="0"/>
        </a:spcBef>
        <a:spcAft>
          <a:spcPts val="0"/>
        </a:spcAft>
        <a:buNone/>
        <a:tabLst/>
        <a:defRPr lang="en-us" sz="4400" b="0" i="0" u="none" strike="noStrike" kern="1" cap="none" spc="0" baseline="0">
          <a:solidFill>
            <a:schemeClr val="tx2"/>
          </a:solidFill>
          <a:effectLst/>
          <a:latin typeface="Arial" pitchFamily="2" charset="0"/>
          <a:ea typeface="Arial" pitchFamily="2" charset="0"/>
          <a:cs typeface="Arial" pitchFamily="2" charset="0"/>
        </a:defRPr>
      </a:lvl9pPr>
    </p:titleStyle>
    <p:bodyStyle>
      <a:lvl1pPr marL="342900" marR="0" indent="-342900" algn="l" defTabSz="914400">
        <a:lnSpc>
          <a:spcPct val="100000"/>
        </a:lnSpc>
        <a:spcBef>
          <a:spcPts val="0"/>
        </a:spcBef>
        <a:spcAft>
          <a:spcPts val="0"/>
        </a:spcAft>
        <a:buClrTx/>
        <a:buSzTx/>
        <a:buFontTx/>
        <a:buChar char="•"/>
        <a:tabLst/>
        <a:defRPr lang="en-us" sz="3200" b="0" i="0" u="none" strike="noStrike" kern="1" cap="none" spc="0" baseline="0">
          <a:solidFill>
            <a:schemeClr val="tx1"/>
          </a:solidFill>
          <a:effectLst/>
          <a:latin typeface="Arial" pitchFamily="2" charset="0"/>
          <a:ea typeface="Arial" pitchFamily="2" charset="0"/>
          <a:cs typeface="Arial" pitchFamily="2" charset="0"/>
        </a:defRPr>
      </a:lvl1pPr>
      <a:lvl2pPr marL="742950" marR="0" indent="-285750" algn="l" defTabSz="914400">
        <a:lnSpc>
          <a:spcPct val="100000"/>
        </a:lnSpc>
        <a:spcBef>
          <a:spcPts val="0"/>
        </a:spcBef>
        <a:spcAft>
          <a:spcPts val="0"/>
        </a:spcAft>
        <a:buClrTx/>
        <a:buSzTx/>
        <a:buFontTx/>
        <a:buChar char="–"/>
        <a:tabLst/>
        <a:defRPr lang="en-us" sz="2800" b="0" i="0" u="none" strike="noStrike" kern="1" cap="none" spc="0" baseline="0">
          <a:solidFill>
            <a:schemeClr val="tx1"/>
          </a:solidFill>
          <a:effectLst/>
          <a:latin typeface="Arial" pitchFamily="2" charset="0"/>
          <a:ea typeface="Arial" pitchFamily="2" charset="0"/>
          <a:cs typeface="Arial" pitchFamily="2" charset="0"/>
        </a:defRPr>
      </a:lvl2pPr>
      <a:lvl3pPr marL="1143000" marR="0" indent="-228600" algn="l" defTabSz="914400">
        <a:lnSpc>
          <a:spcPct val="100000"/>
        </a:lnSpc>
        <a:spcBef>
          <a:spcPts val="0"/>
        </a:spcBef>
        <a:spcAft>
          <a:spcPts val="0"/>
        </a:spcAft>
        <a:buClrTx/>
        <a:buSzTx/>
        <a:buFontTx/>
        <a:buChar char="•"/>
        <a:tabLst/>
        <a:defRPr lang="en-us" sz="2400" b="0" i="0" u="none" strike="noStrike" kern="1" cap="none" spc="0" baseline="0">
          <a:solidFill>
            <a:schemeClr val="tx1"/>
          </a:solidFill>
          <a:effectLst/>
          <a:latin typeface="Arial" pitchFamily="2" charset="0"/>
          <a:ea typeface="Arial" pitchFamily="2" charset="0"/>
          <a:cs typeface="Arial" pitchFamily="2" charset="0"/>
        </a:defRPr>
      </a:lvl3pPr>
      <a:lvl4pPr marL="1600200" marR="0" indent="-228600" algn="l" defTabSz="914400">
        <a:lnSpc>
          <a:spcPct val="100000"/>
        </a:lnSpc>
        <a:spcBef>
          <a:spcPts val="0"/>
        </a:spcBef>
        <a:spcAft>
          <a:spcPts val="0"/>
        </a:spcAft>
        <a:buClrTx/>
        <a:buSzTx/>
        <a:buFontTx/>
        <a:buChar char="–"/>
        <a:tabLst/>
        <a:defRPr lang="en-us" sz="2000" b="0" i="0" u="none" strike="noStrike" kern="1" cap="none" spc="0" baseline="0">
          <a:solidFill>
            <a:schemeClr val="tx1"/>
          </a:solidFill>
          <a:effectLst/>
          <a:latin typeface="Arial" pitchFamily="2" charset="0"/>
          <a:ea typeface="Arial" pitchFamily="2" charset="0"/>
          <a:cs typeface="Arial" pitchFamily="2" charset="0"/>
        </a:defRPr>
      </a:lvl4pPr>
      <a:lvl5pPr marL="2057400" marR="0" indent="-228600" algn="l" defTabSz="914400">
        <a:lnSpc>
          <a:spcPct val="100000"/>
        </a:lnSpc>
        <a:spcBef>
          <a:spcPts val="0"/>
        </a:spcBef>
        <a:spcAft>
          <a:spcPts val="0"/>
        </a:spcAft>
        <a:buClrTx/>
        <a:buSzTx/>
        <a:buFontTx/>
        <a:buChar char="»"/>
        <a:tabLst/>
        <a:defRPr lang="en-us" sz="2000" b="0" i="0" u="none" strike="noStrike" kern="1" cap="none" spc="0" baseline="0">
          <a:solidFill>
            <a:schemeClr val="tx1"/>
          </a:solidFill>
          <a:effectLst/>
          <a:latin typeface="Arial" pitchFamily="2" charset="0"/>
          <a:ea typeface="Arial" pitchFamily="2" charset="0"/>
          <a:cs typeface="Arial" pitchFamily="2" charset="0"/>
        </a:defRPr>
      </a:lvl5pPr>
      <a:lvl6pPr marL="2514600" marR="0" indent="-228600" algn="l" defTabSz="914400">
        <a:lnSpc>
          <a:spcPct val="100000"/>
        </a:lnSpc>
        <a:spcBef>
          <a:spcPts val="0"/>
        </a:spcBef>
        <a:spcAft>
          <a:spcPts val="0"/>
        </a:spcAft>
        <a:buClrTx/>
        <a:buSzTx/>
        <a:buFontTx/>
        <a:buChar char="»"/>
        <a:tabLst/>
        <a:defRPr lang="en-us" sz="2000" b="0" i="0" u="none" strike="noStrike" kern="1" cap="none" spc="0" baseline="0">
          <a:solidFill>
            <a:schemeClr val="tx1"/>
          </a:solidFill>
          <a:effectLst/>
          <a:latin typeface="Arial" pitchFamily="2" charset="0"/>
          <a:ea typeface="Arial" pitchFamily="2" charset="0"/>
          <a:cs typeface="Arial" pitchFamily="2" charset="0"/>
        </a:defRPr>
      </a:lvl6pPr>
      <a:lvl7pPr marL="2971800" marR="0" indent="-228600" algn="l" defTabSz="914400">
        <a:lnSpc>
          <a:spcPct val="100000"/>
        </a:lnSpc>
        <a:spcBef>
          <a:spcPts val="0"/>
        </a:spcBef>
        <a:spcAft>
          <a:spcPts val="0"/>
        </a:spcAft>
        <a:buClrTx/>
        <a:buSzTx/>
        <a:buFontTx/>
        <a:buChar char="»"/>
        <a:tabLst/>
        <a:defRPr lang="en-us" sz="2000" b="0" i="0" u="none" strike="noStrike" kern="1" cap="none" spc="0" baseline="0">
          <a:solidFill>
            <a:schemeClr val="tx1"/>
          </a:solidFill>
          <a:effectLst/>
          <a:latin typeface="Arial" pitchFamily="2" charset="0"/>
          <a:ea typeface="Arial" pitchFamily="2" charset="0"/>
          <a:cs typeface="Arial" pitchFamily="2" charset="0"/>
        </a:defRPr>
      </a:lvl7pPr>
      <a:lvl8pPr marL="3429000" marR="0" indent="-228600" algn="l" defTabSz="914400">
        <a:lnSpc>
          <a:spcPct val="100000"/>
        </a:lnSpc>
        <a:spcBef>
          <a:spcPts val="0"/>
        </a:spcBef>
        <a:spcAft>
          <a:spcPts val="0"/>
        </a:spcAft>
        <a:buClrTx/>
        <a:buSzTx/>
        <a:buFontTx/>
        <a:buChar char="»"/>
        <a:tabLst/>
        <a:defRPr lang="en-us" sz="2000" b="0" i="0" u="none" strike="noStrike" kern="1" cap="none" spc="0" baseline="0">
          <a:solidFill>
            <a:schemeClr val="tx1"/>
          </a:solidFill>
          <a:effectLst/>
          <a:latin typeface="Arial" pitchFamily="2" charset="0"/>
          <a:ea typeface="Arial" pitchFamily="2" charset="0"/>
          <a:cs typeface="Arial" pitchFamily="2" charset="0"/>
        </a:defRPr>
      </a:lvl8pPr>
      <a:lvl9pPr marL="3886200" marR="0" indent="-228600" algn="l" defTabSz="914400">
        <a:lnSpc>
          <a:spcPct val="100000"/>
        </a:lnSpc>
        <a:spcBef>
          <a:spcPts val="0"/>
        </a:spcBef>
        <a:spcAft>
          <a:spcPts val="0"/>
        </a:spcAft>
        <a:buClrTx/>
        <a:buSzTx/>
        <a:buFontTx/>
        <a:buChar char="»"/>
        <a:tabLst/>
        <a:defRPr lang="en-us" sz="2000" b="0" i="0" u="none" strike="noStrike" kern="1" cap="none" spc="0" baseline="0">
          <a:solidFill>
            <a:schemeClr val="tx1"/>
          </a:solidFill>
          <a:effectLst/>
          <a:latin typeface="Arial" pitchFamily="2" charset="0"/>
          <a:ea typeface="Arial" pitchFamily="2" charset="0"/>
          <a:cs typeface="Arial" pitchFamily="2" charset="0"/>
        </a:defRPr>
      </a:lvl9pPr>
    </p:bodyStyle>
    <p:otherStyle>
      <a:lvl1pPr marL="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1pPr>
      <a:lvl2pPr marL="457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2pPr>
      <a:lvl3pPr marL="914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3pPr>
      <a:lvl4pPr marL="1371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4pPr>
      <a:lvl5pPr marL="18288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5pPr>
      <a:lvl6pPr marL="22860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6pPr>
      <a:lvl7pPr marL="27432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7pPr>
      <a:lvl8pPr marL="32004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8pPr>
      <a:lvl9pPr marL="3657600" marR="0" indent="0" algn="l" defTabSz="914400">
        <a:lnSpc>
          <a:spcPct val="100000"/>
        </a:lnSpc>
        <a:spcBef>
          <a:spcPts val="0"/>
        </a:spcBef>
        <a:spcAft>
          <a:spcPts val="0"/>
        </a:spcAft>
        <a:buNone/>
        <a:tabLst/>
        <a:defRPr lang="en-us" sz="1800" b="0" i="0" u="none" strike="noStrike" kern="1" cap="none" spc="0" baseline="0">
          <a:solidFill>
            <a:schemeClr val="tx1"/>
          </a:solidFill>
          <a:effectLst/>
          <a:latin typeface="Arial" pitchFamily="2" charset="0"/>
          <a:ea typeface="Arial" pitchFamily="2" charset="0"/>
          <a:cs typeface="Arial" pitchFamily="2" charset="0"/>
        </a:defRPr>
      </a:lvl9pPr>
    </p:otherStyle>
  </p:txStyles>
</p:sldMaster>
</file>

<file path=ppt/slides/_rels/slide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EAAAAAAAAA///MAP///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AP///wEAAAAAAAAAAAAAAAAAAAAAAAAAAAAAAAAAAAAAAAAAAAAAAAJ/f38AgICAA8zMzADAwP8Af39/AAAAAAAAAAAAAAAAAAAAAAAAAAAAIQAAABgAAAAUAAAAOAQAANgJAAAINAAAaA0AAAAgAAAmAAAACAAAAP//////////"/>
              </a:ext>
            </a:extLst>
          </p:cNvSpPr>
          <p:nvPr/>
        </p:nvSpPr>
        <p:spPr>
          <a:xfrm>
            <a:off x="685800" y="1600200"/>
            <a:ext cx="7772400" cy="579120"/>
          </a:xfrm>
          <a:prstGeom prst="rect">
            <a:avLst/>
          </a:prstGeom>
          <a:solidFill>
            <a:srgbClr val="FFFFCC"/>
          </a:solidFill>
          <a:ln w="9525" cap="flat" cmpd="sng" algn="ctr">
            <a:solidFill>
              <a:schemeClr val="tx1"/>
            </a:solidFill>
            <a:prstDash val="solid"/>
            <a:headEnd type="none"/>
            <a:tailEnd type="none"/>
          </a:ln>
          <a:effectLst/>
        </p:spPr>
        <p:txBody>
          <a:bodyPr vert="horz" wrap="square" lIns="91440" tIns="45720" rIns="91440" bIns="45720" numCol="1" spcCol="215900" anchor="t"/>
          <a:lstStyle/>
          <a:p>
            <a:pPr algn="ctr">
              <a:defRPr lang="en-us"/>
            </a:pPr>
            <a:r>
              <a:rPr lang="en-us" sz="3200" b="1" cap="none">
                <a:solidFill>
                  <a:srgbClr val="FF0000"/>
                </a:solidFill>
                <a:latin typeface="Arial Unicode MS" pitchFamily="2" charset="0"/>
                <a:ea typeface="Arial Unicode MS" pitchFamily="2" charset="0"/>
                <a:cs typeface="Arial Unicode MS" pitchFamily="2" charset="0"/>
              </a:rPr>
              <a:t>WORK BREAKDOWN STRUCTURE</a:t>
            </a:r>
            <a:endParaRPr lang="en-us" sz="3200" b="1" cap="none">
              <a:solidFill>
                <a:srgbClr val="FF0000"/>
              </a:solidFill>
              <a:latin typeface="Arial Unicode MS" pitchFamily="2" charset="0"/>
              <a:ea typeface="Arial Unicode MS" pitchFamily="2" charset="0"/>
              <a:cs typeface="Arial Unicode MS" pitchFamily="2" charset="0"/>
            </a:endParaRPr>
          </a:p>
        </p:txBody>
      </p:sp>
    </p:spTree>
  </p:cSld>
  <p:clrMapOvr>
    <a:masterClrMapping/>
  </p:clrMapOvr>
  <p:timing>
    <p:tnLst>
      <p:par>
        <p:cTn id="1" dur="indefinite" restart="never" nodeType="tmRoot"/>
      </p:par>
    </p:tnLst>
  </p:timing>
</p:sld>
</file>

<file path=ppt/slides/slide1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EAAAAAAAAA///MAP///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AP///wEAAAAAAAAAAAAAAAAAAAAAAAAAAAAAAAAAAAAAAAAAAAAAAAJ/f38AgICAA8zMzADAwP8Af39/AAAAAAAAAAAAAAAAAAAAAAAAAAAAIQAAABgAAAAUAAAAGAYAAAAPAACgMgAAoBUAABAgAAAmAAAACAAAAP//////////"/>
              </a:ext>
            </a:extLst>
          </p:cNvSpPr>
          <p:nvPr/>
        </p:nvSpPr>
        <p:spPr>
          <a:xfrm>
            <a:off x="990600" y="2438400"/>
            <a:ext cx="7239000" cy="1076960"/>
          </a:xfrm>
          <a:prstGeom prst="rect">
            <a:avLst/>
          </a:prstGeom>
          <a:solidFill>
            <a:srgbClr val="FFFFCC"/>
          </a:solidFill>
          <a:ln w="9525" cap="flat" cmpd="sng" algn="ctr">
            <a:solidFill>
              <a:schemeClr val="tx1"/>
            </a:solidFill>
            <a:prstDash val="solid"/>
            <a:headEnd type="none"/>
            <a:tailEnd type="none"/>
          </a:ln>
          <a:effectLst/>
        </p:spPr>
        <p:txBody>
          <a:bodyPr vert="horz" wrap="square" lIns="91440" tIns="45720" rIns="91440" bIns="45720" numCol="1" spcCol="215900" anchor="t"/>
          <a:lstStyle/>
          <a:p>
            <a:pPr algn="ctr">
              <a:defRPr lang="en-us"/>
            </a:pPr>
            <a:r>
              <a:rPr lang="en-us" sz="3200" b="1" cap="none">
                <a:solidFill>
                  <a:srgbClr val="FF0000"/>
                </a:solidFill>
                <a:latin typeface="Arial Unicode MS" pitchFamily="2" charset="0"/>
                <a:ea typeface="Arial" pitchFamily="2" charset="0"/>
                <a:cs typeface="Arial" pitchFamily="2" charset="0"/>
              </a:rPr>
              <a:t>PHÂN TÍCH GIÁ TRỊ THU VỀ</a:t>
            </a:r>
            <a:endParaRPr lang="en-us" sz="3200" b="1" cap="none">
              <a:solidFill>
                <a:srgbClr val="FF0000"/>
              </a:solidFill>
              <a:latin typeface="Arial Unicode MS" pitchFamily="2" charset="0"/>
              <a:ea typeface="Arial" pitchFamily="2" charset="0"/>
              <a:cs typeface="Arial" pitchFamily="2" charset="0"/>
            </a:endParaRPr>
          </a:p>
          <a:p>
            <a:pPr algn="ctr">
              <a:defRPr lang="en-us"/>
            </a:pPr>
            <a:r>
              <a:rPr lang="en-us" sz="3200" b="1" cap="none">
                <a:solidFill>
                  <a:srgbClr val="FF0000"/>
                </a:solidFill>
                <a:latin typeface="Arial Unicode MS" pitchFamily="2" charset="0"/>
                <a:ea typeface="Arial" pitchFamily="2" charset="0"/>
                <a:cs typeface="Arial" pitchFamily="2" charset="0"/>
              </a:rPr>
              <a:t>(EVA)</a:t>
            </a:r>
            <a:endParaRPr lang="en-us" sz="3200" b="1" cap="none">
              <a:solidFill>
                <a:srgbClr val="FF0000"/>
              </a:solidFill>
              <a:latin typeface="Arial Unicode MS" pitchFamily="2" charset="0"/>
              <a:ea typeface="Arial" pitchFamily="2" charset="0"/>
              <a:cs typeface="Arial" pitchFamily="2" charset="0"/>
            </a:endParaRPr>
          </a:p>
        </p:txBody>
      </p:sp>
    </p:spTree>
  </p:cSld>
  <p:clrMapOvr>
    <a:masterClrMapping/>
  </p:clrMapOvr>
  <p:timing>
    <p:tnLst>
      <p:par>
        <p:cTn id="1" dur="indefinite" restart="never" nodeType="tmRoot"/>
      </p:par>
    </p:tnLst>
  </p:timing>
</p:sld>
</file>

<file path=ppt/slides/slide1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2"/>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AAANACAABQNwAASRMAABAgAAAmAAAACAAAAP//////////"/>
              </a:ext>
            </a:extLst>
          </p:cNvSpPr>
          <p:nvPr/>
        </p:nvSpPr>
        <p:spPr>
          <a:xfrm>
            <a:off x="0" y="457200"/>
            <a:ext cx="8991600" cy="2677795"/>
          </a:xfrm>
          <a:prstGeom prst="rect">
            <a:avLst/>
          </a:prstGeom>
          <a:noFill/>
          <a:ln>
            <a:noFill/>
          </a:ln>
          <a:effectLst/>
        </p:spPr>
        <p:txBody>
          <a:bodyPr vert="horz" wrap="square" lIns="91440" tIns="45720" rIns="91440" bIns="45720" numCol="1" spcCol="215900" anchor="ctr"/>
          <a:lstStyle/>
          <a:p>
            <a:pPr marL="342900" indent="-342900">
              <a:defRPr lang="en-us"/>
            </a:pPr>
            <a:r>
              <a:rPr lang="en-us" sz="2800" cap="none"/>
              <a:t>    1. Nếu ta có BCWP = 150 $, BCWS = 200 $, ACWP = 100 $, BAC = 400 $, ET (ước tính ban đầu về thời gian hoàn thành dự án) = 60 ngày. </a:t>
            </a:r>
            <a:endParaRPr lang="en-us" sz="2800" cap="none"/>
          </a:p>
          <a:p>
            <a:pPr marL="342900" indent="-342900">
              <a:defRPr lang="en-us"/>
            </a:pPr>
            <a:endParaRPr lang="en-us" sz="2800" cap="none"/>
          </a:p>
          <a:p>
            <a:pPr marL="342900" indent="-342900">
              <a:defRPr lang="en-us"/>
            </a:pPr>
            <a:r>
              <a:rPr lang="en-us" sz="2800" cap="none"/>
              <a:t> </a:t>
            </a:r>
            <a:r>
              <a:rPr lang="en-us" sz="2800" cap="none">
                <a:solidFill>
                  <a:srgbClr val="C00000"/>
                </a:solidFill>
              </a:rPr>
              <a:t>  Giả sử dự án không thay đổi cách làm việc, thì Chi phí và Thời gian khi hoàn tất dự án sẽ là bao nhiêu ?</a:t>
            </a:r>
            <a:endParaRPr lang="en-us" sz="2800" cap="none">
              <a:solidFill>
                <a:srgbClr val="C00000"/>
              </a:solidFill>
            </a:endParaRPr>
          </a:p>
        </p:txBody>
      </p:sp>
    </p:spTree>
  </p:cSld>
  <p:clrMapOvr>
    <a:masterClrMapping/>
  </p:clrMapOvr>
  <p:timing>
    <p:tnLst>
      <p:par>
        <p:cTn id="1" dur="indefinite" restart="never" nodeType="tmRoot"/>
      </p:par>
    </p:tnLst>
  </p:timing>
</p:sld>
</file>

<file path=ppt/slides/slide1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2"/>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AAAFsEAABQNwAAUBcAABAgAAAmAAAACAAAAP//////////"/>
              </a:ext>
            </a:extLst>
          </p:cNvSpPr>
          <p:nvPr/>
        </p:nvSpPr>
        <p:spPr>
          <a:xfrm>
            <a:off x="0" y="708025"/>
            <a:ext cx="8991600" cy="3081655"/>
          </a:xfrm>
          <a:prstGeom prst="rect">
            <a:avLst/>
          </a:prstGeom>
          <a:noFill/>
          <a:ln>
            <a:noFill/>
          </a:ln>
          <a:effectLst/>
        </p:spPr>
        <p:txBody>
          <a:bodyPr vert="horz" wrap="square" lIns="91440" tIns="45720" rIns="91440" bIns="45720" numCol="1" spcCol="215900" anchor="ctr"/>
          <a:lstStyle/>
          <a:p>
            <a:pPr marL="342900" indent="-342900">
              <a:defRPr lang="en-us"/>
            </a:pPr>
            <a:r>
              <a:rPr lang="en-us" sz="2800" cap="none">
                <a:latin typeface="Arial Unicode MS" pitchFamily="2" charset="0"/>
                <a:ea typeface="Arial" pitchFamily="2" charset="0"/>
                <a:cs typeface="Arial" pitchFamily="2" charset="0"/>
              </a:rPr>
              <a:t>    2. Dự án được cấp kinh phí 200000 USD cho 1 năm thực hiện. Sau 4 tháng thi công, 40% công việc đã hoàn thành với chi phí 75000 USD. </a:t>
            </a:r>
            <a:endParaRPr lang="en-us" sz="2800" cap="none">
              <a:latin typeface="Arial Unicode MS" pitchFamily="2" charset="0"/>
              <a:ea typeface="Arial" pitchFamily="2" charset="0"/>
              <a:cs typeface="Arial" pitchFamily="2" charset="0"/>
            </a:endParaRPr>
          </a:p>
          <a:p>
            <a:pPr marL="342900" indent="-342900">
              <a:defRPr lang="en-us"/>
            </a:pPr>
            <a:endParaRPr lang="en-us" sz="2800" cap="none">
              <a:latin typeface="Arial Unicode MS" pitchFamily="2" charset="0"/>
              <a:ea typeface="Arial" pitchFamily="2" charset="0"/>
              <a:cs typeface="Arial" pitchFamily="2" charset="0"/>
            </a:endParaRPr>
          </a:p>
          <a:p>
            <a:pPr marL="342900" indent="-342900">
              <a:defRPr lang="en-us"/>
            </a:pPr>
            <a:r>
              <a:rPr lang="en-us" sz="2800" cap="none">
                <a:latin typeface="Arial Unicode MS" pitchFamily="2" charset="0"/>
                <a:ea typeface="Arial" pitchFamily="2" charset="0"/>
                <a:cs typeface="Arial" pitchFamily="2" charset="0"/>
              </a:rPr>
              <a:t>   Với giả định là khối lượng công việc được phân bố đều theo thời gian, </a:t>
            </a:r>
            <a:r>
              <a:rPr lang="en-us" sz="2800" cap="none">
                <a:solidFill>
                  <a:srgbClr val="C00000"/>
                </a:solidFill>
                <a:latin typeface="Arial Unicode MS" pitchFamily="2" charset="0"/>
                <a:ea typeface="Arial" pitchFamily="2" charset="0"/>
                <a:cs typeface="Arial" pitchFamily="2" charset="0"/>
              </a:rPr>
              <a:t>hãy ước tính thời gian hoàn thành dự án, và chi phí sẽ sử dụng cho dự án.</a:t>
            </a:r>
            <a:endParaRPr lang="en-us" sz="2800" cap="none">
              <a:solidFill>
                <a:srgbClr val="C00000"/>
              </a:solidFill>
              <a:latin typeface="Arial Unicode MS" pitchFamily="2" charset="0"/>
              <a:ea typeface="Arial" pitchFamily="2" charset="0"/>
              <a:cs typeface="Arial" pitchFamily="2" charset="0"/>
            </a:endParaRPr>
          </a:p>
        </p:txBody>
      </p:sp>
    </p:spTree>
  </p:cSld>
  <p:clrMapOvr>
    <a:masterClrMapping/>
  </p:clrMapOvr>
  <p:timing>
    <p:tnLst>
      <p:par>
        <p:cTn id="1" dur="indefinite" restart="never" nodeType="tmRoot"/>
      </p:par>
    </p:tnLst>
  </p:timing>
</p:sld>
</file>

<file path=ppt/slides/slide1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3"/>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SAMAAFgCAAD4NAAAKggAABAgAAAmAAAACAAAAP//////////"/>
              </a:ext>
            </a:extLst>
          </p:cNvSpPr>
          <p:nvPr/>
        </p:nvSpPr>
        <p:spPr>
          <a:xfrm>
            <a:off x="533400" y="381000"/>
            <a:ext cx="8077200" cy="946150"/>
          </a:xfrm>
          <a:prstGeom prst="rect">
            <a:avLst/>
          </a:prstGeom>
          <a:noFill/>
          <a:ln>
            <a:noFill/>
          </a:ln>
          <a:effectLst/>
        </p:spPr>
        <p:txBody>
          <a:bodyPr vert="horz" wrap="square" lIns="91440" tIns="45720" rIns="91440" bIns="45720" numCol="1" spcCol="215900" anchor="ctr"/>
          <a:lstStyle/>
          <a:p>
            <a:pPr algn="just">
              <a:defRPr lang="en-us"/>
            </a:pPr>
            <a:r>
              <a:rPr lang="en-us" sz="2800" cap="none">
                <a:latin typeface="Arial Unicode MS" pitchFamily="2" charset="0"/>
                <a:ea typeface="Arial" pitchFamily="2" charset="0"/>
                <a:cs typeface="Arial" pitchFamily="2" charset="0"/>
              </a:rPr>
              <a:t>3.Dự án có các số liệu như sau: (CF = tiền lời dự kiến thu được trong mỗi năm hoạt động)</a:t>
            </a:r>
            <a:endParaRPr lang="en-us" sz="2800" cap="none">
              <a:latin typeface="Arial Unicode MS" pitchFamily="2" charset="0"/>
              <a:ea typeface="Arial" pitchFamily="2" charset="0"/>
              <a:cs typeface="Arial" pitchFamily="2" charset="0"/>
            </a:endParaRPr>
          </a:p>
        </p:txBody>
      </p:sp>
      <p:graphicFrame>
        <p:nvGraphicFramePr>
          <p:cNvPr id="3" name="Table1"/>
          <p:cNvGraphicFramePr>
            <a:graphicFrameLocks noGrp="1"/>
          </p:cNvGraphicFramePr>
          <p:nvPr/>
        </p:nvGraphicFramePr>
        <p:xfrm>
          <a:off x="685800" y="1678305"/>
          <a:ext cx="7924800" cy="913130"/>
        </p:xfrm>
        <a:graphic>
          <a:graphicData uri="http://schemas.openxmlformats.org/drawingml/2006/table">
            <a:tbl>
              <a:tblPr>
                <a:noFill/>
              </a:tblPr>
              <a:tblGrid>
                <a:gridCol w="1132205"/>
                <a:gridCol w="1132205"/>
                <a:gridCol w="1131570"/>
                <a:gridCol w="1134110"/>
                <a:gridCol w="1130300"/>
                <a:gridCol w="1132840"/>
                <a:gridCol w="1131570"/>
              </a:tblGrid>
              <a:tr h="457200">
                <a:tc>
                  <a:txBody>
                    <a:bodyPr wrap="square" numCol="1"/>
                    <a:lstStyle/>
                    <a:p>
                      <a:pPr marL="0" marR="0" indent="0" algn="l"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Năm</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1</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2</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3</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4</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5</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7200"/>
                  </a:ext>
                </a:extLst>
              </a:tr>
              <a:tr h="455930">
                <a:tc>
                  <a:txBody>
                    <a:bodyPr wrap="square" numCol="1"/>
                    <a:lstStyle/>
                    <a:p>
                      <a:pPr marL="0" marR="0" indent="0" algn="l"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 CF</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4000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3000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1500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5000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7000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Arial" pitchFamily="2" charset="0"/>
                        </a:rPr>
                        <a:t>5000</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930"/>
                  </a:ext>
                </a:extLst>
              </a:tr>
            </a:tbl>
          </a:graphicData>
        </a:graphic>
      </p:graphicFrame>
      <p:sp>
        <p:nvSpPr>
          <p:cNvPr id="4" name="Rectangle 137"/>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5wcm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MAAE8TAACANAAAwRsAABAgAAAmAAAACAAAAP//////////"/>
              </a:ext>
            </a:extLst>
          </p:cNvSpPr>
          <p:nvPr/>
        </p:nvSpPr>
        <p:spPr>
          <a:xfrm>
            <a:off x="609600" y="3138805"/>
            <a:ext cx="7924800" cy="1372870"/>
          </a:xfrm>
          <a:prstGeom prst="rect">
            <a:avLst/>
          </a:prstGeom>
          <a:noFill/>
          <a:ln>
            <a:noFill/>
          </a:ln>
          <a:effectLst/>
        </p:spPr>
        <p:txBody>
          <a:bodyPr vert="horz" wrap="square" lIns="91440" tIns="45720" rIns="91440" bIns="45720" numCol="1" spcCol="215900" anchor="ctr"/>
          <a:lstStyle/>
          <a:p>
            <a:pPr algn="just">
              <a:defRPr lang="en-us"/>
            </a:pPr>
            <a:r>
              <a:rPr lang="en-us" sz="2800" cap="none">
                <a:latin typeface="Arial Unicode MS" pitchFamily="2" charset="0"/>
                <a:ea typeface="Arial" pitchFamily="2" charset="0"/>
                <a:cs typeface="Arial" pitchFamily="2" charset="0"/>
              </a:rPr>
              <a:t>Dự án vay ngân hàng 10000 trong năm đầu tiên (0), lãi suất là 10% năm. </a:t>
            </a:r>
            <a:endParaRPr lang="en-us" sz="2800" cap="none">
              <a:latin typeface="Arial Unicode MS" pitchFamily="2" charset="0"/>
              <a:ea typeface="Arial" pitchFamily="2" charset="0"/>
              <a:cs typeface="Arial" pitchFamily="2" charset="0"/>
            </a:endParaRPr>
          </a:p>
          <a:p>
            <a:pPr algn="just">
              <a:defRPr lang="en-us"/>
            </a:pPr>
            <a:r>
              <a:rPr lang="en-us" sz="2800" cap="none">
                <a:solidFill>
                  <a:srgbClr val="C00000"/>
                </a:solidFill>
                <a:latin typeface="Arial Unicode MS" pitchFamily="2" charset="0"/>
                <a:ea typeface="Arial" pitchFamily="2" charset="0"/>
                <a:cs typeface="Arial" pitchFamily="2" charset="0"/>
              </a:rPr>
              <a:t>Hãy tính thời gian để hoàn vốn của dự án.</a:t>
            </a:r>
            <a:endParaRPr lang="en-us" sz="2800" cap="none">
              <a:solidFill>
                <a:srgbClr val="C00000"/>
              </a:solidFill>
              <a:latin typeface="Arial Unicode MS" pitchFamily="2" charset="0"/>
              <a:ea typeface="Arial" pitchFamily="2" charset="0"/>
              <a:cs typeface="Arial" pitchFamily="2" charset="0"/>
            </a:endParaRPr>
          </a:p>
        </p:txBody>
      </p:sp>
    </p:spTree>
  </p:cSld>
  <p:clrMapOvr>
    <a:masterClrMapping/>
  </p:clrMapOvr>
  <p:timing>
    <p:tnLst>
      <p:par>
        <p:cTn id="1" dur="indefinite" restart="never" nodeType="tmRoot"/>
      </p:par>
    </p:tnLst>
  </p:timing>
</p:sld>
</file>

<file path=ppt/slides/slide1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4"/>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AEAAAIBAADINwAALQwAABAgAAAmAAAACAAAAP//////////"/>
              </a:ext>
            </a:extLst>
          </p:cNvSpPr>
          <p:nvPr/>
        </p:nvSpPr>
        <p:spPr>
          <a:xfrm>
            <a:off x="304800" y="163830"/>
            <a:ext cx="8763000" cy="1815465"/>
          </a:xfrm>
          <a:prstGeom prst="rect">
            <a:avLst/>
          </a:prstGeom>
          <a:noFill/>
          <a:ln>
            <a:noFill/>
          </a:ln>
          <a:effectLst/>
        </p:spPr>
        <p:txBody>
          <a:bodyPr vert="horz" wrap="square" lIns="91440" tIns="45720" rIns="91440" bIns="45720" numCol="1" spcCol="215900" anchor="ctr"/>
          <a:lstStyle/>
          <a:p>
            <a:pPr>
              <a:defRPr lang="en-us"/>
            </a:pPr>
            <a:r>
              <a:rPr lang="en-us" sz="2800" cap="none">
                <a:latin typeface="Arial Unicode MS" pitchFamily="2" charset="0"/>
                <a:ea typeface="Arial" pitchFamily="2" charset="0"/>
                <a:cs typeface="Arial" pitchFamily="2" charset="0"/>
              </a:rPr>
              <a:t>4. Một dự án có 8 công việc được phân bổ đều trong 4 tuần. Mỗi việc được hoạch định kinh phí thực hiện là $20. Sau 2 tuần, chỉ có 3 việc được thực hiện với kết quả như sau:</a:t>
            </a:r>
            <a:endParaRPr lang="en-us" sz="2800" cap="none">
              <a:latin typeface="Arial Unicode MS" pitchFamily="2" charset="0"/>
              <a:ea typeface="Arial" pitchFamily="2" charset="0"/>
              <a:cs typeface="Arial" pitchFamily="2" charset="0"/>
            </a:endParaRPr>
          </a:p>
        </p:txBody>
      </p:sp>
      <p:graphicFrame>
        <p:nvGraphicFramePr>
          <p:cNvPr id="3" name="Table1"/>
          <p:cNvGraphicFramePr>
            <a:graphicFrameLocks noGrp="1"/>
          </p:cNvGraphicFramePr>
          <p:nvPr/>
        </p:nvGraphicFramePr>
        <p:xfrm>
          <a:off x="381000" y="2057400"/>
          <a:ext cx="8382000" cy="3343910"/>
        </p:xfrm>
        <a:graphic>
          <a:graphicData uri="http://schemas.openxmlformats.org/drawingml/2006/table">
            <a:tbl>
              <a:tblPr>
                <a:noFill/>
              </a:tblPr>
              <a:tblGrid>
                <a:gridCol w="2444750"/>
                <a:gridCol w="2968625"/>
                <a:gridCol w="2968625"/>
              </a:tblGrid>
              <a:tr h="943610">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Công việc</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Kết quả đạt được</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Chi phí đã sử dụng</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943610"/>
                  </a:ext>
                </a:extLst>
              </a:tr>
              <a:tr h="800100">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A</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Hoàn tất 100%</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$ 30</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00100"/>
                  </a:ext>
                </a:extLst>
              </a:tr>
              <a:tr h="800100">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B</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Hoàn tất 100%</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$ 25</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00100"/>
                  </a:ext>
                </a:extLst>
              </a:tr>
              <a:tr h="800100">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C</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Hoàn tất 50%</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just" defTabSz="914400">
                        <a:lnSpc>
                          <a:spcPct val="100000"/>
                        </a:lnSpc>
                        <a:spcBef>
                          <a:spcPts val="0"/>
                        </a:spcBef>
                        <a:spcAft>
                          <a:spcPts val="0"/>
                        </a:spcAft>
                        <a:buNone/>
                        <a:tabLst/>
                        <a:defRPr lang="en-us"/>
                      </a:pPr>
                      <a:r>
                        <a:rPr lang="en-us" sz="2800" cap="none">
                          <a:latin typeface="Arial Unicode MS" pitchFamily="2" charset="0"/>
                          <a:ea typeface="Arial" pitchFamily="2" charset="0"/>
                          <a:cs typeface="Arial" pitchFamily="2" charset="0"/>
                        </a:rPr>
                        <a:t>$ 15</a:t>
                      </a:r>
                      <a:endParaRPr lang="en-us" sz="4000" cap="none">
                        <a:latin typeface="Arial Unicode MS" pitchFamily="2"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00100"/>
                  </a:ext>
                </a:extLst>
              </a:tr>
            </a:tbl>
          </a:graphicData>
        </a:graphic>
      </p:graphicFrame>
      <p:sp>
        <p:nvSpPr>
          <p:cNvPr id="4" name="Rectangle 81"/>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IAALsgAABgNgAAQCkAABAgAAAmAAAACAAAAP//////////"/>
              </a:ext>
            </a:extLst>
          </p:cNvSpPr>
          <p:nvPr/>
        </p:nvSpPr>
        <p:spPr>
          <a:xfrm>
            <a:off x="381000" y="5320665"/>
            <a:ext cx="8458200" cy="1384935"/>
          </a:xfrm>
          <a:prstGeom prst="rect">
            <a:avLst/>
          </a:prstGeom>
          <a:noFill/>
          <a:ln>
            <a:noFill/>
          </a:ln>
          <a:effectLst/>
        </p:spPr>
        <p:txBody>
          <a:bodyPr vert="horz" wrap="square" lIns="91440" tIns="45720" rIns="91440" bIns="45720" numCol="1" spcCol="215900" anchor="ctr"/>
          <a:lstStyle/>
          <a:p>
            <a:pPr algn="just">
              <a:defRPr lang="en-us"/>
            </a:pPr>
            <a:r>
              <a:rPr lang="en-us" sz="2800" cap="none">
                <a:solidFill>
                  <a:srgbClr val="C00000"/>
                </a:solidFill>
                <a:latin typeface="Arial Unicode MS" pitchFamily="2" charset="0"/>
                <a:ea typeface="Arial" pitchFamily="2" charset="0"/>
                <a:cs typeface="Arial" pitchFamily="2" charset="0"/>
              </a:rPr>
              <a:t>Tính mức độ hiệu quả của vốn đầu tư vào dự án (CPI) và độ tin cậy của kế hoạch (SPI) sau 2 tuần thực hiện. </a:t>
            </a:r>
            <a:endParaRPr lang="en-us" sz="2800" cap="none">
              <a:solidFill>
                <a:srgbClr val="C00000"/>
              </a:solidFill>
              <a:latin typeface="Arial Unicode MS" pitchFamily="2" charset="0"/>
              <a:ea typeface="Arial" pitchFamily="2" charset="0"/>
              <a:cs typeface="Arial" pitchFamily="2" charset="0"/>
            </a:endParaRPr>
          </a:p>
        </p:txBody>
      </p:sp>
    </p:spTree>
  </p:cSld>
  <p:clrMapOvr>
    <a:masterClrMapping/>
  </p:clrMapOvr>
  <p:timing>
    <p:tnLst>
      <p:par>
        <p:cTn id="1" dur="indefinite" restart="never" nodeType="tmRoot"/>
      </p:par>
    </p:tnLst>
  </p:timing>
</p:sld>
</file>

<file path=ppt/slides/slide1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4"/>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GgBAABQNwAAcCYAABAgAAAmAAAACAAAAP//////////"/>
              </a:ext>
            </a:extLst>
          </p:cNvSpPr>
          <p:nvPr/>
        </p:nvSpPr>
        <p:spPr>
          <a:xfrm>
            <a:off x="228600" y="228600"/>
            <a:ext cx="8763000" cy="6019800"/>
          </a:xfrm>
          <a:prstGeom prst="rect">
            <a:avLst/>
          </a:prstGeom>
          <a:noFill/>
          <a:ln>
            <a:noFill/>
          </a:ln>
          <a:effectLst/>
        </p:spPr>
        <p:txBody>
          <a:bodyPr vert="horz" wrap="square" lIns="91440" tIns="45720" rIns="91440" bIns="45720" numCol="1" spcCol="215900" anchor="t"/>
          <a:lstStyle/>
          <a:p>
            <a:pPr marL="342900" indent="-342900">
              <a:defRPr lang="en-us"/>
            </a:pPr>
            <a:r>
              <a:rPr lang="en-us" sz="2400" cap="none">
                <a:latin typeface="Arial Unicode MS" pitchFamily="2" charset="0"/>
                <a:ea typeface="Arial" pitchFamily="2" charset="0"/>
                <a:cs typeface="Arial" pitchFamily="2" charset="0"/>
              </a:rPr>
              <a:t>5. Đến thời điểm hiện tại, dự án gồm 5 việc có số liệu sau:</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Công việc	Kinh phí	ACWP	BCWP</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1			   500		2,000		   400</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2			2,000		3,500		2,000</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3			3,000		2,000		2,800</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4			1,200		1,000		1,100</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5			5,000		3,000		2,500</a:t>
            </a:r>
            <a:endParaRPr lang="en-us" sz="2400" cap="none">
              <a:latin typeface="Arial Unicode MS" pitchFamily="2" charset="0"/>
              <a:ea typeface="Arial" pitchFamily="2" charset="0"/>
              <a:cs typeface="Arial" pitchFamily="2" charset="0"/>
            </a:endParaRPr>
          </a:p>
          <a:p>
            <a:pPr marL="342900" indent="-342900">
              <a:defRPr lang="en-us"/>
            </a:pPr>
            <a:r>
              <a:rPr lang="en-us" sz="2400" cap="none">
                <a:latin typeface="Arial Unicode MS" pitchFamily="2" charset="0"/>
                <a:ea typeface="Arial" pitchFamily="2" charset="0"/>
                <a:cs typeface="Arial" pitchFamily="2" charset="0"/>
              </a:rPr>
              <a:t>Tổng cộng   11,700	         11,500		8,800</a:t>
            </a:r>
            <a:endParaRPr lang="en-us" sz="2400" cap="none">
              <a:latin typeface="Arial Unicode MS" pitchFamily="2" charset="0"/>
              <a:ea typeface="Arial" pitchFamily="2" charset="0"/>
              <a:cs typeface="Arial" pitchFamily="2" charset="0"/>
            </a:endParaRPr>
          </a:p>
          <a:p>
            <a:pPr marL="342900" indent="-342900">
              <a:defRPr lang="en-us"/>
            </a:pPr>
            <a:endParaRPr lang="en-us" sz="2400" cap="none">
              <a:latin typeface="Arial Unicode MS" pitchFamily="2" charset="0"/>
              <a:ea typeface="Arial" pitchFamily="2" charset="0"/>
              <a:cs typeface="Arial" pitchFamily="2" charset="0"/>
            </a:endParaRPr>
          </a:p>
          <a:p>
            <a:pPr marL="342900" indent="-342900">
              <a:buFontTx/>
              <a:buAutoNum type="alphaLcPeriod"/>
              <a:defRPr lang="en-us"/>
            </a:pPr>
            <a:r>
              <a:rPr lang="en-us" sz="2400" cap="none">
                <a:solidFill>
                  <a:srgbClr val="C00000"/>
                </a:solidFill>
                <a:latin typeface="Arial Unicode MS" pitchFamily="2" charset="0"/>
                <a:ea typeface="Arial" pitchFamily="2" charset="0"/>
                <a:cs typeface="Arial" pitchFamily="2" charset="0"/>
              </a:rPr>
              <a:t>Giả sử CPI không thay đổi, hãy cho biết kinh phí cần thiết để hoàn thành dự án.</a:t>
            </a:r>
            <a:endParaRPr lang="en-us" sz="2400" cap="none">
              <a:solidFill>
                <a:srgbClr val="C00000"/>
              </a:solidFill>
              <a:latin typeface="Arial Unicode MS" pitchFamily="2" charset="0"/>
              <a:ea typeface="Arial" pitchFamily="2" charset="0"/>
              <a:cs typeface="Arial" pitchFamily="2" charset="0"/>
            </a:endParaRPr>
          </a:p>
          <a:p>
            <a:pPr marL="342900" indent="-342900">
              <a:buFontTx/>
              <a:buAutoNum type="alphaLcPeriod"/>
              <a:defRPr lang="en-us"/>
            </a:pPr>
            <a:r>
              <a:rPr lang="en-us" sz="2400" cap="none">
                <a:solidFill>
                  <a:srgbClr val="C00000"/>
                </a:solidFill>
                <a:latin typeface="Arial Unicode MS" pitchFamily="2" charset="0"/>
                <a:ea typeface="Arial" pitchFamily="2" charset="0"/>
                <a:cs typeface="Arial" pitchFamily="2" charset="0"/>
              </a:rPr>
              <a:t>Giả sử rằng kể từ thời điểm hiện tại đến khi dự án hoàn tất, chi phí cho </a:t>
            </a:r>
            <a:r>
              <a:rPr lang="en-us" sz="2400" u="sng" cap="none">
                <a:solidFill>
                  <a:srgbClr val="C00000"/>
                </a:solidFill>
                <a:latin typeface="Arial Unicode MS" pitchFamily="2" charset="0"/>
                <a:ea typeface="Arial" pitchFamily="2" charset="0"/>
                <a:cs typeface="Arial" pitchFamily="2" charset="0"/>
              </a:rPr>
              <a:t>công việc cần làm thêm</a:t>
            </a:r>
            <a:r>
              <a:rPr lang="en-us" sz="2400" cap="none">
                <a:solidFill>
                  <a:srgbClr val="C00000"/>
                </a:solidFill>
                <a:latin typeface="Arial Unicode MS" pitchFamily="2" charset="0"/>
                <a:ea typeface="Arial" pitchFamily="2" charset="0"/>
                <a:cs typeface="Arial" pitchFamily="2" charset="0"/>
              </a:rPr>
              <a:t> sẽ bằng đúng kinh phí cấp cho nó. Hãy tính tổng kinh phí để hoàn thành dự án.</a:t>
            </a:r>
            <a:endParaRPr lang="en-us" sz="2400" cap="none">
              <a:solidFill>
                <a:srgbClr val="C00000"/>
              </a:solidFill>
              <a:latin typeface="Arial Unicode MS" pitchFamily="2" charset="0"/>
              <a:ea typeface="Arial" pitchFamily="2" charset="0"/>
              <a:cs typeface="Arial" pitchFamily="2" charset="0"/>
            </a:endParaRPr>
          </a:p>
          <a:p>
            <a:pPr marL="342900" indent="-342900">
              <a:buFontTx/>
              <a:buAutoNum type="alphaLcPeriod"/>
              <a:defRPr lang="en-us"/>
            </a:pPr>
            <a:r>
              <a:rPr lang="en-us" sz="2400" cap="none">
                <a:solidFill>
                  <a:srgbClr val="C00000"/>
                </a:solidFill>
                <a:latin typeface="Arial Unicode MS" pitchFamily="2" charset="0"/>
                <a:ea typeface="Arial" pitchFamily="2" charset="0"/>
                <a:cs typeface="Arial" pitchFamily="2" charset="0"/>
              </a:rPr>
              <a:t>Công việc nào đã bị lạm chi nhiều nhất ?</a:t>
            </a:r>
            <a:endParaRPr lang="en-us" sz="2400" cap="none">
              <a:solidFill>
                <a:srgbClr val="C00000"/>
              </a:solidFill>
              <a:latin typeface="Arial Unicode MS" pitchFamily="2" charset="0"/>
              <a:ea typeface="Arial" pitchFamily="2" charset="0"/>
              <a:cs typeface="Arial" pitchFamily="2" charset="0"/>
            </a:endParaRPr>
          </a:p>
          <a:p>
            <a:pPr marL="342900" indent="-342900">
              <a:buFontTx/>
              <a:buAutoNum type="alphaLcPeriod"/>
              <a:defRPr lang="en-us"/>
            </a:pPr>
            <a:r>
              <a:rPr lang="en-us" sz="2400" cap="none">
                <a:solidFill>
                  <a:srgbClr val="C00000"/>
                </a:solidFill>
                <a:latin typeface="Arial Unicode MS" pitchFamily="2" charset="0"/>
                <a:ea typeface="Arial" pitchFamily="2" charset="0"/>
                <a:cs typeface="Arial" pitchFamily="2" charset="0"/>
              </a:rPr>
              <a:t>Công việc nào đang bị trễ tiến độ nhiều nhất ?</a:t>
            </a:r>
            <a:endParaRPr lang="en-us" sz="2400" cap="none">
              <a:solidFill>
                <a:srgbClr val="C00000"/>
              </a:solidFill>
              <a:latin typeface="Arial Unicode MS" pitchFamily="2" charset="0"/>
              <a:ea typeface="Arial" pitchFamily="2" charset="0"/>
              <a:cs typeface="Arial" pitchFamily="2" charset="0"/>
            </a:endParaRPr>
          </a:p>
        </p:txBody>
      </p:sp>
    </p:spTree>
  </p:cSld>
  <p:clrMapOvr>
    <a:masterClrMapping/>
  </p:clrMapOvr>
  <p:timing>
    <p:tnLst>
      <p:par>
        <p:cTn id="1" dur="indefinite" restart="never" nodeType="tmRoot"/>
      </p:par>
    </p:tnLst>
  </p:timing>
</p:sld>
</file>

<file path=ppt/slides/slide1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EAAAAAAAAA///MAP///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AP///wEAAAAAAAAAAAAAAAAAAAAAAAAAAAAAAAAAAAAAAAAAAAAAAAJ/f38AgICAA8zMzADAwP8Af39/AAAAAAAAAAAAAAAAAAAAAAAAAAAAIQAAABgAAAAUAAAAGAYAAOAQAACgMgAAeRQAABAgAAAmAAAACAAAAP//////////"/>
              </a:ext>
            </a:extLst>
          </p:cNvSpPr>
          <p:nvPr/>
        </p:nvSpPr>
        <p:spPr>
          <a:xfrm>
            <a:off x="990600" y="2743200"/>
            <a:ext cx="7239000" cy="584835"/>
          </a:xfrm>
          <a:prstGeom prst="rect">
            <a:avLst/>
          </a:prstGeom>
          <a:solidFill>
            <a:srgbClr val="FFFFCC"/>
          </a:solidFill>
          <a:ln w="9525" cap="flat" cmpd="sng" algn="ctr">
            <a:solidFill>
              <a:schemeClr val="tx1"/>
            </a:solidFill>
            <a:prstDash val="solid"/>
            <a:headEnd type="none"/>
            <a:tailEnd type="none"/>
          </a:ln>
          <a:effectLst/>
        </p:spPr>
        <p:txBody>
          <a:bodyPr vert="horz" wrap="square" lIns="91440" tIns="45720" rIns="91440" bIns="45720" numCol="1" spcCol="215900" anchor="t"/>
          <a:lstStyle/>
          <a:p>
            <a:pPr algn="ctr">
              <a:defRPr lang="en-us"/>
            </a:pPr>
            <a:r>
              <a:rPr lang="en-us" sz="3200" b="1" cap="none">
                <a:solidFill>
                  <a:srgbClr val="FF0000"/>
                </a:solidFill>
                <a:latin typeface="Arial Unicode MS" pitchFamily="2" charset="0"/>
                <a:ea typeface="Arial Unicode MS" pitchFamily="2" charset="0"/>
                <a:cs typeface="Arial Unicode MS" pitchFamily="2" charset="0"/>
              </a:rPr>
              <a:t>LẬP KẾ HOẠCH DỰ ÁN</a:t>
            </a:r>
            <a:endParaRPr lang="en-us" sz="3200" b="1" cap="none">
              <a:solidFill>
                <a:srgbClr val="FF0000"/>
              </a:solidFill>
              <a:latin typeface="Arial Unicode MS" pitchFamily="2" charset="0"/>
              <a:ea typeface="Arial Unicode MS" pitchFamily="2" charset="0"/>
              <a:cs typeface="Arial Unicode MS" pitchFamily="2" charset="0"/>
            </a:endParaRPr>
          </a:p>
        </p:txBody>
      </p:sp>
    </p:spTree>
  </p:cSld>
  <p:clrMapOvr>
    <a:masterClrMapping/>
  </p:clrMapOvr>
  <p:timing>
    <p:tnLst>
      <p:par>
        <p:cTn id="1" dur="indefinite" restart="never" nodeType="tmRoot"/>
      </p:par>
    </p:tnLst>
  </p:timing>
</p:sld>
</file>

<file path=ppt/slides/slide1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Box 2"/>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AEAAOABAADYNgAAiAsAABAgAAAmAAAACAAAAP//////////"/>
              </a:ext>
            </a:extLst>
          </p:cNvSpPr>
          <p:nvPr/>
        </p:nvSpPr>
        <p:spPr>
          <a:xfrm>
            <a:off x="304800" y="304800"/>
            <a:ext cx="8610600" cy="1569720"/>
          </a:xfrm>
          <a:prstGeom prst="rect">
            <a:avLst/>
          </a:prstGeom>
          <a:noFill/>
          <a:ln>
            <a:noFill/>
          </a:ln>
          <a:effectLst/>
        </p:spPr>
        <p:txBody>
          <a:bodyPr vert="horz" wrap="square" lIns="91440" tIns="45720" rIns="91440" bIns="45720" numCol="1" spcCol="215900" anchor="t"/>
          <a:lstStyle/>
          <a:p>
            <a:pPr>
              <a:defRPr lang="en-us"/>
            </a:pPr>
            <a:r>
              <a:rPr lang="en-us" sz="2400" cap="none"/>
              <a:t>1. Dự án chỉ có 2 thành viên: Chip và Dale. </a:t>
            </a:r>
            <a:endParaRPr lang="en-us" sz="2400" cap="none"/>
          </a:p>
          <a:p>
            <a:pPr>
              <a:defRPr lang="en-us"/>
            </a:pPr>
            <a:r>
              <a:rPr lang="en-us" sz="2400" cap="none"/>
              <a:t>Giả sử Chip không chịu làm công việc A và C. Đối với các công việc còn lại thì cả hai đều làm được.</a:t>
            </a:r>
            <a:endParaRPr lang="en-us" sz="2400" cap="none"/>
          </a:p>
          <a:p>
            <a:pPr>
              <a:defRPr lang="en-us"/>
            </a:pPr>
            <a:r>
              <a:rPr lang="en-us" sz="2400" cap="none"/>
              <a:t>Dự án cần phải hoàn thành trong thời hạn không quá 8 ngày. </a:t>
            </a:r>
            <a:endParaRPr lang="en-us" sz="2400" cap="none"/>
          </a:p>
        </p:txBody>
      </p:sp>
      <p:graphicFrame>
        <p:nvGraphicFramePr>
          <p:cNvPr id="3" name=""/>
          <p:cNvGraphicFramePr>
            <a:graphicFrameLocks noGrp="1"/>
          </p:cNvGraphicFramePr>
          <p:nvPr/>
        </p:nvGraphicFramePr>
        <p:xfrm>
          <a:off x="457200" y="2209800"/>
          <a:ext cx="5334000" cy="3700145"/>
        </p:xfrm>
        <a:graphic>
          <a:graphicData uri="http://schemas.openxmlformats.org/drawingml/2006/table">
            <a:tbl>
              <a:tblPr>
                <a:noFill/>
              </a:tblPr>
              <a:tblGrid>
                <a:gridCol w="1651000"/>
                <a:gridCol w="1930400"/>
                <a:gridCol w="1752600"/>
              </a:tblGrid>
              <a:tr h="838200">
                <a:tc>
                  <a:txBody>
                    <a:bodyPr wrap="square" numCol="1"/>
                    <a:lstStyle/>
                    <a:p>
                      <a:pPr marL="342900" marR="0" indent="-342900" algn="ctr" defTabSz="914400">
                        <a:lnSpc>
                          <a:spcPct val="100000"/>
                        </a:lnSpc>
                        <a:spcBef>
                          <a:spcPts val="0"/>
                        </a:spcBef>
                        <a:spcAft>
                          <a:spcPts val="0"/>
                        </a:spcAft>
                        <a:buNone/>
                        <a:tabLst/>
                        <a:defRPr lang="en-us"/>
                      </a:pPr>
                      <a:r>
                        <a:rPr lang="en-us" sz="2400" i="1" cap="none">
                          <a:latin typeface="Times New Roman" pitchFamily="1" charset="0"/>
                          <a:ea typeface="Arial" pitchFamily="2" charset="0"/>
                          <a:cs typeface="Times New Roman" pitchFamily="1" charset="0"/>
                        </a:rPr>
                        <a:t>Tên công việc</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i="1" cap="none">
                          <a:latin typeface="Times New Roman" pitchFamily="1" charset="0"/>
                          <a:ea typeface="Arial" pitchFamily="2" charset="0"/>
                          <a:cs typeface="Times New Roman" pitchFamily="1" charset="0"/>
                        </a:rPr>
                        <a:t>Thời gian làm</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i="1" cap="none">
                          <a:latin typeface="Times New Roman" pitchFamily="1" charset="0"/>
                          <a:ea typeface="Arial" pitchFamily="2" charset="0"/>
                          <a:cs typeface="Times New Roman" pitchFamily="1" charset="0"/>
                        </a:rPr>
                        <a:t>Phụ thuộc</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38200"/>
                  </a:ext>
                </a:extLst>
              </a:tr>
              <a:tr h="57340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 ngày</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73405"/>
                  </a:ext>
                </a:extLst>
              </a:tr>
              <a:tr h="570230">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B</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 ngày</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70230"/>
                  </a:ext>
                </a:extLst>
              </a:tr>
              <a:tr h="57340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C</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 ngày</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73405"/>
                  </a:ext>
                </a:extLst>
              </a:tr>
              <a:tr h="571500">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D</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 ngày</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71500"/>
                  </a:ext>
                </a:extLst>
              </a:tr>
              <a:tr h="57340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E</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 ngày</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t>
                      </a:r>
                      <a:endParaRPr lang="en-us" sz="2400" cap="none">
                        <a:latin typeface="Times New Roman" pitchFamily="1"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73405"/>
                  </a:ext>
                </a:extLst>
              </a:tr>
            </a:tbl>
          </a:graphicData>
        </a:graphic>
      </p:graphicFrame>
      <p:sp>
        <p:nvSpPr>
          <p:cNvPr id="4" name="Text Box 122"/>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ZyUAANINAABgNgAAnhkAABAgAAAmAAAACAAAAP//////////"/>
              </a:ext>
            </a:extLst>
          </p:cNvSpPr>
          <p:nvPr/>
        </p:nvSpPr>
        <p:spPr>
          <a:xfrm>
            <a:off x="6080125" y="2246630"/>
            <a:ext cx="2759075" cy="1917700"/>
          </a:xfrm>
          <a:prstGeom prst="rect">
            <a:avLst/>
          </a:prstGeom>
          <a:noFill/>
          <a:ln>
            <a:noFill/>
          </a:ln>
          <a:effectLst/>
        </p:spPr>
        <p:txBody>
          <a:bodyPr vert="horz" wrap="square" lIns="91440" tIns="45720" rIns="91440" bIns="45720" numCol="1" spcCol="215900" anchor="t"/>
          <a:lstStyle/>
          <a:p>
            <a:pPr>
              <a:defRPr lang="en-us"/>
            </a:pPr>
            <a:r>
              <a:rPr lang="en-us" sz="2400" cap="none"/>
              <a:t>Hãy vẽ 1 luợc đồ Gantt của dự án thỏa mãn được tất cả các yêu cầu trên </a:t>
            </a:r>
            <a:endParaRPr lang="en-us" sz="2400" cap="none"/>
          </a:p>
        </p:txBody>
      </p:sp>
    </p:spTree>
  </p:cSld>
  <p:clrMapOvr>
    <a:masterClrMapping/>
  </p:clrMapOvr>
  <p:timing>
    <p:tnLst>
      <p:par>
        <p:cTn id="1" dur="indefinite" restart="never" nodeType="tmRoot"/>
      </p:par>
    </p:tnLst>
  </p:timing>
</p:sld>
</file>

<file path=ppt/slides/slide1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685800" y="1752600"/>
          <a:ext cx="7924800" cy="4561840"/>
        </p:xfrm>
        <a:graphic>
          <a:graphicData uri="http://schemas.openxmlformats.org/drawingml/2006/table">
            <a:tbl>
              <a:tblPr>
                <a:noFill/>
              </a:tblPr>
              <a:tblGrid>
                <a:gridCol w="2562225"/>
                <a:gridCol w="2399030"/>
                <a:gridCol w="2963545"/>
              </a:tblGrid>
              <a:tr h="765175">
                <a:tc>
                  <a:txBody>
                    <a:bodyPr wrap="square" numCol="1"/>
                    <a:lstStyle/>
                    <a:p>
                      <a:pPr marL="342900" marR="0" indent="-342900" algn="ctr" defTabSz="914400">
                        <a:lnSpc>
                          <a:spcPct val="100000"/>
                        </a:lnSpc>
                        <a:spcBef>
                          <a:spcPts val="0"/>
                        </a:spcBef>
                        <a:spcAft>
                          <a:spcPts val="0"/>
                        </a:spcAft>
                        <a:buNone/>
                        <a:tabLst/>
                        <a:defRPr lang="en-us"/>
                      </a:pPr>
                      <a:r>
                        <a:rPr lang="en-us" sz="2800" b="1" cap="none">
                          <a:latin typeface="Comic Sans MS" pitchFamily="4" charset="0"/>
                          <a:ea typeface="Arial" pitchFamily="2" charset="0"/>
                          <a:cs typeface="Times New Roman" pitchFamily="1" charset="0"/>
                        </a:rPr>
                        <a:t>Công việc</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b="1" cap="none">
                          <a:latin typeface="Comic Sans MS" pitchFamily="4" charset="0"/>
                          <a:ea typeface="Arial" pitchFamily="2" charset="0"/>
                          <a:cs typeface="Times New Roman" pitchFamily="1" charset="0"/>
                        </a:rPr>
                        <a:t>Phụ thuộc</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b="1" cap="none">
                          <a:latin typeface="Comic Sans MS" pitchFamily="4" charset="0"/>
                          <a:ea typeface="Arial" pitchFamily="2" charset="0"/>
                          <a:cs typeface="Times New Roman" pitchFamily="1" charset="0"/>
                        </a:rPr>
                        <a:t>Thời gian </a:t>
                      </a:r>
                      <a:endParaRPr lang="en-us" sz="2800" b="1" cap="none">
                        <a:latin typeface="Comic Sans MS" pitchFamily="4" charset="0"/>
                        <a:ea typeface="Arial" pitchFamily="2" charset="0"/>
                        <a:cs typeface="Times New Roman" pitchFamily="1" charset="0"/>
                      </a:endParaRPr>
                    </a:p>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(tuần)</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765175"/>
                  </a:ext>
                </a:extLst>
              </a:tr>
              <a:tr h="460375">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Start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0</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0375"/>
                  </a:ext>
                </a:extLst>
              </a:tr>
              <a:tr h="46228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Start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2</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2280"/>
                  </a:ext>
                </a:extLst>
              </a:tr>
              <a:tr h="460375">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Start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3</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0375"/>
                  </a:ext>
                </a:extLst>
              </a:tr>
              <a:tr h="46228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C</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 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1</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2280"/>
                  </a:ext>
                </a:extLst>
              </a:tr>
              <a:tr h="460375">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D</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2</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0375"/>
                  </a:ext>
                </a:extLst>
              </a:tr>
              <a:tr h="46228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E</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 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2</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2280"/>
                  </a:ext>
                </a:extLst>
              </a:tr>
              <a:tr h="460375">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End</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C, D, E</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0</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60375"/>
                  </a:ext>
                </a:extLst>
              </a:tr>
            </a:tbl>
          </a:graphicData>
        </a:graphic>
      </p:graphicFrame>
      <p:sp>
        <p:nvSpPr>
          <p:cNvPr id="3" name="Text Box 16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SAMAAGgBAADYNgAAyggAABAgAAAmAAAACAAAAP//////////"/>
              </a:ext>
            </a:extLst>
          </p:cNvSpPr>
          <p:nvPr/>
        </p:nvSpPr>
        <p:spPr>
          <a:xfrm>
            <a:off x="533400" y="228600"/>
            <a:ext cx="8382000" cy="1200150"/>
          </a:xfrm>
          <a:prstGeom prst="rect">
            <a:avLst/>
          </a:prstGeom>
          <a:noFill/>
          <a:ln>
            <a:noFill/>
          </a:ln>
          <a:effectLst/>
        </p:spPr>
        <p:txBody>
          <a:bodyPr vert="horz" wrap="square" lIns="91440" tIns="45720" rIns="91440" bIns="45720" numCol="1" spcCol="215900" anchor="t"/>
          <a:lstStyle/>
          <a:p>
            <a:pPr>
              <a:defRPr lang="en-us"/>
            </a:pPr>
            <a:r>
              <a:rPr lang="en-us" sz="2400" cap="none"/>
              <a:t>2. Mỗi người được trả 40 USD/tuần TỪ KHI DỰ ÁN BẮT ĐẦU ĐẾN KHI DỰ ÁN KẾT THÚC. Hãy tìm kế hoạch thực hiện ít tốn kém nhất.</a:t>
            </a:r>
            <a:endParaRPr lang="en-us" sz="2400" cap="none"/>
          </a:p>
        </p:txBody>
      </p:sp>
    </p:spTree>
  </p:cSld>
  <p:clrMapOvr>
    <a:masterClrMapping/>
  </p:clrMapOvr>
  <p:timing>
    <p:tnLst>
      <p:par>
        <p:cTn id="1" dur="indefinite" restart="never" nodeType="tmRoot"/>
      </p:par>
    </p:tnLst>
  </p:timing>
</p:sld>
</file>

<file path=ppt/slides/slide1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Box 40"/>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SAMAAGgBAADYNgAAyggAABAgAAAmAAAACAAAAP//////////"/>
              </a:ext>
            </a:extLst>
          </p:cNvSpPr>
          <p:nvPr/>
        </p:nvSpPr>
        <p:spPr>
          <a:xfrm>
            <a:off x="533400" y="228600"/>
            <a:ext cx="8382000" cy="1200150"/>
          </a:xfrm>
          <a:prstGeom prst="rect">
            <a:avLst/>
          </a:prstGeom>
          <a:noFill/>
          <a:ln>
            <a:noFill/>
          </a:ln>
          <a:effectLst/>
        </p:spPr>
        <p:txBody>
          <a:bodyPr vert="horz" wrap="square" lIns="91440" tIns="45720" rIns="91440" bIns="45720" numCol="1" spcCol="215900" anchor="t"/>
          <a:lstStyle/>
          <a:p>
            <a:pPr>
              <a:defRPr lang="en-us"/>
            </a:pPr>
            <a:r>
              <a:rPr lang="en-us" sz="2400" cap="none"/>
              <a:t>3. Mỗi người được trả 40 USD/tuần TỪ KHI DỰ ÁN BẮT ĐẦU ĐẾN KHI DỰ ÁN KẾT THÚC. Hãy tìm kế hoạch thực hiện ít tốn kém nhất.</a:t>
            </a:r>
            <a:endParaRPr lang="en-us" sz="2400" cap="none"/>
          </a:p>
        </p:txBody>
      </p:sp>
      <p:graphicFrame>
        <p:nvGraphicFramePr>
          <p:cNvPr id="3" name=""/>
          <p:cNvGraphicFramePr>
            <a:graphicFrameLocks noGrp="1"/>
          </p:cNvGraphicFramePr>
          <p:nvPr/>
        </p:nvGraphicFramePr>
        <p:xfrm>
          <a:off x="685800" y="1676400"/>
          <a:ext cx="8001000" cy="4652010"/>
        </p:xfrm>
        <a:graphic>
          <a:graphicData uri="http://schemas.openxmlformats.org/drawingml/2006/table">
            <a:tbl>
              <a:tblPr>
                <a:noFill/>
              </a:tblPr>
              <a:tblGrid>
                <a:gridCol w="2878455"/>
                <a:gridCol w="2771775"/>
                <a:gridCol w="2350770"/>
              </a:tblGrid>
              <a:tr h="1033780">
                <a:tc>
                  <a:txBody>
                    <a:bodyPr wrap="square" numCol="1"/>
                    <a:lstStyle/>
                    <a:p>
                      <a:pPr marL="0" marR="0" indent="0" algn="ctr" defTabSz="914400">
                        <a:lnSpc>
                          <a:spcPct val="100000"/>
                        </a:lnSpc>
                        <a:spcBef>
                          <a:spcPts val="0"/>
                        </a:spcBef>
                        <a:spcAft>
                          <a:spcPts val="0"/>
                        </a:spcAft>
                        <a:buNone/>
                        <a:tabLst/>
                        <a:defRPr lang="en-us"/>
                      </a:pPr>
                      <a:r>
                        <a:rPr lang="en-us" sz="2800" b="1" cap="none">
                          <a:solidFill>
                            <a:srgbClr val="C00000"/>
                          </a:solidFill>
                          <a:latin typeface="Comic Sans MS" pitchFamily="4" charset="0"/>
                          <a:ea typeface="Arial" pitchFamily="2" charset="0"/>
                          <a:cs typeface="Times New Roman" pitchFamily="1" charset="0"/>
                        </a:rPr>
                        <a:t>Công việc</a:t>
                      </a:r>
                      <a:endParaRPr lang="en-us" sz="2800" cap="none">
                        <a:solidFill>
                          <a:srgbClr val="C00000"/>
                        </a:solidFill>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b="1" cap="none">
                          <a:solidFill>
                            <a:srgbClr val="C00000"/>
                          </a:solidFill>
                          <a:latin typeface="Comic Sans MS" pitchFamily="4" charset="0"/>
                          <a:ea typeface="Arial" pitchFamily="2" charset="0"/>
                          <a:cs typeface="Times New Roman" pitchFamily="1" charset="0"/>
                        </a:rPr>
                        <a:t>Phụ thuộc </a:t>
                      </a:r>
                      <a:endParaRPr lang="en-us" sz="2800" cap="none">
                        <a:solidFill>
                          <a:srgbClr val="C00000"/>
                        </a:solidFill>
                        <a:latin typeface="Comic Sans MS" pitchFamily="4" charset="0"/>
                        <a:ea typeface="Arial" pitchFamily="2" charset="0"/>
                        <a:cs typeface="Times New Roman" pitchFamily="1"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b="1" cap="none">
                          <a:solidFill>
                            <a:srgbClr val="C00000"/>
                          </a:solidFill>
                          <a:latin typeface="Comic Sans MS" pitchFamily="4" charset="0"/>
                          <a:ea typeface="Arial" pitchFamily="2" charset="0"/>
                          <a:cs typeface="Times New Roman" pitchFamily="1" charset="0"/>
                        </a:rPr>
                        <a:t>Thời gian </a:t>
                      </a:r>
                      <a:endParaRPr lang="en-us" sz="2800" cap="none">
                        <a:solidFill>
                          <a:srgbClr val="C00000"/>
                        </a:solidFill>
                        <a:latin typeface="Comic Sans MS" pitchFamily="4" charset="0"/>
                        <a:ea typeface="Arial" pitchFamily="2" charset="0"/>
                        <a:cs typeface="Times New Roman" pitchFamily="1" charset="0"/>
                      </a:endParaRPr>
                    </a:p>
                    <a:p>
                      <a:pPr marL="0" marR="0" indent="0" algn="ctr" defTabSz="914400">
                        <a:lnSpc>
                          <a:spcPct val="100000"/>
                        </a:lnSpc>
                        <a:spcBef>
                          <a:spcPts val="0"/>
                        </a:spcBef>
                        <a:spcAft>
                          <a:spcPts val="0"/>
                        </a:spcAft>
                        <a:buNone/>
                        <a:tabLst/>
                        <a:defRPr lang="en-us"/>
                      </a:pPr>
                      <a:r>
                        <a:rPr lang="en-us" sz="2800" cap="none">
                          <a:solidFill>
                            <a:srgbClr val="C00000"/>
                          </a:solidFill>
                          <a:latin typeface="Comic Sans MS" pitchFamily="4" charset="0"/>
                          <a:ea typeface="Arial" pitchFamily="2" charset="0"/>
                          <a:cs typeface="Times New Roman" pitchFamily="1" charset="0"/>
                        </a:rPr>
                        <a:t>(tuần)</a:t>
                      </a:r>
                      <a:endParaRPr lang="en-us" sz="2800" cap="none">
                        <a:solidFill>
                          <a:srgbClr val="C00000"/>
                        </a:solidFill>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103378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Start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0</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Start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3</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Start</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2</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C</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3</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D</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2</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E</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A, B</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2</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r h="444500">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End</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C, D, E</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Comic Sans MS" pitchFamily="4" charset="0"/>
                          <a:ea typeface="Arial" pitchFamily="2" charset="0"/>
                          <a:cs typeface="Times New Roman" pitchFamily="1" charset="0"/>
                        </a:rPr>
                        <a:t>0</a:t>
                      </a:r>
                      <a:endParaRPr lang="en-us" sz="2800" cap="none">
                        <a:latin typeface="Comic Sans MS" pitchFamily="4" charset="0"/>
                        <a:ea typeface="Arial" pitchFamily="2" charset="0"/>
                        <a:cs typeface="Arial"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44500"/>
                  </a:ext>
                </a:extLst>
              </a:tr>
            </a:tbl>
          </a:graphicData>
        </a:graphic>
      </p:graphicFrame>
    </p:spTree>
  </p:cSld>
  <p:clrMapOvr>
    <a:masterClrMapping/>
  </p:clrMapOvr>
  <p:timing>
    <p:tnLst>
      <p:par>
        <p:cTn id="1" dur="indefinite" restart="never" nodeType="tmRoot"/>
      </p:par>
    </p:tnLst>
  </p:timing>
</p:sld>
</file>

<file path=ppt/slides/slide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2"/>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eAAAAFgCAADINwAALh0AABAgAAAmAAAACAAAAP//////////"/>
              </a:ext>
            </a:extLst>
          </p:cNvSpPr>
          <p:nvPr/>
        </p:nvSpPr>
        <p:spPr>
          <a:xfrm>
            <a:off x="76200" y="381000"/>
            <a:ext cx="8991600" cy="4362450"/>
          </a:xfrm>
          <a:prstGeom prst="rect">
            <a:avLst/>
          </a:prstGeom>
          <a:noFill/>
          <a:ln>
            <a:noFill/>
          </a:ln>
          <a:effectLst/>
        </p:spPr>
        <p:txBody>
          <a:bodyPr vert="horz" wrap="square" lIns="91440" tIns="45720" rIns="91440" bIns="45720" numCol="1" spcCol="215900" anchor="ctr"/>
          <a:lstStyle/>
          <a:p>
            <a:pPr marL="342900" indent="-342900">
              <a:defRPr lang="en-us"/>
            </a:pPr>
            <a:r>
              <a:rPr lang="en-us" sz="2800" cap="none">
                <a:solidFill>
                  <a:srgbClr val="C00000"/>
                </a:solidFill>
                <a:effectLst>
                  <a:outerShdw dist="63500" dir="3600000" algn="tl" rotWithShape="0">
                    <a:srgbClr val="000000">
                      <a:alpha val="40000"/>
                    </a:srgbClr>
                  </a:outerShdw>
                </a:effectLst>
              </a:rPr>
              <a:t>1. Công việc nào sau đây không cần thực hiện trong WBS (chọn 1 option, giải thích)</a:t>
            </a:r>
            <a:endParaRPr lang="en-us" sz="2800" cap="none">
              <a:solidFill>
                <a:srgbClr val="C00000"/>
              </a:solidFill>
              <a:effectLst>
                <a:outerShdw dist="63500" dir="3600000" algn="tl" rotWithShape="0">
                  <a:srgbClr val="000000">
                    <a:alpha val="40000"/>
                  </a:srgbClr>
                </a:outerShdw>
              </a:effectLst>
            </a:endParaRPr>
          </a:p>
          <a:p>
            <a:pPr marL="342900" indent="-342900">
              <a:defRPr lang="en-us"/>
            </a:pPr>
            <a:endParaRPr lang="en-us" sz="2800" cap="none"/>
          </a:p>
          <a:p>
            <a:pPr marL="342900" indent="-342900">
              <a:defRPr lang="en-us"/>
            </a:pPr>
            <a:r>
              <a:rPr lang="en-us" sz="2800" cap="none"/>
              <a:t>a) Xác định các chuyển giao của dự án</a:t>
            </a:r>
            <a:endParaRPr lang="en-us" sz="2800" cap="none"/>
          </a:p>
          <a:p>
            <a:pPr marL="342900" indent="-342900">
              <a:defRPr lang="en-us"/>
            </a:pPr>
            <a:r>
              <a:rPr lang="en-us" sz="2800" cap="none"/>
              <a:t>b) Xác định các mối quan hệ giữa các chuyển giao, và các quan hệ giữa các công việc tạo ra các  chuyển giao</a:t>
            </a:r>
            <a:endParaRPr lang="en-us" sz="2800" cap="none"/>
          </a:p>
          <a:p>
            <a:pPr marL="342900" indent="-342900">
              <a:defRPr lang="en-us"/>
            </a:pPr>
            <a:r>
              <a:rPr lang="en-us" sz="2800" cap="none"/>
              <a:t>c) Xác định chi phí, thời gian, nguồn lực cần thiết cho các công việc tạo ra các chuyển giao</a:t>
            </a:r>
            <a:endParaRPr lang="en-us" sz="2800" cap="none"/>
          </a:p>
          <a:p>
            <a:pPr marL="342900" indent="-342900">
              <a:defRPr lang="en-us"/>
            </a:pPr>
            <a:r>
              <a:rPr lang="en-us" sz="2800" cap="none"/>
              <a:t>d) Kiễm tra tính đúng đắn của lược đồ WBS</a:t>
            </a:r>
            <a:endParaRPr lang="en-us" sz="2800" cap="none"/>
          </a:p>
        </p:txBody>
      </p:sp>
    </p:spTree>
  </p:cSld>
  <p:clrMapOvr>
    <a:masterClrMapping/>
  </p:clrMapOvr>
  <p:timing>
    <p:tnLst>
      <p:par>
        <p:cTn id="1" dur="indefinite" restart="never" nodeType="tmRoot"/>
      </p:par>
    </p:tnLst>
  </p:timing>
</p:sld>
</file>

<file path=ppt/slides/slide2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Box 2"/>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AEAAGgBAADYNgAAyggAABAgAAAmAAAACAAAAP//////////"/>
              </a:ext>
            </a:extLst>
          </p:cNvSpPr>
          <p:nvPr/>
        </p:nvSpPr>
        <p:spPr>
          <a:xfrm>
            <a:off x="304800" y="228600"/>
            <a:ext cx="8610600" cy="1200150"/>
          </a:xfrm>
          <a:prstGeom prst="rect">
            <a:avLst/>
          </a:prstGeom>
          <a:noFill/>
          <a:ln>
            <a:noFill/>
          </a:ln>
          <a:effectLst/>
        </p:spPr>
        <p:txBody>
          <a:bodyPr vert="horz" wrap="square" lIns="91440" tIns="45720" rIns="91440" bIns="45720" numCol="1" spcCol="215900" anchor="t"/>
          <a:lstStyle/>
          <a:p>
            <a:pPr>
              <a:defRPr lang="en-us"/>
            </a:pPr>
            <a:r>
              <a:rPr lang="en-us" sz="2400" cap="none"/>
              <a:t>4. Mỗi người được trả 10 USD/ngày TỪ KHI DỰ ÁN BẮT ĐẦU ĐẾN KHI DỰ ÁN KẾT THÚC. Hãy tìm kế hoạch thực hiện ít tốn kém nhất.</a:t>
            </a:r>
            <a:endParaRPr lang="en-us" sz="2400" cap="none"/>
          </a:p>
        </p:txBody>
      </p:sp>
      <p:graphicFrame>
        <p:nvGraphicFramePr>
          <p:cNvPr id="3" name=""/>
          <p:cNvGraphicFramePr>
            <a:graphicFrameLocks noGrp="1"/>
          </p:cNvGraphicFramePr>
          <p:nvPr/>
        </p:nvGraphicFramePr>
        <p:xfrm>
          <a:off x="457200" y="2057400"/>
          <a:ext cx="8229600" cy="3531870"/>
        </p:xfrm>
        <a:graphic>
          <a:graphicData uri="http://schemas.openxmlformats.org/drawingml/2006/table">
            <a:tbl>
              <a:tblPr>
                <a:noFill/>
              </a:tblPr>
              <a:tblGrid>
                <a:gridCol w="2743200"/>
                <a:gridCol w="2743200"/>
                <a:gridCol w="2743200"/>
              </a:tblGrid>
              <a:tr h="762000">
                <a:tc>
                  <a:txBody>
                    <a:bodyPr wrap="square" numCol="1"/>
                    <a:lstStyle/>
                    <a:p>
                      <a:pPr marL="0" marR="0" indent="0" algn="ctr" defTabSz="914400">
                        <a:lnSpc>
                          <a:spcPct val="100000"/>
                        </a:lnSpc>
                        <a:spcBef>
                          <a:spcPts val="0"/>
                        </a:spcBef>
                        <a:spcAft>
                          <a:spcPts val="0"/>
                        </a:spcAft>
                        <a:buNone/>
                        <a:tabLst/>
                        <a:defRPr lang="en-us"/>
                      </a:pPr>
                      <a:r>
                        <a:rPr lang="en-us" sz="2800" b="1" i="1" cap="none">
                          <a:solidFill>
                            <a:srgbClr val="C00000"/>
                          </a:solidFill>
                          <a:latin typeface="Times New Roman" pitchFamily="1" charset="0"/>
                          <a:ea typeface="Arial" pitchFamily="2" charset="0"/>
                          <a:cs typeface="Times New Roman" pitchFamily="1" charset="0"/>
                        </a:rPr>
                        <a:t>Tên công việc</a:t>
                      </a:r>
                      <a:endParaRPr lang="en-us" sz="4000" b="1" cap="none">
                        <a:solidFill>
                          <a:srgbClr val="C00000"/>
                        </a:solidFill>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b="1" i="1" cap="none">
                          <a:solidFill>
                            <a:srgbClr val="C00000"/>
                          </a:solidFill>
                          <a:latin typeface="Times New Roman" pitchFamily="1" charset="0"/>
                          <a:ea typeface="Arial" pitchFamily="2" charset="0"/>
                          <a:cs typeface="Times New Roman" pitchFamily="1" charset="0"/>
                        </a:rPr>
                        <a:t>Thời gian làm</a:t>
                      </a:r>
                      <a:endParaRPr lang="en-us" sz="4000" b="1" cap="none">
                        <a:solidFill>
                          <a:srgbClr val="C00000"/>
                        </a:solidFill>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b="1" i="1" cap="none">
                          <a:solidFill>
                            <a:srgbClr val="C00000"/>
                          </a:solidFill>
                          <a:latin typeface="Times New Roman" pitchFamily="1" charset="0"/>
                          <a:ea typeface="Arial" pitchFamily="2" charset="0"/>
                          <a:cs typeface="Times New Roman" pitchFamily="1" charset="0"/>
                        </a:rPr>
                        <a:t>Phụ thuộc</a:t>
                      </a:r>
                      <a:endParaRPr lang="en-us" sz="4000" b="1" cap="none">
                        <a:solidFill>
                          <a:srgbClr val="C00000"/>
                        </a:solidFill>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762000"/>
                  </a:ext>
                </a:extLst>
              </a:tr>
              <a:tr h="554355">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A</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2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54355"/>
                  </a:ext>
                </a:extLst>
              </a:tr>
              <a:tr h="552450">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B</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2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A</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52450"/>
                  </a:ext>
                </a:extLst>
              </a:tr>
              <a:tr h="554355">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C</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2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A</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54355"/>
                  </a:ext>
                </a:extLst>
              </a:tr>
              <a:tr h="554355">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D</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2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C</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54355"/>
                  </a:ext>
                </a:extLst>
              </a:tr>
              <a:tr h="554355">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E</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4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54355"/>
                  </a:ext>
                </a:extLst>
              </a:tr>
            </a:tbl>
          </a:graphicData>
        </a:graphic>
      </p:graphicFrame>
    </p:spTree>
  </p:cSld>
  <p:clrMapOvr>
    <a:masterClrMapping/>
  </p:clrMapOvr>
  <p:timing>
    <p:tnLst>
      <p:par>
        <p:cTn id="1" dur="indefinite" restart="never" nodeType="tmRoot"/>
      </p:par>
    </p:tnLst>
  </p:timing>
</p:sld>
</file>

<file path=ppt/slides/slide2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4AEAAOABAADYNgAA3yUAABAAAAAmAAAACAAAAP//////////"/>
              </a:ext>
            </a:extLst>
          </p:cNvSpPr>
          <p:nvPr/>
        </p:nvSpPr>
        <p:spPr>
          <a:xfrm>
            <a:off x="304800" y="304800"/>
            <a:ext cx="8610600" cy="5851525"/>
          </a:xfrm>
          <a:prstGeom prst="rect">
            <a:avLst/>
          </a:prstGeom>
          <a:noFill/>
          <a:ln>
            <a:noFill/>
          </a:ln>
          <a:effectLst/>
        </p:spPr>
        <p:txBody>
          <a:bodyPr vert="horz" wrap="square" lIns="91440" tIns="45720" rIns="91440" bIns="45720" numCol="1" spcCol="215900" anchor="t"/>
          <a:lstStyle/>
          <a:p>
            <a:pPr>
              <a:buNone/>
              <a:defRPr lang="en-us" sz="2600" cap="none"/>
            </a:pPr>
            <a:r>
              <a:rPr lang="en-us" u="sng"/>
              <a:t>5. Mô tả</a:t>
            </a:r>
            <a:r>
              <a:t>: Một dự án có các công việc mô tả là </a:t>
            </a:r>
            <a:r>
              <a:rPr lang="en-us" cap="none">
                <a:solidFill>
                  <a:srgbClr val="FF0000"/>
                </a:solidFill>
              </a:rPr>
              <a:t>CôngViệc</a:t>
            </a:r>
            <a:r>
              <a:t>(ET, </a:t>
            </a:r>
            <a:r>
              <a:rPr lang="en-us" cap="none">
                <a:solidFill>
                  <a:srgbClr val="00B050"/>
                </a:solidFill>
              </a:rPr>
              <a:t>phụ thuộc</a:t>
            </a:r>
            <a:r>
              <a:t>): </a:t>
            </a:r>
            <a:endParaRPr lang="fr-fr" b="1" cap="none"/>
          </a:p>
          <a:p>
            <a:pPr>
              <a:buNone/>
              <a:defRPr lang="en-us" sz="2600" cap="none"/>
            </a:pPr>
            <a:r>
              <a:rPr lang="fr-fr" b="1" cap="none">
                <a:solidFill>
                  <a:srgbClr val="FF0000"/>
                </a:solidFill>
              </a:rPr>
              <a:t>	A</a:t>
            </a:r>
            <a:r>
              <a:rPr lang="fr-fr" cap="none"/>
              <a:t>(1), </a:t>
            </a:r>
            <a:r>
              <a:rPr lang="fr-fr" b="1" cap="none">
                <a:solidFill>
                  <a:srgbClr val="FF0000"/>
                </a:solidFill>
              </a:rPr>
              <a:t>B</a:t>
            </a:r>
            <a:r>
              <a:rPr lang="fr-fr" cap="none"/>
              <a:t>(5), </a:t>
            </a:r>
            <a:r>
              <a:rPr lang="fr-fr" b="1" cap="none">
                <a:solidFill>
                  <a:srgbClr val="FF0000"/>
                </a:solidFill>
              </a:rPr>
              <a:t>C</a:t>
            </a:r>
            <a:r>
              <a:rPr lang="fr-fr" cap="none"/>
              <a:t>(2, </a:t>
            </a:r>
            <a:r>
              <a:rPr lang="fr-fr" cap="none">
                <a:solidFill>
                  <a:srgbClr val="00B050"/>
                </a:solidFill>
              </a:rPr>
              <a:t>B</a:t>
            </a:r>
            <a:r>
              <a:rPr lang="fr-fr" cap="none"/>
              <a:t>), </a:t>
            </a:r>
            <a:r>
              <a:rPr lang="fr-fr" b="1" cap="none">
                <a:solidFill>
                  <a:srgbClr val="FF0000"/>
                </a:solidFill>
              </a:rPr>
              <a:t>D</a:t>
            </a:r>
            <a:r>
              <a:rPr lang="fr-fr" cap="none"/>
              <a:t>(5, </a:t>
            </a:r>
            <a:r>
              <a:rPr lang="fr-fr" cap="none">
                <a:solidFill>
                  <a:srgbClr val="00B050"/>
                </a:solidFill>
              </a:rPr>
              <a:t>A</a:t>
            </a:r>
            <a:r>
              <a:rPr lang="fr-fr" cap="none"/>
              <a:t>), </a:t>
            </a:r>
            <a:r>
              <a:t> </a:t>
            </a:r>
            <a:r>
              <a:rPr lang="fr-fr" b="1" cap="none">
                <a:solidFill>
                  <a:srgbClr val="FF0000"/>
                </a:solidFill>
              </a:rPr>
              <a:t>E </a:t>
            </a:r>
            <a:r>
              <a:rPr lang="fr-fr" cap="none"/>
              <a:t>(5,</a:t>
            </a:r>
            <a:r>
              <a:rPr lang="fr-fr" cap="none">
                <a:solidFill>
                  <a:srgbClr val="00B050"/>
                </a:solidFill>
              </a:rPr>
              <a:t>A</a:t>
            </a:r>
            <a:r>
              <a:rPr lang="fr-fr" cap="none"/>
              <a:t>)</a:t>
            </a:r>
            <a:endParaRPr lang="fr-fr" cap="none"/>
          </a:p>
          <a:p>
            <a:pPr>
              <a:buNone/>
              <a:defRPr lang="en-us" sz="2600" cap="none"/>
            </a:pPr>
          </a:p>
          <a:p>
            <a:pPr>
              <a:buNone/>
              <a:defRPr lang="en-us" sz="2600" cap="none"/>
            </a:pPr>
            <a:r>
              <a:t>Mỗi thành viên đều được nhận thù lao </a:t>
            </a:r>
            <a:r>
              <a:rPr lang="en-us" b="1" cap="none"/>
              <a:t>70 usd/tháng</a:t>
            </a:r>
            <a:r>
              <a:t> kể từ khi dự án bắt đầu đến khi kết thúc, và dự án sẽ bị phạt </a:t>
            </a:r>
            <a:r>
              <a:rPr lang="en-us" b="1" cap="none"/>
              <a:t>150 usd/tháng</a:t>
            </a:r>
            <a:r>
              <a:t> nếu nó chưa hoàn thành trong </a:t>
            </a:r>
            <a:r>
              <a:rPr lang="en-us" b="1" cap="none"/>
              <a:t>7 tháng</a:t>
            </a:r>
            <a:r>
              <a:t>. </a:t>
            </a:r>
          </a:p>
          <a:p>
            <a:pPr>
              <a:buNone/>
              <a:defRPr lang="en-us" sz="2600" cap="none"/>
            </a:pPr>
          </a:p>
          <a:p>
            <a:pPr>
              <a:buNone/>
              <a:defRPr lang="en-us" sz="2200" cap="none"/>
            </a:pPr>
            <a:r>
              <a:rPr lang="en-us" sz="2600" cap="none">
                <a:solidFill>
                  <a:srgbClr val="C00000"/>
                </a:solidFill>
                <a:effectLst>
                  <a:outerShdw dist="63500" dir="3600000" algn="tl" rotWithShape="0">
                    <a:srgbClr val="000000">
                      <a:alpha val="40000"/>
                    </a:srgbClr>
                  </a:outerShdw>
                </a:effectLst>
              </a:rPr>
              <a:t>Dự án cần thực hiện theo kế hoạch gì để chi phí thấp nhất ? </a:t>
            </a:r>
            <a:endParaRPr lang="en-us" cap="none">
              <a:solidFill>
                <a:srgbClr val="C00000"/>
              </a:solidFill>
              <a:effectLst>
                <a:outerShdw dist="63500" dir="3600000" algn="tl" rotWithShape="0">
                  <a:srgbClr val="000000">
                    <a:alpha val="40000"/>
                  </a:srgbClr>
                </a:outerShdw>
              </a:effectLst>
            </a:endParaRPr>
          </a:p>
          <a:p>
            <a:pPr>
              <a:defRPr lang="en-us" sz="2200" cap="none"/>
            </a:pPr>
          </a:p>
        </p:txBody>
      </p:sp>
    </p:spTree>
  </p:cSld>
  <p:clrMapOvr>
    <a:masterClrMapping/>
  </p:clrMapOvr>
  <p:timing>
    <p:tnLst>
      <p:par>
        <p:cTn id="1" dur="indefinite" restart="never" nodeType="tmRoot"/>
      </p:par>
    </p:tnLst>
  </p:timing>
</p:sld>
</file>

<file path=ppt/slides/slide2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JAzyA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aAEAALEBAADYNgAAsCUAABAAAAAmAAAACAAAAP//////////"/>
              </a:ext>
            </a:extLst>
          </p:cNvSpPr>
          <p:nvPr/>
        </p:nvSpPr>
        <p:spPr>
          <a:xfrm>
            <a:off x="228600" y="274955"/>
            <a:ext cx="8686800" cy="5851525"/>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t>6. Dự án có mô tả là Tên(ET, phụ thuộc), thời gian : tháng </a:t>
            </a:r>
            <a:br/>
            <a:r>
              <a:rPr lang="en-us" b="1" cap="none"/>
              <a:t>A</a:t>
            </a:r>
            <a:r>
              <a:t>(2),  </a:t>
            </a:r>
            <a:r>
              <a:rPr lang="en-us" b="1" cap="none"/>
              <a:t>B</a:t>
            </a:r>
            <a:r>
              <a:t>(3, A),  </a:t>
            </a:r>
            <a:r>
              <a:rPr lang="en-us" b="1" cap="none"/>
              <a:t>C</a:t>
            </a:r>
            <a:r>
              <a:t>(4, A),  </a:t>
            </a:r>
            <a:r>
              <a:rPr lang="en-us" b="1" cap="none"/>
              <a:t>D</a:t>
            </a:r>
            <a:r>
              <a:t>(2),  </a:t>
            </a:r>
            <a:r>
              <a:rPr lang="en-us" b="1" cap="none"/>
              <a:t>E</a:t>
            </a:r>
            <a:r>
              <a:t>(3, D)</a:t>
            </a:r>
          </a:p>
          <a:p>
            <a:pPr>
              <a:buNone/>
              <a:defRPr lang="en-us" sz="2600" cap="none">
                <a:latin typeface="Arial Unicode MS" pitchFamily="2" charset="0"/>
                <a:ea typeface="Arial Unicode MS" pitchFamily="2" charset="0"/>
                <a:cs typeface="Arial Unicode MS" pitchFamily="2" charset="0"/>
              </a:defRPr>
            </a:pPr>
            <a:r>
              <a:t>	Mỗi thành viên đều được nhận thù lao </a:t>
            </a:r>
            <a:r>
              <a:rPr lang="en-us" b="1" cap="none">
                <a:solidFill>
                  <a:srgbClr val="FF0000"/>
                </a:solidFill>
              </a:rPr>
              <a:t>100</a:t>
            </a:r>
            <a:r>
              <a:t> usd/tháng kể từ khi dự án bắt đầu đến khi kết thúc, và dự án sẽ bị phạt </a:t>
            </a:r>
            <a:r>
              <a:rPr lang="en-us" b="1" cap="none">
                <a:solidFill>
                  <a:srgbClr val="FF0000"/>
                </a:solidFill>
              </a:rPr>
              <a:t>140</a:t>
            </a:r>
            <a:r>
              <a:t> usd/tháng nếu nó chưa hoàn thành trong </a:t>
            </a:r>
            <a:r>
              <a:rPr lang="en-us" b="1" cap="none">
                <a:solidFill>
                  <a:srgbClr val="FF0000"/>
                </a:solidFill>
              </a:rPr>
              <a:t>7 tháng</a:t>
            </a:r>
            <a:r>
              <a:t>. </a:t>
            </a:r>
          </a:p>
          <a:p>
            <a:pPr>
              <a:buNone/>
              <a:defRPr lang="en-us" sz="2600" cap="none">
                <a:latin typeface="Arial Unicode MS" pitchFamily="2" charset="0"/>
                <a:ea typeface="Arial Unicode MS" pitchFamily="2" charset="0"/>
                <a:cs typeface="Arial Unicode MS" pitchFamily="2" charset="0"/>
              </a:defRPr>
            </a:pPr>
          </a:p>
          <a:p>
            <a:pPr>
              <a:buNone/>
              <a:defRPr lang="en-us" sz="2600" cap="none">
                <a:latin typeface="Arial Unicode MS" pitchFamily="2" charset="0"/>
                <a:ea typeface="Arial Unicode MS" pitchFamily="2" charset="0"/>
                <a:cs typeface="Arial Unicode MS" pitchFamily="2" charset="0"/>
              </a:defRPr>
            </a:pPr>
            <a:r>
              <a:rPr lang="en-us" cap="none">
                <a:solidFill>
                  <a:srgbClr val="C00000"/>
                </a:solidFill>
                <a:effectLst>
                  <a:outerShdw dist="63500" dir="3600000" algn="tl" rotWithShape="0">
                    <a:srgbClr val="000000">
                      <a:alpha val="40000"/>
                    </a:srgbClr>
                  </a:outerShdw>
                </a:effectLst>
              </a:rPr>
              <a:t>Dự án cần thực hiện theo kế hoạch gì để chi phí thấp nhất ?</a:t>
            </a:r>
            <a:endParaRPr lang="en-us" cap="none">
              <a:solidFill>
                <a:srgbClr val="C00000"/>
              </a:solidFill>
              <a:effectLst>
                <a:outerShdw dist="63500" dir="3600000" algn="tl" rotWithShape="0">
                  <a:srgbClr val="000000">
                    <a:alpha val="40000"/>
                  </a:srgbClr>
                </a:outerShdw>
              </a:effectLst>
            </a:endParaRPr>
          </a:p>
          <a:p>
            <a:pPr>
              <a:defRPr lang="en-us" sz="2600" cap="none">
                <a:latin typeface="Arial Unicode MS" pitchFamily="2" charset="0"/>
                <a:ea typeface="Arial Unicode MS" pitchFamily="2" charset="0"/>
                <a:cs typeface="Arial Unicode MS" pitchFamily="2" charset="0"/>
              </a:defRPr>
            </a:pPr>
          </a:p>
        </p:txBody>
      </p:sp>
    </p:spTree>
  </p:cSld>
  <p:clrMapOvr>
    <a:masterClrMapping/>
  </p:clrMapOvr>
  <p:timing>
    <p:tnLst>
      <p:par>
        <p:cTn id="1" dur="indefinite" restart="never" nodeType="tmRoot"/>
      </p:par>
    </p:tnLst>
  </p:timing>
</p:sld>
</file>

<file path=ppt/slides/slide2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4AEAANACAADYNgAA+CUAABAAAAAmAAAACAAAAP//////////"/>
              </a:ext>
            </a:extLst>
          </p:cNvSpPr>
          <p:nvPr/>
        </p:nvSpPr>
        <p:spPr>
          <a:xfrm>
            <a:off x="304800" y="457200"/>
            <a:ext cx="8610600" cy="5715000"/>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t>7. Dự án có mô tả là Tên(ET, phụ thuộc), thời gian : tháng </a:t>
            </a:r>
            <a:br/>
            <a:r>
              <a:rPr lang="en-us" b="1" cap="none"/>
              <a:t>A</a:t>
            </a:r>
            <a:r>
              <a:t>(4), </a:t>
            </a:r>
            <a:r>
              <a:rPr lang="en-us" b="1" cap="none"/>
              <a:t>B</a:t>
            </a:r>
            <a:r>
              <a:t>(4), </a:t>
            </a:r>
            <a:r>
              <a:rPr lang="en-us" b="1" cap="none"/>
              <a:t>C</a:t>
            </a:r>
            <a:r>
              <a:t>(4, A), </a:t>
            </a:r>
            <a:r>
              <a:rPr lang="en-us" b="1" cap="none"/>
              <a:t>D</a:t>
            </a:r>
            <a:r>
              <a:t>(4, A), </a:t>
            </a:r>
            <a:r>
              <a:rPr lang="en-us" b="1" cap="none"/>
              <a:t>E</a:t>
            </a:r>
            <a:r>
              <a:t>(3, B)</a:t>
            </a:r>
          </a:p>
          <a:p>
            <a:pPr>
              <a:buNone/>
              <a:defRPr lang="en-us" sz="2600" cap="none">
                <a:latin typeface="Arial Unicode MS" pitchFamily="2" charset="0"/>
                <a:ea typeface="Arial Unicode MS" pitchFamily="2" charset="0"/>
                <a:cs typeface="Arial Unicode MS" pitchFamily="2" charset="0"/>
              </a:defRPr>
            </a:pPr>
            <a:r>
              <a:t>   Mỗi thành viên đều được nhận thù </a:t>
            </a:r>
            <a:r>
              <a:rPr lang="en-us" b="1" cap="none">
                <a:solidFill>
                  <a:srgbClr val="FF0000"/>
                </a:solidFill>
              </a:rPr>
              <a:t>lao 30 usd/tháng </a:t>
            </a:r>
            <a:r>
              <a:t>kể từ khi dự án bắt đầu đến khi kết thúc, và dự án sẽ bị phạt </a:t>
            </a:r>
            <a:r>
              <a:rPr lang="en-us" b="1" cap="none">
                <a:solidFill>
                  <a:srgbClr val="FF0000"/>
                </a:solidFill>
              </a:rPr>
              <a:t>60 usd/tháng </a:t>
            </a:r>
            <a:r>
              <a:t>nếu nó chưa hoàn thành trong </a:t>
            </a:r>
            <a:r>
              <a:rPr lang="en-us" b="1" cap="none">
                <a:solidFill>
                  <a:srgbClr val="FF0000"/>
                </a:solidFill>
              </a:rPr>
              <a:t>7 tháng</a:t>
            </a:r>
            <a:r>
              <a:t>. </a:t>
            </a:r>
          </a:p>
          <a:p>
            <a:pPr>
              <a:buNone/>
              <a:defRPr lang="en-us" sz="2600" cap="none">
                <a:latin typeface="Arial Unicode MS" pitchFamily="2" charset="0"/>
                <a:ea typeface="Arial Unicode MS" pitchFamily="2" charset="0"/>
                <a:cs typeface="Arial Unicode MS" pitchFamily="2" charset="0"/>
              </a:defRPr>
            </a:pPr>
          </a:p>
          <a:p>
            <a:pPr>
              <a:buNone/>
              <a:defRPr lang="en-us" sz="2600" cap="none">
                <a:latin typeface="Arial Unicode MS" pitchFamily="2" charset="0"/>
                <a:ea typeface="Arial Unicode MS" pitchFamily="2" charset="0"/>
                <a:cs typeface="Arial Unicode MS" pitchFamily="2" charset="0"/>
              </a:defRPr>
            </a:pPr>
            <a:r>
              <a:rPr lang="en-us" cap="none">
                <a:solidFill>
                  <a:srgbClr val="C00000"/>
                </a:solidFill>
                <a:effectLst>
                  <a:outerShdw dist="63500" dir="3600000" algn="tl" rotWithShape="0">
                    <a:srgbClr val="000000">
                      <a:alpha val="40000"/>
                    </a:srgbClr>
                  </a:outerShdw>
                </a:effectLst>
              </a:rPr>
              <a:t>Dự án cần thực hiện theo kế hoạch gì để chi phí thấp nhất ? </a:t>
            </a:r>
            <a:endParaRPr lang="en-us" cap="none">
              <a:solidFill>
                <a:srgbClr val="C00000"/>
              </a:solidFill>
              <a:effectLst>
                <a:outerShdw dist="63500" dir="36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CDhinE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8AAAAOABAADINwAA+CUAABAAAAAmAAAACAAAAP//////////"/>
              </a:ext>
            </a:extLst>
          </p:cNvSpPr>
          <p:nvPr/>
        </p:nvSpPr>
        <p:spPr>
          <a:xfrm>
            <a:off x="152400" y="304800"/>
            <a:ext cx="8915400" cy="5867400"/>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t>8. Dự án có mô tả là Tên(ET, phụ thuộc), thời gian : tháng </a:t>
            </a:r>
            <a:br/>
            <a:r>
              <a:rPr lang="en-us" b="1" cap="none"/>
              <a:t>A</a:t>
            </a:r>
            <a:r>
              <a:t>(5), </a:t>
            </a:r>
            <a:r>
              <a:rPr lang="en-us" b="1" cap="none"/>
              <a:t>B</a:t>
            </a:r>
            <a:r>
              <a:t>(2), </a:t>
            </a:r>
            <a:r>
              <a:rPr lang="en-us" b="1" cap="none"/>
              <a:t>C</a:t>
            </a:r>
            <a:r>
              <a:t>(4, B), </a:t>
            </a:r>
            <a:r>
              <a:rPr lang="en-us" b="1" cap="none"/>
              <a:t>D</a:t>
            </a:r>
            <a:r>
              <a:t>(1, B), </a:t>
            </a:r>
            <a:r>
              <a:rPr lang="en-us" b="1" cap="none"/>
              <a:t>E</a:t>
            </a:r>
            <a:r>
              <a:t>(4, B)</a:t>
            </a:r>
          </a:p>
          <a:p>
            <a:pPr>
              <a:buNone/>
              <a:defRPr lang="en-us" sz="2600" cap="none">
                <a:latin typeface="Arial Unicode MS" pitchFamily="2" charset="0"/>
                <a:ea typeface="Arial Unicode MS" pitchFamily="2" charset="0"/>
                <a:cs typeface="Arial Unicode MS" pitchFamily="2" charset="0"/>
              </a:defRPr>
            </a:pPr>
            <a:r>
              <a:t>   Mỗi thành viên đều được nhận thù lao</a:t>
            </a:r>
            <a:r>
              <a:rPr lang="en-us" b="1" cap="none">
                <a:solidFill>
                  <a:srgbClr val="FF0000"/>
                </a:solidFill>
              </a:rPr>
              <a:t> 40 usd/tháng </a:t>
            </a:r>
            <a:r>
              <a:t>kể từ khi dự án bắt đầu đến khi kết thúc, và dự án sẽ bị phạt </a:t>
            </a:r>
            <a:r>
              <a:rPr lang="en-us" b="1" cap="none">
                <a:solidFill>
                  <a:srgbClr val="FF0000"/>
                </a:solidFill>
              </a:rPr>
              <a:t>140 usd/tháng </a:t>
            </a:r>
            <a:r>
              <a:t>nếu nó chưa hoàn thành trong </a:t>
            </a:r>
            <a:r>
              <a:rPr lang="en-us" b="1" cap="none">
                <a:solidFill>
                  <a:srgbClr val="FF0000"/>
                </a:solidFill>
              </a:rPr>
              <a:t>7 tháng</a:t>
            </a:r>
            <a:r>
              <a:t>. </a:t>
            </a:r>
          </a:p>
          <a:p>
            <a:pPr>
              <a:buNone/>
              <a:defRPr lang="en-us" sz="2600" cap="none">
                <a:latin typeface="Arial Unicode MS" pitchFamily="2" charset="0"/>
                <a:ea typeface="Arial Unicode MS" pitchFamily="2" charset="0"/>
                <a:cs typeface="Arial Unicode MS" pitchFamily="2" charset="0"/>
              </a:defRPr>
            </a:pPr>
          </a:p>
          <a:p>
            <a:pPr>
              <a:buNone/>
              <a:defRPr lang="en-us" sz="2600" cap="none">
                <a:latin typeface="Arial Unicode MS" pitchFamily="2" charset="0"/>
                <a:ea typeface="Arial Unicode MS" pitchFamily="2" charset="0"/>
                <a:cs typeface="Arial Unicode MS" pitchFamily="2" charset="0"/>
              </a:defRPr>
            </a:pPr>
            <a:r>
              <a:rPr lang="en-us" cap="none">
                <a:solidFill>
                  <a:srgbClr val="C00000"/>
                </a:solidFill>
                <a:effectLst>
                  <a:outerShdw dist="63500" dir="3600000" algn="tl" rotWithShape="0">
                    <a:srgbClr val="000000">
                      <a:alpha val="40000"/>
                    </a:srgbClr>
                  </a:outerShdw>
                </a:effectLst>
              </a:rPr>
              <a:t>Dự án cần thực hiện theo kế hoạch gì để chi phí thấp nhất ? </a:t>
            </a:r>
            <a:endParaRPr lang="en-us" cap="none">
              <a:solidFill>
                <a:srgbClr val="C00000"/>
              </a:solidFill>
              <a:effectLst>
                <a:outerShdw dist="63500" dir="3600000" algn="tl" rotWithShape="0">
                  <a:srgbClr val="000000">
                    <a:alpha val="40000"/>
                  </a:srgbClr>
                </a:outerShdw>
              </a:effectLst>
            </a:endParaRPr>
          </a:p>
        </p:txBody>
      </p:sp>
    </p:spTree>
  </p:cSld>
  <p:clrMapOvr>
    <a:masterClrMapping/>
  </p:clrMapOvr>
  <p:timing>
    <p:tnLst>
      <p:par>
        <p:cTn id="1" dur="indefinite" restart="never" nodeType="tmRoot"/>
      </p:par>
    </p:tnLst>
  </p:timing>
</p:sld>
</file>

<file path=ppt/slides/slide2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EAAAAAAAAA///MAP///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AP///wEAAAAAAAAAAAAAAAAAAAAAAAAAAAAAAAAAAAAAAAAAAAAAAAJ/f38AgICAA8zMzADAwP8Af39/AAAAAAAAAAAAAAAAAAAAAAAAAAAAIQAAABgAAAAUAAAAGAYAAOAQAACgMgAAeRQAABAgAAAmAAAACAAAAP//////////"/>
              </a:ext>
            </a:extLst>
          </p:cNvSpPr>
          <p:nvPr/>
        </p:nvSpPr>
        <p:spPr>
          <a:xfrm>
            <a:off x="990600" y="2743200"/>
            <a:ext cx="7239000" cy="584835"/>
          </a:xfrm>
          <a:prstGeom prst="rect">
            <a:avLst/>
          </a:prstGeom>
          <a:solidFill>
            <a:srgbClr val="FFFFCC"/>
          </a:solidFill>
          <a:ln w="9525" cap="flat" cmpd="sng" algn="ctr">
            <a:solidFill>
              <a:schemeClr val="tx1"/>
            </a:solidFill>
            <a:prstDash val="solid"/>
            <a:headEnd type="none"/>
            <a:tailEnd type="none"/>
          </a:ln>
          <a:effectLst/>
        </p:spPr>
        <p:txBody>
          <a:bodyPr vert="horz" wrap="square" lIns="91440" tIns="45720" rIns="91440" bIns="45720" numCol="1" spcCol="215900" anchor="t"/>
          <a:lstStyle/>
          <a:p>
            <a:pPr algn="ctr">
              <a:defRPr lang="en-us"/>
            </a:pPr>
            <a:r>
              <a:rPr lang="en-us" sz="3200" b="1" cap="none">
                <a:solidFill>
                  <a:srgbClr val="FF0000"/>
                </a:solidFill>
                <a:latin typeface="Arial Unicode MS" pitchFamily="2" charset="0"/>
                <a:ea typeface="Arial Unicode MS" pitchFamily="2" charset="0"/>
                <a:cs typeface="Arial Unicode MS" pitchFamily="2" charset="0"/>
              </a:rPr>
              <a:t>RÚT NGẮN THỜI GIAN THỰC HIỆN</a:t>
            </a:r>
            <a:endParaRPr lang="en-us" sz="3200" b="1" cap="none">
              <a:solidFill>
                <a:srgbClr val="FF0000"/>
              </a:solidFill>
              <a:latin typeface="Arial Unicode MS" pitchFamily="2" charset="0"/>
              <a:ea typeface="Arial Unicode MS" pitchFamily="2" charset="0"/>
              <a:cs typeface="Arial Unicode MS" pitchFamily="2" charset="0"/>
            </a:endParaRPr>
          </a:p>
        </p:txBody>
      </p:sp>
    </p:spTree>
  </p:cSld>
  <p:clrMapOvr>
    <a:masterClrMapping/>
  </p:clrMapOvr>
  <p:timing>
    <p:tnLst>
      <p:par>
        <p:cTn id="1" dur="indefinite" restart="never" nodeType="tmRoot"/>
      </p:par>
    </p:tnLst>
  </p:timing>
</p:sld>
</file>

<file path=ppt/slides/slide2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AAAAALEBAADYNgAAUCgAAAAAAAAmAAAACAAAAP//////////"/>
              </a:ext>
            </a:extLst>
          </p:cNvSpPr>
          <p:nvPr/>
        </p:nvSpPr>
        <p:spPr>
          <a:xfrm>
            <a:off x="0" y="274955"/>
            <a:ext cx="8915400" cy="6278245"/>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rPr lang="pt-br" cap="none"/>
              <a:t>1. DA có các cv (ET,Cost,CR,CRCost,PT), thời gian: tháng, tiền:USD</a:t>
            </a:r>
            <a:endParaRPr lang="pt-br" b="1" cap="none"/>
          </a:p>
          <a:p>
            <a:pPr lvl="1">
              <a:buNone/>
              <a:defRPr lang="en-us" sz="2600" cap="none">
                <a:latin typeface="Arial Unicode MS" pitchFamily="2" charset="0"/>
                <a:ea typeface="Arial Unicode MS" pitchFamily="2" charset="0"/>
                <a:cs typeface="Arial Unicode MS" pitchFamily="2" charset="0"/>
              </a:defRPr>
            </a:pPr>
            <a:r>
              <a:rPr lang="pt-br" b="1" cap="none"/>
              <a:t>A</a:t>
            </a:r>
            <a:r>
              <a:rPr lang="pt-br" cap="none"/>
              <a:t>(5, 20, 2, 28, -), </a:t>
            </a:r>
            <a:endParaRPr lang="pt-br" cap="none"/>
          </a:p>
          <a:p>
            <a:pPr lvl="1">
              <a:buNone/>
              <a:defRPr lang="en-us" sz="2600" cap="none">
                <a:latin typeface="Arial Unicode MS" pitchFamily="2" charset="0"/>
                <a:ea typeface="Arial Unicode MS" pitchFamily="2" charset="0"/>
                <a:cs typeface="Arial Unicode MS" pitchFamily="2" charset="0"/>
              </a:defRPr>
            </a:pPr>
            <a:r>
              <a:rPr lang="pt-br" b="1" cap="none"/>
              <a:t>B</a:t>
            </a:r>
            <a:r>
              <a:rPr lang="pt-br" cap="none"/>
              <a:t>(5, 40, 2, 56, -), </a:t>
            </a:r>
            <a:endParaRPr lang="pt-br" cap="none"/>
          </a:p>
          <a:p>
            <a:pPr lvl="1">
              <a:buNone/>
              <a:defRPr lang="en-us" sz="2600" cap="none">
                <a:latin typeface="Arial Unicode MS" pitchFamily="2" charset="0"/>
                <a:ea typeface="Arial Unicode MS" pitchFamily="2" charset="0"/>
                <a:cs typeface="Arial Unicode MS" pitchFamily="2" charset="0"/>
              </a:defRPr>
            </a:pPr>
            <a:r>
              <a:rPr lang="pt-br" b="1" cap="none"/>
              <a:t>C</a:t>
            </a:r>
            <a:r>
              <a:rPr lang="pt-br" cap="none"/>
              <a:t>(2, 10, 1, 17, A), </a:t>
            </a:r>
            <a:endParaRPr lang="pt-br" cap="none"/>
          </a:p>
          <a:p>
            <a:pPr lvl="1">
              <a:buNone/>
              <a:defRPr lang="en-us" sz="2600" cap="none">
                <a:latin typeface="Arial Unicode MS" pitchFamily="2" charset="0"/>
                <a:ea typeface="Arial Unicode MS" pitchFamily="2" charset="0"/>
                <a:cs typeface="Arial Unicode MS" pitchFamily="2" charset="0"/>
              </a:defRPr>
            </a:pPr>
            <a:r>
              <a:rPr lang="pt-br" b="1" cap="none"/>
              <a:t>D</a:t>
            </a:r>
            <a:r>
              <a:rPr lang="pt-br" cap="none"/>
              <a:t>(3, 10, 1, 16, B), </a:t>
            </a:r>
            <a:endParaRPr lang="pt-br" cap="none"/>
          </a:p>
          <a:p>
            <a:pPr lvl="1">
              <a:buNone/>
              <a:defRPr lang="en-us" sz="2600" cap="none">
                <a:latin typeface="Arial Unicode MS" pitchFamily="2" charset="0"/>
                <a:ea typeface="Arial Unicode MS" pitchFamily="2" charset="0"/>
                <a:cs typeface="Arial Unicode MS" pitchFamily="2" charset="0"/>
              </a:defRPr>
            </a:pPr>
            <a:r>
              <a:rPr lang="pt-br" b="1" cap="none"/>
              <a:t>E</a:t>
            </a:r>
            <a:r>
              <a:rPr lang="pt-br" cap="none"/>
              <a:t>(1, 30, 1, 30, C)</a:t>
            </a:r>
            <a:br/>
            <a:endParaRPr lang="pt-br" cap="none"/>
          </a:p>
          <a:p>
            <a:pPr lvl="1">
              <a:buNone/>
              <a:defRPr lang="en-us" sz="2600" cap="none">
                <a:latin typeface="Arial Unicode MS" pitchFamily="2" charset="0"/>
                <a:ea typeface="Arial Unicode MS" pitchFamily="2" charset="0"/>
                <a:cs typeface="Arial Unicode MS" pitchFamily="2" charset="0"/>
              </a:defRPr>
            </a:pPr>
            <a:r>
              <a:rPr lang="vi-vn" cap="none">
                <a:solidFill>
                  <a:srgbClr val="C00000"/>
                </a:solidFill>
              </a:rPr>
              <a:t>Hãy xác định các công việc cần làm gấp để dự án hoàn thành trong vòng </a:t>
            </a:r>
            <a:r>
              <a:rPr lang="en-us" b="1" cap="none">
                <a:solidFill>
                  <a:srgbClr val="C00000"/>
                </a:solidFill>
              </a:rPr>
              <a:t>6</a:t>
            </a:r>
            <a:r>
              <a:rPr lang="vi-vn" b="1" cap="none">
                <a:solidFill>
                  <a:srgbClr val="C00000"/>
                </a:solidFill>
              </a:rPr>
              <a:t> tháng </a:t>
            </a:r>
            <a:r>
              <a:rPr lang="vi-vn" cap="none">
                <a:solidFill>
                  <a:srgbClr val="C00000"/>
                </a:solidFill>
              </a:rPr>
              <a:t>với tổng chi phí làm gấp là nhỏ nhất</a:t>
            </a:r>
            <a:r>
              <a:rPr lang="en-us" cap="none">
                <a:solidFill>
                  <a:srgbClr val="C00000"/>
                </a:solidFill>
              </a:rPr>
              <a:t>.</a:t>
            </a:r>
            <a:br/>
            <a:endParaRPr lang="en-us" cap="none">
              <a:solidFill>
                <a:srgbClr val="C00000"/>
              </a:solidFill>
            </a:endParaRPr>
          </a:p>
        </p:txBody>
      </p:sp>
    </p:spTree>
  </p:cSld>
  <p:clrMapOvr>
    <a:masterClrMapping/>
  </p:clrMapOvr>
  <p:timing>
    <p:tnLst>
      <p:par>
        <p:cTn id="1" dur="indefinite" restart="never" nodeType="tmRoot"/>
      </p:par>
    </p:tnLst>
  </p:timing>
</p:sld>
</file>

<file path=ppt/slides/slide2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Box 2"/>
          <p:cNvSpPr>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8AAAAPAAAADYNgAAdA4AAAAAAAAmAAAACAAAAP//////////"/>
              </a:ext>
            </a:extLst>
          </p:cNvSpPr>
          <p:nvPr/>
        </p:nvSpPr>
        <p:spPr>
          <a:xfrm>
            <a:off x="152400" y="152400"/>
            <a:ext cx="8763000" cy="2197100"/>
          </a:xfrm>
          <a:prstGeom prst="rect">
            <a:avLst/>
          </a:prstGeom>
          <a:noFill/>
          <a:ln>
            <a:noFill/>
          </a:ln>
          <a:effectLst/>
        </p:spPr>
        <p:txBody>
          <a:bodyPr vert="horz" wrap="square" lIns="91440" tIns="45720" rIns="91440" bIns="45720" numCol="1" spcCol="215900" anchor="t"/>
          <a:lstStyle/>
          <a:p>
            <a:pPr marL="342900" indent="-342900">
              <a:defRPr lang="en-us"/>
            </a:pPr>
            <a:r>
              <a:rPr lang="en-us" sz="2800" cap="none"/>
              <a:t>2.Nếu dự án chưa hoàn thành xong trong 6 tháng, dự án sẽ bị phạt số tiền 2000 USD mỗi tháng.</a:t>
            </a:r>
            <a:endParaRPr lang="en-us" sz="2800" cap="none"/>
          </a:p>
          <a:p>
            <a:pPr marL="342900" indent="-342900">
              <a:defRPr lang="en-us"/>
            </a:pPr>
            <a:endParaRPr lang="en-us" sz="2800" cap="none"/>
          </a:p>
          <a:p>
            <a:pPr marL="342900" indent="-342900">
              <a:defRPr lang="en-us"/>
            </a:pPr>
            <a:r>
              <a:rPr lang="en-us" sz="2800" cap="none">
                <a:solidFill>
                  <a:srgbClr val="C00000"/>
                </a:solidFill>
              </a:rPr>
              <a:t>Hãy lập kế hoạch thực hiện dự án gấp rút (crashing) để chi phí (có tính tiền phạt) của dự án là thấp nhất</a:t>
            </a:r>
            <a:r>
              <a:rPr lang="en-us" sz="2800" cap="none"/>
              <a:t> .</a:t>
            </a:r>
            <a:endParaRPr lang="en-us" sz="2800" cap="none"/>
          </a:p>
        </p:txBody>
      </p:sp>
      <p:graphicFrame>
        <p:nvGraphicFramePr>
          <p:cNvPr id="3" name=""/>
          <p:cNvGraphicFramePr>
            <a:graphicFrameLocks noGrp="1"/>
          </p:cNvGraphicFramePr>
          <p:nvPr/>
        </p:nvGraphicFramePr>
        <p:xfrm>
          <a:off x="152400" y="2995930"/>
          <a:ext cx="8763000" cy="3557270"/>
        </p:xfrm>
        <a:graphic>
          <a:graphicData uri="http://schemas.openxmlformats.org/drawingml/2006/table">
            <a:tbl>
              <a:tblPr>
                <a:noFill/>
              </a:tblPr>
              <a:tblGrid>
                <a:gridCol w="1298575"/>
                <a:gridCol w="1301750"/>
                <a:gridCol w="1659255"/>
                <a:gridCol w="1420495"/>
                <a:gridCol w="1541780"/>
                <a:gridCol w="1541145"/>
              </a:tblGrid>
              <a:tr h="390525">
                <a:tc rowSpan="2">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Công việc</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rowSpan="2">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Phụ thuộc</a:t>
                      </a:r>
                      <a:endParaRPr lang="en-us" sz="2000" cap="none">
                        <a:latin typeface="Times New Roman" pitchFamily="1" charset="0"/>
                        <a:ea typeface="Arial" pitchFamily="2" charset="0"/>
                        <a:cs typeface="Times New Roman" pitchFamily="1" charset="0"/>
                      </a:endParaRPr>
                    </a:p>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(F to S)</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gridSpan="2">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Thời gian làm (tháng)</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tc gridSpan="2">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Chi phí (USD)</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extLst>
                  <a:ext uri="smNativeData">
                    <pr:rowheight xmlns="" xmlns:pr="smNativeData" dt="1755833784" type="min" val="390525"/>
                  </a:ext>
                </a:extLst>
              </a:tr>
              <a:tr h="650875">
                <a:tc vMerge="1">
                  <a:txBody>
                    <a:bodyPr/>
                    <a:lstStyle/>
                    <a:p/>
                  </a:txBody>
                  <a:tcPr/>
                </a:tc>
                <a:tc vMerge="1">
                  <a:txBody>
                    <a:bodyPr/>
                    <a:lstStyle/>
                    <a:p/>
                  </a:txBody>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Bình thường</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Gấp rút</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Bình thường</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Gấp rút</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650875"/>
                  </a:ext>
                </a:extLst>
              </a:tr>
              <a:tr h="392430">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250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250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92430"/>
                  </a:ext>
                </a:extLst>
              </a:tr>
              <a:tr h="392430">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B</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250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250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92430"/>
                  </a:ext>
                </a:extLst>
              </a:tr>
              <a:tr h="392430">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C</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D</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300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300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92430"/>
                  </a:ext>
                </a:extLst>
              </a:tr>
              <a:tr h="392430">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D</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2</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400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600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92430"/>
                  </a:ext>
                </a:extLst>
              </a:tr>
              <a:tr h="392430">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E</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 D</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4</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300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400</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92430"/>
                  </a:ext>
                </a:extLst>
              </a:tr>
            </a:tbl>
          </a:graphicData>
        </a:graphic>
      </p:graphicFrame>
    </p:spTree>
  </p:cSld>
  <p:clrMapOvr>
    <a:masterClrMapping/>
  </p:clrMapOvr>
  <p:timing>
    <p:tnLst>
      <p:par>
        <p:cTn id="1" dur="indefinite" restart="never" nodeType="tmRoot"/>
      </p:par>
    </p:tnLst>
  </p:timing>
</p:sld>
</file>

<file path=ppt/slides/slide2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aAEAALEBAADYNgAAsCUAAAAAAAAmAAAACAAAAP//////////"/>
              </a:ext>
            </a:extLst>
          </p:cNvSpPr>
          <p:nvPr/>
        </p:nvSpPr>
        <p:spPr>
          <a:xfrm>
            <a:off x="228600" y="274955"/>
            <a:ext cx="8686800" cy="5851525"/>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rPr lang="fr-fr" cap="none"/>
              <a:t>3.  Mỗi công việc sau được mô tả là: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   </a:t>
            </a:r>
            <a:r>
              <a:rPr lang="fr-fr" b="1" cap="none"/>
              <a:t>Task</a:t>
            </a:r>
            <a:r>
              <a:rPr lang="fr-fr" cap="none"/>
              <a:t>(ET, Cost, </a:t>
            </a:r>
            <a:r>
              <a:rPr lang="fr-fr" cap="none">
                <a:solidFill>
                  <a:srgbClr val="FF0000"/>
                </a:solidFill>
              </a:rPr>
              <a:t>CrET, CrCost</a:t>
            </a:r>
            <a:r>
              <a:rPr lang="fr-fr" cap="none"/>
              <a:t>, </a:t>
            </a:r>
            <a:r>
              <a:rPr lang="fr-fr" b="1" cap="none">
                <a:solidFill>
                  <a:srgbClr val="00B050"/>
                </a:solidFill>
              </a:rPr>
              <a:t>Phụ thuộc</a:t>
            </a:r>
            <a:r>
              <a:rPr lang="fr-fr" cap="none"/>
              <a:t>).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Dự án có các Tasks sau :(dv t.gian là tháng):</a:t>
            </a:r>
            <a:endParaRPr lang="en-us" b="1" cap="none"/>
          </a:p>
          <a:p>
            <a:pPr>
              <a:buNone/>
              <a:defRPr lang="en-us" sz="2600" cap="none">
                <a:latin typeface="Arial Unicode MS" pitchFamily="2" charset="0"/>
                <a:ea typeface="Arial Unicode MS" pitchFamily="2" charset="0"/>
                <a:cs typeface="Arial Unicode MS" pitchFamily="2" charset="0"/>
              </a:defRPr>
            </a:pPr>
            <a:r>
              <a:rPr lang="en-us" b="1" cap="none"/>
              <a:t>	A</a:t>
            </a:r>
            <a:r>
              <a:t>(4, 30, 2, 36, -), 	dc = 6</a:t>
            </a:r>
          </a:p>
          <a:p>
            <a:pPr>
              <a:buNone/>
              <a:defRPr lang="en-us" sz="2600" cap="none">
                <a:latin typeface="Arial Unicode MS" pitchFamily="2" charset="0"/>
                <a:ea typeface="Arial Unicode MS" pitchFamily="2" charset="0"/>
                <a:cs typeface="Arial Unicode MS" pitchFamily="2" charset="0"/>
              </a:defRPr>
            </a:pPr>
            <a:r>
              <a:rPr lang="en-us" b="1" cap="none"/>
              <a:t>	B</a:t>
            </a:r>
            <a:r>
              <a:t>(2, 10, 1, 19, -),	dc = 9</a:t>
            </a:r>
          </a:p>
          <a:p>
            <a:pPr>
              <a:buNone/>
              <a:defRPr lang="en-us" sz="2600" cap="none">
                <a:latin typeface="Arial Unicode MS" pitchFamily="2" charset="0"/>
                <a:ea typeface="Arial Unicode MS" pitchFamily="2" charset="0"/>
                <a:cs typeface="Arial Unicode MS" pitchFamily="2" charset="0"/>
              </a:defRPr>
            </a:pPr>
            <a:r>
              <a:rPr lang="en-us" b="1" cap="none"/>
              <a:t>	C</a:t>
            </a:r>
            <a:r>
              <a:t>(1, 30, 1, 30, A), 	dc = 0</a:t>
            </a:r>
          </a:p>
          <a:p>
            <a:pPr>
              <a:buNone/>
              <a:defRPr lang="en-us" sz="2600" cap="none">
                <a:latin typeface="Arial Unicode MS" pitchFamily="2" charset="0"/>
                <a:ea typeface="Arial Unicode MS" pitchFamily="2" charset="0"/>
                <a:cs typeface="Arial Unicode MS" pitchFamily="2" charset="0"/>
              </a:defRPr>
            </a:pPr>
            <a:r>
              <a:rPr lang="en-us" b="1" cap="none"/>
              <a:t>	D</a:t>
            </a:r>
            <a:r>
              <a:t>(5, 20, 2, 38, A),	dc = 18</a:t>
            </a:r>
          </a:p>
          <a:p>
            <a:pPr>
              <a:buNone/>
              <a:defRPr lang="en-us" sz="2600" cap="none">
                <a:latin typeface="Arial Unicode MS" pitchFamily="2" charset="0"/>
                <a:ea typeface="Arial Unicode MS" pitchFamily="2" charset="0"/>
                <a:cs typeface="Arial Unicode MS" pitchFamily="2" charset="0"/>
              </a:defRPr>
            </a:pPr>
            <a:r>
              <a:rPr lang="en-us" b="1" cap="none"/>
              <a:t>	E</a:t>
            </a:r>
            <a:r>
              <a:t>(5, 10, 3, 14, D).	dc = 4</a:t>
            </a:r>
          </a:p>
          <a:p>
            <a:pPr marL="514350" indent="-514350">
              <a:buNone/>
              <a:defRPr lang="en-us" sz="2600" cap="none">
                <a:latin typeface="Arial Unicode MS" pitchFamily="2" charset="0"/>
                <a:ea typeface="Arial Unicode MS" pitchFamily="2" charset="0"/>
                <a:cs typeface="Arial Unicode MS" pitchFamily="2" charset="0"/>
              </a:defRPr>
            </a:pPr>
          </a:p>
          <a:p>
            <a:pPr marL="514350" indent="-514350">
              <a:buNone/>
              <a:defRPr lang="en-us" sz="2600" cap="none">
                <a:latin typeface="Arial Unicode MS" pitchFamily="2" charset="0"/>
                <a:ea typeface="Arial Unicode MS" pitchFamily="2" charset="0"/>
                <a:cs typeface="Arial Unicode MS" pitchFamily="2" charset="0"/>
              </a:defRPr>
            </a:pPr>
            <a:r>
              <a:t>Dự án sẽ bị phạt </a:t>
            </a:r>
            <a:r>
              <a:rPr lang="en-us" b="1" cap="none"/>
              <a:t>19 usd/ tháng </a:t>
            </a:r>
            <a:r>
              <a:t>nếu nó trễ quá thời hạn </a:t>
            </a:r>
            <a:r>
              <a:rPr lang="en-us" b="1" cap="none"/>
              <a:t>10 tháng</a:t>
            </a:r>
            <a:r>
              <a:t>. </a:t>
            </a:r>
          </a:p>
          <a:p>
            <a:pPr marL="514350" indent="-514350">
              <a:buNone/>
              <a:defRPr lang="en-us" sz="2600" cap="none">
                <a:latin typeface="Arial Unicode MS" pitchFamily="2" charset="0"/>
                <a:ea typeface="Arial Unicode MS" pitchFamily="2" charset="0"/>
                <a:cs typeface="Arial Unicode MS" pitchFamily="2" charset="0"/>
              </a:defRPr>
            </a:pPr>
            <a:r>
              <a:rPr lang="en-us" cap="none">
                <a:solidFill>
                  <a:srgbClr val="C00000"/>
                </a:solidFill>
              </a:rPr>
              <a:t>Hãy xác định các công việc cần làm gấp để tổng chi phí thực hiện dự án này là thấp nhất.</a:t>
            </a:r>
            <a:endParaRPr lang="en-us" cap="none">
              <a:solidFill>
                <a:srgbClr val="C00000"/>
              </a:solidFill>
            </a:endParaRPr>
          </a:p>
        </p:txBody>
      </p:sp>
    </p:spTree>
  </p:cSld>
  <p:clrMapOvr>
    <a:masterClrMapping/>
  </p:clrMapOvr>
  <p:timing>
    <p:tnLst>
      <p:par>
        <p:cTn id="1" dur="indefinite" restart="never" nodeType="tmRoot"/>
      </p:par>
    </p:tnLst>
  </p:timing>
</p:sld>
</file>

<file path=ppt/slides/slide2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aAEAALEBAABAOAAAQCkAAAAAAAAmAAAACAAAAP//////////"/>
              </a:ext>
            </a:extLst>
          </p:cNvSpPr>
          <p:nvPr/>
        </p:nvSpPr>
        <p:spPr>
          <a:xfrm>
            <a:off x="228600" y="274955"/>
            <a:ext cx="8915400" cy="6430645"/>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rPr lang="fr-fr" cap="none"/>
              <a:t>4. Mỗi công việc sau được mô tả là: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   </a:t>
            </a:r>
            <a:r>
              <a:rPr lang="fr-fr" b="1" cap="none"/>
              <a:t>Task</a:t>
            </a:r>
            <a:r>
              <a:rPr lang="fr-fr" cap="none"/>
              <a:t>(ET, Cost, </a:t>
            </a:r>
            <a:r>
              <a:rPr lang="fr-fr" cap="none">
                <a:solidFill>
                  <a:srgbClr val="FF0000"/>
                </a:solidFill>
              </a:rPr>
              <a:t>CrET, CrCost</a:t>
            </a:r>
            <a:r>
              <a:rPr lang="fr-fr" cap="none"/>
              <a:t>, </a:t>
            </a:r>
            <a:r>
              <a:rPr lang="fr-fr" b="1" cap="none">
                <a:solidFill>
                  <a:srgbClr val="00B050"/>
                </a:solidFill>
              </a:rPr>
              <a:t>Phụ thuộc</a:t>
            </a:r>
            <a:r>
              <a:rPr lang="fr-fr" cap="none"/>
              <a:t>).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Dự án có các Tasks sau (dv t.gian là tháng):</a:t>
            </a:r>
            <a:endParaRPr lang="en-us" b="1" cap="none"/>
          </a:p>
          <a:p>
            <a:pPr>
              <a:buNone/>
              <a:defRPr lang="en-us" sz="2600" cap="none">
                <a:latin typeface="Arial Unicode MS" pitchFamily="2" charset="0"/>
                <a:ea typeface="Arial Unicode MS" pitchFamily="2" charset="0"/>
                <a:cs typeface="Arial Unicode MS" pitchFamily="2" charset="0"/>
              </a:defRPr>
            </a:pPr>
            <a:r>
              <a:rPr lang="en-us" b="1" cap="none"/>
              <a:t>	A</a:t>
            </a:r>
            <a:r>
              <a:t>(3, 10, 2, 13, -), </a:t>
            </a:r>
            <a:r>
              <a:rPr lang="en-us" b="1" cap="none"/>
              <a:t>B</a:t>
            </a:r>
            <a:r>
              <a:t>(1, 40, 1, 40, -), </a:t>
            </a:r>
          </a:p>
          <a:p>
            <a:pPr>
              <a:buNone/>
              <a:defRPr lang="en-us" sz="2600" cap="none">
                <a:latin typeface="Arial Unicode MS" pitchFamily="2" charset="0"/>
                <a:ea typeface="Arial Unicode MS" pitchFamily="2" charset="0"/>
                <a:cs typeface="Arial Unicode MS" pitchFamily="2" charset="0"/>
              </a:defRPr>
            </a:pPr>
            <a:r>
              <a:rPr lang="en-us" b="1" cap="none"/>
              <a:t>	C</a:t>
            </a:r>
            <a:r>
              <a:t>(5, 20, 2, 32, A), </a:t>
            </a:r>
            <a:r>
              <a:rPr lang="en-us" b="1" cap="none"/>
              <a:t>D</a:t>
            </a:r>
            <a:r>
              <a:t>(3, 10, 1, 13, BC), </a:t>
            </a:r>
          </a:p>
          <a:p>
            <a:pPr>
              <a:buNone/>
              <a:defRPr lang="en-us" sz="2600" cap="none">
                <a:latin typeface="Arial Unicode MS" pitchFamily="2" charset="0"/>
                <a:ea typeface="Arial Unicode MS" pitchFamily="2" charset="0"/>
                <a:cs typeface="Arial Unicode MS" pitchFamily="2" charset="0"/>
              </a:defRPr>
            </a:pPr>
            <a:r>
              <a:rPr lang="en-us" b="1" cap="none"/>
              <a:t>	E</a:t>
            </a:r>
            <a:r>
              <a:t>(1, 40, 1, 40, -)</a:t>
            </a:r>
          </a:p>
          <a:p>
            <a:pPr marL="514350" indent="-514350">
              <a:buNone/>
              <a:defRPr lang="en-us" sz="2600" cap="none">
                <a:latin typeface="Arial Unicode MS" pitchFamily="2" charset="0"/>
                <a:ea typeface="Arial Unicode MS" pitchFamily="2" charset="0"/>
                <a:cs typeface="Arial Unicode MS" pitchFamily="2" charset="0"/>
              </a:defRPr>
            </a:pPr>
            <a:r>
              <a:t>Dự án sẽ bị phạt </a:t>
            </a:r>
            <a:r>
              <a:rPr lang="en-us" b="1" cap="none"/>
              <a:t>17 usd/ tháng</a:t>
            </a:r>
            <a:r>
              <a:t> nếu nó trễ quá thời hạn </a:t>
            </a:r>
            <a:r>
              <a:rPr lang="en-us" b="1" cap="none"/>
              <a:t>8 tháng</a:t>
            </a:r>
            <a:r>
              <a:t>. </a:t>
            </a:r>
          </a:p>
          <a:p>
            <a:pPr marL="514350" indent="-514350">
              <a:buNone/>
              <a:defRPr lang="en-us" sz="2600" cap="none">
                <a:latin typeface="Arial Unicode MS" pitchFamily="2" charset="0"/>
                <a:ea typeface="Arial Unicode MS" pitchFamily="2" charset="0"/>
                <a:cs typeface="Arial Unicode MS" pitchFamily="2" charset="0"/>
              </a:defRPr>
            </a:pPr>
          </a:p>
          <a:p>
            <a:pPr marL="514350" indent="-514350">
              <a:buNone/>
              <a:defRPr lang="en-us" sz="2600" cap="none">
                <a:latin typeface="Arial Unicode MS" pitchFamily="2" charset="0"/>
                <a:ea typeface="Arial Unicode MS" pitchFamily="2" charset="0"/>
                <a:cs typeface="Arial Unicode MS" pitchFamily="2" charset="0"/>
              </a:defRPr>
            </a:pPr>
            <a:r>
              <a:rPr lang="en-us" cap="none">
                <a:solidFill>
                  <a:srgbClr val="C00000"/>
                </a:solidFill>
              </a:rPr>
              <a:t>Hãy xác định các công việc cần làm gấp để tổng chi phí thực hiện dự án này là thấp nhất.</a:t>
            </a:r>
            <a:endParaRPr lang="en-us" cap="none">
              <a:solidFill>
                <a:srgbClr val="C00000"/>
              </a:solidFill>
            </a:endParaRPr>
          </a:p>
        </p:txBody>
      </p:sp>
    </p:spTree>
  </p:cSld>
  <p:clrMapOvr>
    <a:masterClrMapping/>
  </p:clrMapOvr>
  <p:timing>
    <p:tnLst>
      <p:par>
        <p:cTn id="1" dur="indefinite" restart="never" nodeType="tmRoot"/>
      </p:par>
    </p:tnLst>
  </p:timing>
</p:sld>
</file>

<file path=ppt/slides/slide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2"/>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eAAAAGgBAADINwAA3x4AABAgAAAmAAAACAAAAP//////////"/>
              </a:ext>
            </a:extLst>
          </p:cNvSpPr>
          <p:nvPr/>
        </p:nvSpPr>
        <p:spPr>
          <a:xfrm>
            <a:off x="76200" y="228600"/>
            <a:ext cx="8991600" cy="4789805"/>
          </a:xfrm>
          <a:prstGeom prst="rect">
            <a:avLst/>
          </a:prstGeom>
          <a:noFill/>
          <a:ln>
            <a:noFill/>
          </a:ln>
          <a:effectLst/>
        </p:spPr>
        <p:txBody>
          <a:bodyPr vert="horz" wrap="square" lIns="91440" tIns="45720" rIns="91440" bIns="45720" numCol="1" spcCol="215900" anchor="ctr"/>
          <a:lstStyle/>
          <a:p>
            <a:pPr marL="342900" indent="-342900">
              <a:defRPr lang="en-us"/>
            </a:pPr>
            <a:r>
              <a:rPr lang="en-us" sz="2800" cap="none">
                <a:solidFill>
                  <a:srgbClr val="C00000"/>
                </a:solidFill>
                <a:effectLst>
                  <a:outerShdw dist="63500" dir="3600000" algn="tl" rotWithShape="0">
                    <a:srgbClr val="000000">
                      <a:alpha val="40000"/>
                    </a:srgbClr>
                  </a:outerShdw>
                </a:effectLst>
              </a:rPr>
              <a:t>2. Phát biểu nào sau đây là không đúng đối với WBS (chọn 1 trong 4 options, và giải thích)</a:t>
            </a:r>
            <a:endParaRPr lang="en-us" sz="2800" cap="none">
              <a:solidFill>
                <a:srgbClr val="C00000"/>
              </a:solidFill>
              <a:effectLst>
                <a:outerShdw dist="63500" dir="3600000" algn="tl" rotWithShape="0">
                  <a:srgbClr val="000000">
                    <a:alpha val="40000"/>
                  </a:srgbClr>
                </a:outerShdw>
              </a:effectLst>
            </a:endParaRPr>
          </a:p>
          <a:p>
            <a:pPr marL="342900" indent="-342900">
              <a:defRPr lang="en-us"/>
            </a:pPr>
            <a:endParaRPr lang="en-us" sz="2800" cap="none"/>
          </a:p>
          <a:p>
            <a:pPr marL="342900" indent="-342900">
              <a:defRPr lang="en-us"/>
            </a:pPr>
            <a:r>
              <a:rPr lang="en-us" sz="2800" cap="none"/>
              <a:t>a) WBS được sử dụng để hiểu rõ phạm vi công việc của dự án</a:t>
            </a:r>
            <a:endParaRPr lang="en-us" sz="2800" cap="none"/>
          </a:p>
          <a:p>
            <a:pPr marL="342900" indent="-342900">
              <a:defRPr lang="en-us"/>
            </a:pPr>
            <a:r>
              <a:rPr lang="en-us" sz="2800" cap="none"/>
              <a:t>b) Mỗi nút của lược đồ WBS có một số định danh duy nhất</a:t>
            </a:r>
            <a:endParaRPr lang="en-us" sz="2800" cap="none"/>
          </a:p>
          <a:p>
            <a:pPr marL="342900" indent="-342900">
              <a:defRPr lang="en-us"/>
            </a:pPr>
            <a:r>
              <a:rPr lang="en-us" sz="2800" cap="none"/>
              <a:t>c) Các nút lá của cây WBS là các công việc cần phải làm</a:t>
            </a:r>
            <a:endParaRPr lang="en-us" sz="2800" cap="none"/>
          </a:p>
          <a:p>
            <a:pPr marL="342900" indent="-342900">
              <a:defRPr lang="en-us"/>
            </a:pPr>
            <a:r>
              <a:rPr lang="en-us" sz="2800" cap="none"/>
              <a:t>d) Mỗi lần phân rã là để có nhiều chi tiết mô tả kỹ hơn cho sản phẩm và công việc của dự án</a:t>
            </a:r>
            <a:endParaRPr lang="en-us" sz="2800" cap="none"/>
          </a:p>
        </p:txBody>
      </p:sp>
    </p:spTree>
  </p:cSld>
  <p:clrMapOvr>
    <a:masterClrMapping/>
  </p:clrMapOvr>
  <p:timing>
    <p:tnLst>
      <p:par>
        <p:cTn id="1" dur="indefinite" restart="never" nodeType="tmRoot"/>
      </p:par>
    </p:tnLst>
  </p:timing>
</p:sld>
</file>

<file path=ppt/slides/slide3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0QS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aAEAALEBAABAOAAAsCUAAAAAAAAmAAAACAAAAP//////////"/>
              </a:ext>
            </a:extLst>
          </p:cNvSpPr>
          <p:nvPr/>
        </p:nvSpPr>
        <p:spPr>
          <a:xfrm>
            <a:off x="228600" y="274955"/>
            <a:ext cx="8915400" cy="5851525"/>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rPr lang="fr-fr" cap="none"/>
              <a:t>5. Mỗi công việc sau được mô tả là: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   </a:t>
            </a:r>
            <a:r>
              <a:rPr lang="fr-fr" b="1" cap="none"/>
              <a:t>Task</a:t>
            </a:r>
            <a:r>
              <a:rPr lang="fr-fr" cap="none"/>
              <a:t>(ET, Cost, </a:t>
            </a:r>
            <a:r>
              <a:rPr lang="fr-fr" cap="none">
                <a:solidFill>
                  <a:srgbClr val="FF0000"/>
                </a:solidFill>
              </a:rPr>
              <a:t>CrET, CrCost</a:t>
            </a:r>
            <a:r>
              <a:rPr lang="fr-fr" cap="none"/>
              <a:t>, </a:t>
            </a:r>
            <a:r>
              <a:rPr lang="fr-fr" b="1" cap="none">
                <a:solidFill>
                  <a:srgbClr val="00B050"/>
                </a:solidFill>
              </a:rPr>
              <a:t>Phụ thuộc</a:t>
            </a:r>
            <a:r>
              <a:rPr lang="fr-fr" cap="none"/>
              <a:t>).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Dự án có các Tasks sau (dv t.gian là tháng):</a:t>
            </a:r>
            <a:endParaRPr lang="en-us" b="1" cap="none"/>
          </a:p>
          <a:p>
            <a:pPr>
              <a:buNone/>
              <a:defRPr lang="en-us" sz="2600" cap="none">
                <a:latin typeface="Arial Unicode MS" pitchFamily="2" charset="0"/>
                <a:ea typeface="Arial Unicode MS" pitchFamily="2" charset="0"/>
                <a:cs typeface="Arial Unicode MS" pitchFamily="2" charset="0"/>
              </a:defRPr>
            </a:pPr>
            <a:r>
              <a:rPr lang="en-us" b="1" cap="none"/>
              <a:t>	A</a:t>
            </a:r>
            <a:r>
              <a:t>(2, 10, 1, 14, -), </a:t>
            </a:r>
            <a:r>
              <a:rPr lang="en-us" b="1" cap="none"/>
              <a:t>B</a:t>
            </a:r>
            <a:r>
              <a:t>(3, 40, 2, 52, -), </a:t>
            </a:r>
          </a:p>
          <a:p>
            <a:pPr>
              <a:buNone/>
              <a:defRPr lang="en-us" sz="2600" cap="none">
                <a:latin typeface="Arial Unicode MS" pitchFamily="2" charset="0"/>
                <a:ea typeface="Arial Unicode MS" pitchFamily="2" charset="0"/>
                <a:cs typeface="Arial Unicode MS" pitchFamily="2" charset="0"/>
              </a:defRPr>
            </a:pPr>
            <a:r>
              <a:rPr lang="en-us" b="1" cap="none"/>
              <a:t>	C</a:t>
            </a:r>
            <a:r>
              <a:t>(5, 40, 2, 64, A), </a:t>
            </a:r>
            <a:r>
              <a:rPr lang="en-us" b="1" cap="none"/>
              <a:t>D</a:t>
            </a:r>
            <a:r>
              <a:t>(3, 10, 2, 12, A), </a:t>
            </a:r>
          </a:p>
          <a:p>
            <a:pPr>
              <a:buNone/>
              <a:defRPr lang="en-us" sz="2600" cap="none">
                <a:latin typeface="Arial Unicode MS" pitchFamily="2" charset="0"/>
                <a:ea typeface="Arial Unicode MS" pitchFamily="2" charset="0"/>
                <a:cs typeface="Arial Unicode MS" pitchFamily="2" charset="0"/>
              </a:defRPr>
            </a:pPr>
            <a:r>
              <a:rPr lang="en-us" b="1" cap="none"/>
              <a:t>	E</a:t>
            </a:r>
            <a:r>
              <a:t>(1, 10, 1, 10, B)</a:t>
            </a:r>
          </a:p>
          <a:p>
            <a:pPr marL="514350" indent="-514350">
              <a:buNone/>
              <a:defRPr lang="en-us" sz="2600" cap="none">
                <a:latin typeface="Arial Unicode MS" pitchFamily="2" charset="0"/>
                <a:ea typeface="Arial Unicode MS" pitchFamily="2" charset="0"/>
                <a:cs typeface="Arial Unicode MS" pitchFamily="2" charset="0"/>
              </a:defRPr>
            </a:pPr>
            <a:r>
              <a:t>Dự án sẽ bị phạt </a:t>
            </a:r>
            <a:r>
              <a:rPr lang="en-us" b="1" cap="none"/>
              <a:t>21 usd/ tháng</a:t>
            </a:r>
            <a:r>
              <a:t> nếu nó trễ quá thời hạn </a:t>
            </a:r>
            <a:r>
              <a:rPr lang="en-us" b="1" cap="none"/>
              <a:t>4 tháng</a:t>
            </a:r>
            <a:r>
              <a:t>. </a:t>
            </a:r>
          </a:p>
          <a:p>
            <a:pPr marL="514350" indent="-514350">
              <a:buNone/>
              <a:defRPr lang="en-us" sz="2600" cap="none">
                <a:latin typeface="Arial Unicode MS" pitchFamily="2" charset="0"/>
                <a:ea typeface="Arial Unicode MS" pitchFamily="2" charset="0"/>
                <a:cs typeface="Arial Unicode MS" pitchFamily="2" charset="0"/>
              </a:defRPr>
            </a:pPr>
          </a:p>
          <a:p>
            <a:pPr marL="514350" indent="-514350">
              <a:buNone/>
              <a:defRPr lang="en-us" sz="2600" cap="none">
                <a:latin typeface="Arial Unicode MS" pitchFamily="2" charset="0"/>
                <a:ea typeface="Arial Unicode MS" pitchFamily="2" charset="0"/>
                <a:cs typeface="Arial Unicode MS" pitchFamily="2" charset="0"/>
              </a:defRPr>
            </a:pPr>
            <a:r>
              <a:rPr lang="en-us" cap="none">
                <a:solidFill>
                  <a:srgbClr val="C00000"/>
                </a:solidFill>
              </a:rPr>
              <a:t>Hãy xác định các công việc cần làm gấp để tổng chi phí thực hiện dự án này là thấp nhất.</a:t>
            </a:r>
            <a:endParaRPr lang="en-us" cap="none">
              <a:solidFill>
                <a:srgbClr val="C00000"/>
              </a:solidFill>
            </a:endParaRPr>
          </a:p>
        </p:txBody>
      </p:sp>
    </p:spTree>
  </p:cSld>
  <p:clrMapOvr>
    <a:masterClrMapping/>
  </p:clrMapOvr>
  <p:timing>
    <p:tnLst>
      <p:par>
        <p:cTn id="1" dur="indefinite" restart="never" nodeType="tmRoot"/>
      </p:par>
    </p:tnLst>
  </p:timing>
</p:sld>
</file>

<file path=ppt/slides/slide3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Content Placeholder 1"/>
          <p:cNvSpPr txBox="1">
            <a:extLst>
              <a:ext uri="smNativeData">
                <pr:smNativeData xmlns:pr="smNativeData" xmlns="smNativeData" val="SMDATA_15_uOWnaBMAAAAlAAAAEgAAAA0AAAAAkAAAAEgAAACQAAAASAAAAAAAAAAAAAAAAAAAAAEAAABQAAAAAAAAAAAA4D8AAAAAAADgPwAAAAAAAOA/AAAAAAAA4D8AAAAAAADgPwAAAAAAAOA/AAAAAAAA4D8AAAAAAADgPwAAAAAAAOA/AAAAAAAA4D8CAAAAjAAAAAAAAAAAAAAA////AP///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P///wEAAAAAAAAAAAAAAAAAAAAAAAAAAAAAAAAAAAAAAAAAAAAAAAB/f38AgICAA8zMzADAwP8Af39/AAAAAAAAAAAAAAAAAAAAAAAAAAAAIQAAABgAAAAUAAAAaAEAALEBAABAOAAAsCUAAAAAAAAmAAAACAAAAP//////////"/>
              </a:ext>
            </a:extLst>
          </p:cNvSpPr>
          <p:nvPr/>
        </p:nvSpPr>
        <p:spPr>
          <a:xfrm>
            <a:off x="228600" y="274955"/>
            <a:ext cx="8915400" cy="5851525"/>
          </a:xfrm>
          <a:prstGeom prst="rect">
            <a:avLst/>
          </a:prstGeom>
          <a:noFill/>
          <a:ln>
            <a:noFill/>
          </a:ln>
          <a:effectLst/>
        </p:spPr>
        <p:txBody>
          <a:bodyPr vert="horz" wrap="square" lIns="91440" tIns="45720" rIns="91440" bIns="45720" numCol="1" spcCol="215900" anchor="t"/>
          <a:lstStyle/>
          <a:p>
            <a:pPr>
              <a:buNone/>
              <a:defRPr lang="en-us" sz="2600" cap="none">
                <a:latin typeface="Arial Unicode MS" pitchFamily="2" charset="0"/>
                <a:ea typeface="Arial Unicode MS" pitchFamily="2" charset="0"/>
                <a:cs typeface="Arial Unicode MS" pitchFamily="2" charset="0"/>
              </a:defRPr>
            </a:pPr>
            <a:r>
              <a:rPr lang="fr-fr" cap="none"/>
              <a:t>6. Mỗi công việc sau được mô tả là: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   </a:t>
            </a:r>
            <a:r>
              <a:rPr lang="fr-fr" b="1" cap="none"/>
              <a:t>Task</a:t>
            </a:r>
            <a:r>
              <a:rPr lang="fr-fr" cap="none"/>
              <a:t>(ET, Cost, </a:t>
            </a:r>
            <a:r>
              <a:rPr lang="fr-fr" cap="none">
                <a:solidFill>
                  <a:srgbClr val="FF0000"/>
                </a:solidFill>
              </a:rPr>
              <a:t>CrET, CrCost</a:t>
            </a:r>
            <a:r>
              <a:rPr lang="fr-fr" cap="none"/>
              <a:t>, </a:t>
            </a:r>
            <a:r>
              <a:rPr lang="fr-fr" b="1" cap="none">
                <a:solidFill>
                  <a:srgbClr val="00B050"/>
                </a:solidFill>
              </a:rPr>
              <a:t>Phụ thuộc</a:t>
            </a:r>
            <a:r>
              <a:rPr lang="fr-fr" cap="none"/>
              <a:t>). </a:t>
            </a:r>
            <a:endParaRPr lang="fr-fr" cap="none"/>
          </a:p>
          <a:p>
            <a:pPr>
              <a:buNone/>
              <a:defRPr lang="en-us" sz="2600" cap="none">
                <a:latin typeface="Arial Unicode MS" pitchFamily="2" charset="0"/>
                <a:ea typeface="Arial Unicode MS" pitchFamily="2" charset="0"/>
                <a:cs typeface="Arial Unicode MS" pitchFamily="2" charset="0"/>
              </a:defRPr>
            </a:pPr>
            <a:r>
              <a:rPr lang="fr-fr" cap="none"/>
              <a:t>Dự án có các Tasks sau (dv t.gian là tháng):</a:t>
            </a:r>
            <a:endParaRPr lang="en-us" b="1" cap="none"/>
          </a:p>
          <a:p>
            <a:pPr>
              <a:buNone/>
              <a:defRPr lang="en-us" sz="2600" cap="none">
                <a:latin typeface="Arial Unicode MS" pitchFamily="2" charset="0"/>
                <a:ea typeface="Arial Unicode MS" pitchFamily="2" charset="0"/>
                <a:cs typeface="Arial Unicode MS" pitchFamily="2" charset="0"/>
              </a:defRPr>
            </a:pPr>
            <a:r>
              <a:rPr lang="en-us" b="1" cap="none"/>
              <a:t>	A</a:t>
            </a:r>
            <a:r>
              <a:t>(3, 20, 2, 30, -), </a:t>
            </a:r>
            <a:r>
              <a:rPr lang="en-us" b="1" cap="none"/>
              <a:t>B</a:t>
            </a:r>
            <a:r>
              <a:t>(3, 40, 1, 76, A), </a:t>
            </a:r>
          </a:p>
          <a:p>
            <a:pPr>
              <a:buNone/>
              <a:defRPr lang="en-us" sz="2600" cap="none">
                <a:latin typeface="Arial Unicode MS" pitchFamily="2" charset="0"/>
                <a:ea typeface="Arial Unicode MS" pitchFamily="2" charset="0"/>
                <a:cs typeface="Arial Unicode MS" pitchFamily="2" charset="0"/>
              </a:defRPr>
            </a:pPr>
            <a:r>
              <a:rPr lang="en-us" b="1" cap="none"/>
              <a:t>	C</a:t>
            </a:r>
            <a:r>
              <a:t>(5, 20, 4, 28, A), </a:t>
            </a:r>
            <a:r>
              <a:rPr lang="en-us" b="1" cap="none"/>
              <a:t>D</a:t>
            </a:r>
            <a:r>
              <a:t>(4, 30, 3, 57, -), </a:t>
            </a:r>
          </a:p>
          <a:p>
            <a:pPr>
              <a:buNone/>
              <a:defRPr lang="en-us" sz="2600" cap="none">
                <a:latin typeface="Arial Unicode MS" pitchFamily="2" charset="0"/>
                <a:ea typeface="Arial Unicode MS" pitchFamily="2" charset="0"/>
                <a:cs typeface="Arial Unicode MS" pitchFamily="2" charset="0"/>
              </a:defRPr>
            </a:pPr>
            <a:r>
              <a:rPr lang="en-us" b="1" cap="none"/>
              <a:t>	E</a:t>
            </a:r>
            <a:r>
              <a:t>(2, 40, 1, 60, D)</a:t>
            </a:r>
          </a:p>
          <a:p>
            <a:pPr>
              <a:buNone/>
              <a:defRPr lang="en-us" sz="2600" cap="none">
                <a:latin typeface="Arial Unicode MS" pitchFamily="2" charset="0"/>
                <a:ea typeface="Arial Unicode MS" pitchFamily="2" charset="0"/>
                <a:cs typeface="Arial Unicode MS" pitchFamily="2" charset="0"/>
              </a:defRPr>
            </a:pPr>
            <a:r>
              <a:t>Dự án sẽ bị phạt </a:t>
            </a:r>
            <a:r>
              <a:rPr lang="en-us" b="1" cap="none"/>
              <a:t>35 usd/ tháng</a:t>
            </a:r>
            <a:r>
              <a:t> nếu nó trễ quá thời hạn </a:t>
            </a:r>
            <a:r>
              <a:rPr lang="en-us" b="1" cap="none"/>
              <a:t>6 tháng</a:t>
            </a:r>
            <a:r>
              <a:t>. </a:t>
            </a:r>
          </a:p>
          <a:p>
            <a:pPr>
              <a:buNone/>
              <a:defRPr lang="en-us" sz="2600" cap="none">
                <a:latin typeface="Arial Unicode MS" pitchFamily="2" charset="0"/>
                <a:ea typeface="Arial Unicode MS" pitchFamily="2" charset="0"/>
                <a:cs typeface="Arial Unicode MS" pitchFamily="2" charset="0"/>
              </a:defRPr>
            </a:pPr>
          </a:p>
          <a:p>
            <a:pPr>
              <a:buNone/>
              <a:defRPr lang="en-us" sz="2600" cap="none">
                <a:latin typeface="Arial Unicode MS" pitchFamily="2" charset="0"/>
                <a:ea typeface="Arial Unicode MS" pitchFamily="2" charset="0"/>
                <a:cs typeface="Arial Unicode MS" pitchFamily="2" charset="0"/>
              </a:defRPr>
            </a:pPr>
            <a:r>
              <a:rPr lang="en-us" cap="none">
                <a:solidFill>
                  <a:srgbClr val="C00000"/>
                </a:solidFill>
              </a:rPr>
              <a:t>Hãy xác định các công việc cần làm gấp để tổng chi phí thực hiện dự án này là thấp nhất.</a:t>
            </a:r>
            <a:endParaRPr lang="en-us" cap="none">
              <a:solidFill>
                <a:srgbClr val="C00000"/>
              </a:solidFill>
            </a:endParaRPr>
          </a:p>
        </p:txBody>
      </p:sp>
    </p:spTree>
  </p:cSld>
  <p:clrMapOvr>
    <a:masterClrMapping/>
  </p:clrMapOvr>
  <p:timing>
    <p:tnLst>
      <p:par>
        <p:cTn id="1" dur="indefinite" restart="never" nodeType="tmRoot"/>
      </p:par>
    </p:tnLst>
  </p:timing>
</p:sld>
</file>

<file path=ppt/slides/slide3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EAAAAAAAAA///MAP///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ZPPPU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AP///wEAAAAAAAAAAAAAAAAAAAAAAAAAAAAAAAAAAAAAAAAAAAAAAAJ/f38AgICAA8zMzADAwP8Af39/AAAAAAAAAAAAAAAAAAAAAAAAAAAAIQAAABgAAAAUAAAAGAYAAOAQAACgMgAAeRQAABAgAAAmAAAACAAAAP//////////"/>
              </a:ext>
            </a:extLst>
          </p:cNvSpPr>
          <p:nvPr/>
        </p:nvSpPr>
        <p:spPr>
          <a:xfrm>
            <a:off x="990600" y="2743200"/>
            <a:ext cx="7239000" cy="584835"/>
          </a:xfrm>
          <a:prstGeom prst="rect">
            <a:avLst/>
          </a:prstGeom>
          <a:solidFill>
            <a:srgbClr val="FFFFCC"/>
          </a:solidFill>
          <a:ln w="9525" cap="flat" cmpd="sng" algn="ctr">
            <a:solidFill>
              <a:schemeClr val="tx1"/>
            </a:solidFill>
            <a:prstDash val="solid"/>
            <a:headEnd type="none"/>
            <a:tailEnd type="none"/>
          </a:ln>
          <a:effectLst/>
        </p:spPr>
        <p:txBody>
          <a:bodyPr vert="horz" wrap="square" lIns="91440" tIns="45720" rIns="91440" bIns="45720" numCol="1" spcCol="215900" anchor="t"/>
          <a:lstStyle/>
          <a:p>
            <a:pPr algn="ctr">
              <a:defRPr lang="en-us"/>
            </a:pPr>
            <a:r>
              <a:rPr lang="en-us" sz="3200" b="1" cap="none">
                <a:solidFill>
                  <a:srgbClr val="FF0000"/>
                </a:solidFill>
                <a:latin typeface="Arial Unicode MS" pitchFamily="2" charset="0"/>
                <a:ea typeface="Arial Unicode MS" pitchFamily="2" charset="0"/>
                <a:cs typeface="Arial Unicode MS" pitchFamily="2" charset="0"/>
              </a:rPr>
              <a:t>ƯỚC LƯỢNG RỦI RO</a:t>
            </a:r>
            <a:endParaRPr lang="en-us" sz="3200" b="1" cap="none">
              <a:solidFill>
                <a:srgbClr val="FF0000"/>
              </a:solidFill>
              <a:latin typeface="Arial Unicode MS" pitchFamily="2" charset="0"/>
              <a:ea typeface="Arial Unicode MS" pitchFamily="2" charset="0"/>
              <a:cs typeface="Arial Unicode MS" pitchFamily="2" charset="0"/>
            </a:endParaRPr>
          </a:p>
        </p:txBody>
      </p:sp>
    </p:spTree>
  </p:cSld>
  <p:clrMapOvr>
    <a:masterClrMapping/>
  </p:clrMapOvr>
  <p:timing>
    <p:tnLst>
      <p:par>
        <p:cTn id="1" dur="indefinite" restart="never" nodeType="tmRoot"/>
      </p:par>
    </p:tnLst>
  </p:timing>
</p:sld>
</file>

<file path=ppt/slides/slide3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2"/>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QJBw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eAAAAJ0BAADINwAAkhAAABAgAAAmAAAACAAAAP//////////"/>
              </a:ext>
            </a:extLst>
          </p:cNvSpPr>
          <p:nvPr/>
        </p:nvSpPr>
        <p:spPr>
          <a:xfrm>
            <a:off x="76200" y="262255"/>
            <a:ext cx="8991600" cy="2431415"/>
          </a:xfrm>
          <a:prstGeom prst="rect">
            <a:avLst/>
          </a:prstGeom>
          <a:noFill/>
          <a:ln>
            <a:noFill/>
          </a:ln>
          <a:effectLst/>
        </p:spPr>
        <p:txBody>
          <a:bodyPr vert="horz" wrap="square" lIns="91440" tIns="45720" rIns="91440" bIns="45720" numCol="1" spcCol="215900" anchor="ctr"/>
          <a:lstStyle/>
          <a:p>
            <a:pPr>
              <a:defRPr lang="en-us" sz="2600" cap="none"/>
            </a:pPr>
            <a:r>
              <a:rPr lang="en-us" cap="none">
                <a:latin typeface="Arial Unicode MS" pitchFamily="2" charset="0"/>
                <a:ea typeface="Arial Unicode MS" pitchFamily="2" charset="0"/>
                <a:cs typeface="Arial Unicode MS" pitchFamily="2" charset="0"/>
              </a:rPr>
              <a:t>1. Có 2 nhà thầu A và B được xem xét chọn lựa để thực hiện dự án. Xác suất thực hiện thành công dự án của các nhà thầu là A=0.8 và B=0.75. Nếu dự án không thành công, tiền nộp phạt sẽ là 500 USD. Số liệu thống kê về chất lượng (thành công) được cho như bảng sau. Hãy vẽ cây quyết định để cho biết dự án nên chọn phương án nào.</a:t>
            </a:r>
            <a:endParaRPr lang="en-us" cap="none">
              <a:latin typeface="Arial Unicode MS" pitchFamily="2" charset="0"/>
              <a:ea typeface="Arial Unicode MS" pitchFamily="2" charset="0"/>
              <a:cs typeface="Arial Unicode MS" pitchFamily="2" charset="0"/>
            </a:endParaRPr>
          </a:p>
        </p:txBody>
      </p:sp>
      <p:graphicFrame>
        <p:nvGraphicFramePr>
          <p:cNvPr id="3" name=""/>
          <p:cNvGraphicFramePr>
            <a:graphicFrameLocks noGrp="1"/>
          </p:cNvGraphicFramePr>
          <p:nvPr/>
        </p:nvGraphicFramePr>
        <p:xfrm>
          <a:off x="228600" y="2958465"/>
          <a:ext cx="8686800" cy="3397250"/>
        </p:xfrm>
        <a:graphic>
          <a:graphicData uri="http://schemas.openxmlformats.org/drawingml/2006/table">
            <a:tbl>
              <a:tblPr>
                <a:noFill/>
              </a:tblPr>
              <a:tblGrid>
                <a:gridCol w="3187700"/>
                <a:gridCol w="1649730"/>
                <a:gridCol w="1595120"/>
                <a:gridCol w="2254250"/>
              </a:tblGrid>
              <a:tr h="838200">
                <a:tc>
                  <a:txBody>
                    <a:bodyPr wrap="square" numCol="1"/>
                    <a:lstStyle/>
                    <a:p>
                      <a:pPr marL="342900" marR="0" indent="-342900" algn="ctr" defTabSz="914400">
                        <a:lnSpc>
                          <a:spcPct val="100000"/>
                        </a:lnSpc>
                        <a:spcBef>
                          <a:spcPts val="0"/>
                        </a:spcBef>
                        <a:spcAft>
                          <a:spcPts val="0"/>
                        </a:spcAft>
                        <a:buNone/>
                        <a:tabLst/>
                        <a:defRPr lang="en-us" sz="2600" cap="none"/>
                      </a:pPr>
                      <a:r>
                        <a:rPr lang="en-us" i="1" cap="none">
                          <a:latin typeface="Arial Unicode MS" pitchFamily="2" charset="0"/>
                          <a:ea typeface="Arial Unicode MS" pitchFamily="2" charset="0"/>
                          <a:cs typeface="Arial Unicode MS" pitchFamily="2" charset="0"/>
                        </a:rPr>
                        <a:t>Mức độ khách hàng hài lòng</a:t>
                      </a:r>
                      <a:endParaRPr lang="en-us" cap="none">
                        <a:latin typeface="Arial Unicode MS" pitchFamily="2" charset="0"/>
                        <a:ea typeface="Arial Unicode MS" pitchFamily="2" charset="0"/>
                        <a:cs typeface="Arial Unicode MS"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i="1" cap="none">
                          <a:latin typeface="Arial Unicode MS" pitchFamily="2" charset="0"/>
                          <a:ea typeface="Arial Unicode MS" pitchFamily="2" charset="0"/>
                          <a:cs typeface="Arial Unicode MS" pitchFamily="2" charset="0"/>
                        </a:rPr>
                        <a:t>Nhà thầu A</a:t>
                      </a:r>
                      <a:endParaRPr lang="en-us" cap="none">
                        <a:latin typeface="Arial Unicode MS" pitchFamily="2" charset="0"/>
                        <a:ea typeface="Arial Unicode MS" pitchFamily="2" charset="0"/>
                        <a:cs typeface="Arial Unicode MS"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i="1" cap="none">
                          <a:latin typeface="Arial Unicode MS" pitchFamily="2" charset="0"/>
                          <a:ea typeface="Arial Unicode MS" pitchFamily="2" charset="0"/>
                          <a:cs typeface="Arial Unicode MS" pitchFamily="2" charset="0"/>
                        </a:rPr>
                        <a:t>Nhà thầu B</a:t>
                      </a:r>
                      <a:endParaRPr lang="en-us" cap="none">
                        <a:latin typeface="Arial Unicode MS" pitchFamily="2" charset="0"/>
                        <a:ea typeface="Arial Unicode MS" pitchFamily="2" charset="0"/>
                        <a:cs typeface="Arial Unicode MS"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i="1" cap="none">
                          <a:latin typeface="Arial Unicode MS" pitchFamily="2" charset="0"/>
                          <a:ea typeface="Arial Unicode MS" pitchFamily="2" charset="0"/>
                          <a:cs typeface="Arial Unicode MS" pitchFamily="2" charset="0"/>
                        </a:rPr>
                        <a:t>Mức độ lợi nhuận</a:t>
                      </a:r>
                      <a:endParaRPr lang="en-us" cap="none">
                        <a:latin typeface="Arial Unicode MS" pitchFamily="2" charset="0"/>
                        <a:ea typeface="Arial Unicode MS" pitchFamily="2" charset="0"/>
                        <a:cs typeface="Arial Unicode MS" pitchFamily="2" charset="0"/>
                      </a:endParaRPr>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38200"/>
                  </a:ext>
                </a:extLst>
              </a:tr>
              <a:tr h="838200">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Mức cao</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0.50</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0.60</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4000 USD</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38200"/>
                  </a:ext>
                </a:extLst>
              </a:tr>
              <a:tr h="838200">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Trung bình</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0.40</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0.20</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2000 USD</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38200"/>
                  </a:ext>
                </a:extLst>
              </a:tr>
              <a:tr h="838200">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Mức thấp</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0.10</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0.20</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sz="2600" cap="none"/>
                      </a:pPr>
                      <a:r>
                        <a:rPr lang="en-us" cap="none">
                          <a:latin typeface="Arial Unicode MS" pitchFamily="2" charset="0"/>
                          <a:ea typeface="Arial Unicode MS" pitchFamily="2" charset="0"/>
                          <a:cs typeface="Arial Unicode MS" pitchFamily="2" charset="0"/>
                        </a:rPr>
                        <a:t>1000 USD</a:t>
                      </a:r>
                      <a:endParaRPr lang="en-us" cap="none">
                        <a:latin typeface="Arial Unicode MS" pitchFamily="2" charset="0"/>
                        <a:ea typeface="Arial Unicode MS" pitchFamily="2" charset="0"/>
                        <a:cs typeface="Arial Unicode MS" pitchFamily="2"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838200"/>
                  </a:ext>
                </a:extLst>
              </a:tr>
            </a:tbl>
          </a:graphicData>
        </a:graphic>
      </p:graphicFrame>
    </p:spTree>
  </p:cSld>
  <p:clrMapOvr>
    <a:masterClrMapping/>
  </p:clrMapOvr>
  <p:timing>
    <p:tnLst>
      <p:par>
        <p:cTn id="1" dur="indefinite" restart="never" nodeType="tmRoot"/>
      </p:par>
    </p:tnLst>
  </p:timing>
</p:sld>
</file>

<file path=ppt/slides/slide3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Rectangle 2"/>
          <p:cNvSpPr>
            <a:extLst>
              <a:ext uri="smNativeData">
                <pr:smNativeData xmlns:pr="smNativeData" xmlns="smNativeData" val="SMDATA_15_uOWnaBMAAAAlAAAAZAAAAE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8AAAAGgBAABAOAAA4REAABAgAAAmAAAACAAAAP//////////"/>
              </a:ext>
            </a:extLst>
          </p:cNvSpPr>
          <p:nvPr/>
        </p:nvSpPr>
        <p:spPr>
          <a:xfrm>
            <a:off x="152400" y="228600"/>
            <a:ext cx="8991600" cy="2677795"/>
          </a:xfrm>
          <a:prstGeom prst="rect">
            <a:avLst/>
          </a:prstGeom>
          <a:noFill/>
          <a:ln>
            <a:noFill/>
          </a:ln>
          <a:effectLst/>
        </p:spPr>
        <p:txBody>
          <a:bodyPr vert="horz" wrap="square" lIns="91440" tIns="45720" rIns="91440" bIns="45720" numCol="1" spcCol="215900" anchor="ctr"/>
          <a:lstStyle/>
          <a:p>
            <a:pPr>
              <a:defRPr lang="en-us"/>
            </a:pPr>
            <a:r>
              <a:rPr lang="en-us" sz="2400" cap="none"/>
              <a:t>2. Có 3 phương án A, B và C cần được chọn lựa để thực hiện. Xác suất thực hiện thành công của các phương án là A=50%, B=60% và C=70%. Lợi nhuận của các phương án được thống kê như bảng sau. Nếu dự án thất bại, lợi nhuận của dự án sẽ bị mất đi 2000 USD. </a:t>
            </a:r>
            <a:endParaRPr lang="en-us" sz="2400" cap="none"/>
          </a:p>
          <a:p>
            <a:pPr>
              <a:defRPr lang="en-us"/>
            </a:pPr>
            <a:r>
              <a:rPr lang="en-us" sz="2400" cap="none"/>
              <a:t>Hãy vẽ cây quyết định và cho biết dự án nên chọn phương án nào.</a:t>
            </a:r>
            <a:endParaRPr lang="en-us" sz="2400" cap="none"/>
          </a:p>
        </p:txBody>
      </p:sp>
      <p:graphicFrame>
        <p:nvGraphicFramePr>
          <p:cNvPr id="3" name=""/>
          <p:cNvGraphicFramePr>
            <a:graphicFrameLocks noGrp="1"/>
          </p:cNvGraphicFramePr>
          <p:nvPr/>
        </p:nvGraphicFramePr>
        <p:xfrm>
          <a:off x="228600" y="3200400"/>
          <a:ext cx="8763000" cy="3200400"/>
        </p:xfrm>
        <a:graphic>
          <a:graphicData uri="http://schemas.openxmlformats.org/drawingml/2006/table">
            <a:tbl>
              <a:tblPr>
                <a:noFill/>
              </a:tblPr>
              <a:tblGrid>
                <a:gridCol w="2449830"/>
                <a:gridCol w="1489075"/>
                <a:gridCol w="1447800"/>
                <a:gridCol w="1487170"/>
                <a:gridCol w="1889125"/>
              </a:tblGrid>
              <a:tr h="1075055">
                <a:tc>
                  <a:txBody>
                    <a:bodyPr wrap="square" numCol="1"/>
                    <a:lstStyle/>
                    <a:p>
                      <a:pPr marL="0" marR="0" indent="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Mức độ thành công</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Phương án A</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Phương án B</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Phương án C</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Mức độ lợi nhuận</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1075055"/>
                  </a:ext>
                </a:extLst>
              </a:tr>
              <a:tr h="1100455">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Mức cao</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75%</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50%</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40 %</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4000 USD</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1100455"/>
                  </a:ext>
                </a:extLst>
              </a:tr>
              <a:tr h="1025525">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Mức thấp</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25%</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50%</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60 %</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1000 USD</a:t>
                      </a:r>
                      <a:endParaRPr lang="en-us" sz="40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1025525"/>
                  </a:ext>
                </a:extLst>
              </a:tr>
            </a:tbl>
          </a:graphicData>
        </a:graphic>
      </p:graphicFrame>
    </p:spTree>
  </p:cSld>
  <p:clrMapOvr>
    <a:masterClrMapping/>
  </p:clrMapOvr>
  <p:timing>
    <p:tnLst>
      <p:par>
        <p:cTn id="1" dur="indefinite" restart="never" nodeType="tmRoot"/>
      </p:par>
    </p:tnLst>
  </p:timing>
</p:sld>
</file>

<file path=ppt/slides/slide3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152400" y="4267200"/>
          <a:ext cx="8991600" cy="1752600"/>
        </p:xfrm>
        <a:graphic>
          <a:graphicData uri="http://schemas.openxmlformats.org/drawingml/2006/table">
            <a:tbl>
              <a:tblPr>
                <a:noFill/>
              </a:tblPr>
              <a:tblGrid>
                <a:gridCol w="1283335"/>
                <a:gridCol w="1283335"/>
                <a:gridCol w="1285240"/>
                <a:gridCol w="1281430"/>
                <a:gridCol w="1285240"/>
                <a:gridCol w="1283335"/>
                <a:gridCol w="1289685"/>
              </a:tblGrid>
              <a:tr h="584200">
                <a:tc>
                  <a:txBody>
                    <a:bodyPr wrap="square" numCol="1"/>
                    <a:lstStyle/>
                    <a:p>
                      <a:pPr marL="342900" marR="0" indent="-342900" algn="l"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Năm thứ</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1</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2</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3</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4</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5</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b="1" cap="none">
                          <a:latin typeface="Times New Roman" pitchFamily="1" charset="0"/>
                          <a:ea typeface="Arial" pitchFamily="2" charset="0"/>
                          <a:cs typeface="Times New Roman" pitchFamily="1" charset="0"/>
                        </a:rPr>
                        <a:t>6</a:t>
                      </a:r>
                      <a:endParaRPr lang="en-us" sz="32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84200"/>
                  </a:ext>
                </a:extLst>
              </a:tr>
              <a:tr h="584200">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A</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150 $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250 $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350 $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450 $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300 $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200 $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84200"/>
                  </a:ext>
                </a:extLst>
              </a:tr>
              <a:tr h="584200">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B</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100 $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200 $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300 $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400 $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500 $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000" cap="none">
                          <a:latin typeface="Times New Roman" pitchFamily="1" charset="0"/>
                          <a:ea typeface="Arial" pitchFamily="2" charset="0"/>
                          <a:cs typeface="Times New Roman" pitchFamily="1" charset="0"/>
                        </a:rPr>
                        <a:t>600 $</a:t>
                      </a:r>
                      <a:endParaRPr lang="en-us" sz="32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84200"/>
                  </a:ext>
                </a:extLst>
              </a:tr>
            </a:tbl>
          </a:graphicData>
        </a:graphic>
      </p:graphicFrame>
      <p:sp>
        <p:nvSpPr>
          <p:cNvPr id="3" name="Text Box 36"/>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9saWQ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J4AAABAOAAA6BcAABAgAAAmAAAACAAAAP//////////"/>
              </a:ext>
            </a:extLst>
          </p:cNvSpPr>
          <p:nvPr/>
        </p:nvSpPr>
        <p:spPr>
          <a:xfrm>
            <a:off x="228600" y="100330"/>
            <a:ext cx="8915400" cy="3785870"/>
          </a:xfrm>
          <a:prstGeom prst="rect">
            <a:avLst/>
          </a:prstGeom>
          <a:noFill/>
          <a:ln>
            <a:noFill/>
          </a:ln>
          <a:effectLst/>
        </p:spPr>
        <p:txBody>
          <a:bodyPr vert="horz" wrap="square" lIns="91440" tIns="45720" rIns="91440" bIns="45720" numCol="1" spcCol="215900" anchor="t"/>
          <a:lstStyle/>
          <a:p>
            <a:pPr>
              <a:spcBef>
                <a:spcPts val="1440"/>
              </a:spcBef>
              <a:defRPr lang="en-us"/>
            </a:pPr>
            <a:r>
              <a:rPr lang="en-us" sz="2400" cap="none"/>
              <a:t>3. Có 2 phương án đầu tư A, B đều có vốn đầu tư ban đầu là 1000 $, lãi ròng dự kiến như bảng sau. Lãi suất chiết khấu 10%/năm. Xác suất thành công của A = 0.8 và B = 0.75. Nếu không thành công, lợi nhuận của A và B đều bị giảm bớt 100 $ mỗi năm.</a:t>
            </a:r>
            <a:endParaRPr lang="en-us" sz="2400" cap="none"/>
          </a:p>
          <a:p>
            <a:pPr>
              <a:spcBef>
                <a:spcPts val="1440"/>
              </a:spcBef>
              <a:defRPr lang="en-us"/>
            </a:pPr>
            <a:r>
              <a:rPr lang="en-us" sz="2400" cap="none"/>
              <a:t>a. Cho biết tổng giá trị tiền lời (trong 6 năm) quy về thời điểm hiện tại của A và B </a:t>
            </a:r>
            <a:endParaRPr lang="en-us" sz="2400" cap="none"/>
          </a:p>
          <a:p>
            <a:pPr>
              <a:spcBef>
                <a:spcPts val="1440"/>
              </a:spcBef>
              <a:defRPr lang="en-us"/>
            </a:pPr>
            <a:r>
              <a:rPr lang="en-us" sz="2400" cap="none"/>
              <a:t>b. Cho biết giá trị kỳ vọng (Expect Value) quy về thời điểm hiện tại của A và B </a:t>
            </a:r>
            <a:endParaRPr lang="en-us" sz="2400" cap="none"/>
          </a:p>
        </p:txBody>
      </p:sp>
    </p:spTree>
  </p:cSld>
  <p:clrMapOvr>
    <a:masterClrMapping/>
  </p:clrMapOvr>
  <p:timing>
    <p:tnLst>
      <p:par>
        <p:cTn id="1" dur="indefinite" restart="never" nodeType="tmRoot"/>
      </p:par>
    </p:tnLst>
  </p:timing>
</p:sld>
</file>

<file path=ppt/slides/slide3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457200" y="471805"/>
          <a:ext cx="8229600" cy="4105275"/>
        </p:xfrm>
        <a:graphic>
          <a:graphicData uri="http://schemas.openxmlformats.org/drawingml/2006/table">
            <a:tbl>
              <a:tblPr>
                <a:noFill/>
              </a:tblPr>
              <a:tblGrid>
                <a:gridCol w="2735580"/>
                <a:gridCol w="2747645"/>
                <a:gridCol w="2746375"/>
              </a:tblGrid>
              <a:tr h="455295">
                <a:tc>
                  <a:txBody>
                    <a:bodyPr wrap="square" numCol="1"/>
                    <a:lstStyle/>
                    <a:p>
                      <a:pPr marL="342900" marR="0" indent="-342900" algn="ctr" defTabSz="914400">
                        <a:lnSpc>
                          <a:spcPct val="100000"/>
                        </a:lnSpc>
                        <a:spcBef>
                          <a:spcPts val="0"/>
                        </a:spcBef>
                        <a:spcAft>
                          <a:spcPts val="0"/>
                        </a:spcAft>
                        <a:buNone/>
                        <a:tabLst/>
                        <a:defRPr lang="en-us"/>
                      </a:pPr>
                      <a:r>
                        <a:rPr lang="en-us" sz="2400" i="1" cap="none">
                          <a:latin typeface="Times New Roman" pitchFamily="1" charset="0"/>
                          <a:ea typeface="Arial" pitchFamily="2" charset="0"/>
                          <a:cs typeface="Times New Roman" pitchFamily="1" charset="0"/>
                        </a:rPr>
                        <a:t>Công việc</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i="1" cap="none">
                          <a:latin typeface="Times New Roman" pitchFamily="1" charset="0"/>
                          <a:ea typeface="Arial" pitchFamily="2" charset="0"/>
                          <a:cs typeface="Times New Roman" pitchFamily="1" charset="0"/>
                        </a:rPr>
                        <a:t>Thời gian</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i="1" cap="none">
                          <a:latin typeface="Times New Roman" pitchFamily="1" charset="0"/>
                          <a:ea typeface="Arial" pitchFamily="2" charset="0"/>
                          <a:cs typeface="Times New Roman" pitchFamily="1" charset="0"/>
                        </a:rPr>
                        <a:t>Phụ thuộc</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3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B</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6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C</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7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D</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5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A</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E</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13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B,C</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F</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8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C,D</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529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G</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11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D,F</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5295"/>
                  </a:ext>
                </a:extLst>
              </a:tr>
              <a:tr h="457835">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H</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6  ngày</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400" cap="none">
                          <a:latin typeface="Times New Roman" pitchFamily="1" charset="0"/>
                          <a:ea typeface="Arial" pitchFamily="2" charset="0"/>
                          <a:cs typeface="Times New Roman" pitchFamily="1" charset="0"/>
                        </a:rPr>
                        <a:t>G,E</a:t>
                      </a:r>
                      <a:endParaRPr lang="en-us" sz="36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457835"/>
                  </a:ext>
                </a:extLst>
              </a:tr>
            </a:tbl>
          </a:graphicData>
        </a:graphic>
      </p:graphicFrame>
      <p:sp>
        <p:nvSpPr>
          <p:cNvPr id="3" name="Text Box 182"/>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G9jdW0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WAIAAB4eAAARNQAA6ikAABAgAAAmAAAACAAAAP//////////"/>
              </a:ext>
            </a:extLst>
          </p:cNvSpPr>
          <p:nvPr/>
        </p:nvSpPr>
        <p:spPr>
          <a:xfrm>
            <a:off x="381000" y="4895850"/>
            <a:ext cx="8245475" cy="1917700"/>
          </a:xfrm>
          <a:prstGeom prst="rect">
            <a:avLst/>
          </a:prstGeom>
          <a:noFill/>
          <a:ln>
            <a:noFill/>
          </a:ln>
          <a:effectLst/>
        </p:spPr>
        <p:txBody>
          <a:bodyPr vert="horz" wrap="square" lIns="91440" tIns="45720" rIns="91440" bIns="45720" numCol="1" spcCol="215900" anchor="t"/>
          <a:lstStyle/>
          <a:p>
            <a:pPr>
              <a:defRPr lang="en-us" cap="none">
                <a:latin typeface="Arial Unicode MS" pitchFamily="2" charset="0"/>
                <a:ea typeface="Arial Unicode MS" pitchFamily="2" charset="0"/>
                <a:cs typeface="Arial Unicode MS" pitchFamily="2" charset="0"/>
              </a:defRPr>
            </a:pPr>
            <a:r>
              <a:rPr lang="en-us" sz="2400" cap="none"/>
              <a:t>a. Vẽ lược đồ PERT-AON có TE,TL và S cho mỗi việc.</a:t>
            </a:r>
            <a:endParaRPr lang="en-us" sz="2400" cap="none"/>
          </a:p>
          <a:p>
            <a:pPr>
              <a:defRPr lang="en-us" cap="none">
                <a:latin typeface="Arial Unicode MS" pitchFamily="2" charset="0"/>
                <a:ea typeface="Arial Unicode MS" pitchFamily="2" charset="0"/>
                <a:cs typeface="Arial Unicode MS" pitchFamily="2" charset="0"/>
              </a:defRPr>
            </a:pPr>
            <a:r>
              <a:rPr lang="en-us" sz="2400" cap="none"/>
              <a:t>b. Thời gian hoàn thành dự án sẽ bị ảnh hưởng thế nào nếu như công việc E bị trễ hạn 7 ngày.</a:t>
            </a:r>
            <a:endParaRPr lang="en-us" sz="2400" cap="none"/>
          </a:p>
          <a:p>
            <a:pPr>
              <a:defRPr lang="en-us" cap="none">
                <a:latin typeface="Arial Unicode MS" pitchFamily="2" charset="0"/>
                <a:ea typeface="Arial Unicode MS" pitchFamily="2" charset="0"/>
                <a:cs typeface="Arial Unicode MS" pitchFamily="2" charset="0"/>
              </a:defRPr>
            </a:pPr>
            <a:r>
              <a:rPr lang="en-us" sz="2400" cap="none"/>
              <a:t>c. Thời gian hoàn thành dự án sẽ bị ảnh hưởng thế nào nếu công việc G được làm xong trước thời hạn 7 ngày.</a:t>
            </a:r>
            <a:endParaRPr lang="en-us" sz="2400" cap="none"/>
          </a:p>
        </p:txBody>
      </p:sp>
      <p:sp>
        <p:nvSpPr>
          <p:cNvPr id="4" name="Text Box 183"/>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HIvPjw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AEAAAAAAABzJwAA1wIAABAgAAAmAAAACAAAAP//////////"/>
              </a:ext>
            </a:extLst>
          </p:cNvSpPr>
          <p:nvPr/>
        </p:nvSpPr>
        <p:spPr>
          <a:xfrm>
            <a:off x="304800" y="0"/>
            <a:ext cx="6108065" cy="461645"/>
          </a:xfrm>
          <a:prstGeom prst="rect">
            <a:avLst/>
          </a:prstGeom>
          <a:noFill/>
          <a:ln>
            <a:noFill/>
          </a:ln>
          <a:effectLst/>
        </p:spPr>
        <p:txBody>
          <a:bodyPr vert="horz" wrap="none" lIns="91440" tIns="45720" rIns="91440" bIns="45720" numCol="1" spcCol="215900" anchor="t"/>
          <a:lstStyle/>
          <a:p>
            <a:pPr>
              <a:defRPr lang="en-us"/>
            </a:pPr>
            <a:r>
              <a:rPr lang="en-us" sz="2400" cap="none"/>
              <a:t>4. Dự án có bảng mô tả công việc như sau:</a:t>
            </a:r>
            <a:endParaRPr lang="en-us" sz="2400" cap="none"/>
          </a:p>
        </p:txBody>
      </p:sp>
    </p:spTree>
  </p:cSld>
  <p:clrMapOvr>
    <a:masterClrMapping/>
  </p:clrMapOvr>
  <p:timing>
    <p:tnLst>
      <p:par>
        <p:cTn id="1" dur="indefinite" restart="never" nodeType="tmRoot"/>
      </p:par>
    </p:tnLst>
  </p:timing>
</p:sld>
</file>

<file path=ppt/slides/slide3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Box 5"/>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iwEAAGgBAABgNgAA4REAABAgAAAmAAAACAAAAP//////////"/>
              </a:ext>
            </a:extLst>
          </p:cNvSpPr>
          <p:nvPr/>
        </p:nvSpPr>
        <p:spPr>
          <a:xfrm>
            <a:off x="250825" y="228600"/>
            <a:ext cx="8588375" cy="2677795"/>
          </a:xfrm>
          <a:prstGeom prst="rect">
            <a:avLst/>
          </a:prstGeom>
          <a:noFill/>
          <a:ln>
            <a:noFill/>
          </a:ln>
          <a:effectLst/>
        </p:spPr>
        <p:txBody>
          <a:bodyPr vert="horz" wrap="square" lIns="91440" tIns="45720" rIns="91440" bIns="45720" numCol="1" spcCol="215900" anchor="t"/>
          <a:lstStyle/>
          <a:p>
            <a:pPr>
              <a:spcBef>
                <a:spcPts val="1440"/>
              </a:spcBef>
              <a:defRPr lang="en-us"/>
            </a:pPr>
            <a:r>
              <a:rPr lang="en-us" sz="2400" cap="none"/>
              <a:t>4. ++ d.Sau 30 ngày mà dự án chưa hoàn thành thì với mỗi ngày trễ (tính từ ngày thứ 31), dự án sẽ bị phạt số tiền 100 $/ngày. Các công việc đều bảo đảm đúng tiến độ ngoại trừ công việc D không chắc chắn, với dự kiến về số ngày để làm xong việc D như bảng sau. Nếu muốn D chắc chắn hoàn thành đúng tiến độ (5 ngày) thì dự án phải chi thêm 80 $. Điều này có cần thiết không ? hãy giải thích ý kiến của mình </a:t>
            </a:r>
            <a:endParaRPr lang="en-us" sz="2400" cap="none"/>
          </a:p>
        </p:txBody>
      </p:sp>
      <p:graphicFrame>
        <p:nvGraphicFramePr>
          <p:cNvPr id="3" name=""/>
          <p:cNvGraphicFramePr>
            <a:graphicFrameLocks noGrp="1"/>
          </p:cNvGraphicFramePr>
          <p:nvPr/>
        </p:nvGraphicFramePr>
        <p:xfrm>
          <a:off x="533400" y="3124200"/>
          <a:ext cx="7924800" cy="2697480"/>
        </p:xfrm>
        <a:graphic>
          <a:graphicData uri="http://schemas.openxmlformats.org/drawingml/2006/table">
            <a:tbl>
              <a:tblPr>
                <a:noFill/>
              </a:tblPr>
              <a:tblGrid>
                <a:gridCol w="3843655"/>
                <a:gridCol w="4081145"/>
              </a:tblGrid>
              <a:tr h="539750">
                <a:tc>
                  <a:txBody>
                    <a:bodyPr wrap="square" numCol="1"/>
                    <a:lstStyle/>
                    <a:p>
                      <a:pPr marL="342900" marR="0" indent="-34290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Số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i="1" cap="none">
                          <a:latin typeface="Times New Roman" pitchFamily="1" charset="0"/>
                          <a:ea typeface="Arial" pitchFamily="2" charset="0"/>
                          <a:cs typeface="Times New Roman" pitchFamily="1" charset="0"/>
                        </a:rPr>
                        <a:t>Xác suất</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39750"/>
                  </a:ext>
                </a:extLst>
              </a:tr>
              <a:tr h="53975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5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0.3</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39750"/>
                  </a:ext>
                </a:extLst>
              </a:tr>
              <a:tr h="53848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6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0.3</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38480"/>
                  </a:ext>
                </a:extLst>
              </a:tr>
              <a:tr h="53975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7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0.2</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39750"/>
                  </a:ext>
                </a:extLst>
              </a:tr>
              <a:tr h="539750">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8 ngày</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342900" marR="0" indent="-342900" algn="ctr" defTabSz="914400">
                        <a:lnSpc>
                          <a:spcPct val="100000"/>
                        </a:lnSpc>
                        <a:spcBef>
                          <a:spcPts val="0"/>
                        </a:spcBef>
                        <a:spcAft>
                          <a:spcPts val="0"/>
                        </a:spcAft>
                        <a:buNone/>
                        <a:tabLst/>
                        <a:defRPr lang="en-us"/>
                      </a:pPr>
                      <a:r>
                        <a:rPr lang="en-us" sz="2800" cap="none">
                          <a:latin typeface="Times New Roman" pitchFamily="1" charset="0"/>
                          <a:ea typeface="Arial" pitchFamily="2" charset="0"/>
                          <a:cs typeface="Times New Roman" pitchFamily="1" charset="0"/>
                        </a:rPr>
                        <a:t>0.2</a:t>
                      </a:r>
                      <a:endParaRPr lang="en-us" sz="40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39750"/>
                  </a:ext>
                </a:extLst>
              </a:tr>
            </a:tbl>
          </a:graphicData>
        </a:graphic>
      </p:graphicFrame>
    </p:spTree>
  </p:cSld>
  <p:clrMapOvr>
    <a:masterClrMapping/>
  </p:clrMapOvr>
  <p:timing>
    <p:tnLst>
      <p:par>
        <p:cTn id="1" dur="indefinite" restart="never" nodeType="tmRoot"/>
      </p:par>
    </p:tnLst>
  </p:timing>
</p:sld>
</file>

<file path=ppt/slides/slide3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gICAA8zMzADAwP8Af39/AAAAAAAAAAAAAAAAAAAAAAAAAAAAIQAAABgAAAAUAAAAaAEAAGgBAABgNgAAyCgAAAAAAAAmAAAACAAAAAEAAAAAAAAA"/>
              </a:ext>
            </a:extLst>
          </p:cNvSpPr>
          <p:nvPr>
            <p:ph type="body" idx="1"/>
          </p:nvPr>
        </p:nvSpPr>
        <p:spPr>
          <a:xfrm>
            <a:off x="228600" y="228600"/>
            <a:ext cx="8610600" cy="6400800"/>
          </a:xfrm>
        </p:spPr>
        <p:txBody>
          <a:bodyPr/>
          <a:lstStyle/>
          <a:p>
            <a:pPr marL="0" indent="0">
              <a:buNone/>
              <a:defRPr lang="en-us" sz="2600" cap="none"/>
            </a:pPr>
            <a:r>
              <a:t>5. Dự án có các công việc như sau:</a:t>
            </a:r>
          </a:p>
          <a:p>
            <a:pPr marL="0" indent="0">
              <a:buNone/>
              <a:defRPr lang="en-us" sz="2600" cap="none"/>
            </a:pPr>
          </a:p>
          <a:p>
            <a:pPr marL="0" indent="0">
              <a:buNone/>
              <a:defRPr lang="en-us" sz="2600" cap="none"/>
            </a:pPr>
            <a:r>
              <a:t>A(3 | 0.8, 6 | 0.2, --) ,</a:t>
            </a:r>
          </a:p>
          <a:p>
            <a:pPr marL="0" indent="0">
              <a:buNone/>
              <a:defRPr lang="en-us" sz="2600" cap="none"/>
            </a:pPr>
            <a:r>
              <a:t>B(6 | 0.9, 10 | 0.1, --) , </a:t>
            </a:r>
          </a:p>
          <a:p>
            <a:pPr marL="0" indent="0">
              <a:buNone/>
              <a:defRPr lang="en-us" sz="2600" cap="none"/>
            </a:pPr>
            <a:r>
              <a:t>C(5 | 0.6, 9 | 0.4, --) , </a:t>
            </a:r>
          </a:p>
          <a:p>
            <a:pPr marL="0" indent="0">
              <a:buNone/>
              <a:defRPr lang="en-us" sz="2600" cap="none"/>
            </a:pPr>
            <a:r>
              <a:t>D(5 | 0.8, 6 | 0.2, AB)</a:t>
            </a:r>
          </a:p>
          <a:p>
            <a:pPr marL="0" indent="0">
              <a:buNone/>
              <a:defRPr lang="en-us" sz="2600" cap="none"/>
            </a:pPr>
          </a:p>
          <a:p>
            <a:pPr marL="0" indent="0">
              <a:buNone/>
              <a:defRPr lang="en-us" sz="2600" cap="none"/>
            </a:pPr>
            <a:r>
              <a:t>Hãy tính xác suất hoàn thành dự án này trong thời hạn 11 tháng ? </a:t>
            </a:r>
          </a:p>
          <a:p>
            <a:pPr marL="0" indent="0">
              <a:buNone/>
              <a:defRPr lang="en-us" sz="2600" cap="none"/>
            </a:pPr>
          </a:p>
          <a:p>
            <a:pPr marL="0" indent="0">
              <a:buNone/>
              <a:defRPr lang="en-us" sz="2600" cap="none"/>
            </a:pPr>
            <a:r>
              <a:t>Đáp án : P (Tdự án &lt;= 11) = 0.72</a:t>
            </a:r>
          </a:p>
        </p:txBody>
      </p:sp>
    </p:spTree>
  </p:cSld>
  <p:clrMapOvr>
    <a:masterClrMapping/>
  </p:clrMapOvr>
  <p:timing>
    <p:tnLst>
      <p:par>
        <p:cTn id="1" dur="indefinite" restart="never" nodeType="tmRoot"/>
      </p:par>
    </p:tnLst>
  </p:timing>
</p:sld>
</file>

<file path=ppt/slides/slide3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gICAA8zMzADAwP8Af39/AAAAAAAAAAAAAAAAAAAAAAAAAAAAIQAAABgAAAAUAAAAaAEAAGgBAABgNgAAyCgAAAAAAAAmAAAACAAAAAEAAAAAAAAA"/>
              </a:ext>
            </a:extLst>
          </p:cNvSpPr>
          <p:nvPr>
            <p:ph type="body" idx="1"/>
          </p:nvPr>
        </p:nvSpPr>
        <p:spPr>
          <a:xfrm>
            <a:off x="228600" y="228600"/>
            <a:ext cx="8610600" cy="6400800"/>
          </a:xfrm>
        </p:spPr>
        <p:txBody>
          <a:bodyPr/>
          <a:lstStyle/>
          <a:p>
            <a:pPr marL="0" indent="0">
              <a:buNone/>
              <a:defRPr lang="en-us" sz="2600" cap="none"/>
            </a:pPr>
            <a:r>
              <a:t>6. Dự án có các công việc như sau:</a:t>
            </a:r>
          </a:p>
          <a:p>
            <a:pPr marL="0" indent="0">
              <a:buNone/>
              <a:defRPr lang="en-us" sz="2600" cap="none"/>
            </a:pPr>
          </a:p>
          <a:p>
            <a:pPr marL="0" indent="0">
              <a:buNone/>
              <a:defRPr lang="en-us" sz="2600" cap="none"/>
            </a:pPr>
            <a:r>
              <a:t>A(3, --) , </a:t>
            </a:r>
          </a:p>
          <a:p>
            <a:pPr marL="0" indent="0">
              <a:buNone/>
              <a:defRPr lang="en-us" sz="2600" cap="none"/>
            </a:pPr>
            <a:r>
              <a:t>B(1 | 0.9, 2 | 0.1, A) , </a:t>
            </a:r>
          </a:p>
          <a:p>
            <a:pPr marL="0" indent="0">
              <a:buNone/>
              <a:defRPr lang="en-us" sz="2600" cap="none"/>
            </a:pPr>
            <a:r>
              <a:t>C(3 | 0.6, 4 | 0.4, --) , </a:t>
            </a:r>
          </a:p>
          <a:p>
            <a:pPr marL="0" indent="0">
              <a:buNone/>
              <a:defRPr lang="en-us" sz="2600" cap="none"/>
            </a:pPr>
            <a:r>
              <a:t>D(3 | 0.9, 4 | 0.1, B)</a:t>
            </a:r>
          </a:p>
          <a:p>
            <a:pPr marL="0" indent="0">
              <a:buNone/>
              <a:defRPr lang="en-us" sz="2600" cap="none"/>
            </a:pPr>
          </a:p>
          <a:p>
            <a:pPr marL="0" indent="0">
              <a:buNone/>
              <a:defRPr lang="en-us" sz="2600" cap="none"/>
            </a:pPr>
            <a:r>
              <a:t>Hãy tính xác suất hoàn thành dự án này trong thời hạn 7 tháng ? </a:t>
            </a:r>
          </a:p>
          <a:p>
            <a:pPr marL="0" indent="0">
              <a:buNone/>
              <a:defRPr lang="en-us" sz="2600" cap="none"/>
            </a:pPr>
          </a:p>
          <a:p>
            <a:pPr marL="0" indent="0">
              <a:buNone/>
              <a:defRPr lang="en-us" sz="2600" cap="none"/>
            </a:pPr>
            <a:r>
              <a:t>Đáp án : P (Tdự án &lt;= 7) = 0.81</a:t>
            </a:r>
          </a:p>
        </p:txBody>
      </p:sp>
    </p:spTree>
  </p:cSld>
  <p:clrMapOvr>
    <a:masterClrMapping/>
  </p:clrMapOvr>
  <p:timing>
    <p:tnLst>
      <p:par>
        <p:cTn id="1" dur="indefinite" restart="never" nodeType="tmRoot"/>
      </p:par>
    </p:tnLst>
  </p:timing>
</p:sld>
</file>

<file path=ppt/slides/slide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 Box 4"/>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4AEAANACAADYNgAAfSgAABAgAAAmAAAACAAAAP//////////"/>
              </a:ext>
            </a:extLst>
          </p:cNvSpPr>
          <p:nvPr/>
        </p:nvSpPr>
        <p:spPr>
          <a:xfrm>
            <a:off x="304800" y="457200"/>
            <a:ext cx="8610600" cy="6124575"/>
          </a:xfrm>
          <a:prstGeom prst="rect">
            <a:avLst/>
          </a:prstGeom>
          <a:noFill/>
          <a:ln>
            <a:noFill/>
          </a:ln>
          <a:effectLst/>
        </p:spPr>
        <p:txBody>
          <a:bodyPr vert="horz" wrap="square" lIns="91440" tIns="45720" rIns="91440" bIns="45720" numCol="1" spcCol="215900" anchor="t"/>
          <a:lstStyle/>
          <a:p>
            <a:pPr>
              <a:defRPr lang="en-us"/>
            </a:pPr>
            <a:r>
              <a:rPr lang="en-us" sz="2800" cap="none">
                <a:solidFill>
                  <a:srgbClr val="C00000"/>
                </a:solidFill>
                <a:effectLst>
                  <a:outerShdw dist="63500" dir="3600000" algn="tl" rotWithShape="0">
                    <a:srgbClr val="000000">
                      <a:alpha val="40000"/>
                    </a:srgbClr>
                  </a:outerShdw>
                </a:effectLst>
              </a:rPr>
              <a:t>3. Giả sử chúng ta cần chuẩn bị cho 1 cuộc họp tại đơn vị. Hãy vẽ cấu trúc WBS cho công tác chuẩn bị này.</a:t>
            </a:r>
            <a:endParaRPr lang="en-us" sz="2800" cap="none">
              <a:solidFill>
                <a:srgbClr val="C00000"/>
              </a:solidFill>
              <a:effectLst>
                <a:outerShdw dist="63500" dir="3600000" algn="tl" rotWithShape="0">
                  <a:srgbClr val="000000">
                    <a:alpha val="40000"/>
                  </a:srgbClr>
                </a:outerShdw>
              </a:effectLst>
            </a:endParaRPr>
          </a:p>
          <a:p>
            <a:pPr>
              <a:defRPr lang="en-us"/>
            </a:pPr>
            <a:r>
              <a:rPr lang="en-us" sz="2800" cap="none"/>
              <a:t>Yêu cầu đối với cuộc họp gồm:</a:t>
            </a:r>
            <a:endParaRPr lang="en-us" sz="2800" cap="none"/>
          </a:p>
          <a:p>
            <a:pPr>
              <a:defRPr lang="en-us"/>
            </a:pPr>
            <a:r>
              <a:rPr lang="en-us" sz="2800" cap="none"/>
              <a:t>a) </a:t>
            </a:r>
            <a:r>
              <a:rPr lang="en-us" sz="2800" b="1" cap="none"/>
              <a:t>Có tài liệu</a:t>
            </a:r>
            <a:r>
              <a:rPr lang="en-us" sz="2800" cap="none"/>
              <a:t>. Tài liệu tham khảo cho cuộc họp được photo và gửi đến các thành viên đọc trước khi họp (được phát chung với thư mời).</a:t>
            </a:r>
            <a:endParaRPr lang="en-us" sz="2800" cap="none"/>
          </a:p>
          <a:p>
            <a:pPr>
              <a:defRPr lang="en-us"/>
            </a:pPr>
            <a:r>
              <a:rPr lang="en-us" sz="2800" cap="none"/>
              <a:t>b) </a:t>
            </a:r>
            <a:r>
              <a:rPr lang="en-us" sz="2800" b="1" cap="none"/>
              <a:t>Có phòng họp</a:t>
            </a:r>
            <a:r>
              <a:rPr lang="en-us" sz="2800" cap="none"/>
              <a:t>. Phòng họp phải được đăng ký trước; các phương tiện nghe nhìn đã được chuẩn bị sẵn. Anh chị cần liên hệ nhiều người để xếp ngày giờ họp thuận tiện nhất.</a:t>
            </a:r>
            <a:endParaRPr lang="en-us" sz="2800" cap="none"/>
          </a:p>
          <a:p>
            <a:pPr>
              <a:defRPr lang="en-us"/>
            </a:pPr>
            <a:r>
              <a:rPr lang="en-us" sz="2800" cap="none"/>
              <a:t>c) </a:t>
            </a:r>
            <a:r>
              <a:rPr lang="en-us" sz="2800" b="1" cap="none"/>
              <a:t>Có thư mời</a:t>
            </a:r>
            <a:r>
              <a:rPr lang="en-us" sz="2800" cap="none"/>
              <a:t>. Thư mời có ghi số của phòng họp, ngày, giờ họp và phát cho các thành viên.</a:t>
            </a:r>
            <a:endParaRPr lang="en-us" sz="2800" cap="none"/>
          </a:p>
          <a:p>
            <a:pPr>
              <a:defRPr lang="en-us"/>
            </a:pPr>
            <a:endParaRPr lang="en-us" sz="2800" cap="none"/>
          </a:p>
        </p:txBody>
      </p:sp>
    </p:spTree>
  </p:cSld>
  <p:clrMapOvr>
    <a:masterClrMapping/>
  </p:clrMapOvr>
  <p:timing>
    <p:tnLst>
      <p:par>
        <p:cTn id="1" dur="indefinite" restart="never" nodeType="tmRoot"/>
      </p:par>
    </p:tnLst>
  </p:timing>
</p:sld>
</file>

<file path=ppt/slides/slide40.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gICAA8zMzADAwP8Af39/AAAAAAAAAAAAAAAAAAAAAAAAAAAAIQAAABgAAAAUAAAAaAEAAGgBAABgNgAAyCgAAAAAAAAmAAAACAAAAAEAAAAAAAAA"/>
              </a:ext>
            </a:extLst>
          </p:cNvSpPr>
          <p:nvPr>
            <p:ph type="body" idx="1"/>
          </p:nvPr>
        </p:nvSpPr>
        <p:spPr>
          <a:xfrm>
            <a:off x="228600" y="228600"/>
            <a:ext cx="8610600" cy="6400800"/>
          </a:xfrm>
        </p:spPr>
        <p:txBody>
          <a:bodyPr/>
          <a:lstStyle/>
          <a:p>
            <a:pPr marL="0" indent="0">
              <a:buNone/>
              <a:defRPr lang="en-us" sz="2600" cap="none"/>
            </a:pPr>
            <a:r>
              <a:t>7. Dự án có các công việc như sau:</a:t>
            </a:r>
          </a:p>
          <a:p>
            <a:pPr marL="0" indent="0">
              <a:buNone/>
              <a:defRPr lang="en-us" sz="2600" cap="none"/>
            </a:pPr>
            <a:r>
              <a:t>A(1 | 0.6, 3 | 0.4, --) , </a:t>
            </a:r>
          </a:p>
          <a:p>
            <a:pPr marL="0" indent="0">
              <a:buNone/>
              <a:defRPr lang="en-us" sz="2600" cap="none"/>
            </a:pPr>
            <a:r>
              <a:t>B(2, --) , </a:t>
            </a:r>
          </a:p>
          <a:p>
            <a:pPr marL="0" indent="0">
              <a:buNone/>
              <a:defRPr lang="en-us" sz="2600" cap="none"/>
            </a:pPr>
            <a:r>
              <a:t>C(5 | 0.6, 6 | 0.4, --) , </a:t>
            </a:r>
          </a:p>
          <a:p>
            <a:pPr marL="0" indent="0">
              <a:buNone/>
              <a:defRPr lang="en-us" sz="2600" cap="none"/>
            </a:pPr>
            <a:r>
              <a:t>D(6 | 0.6, 7 | 0.4, AC)</a:t>
            </a:r>
          </a:p>
          <a:p>
            <a:pPr marL="0" indent="0">
              <a:buNone/>
              <a:defRPr lang="en-us" sz="2600" cap="none"/>
            </a:pPr>
          </a:p>
          <a:p>
            <a:pPr marL="0" indent="0">
              <a:buNone/>
              <a:defRPr lang="en-us" sz="2600" cap="none"/>
            </a:pPr>
            <a:r>
              <a:t>Hãy tính xác suất hoàn thành dự án này trong thời hạn 11 tháng ? </a:t>
            </a:r>
          </a:p>
          <a:p>
            <a:pPr marL="0" indent="0">
              <a:buNone/>
              <a:defRPr lang="en-us" sz="2600" cap="none"/>
            </a:pPr>
          </a:p>
          <a:p>
            <a:pPr marL="0" indent="0">
              <a:buNone/>
              <a:defRPr lang="en-us" sz="2600" cap="none"/>
            </a:pPr>
            <a:r>
              <a:t>Đáp án : P (Tdự án &lt;= 11) = 0.36</a:t>
            </a:r>
          </a:p>
          <a:p>
            <a:pPr marL="0" indent="0">
              <a:buNone/>
              <a:defRPr lang="en-us" sz="2600" cap="none"/>
            </a:pPr>
          </a:p>
        </p:txBody>
      </p:sp>
    </p:spTree>
  </p:cSld>
  <p:clrMapOvr>
    <a:masterClrMapping/>
  </p:clrMapOvr>
  <p:timing>
    <p:tnLst>
      <p:par>
        <p:cTn id="1" dur="indefinite" restart="never" nodeType="tmRoot"/>
      </p:par>
    </p:tnLst>
  </p:timing>
</p:sld>
</file>

<file path=ppt/slides/slide41.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gICAA8zMzADAwP8Af39/AAAAAAAAAAAAAAAAAAAAAAAAAAAAIQAAABgAAAAUAAAAaAEAAGgBAABgNgAAyCgAAAAAAAAmAAAACAAAAAEAAAAAAAAA"/>
              </a:ext>
            </a:extLst>
          </p:cNvSpPr>
          <p:nvPr>
            <p:ph type="body" idx="1"/>
          </p:nvPr>
        </p:nvSpPr>
        <p:spPr>
          <a:xfrm>
            <a:off x="228600" y="228600"/>
            <a:ext cx="8610600" cy="6400800"/>
          </a:xfrm>
        </p:spPr>
        <p:txBody>
          <a:bodyPr/>
          <a:lstStyle/>
          <a:p>
            <a:pPr marL="0" indent="0">
              <a:buNone/>
              <a:defRPr lang="en-us" sz="2600" cap="none"/>
            </a:pPr>
            <a:r>
              <a:t>8. Dự án có các công việc như sau:</a:t>
            </a:r>
          </a:p>
          <a:p>
            <a:pPr marL="0" indent="0">
              <a:buNone/>
              <a:defRPr lang="en-us" sz="2600" cap="none"/>
            </a:pPr>
            <a:r>
              <a:t>A(5 | 0.9, 7 | 0.1, --) , </a:t>
            </a:r>
          </a:p>
          <a:p>
            <a:pPr marL="0" indent="0">
              <a:buNone/>
              <a:defRPr lang="en-us" sz="2600" cap="none"/>
            </a:pPr>
            <a:r>
              <a:t>B(5, --) , </a:t>
            </a:r>
          </a:p>
          <a:p>
            <a:pPr marL="0" indent="0">
              <a:buNone/>
              <a:defRPr lang="en-us" sz="2600" cap="none"/>
            </a:pPr>
            <a:r>
              <a:t>C(5 | 0.8, 8 | 0.2, --) , </a:t>
            </a:r>
          </a:p>
          <a:p>
            <a:pPr marL="0" indent="0">
              <a:buNone/>
              <a:defRPr lang="en-us" sz="2600" cap="none"/>
            </a:pPr>
            <a:r>
              <a:t>D(5 | 0.8, 6 | 0.2, BC)</a:t>
            </a:r>
          </a:p>
          <a:p>
            <a:pPr marL="0" indent="0">
              <a:buNone/>
              <a:defRPr lang="en-us" sz="2600" cap="none"/>
            </a:pPr>
          </a:p>
          <a:p>
            <a:pPr marL="0" indent="0">
              <a:buNone/>
              <a:defRPr lang="en-us" sz="2600" cap="none"/>
            </a:pPr>
            <a:r>
              <a:t>Hãy tính xác suất hoàn thành dự án này trong thời hạn 12 tháng ? </a:t>
            </a:r>
          </a:p>
          <a:p>
            <a:pPr marL="0" indent="0">
              <a:buNone/>
              <a:defRPr lang="en-us" sz="2600" cap="none"/>
            </a:pPr>
          </a:p>
          <a:p>
            <a:pPr marL="0" indent="0">
              <a:buNone/>
              <a:defRPr lang="en-us" sz="2600" cap="none"/>
            </a:pPr>
            <a:r>
              <a:t>Đáp án : P (Tdự án &lt;= 12) = 0.8</a:t>
            </a:r>
          </a:p>
          <a:p>
            <a:pPr marL="0" indent="0">
              <a:buNone/>
              <a:defRPr lang="en-us" sz="2600" cap="none"/>
            </a:pPr>
          </a:p>
        </p:txBody>
      </p:sp>
    </p:spTree>
  </p:cSld>
  <p:clrMapOvr>
    <a:masterClrMapping/>
  </p:clrMapOvr>
  <p:timing>
    <p:tnLst>
      <p:par>
        <p:cTn id="1" dur="indefinite" restart="never" nodeType="tmRoot"/>
      </p:par>
    </p:tnLst>
  </p:timing>
</p:sld>
</file>

<file path=ppt/slides/slide42.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gICAA8zMzADAwP8Af39/AAAAAAAAAAAAAAAAAAAAAAAAAAAAIQAAABgAAAAUAAAAaAEAAGgBAABgNgAAyCgAAAAAAAAmAAAACAAAAAEAAAAAAAAA"/>
              </a:ext>
            </a:extLst>
          </p:cNvSpPr>
          <p:nvPr>
            <p:ph type="body" idx="1"/>
          </p:nvPr>
        </p:nvSpPr>
        <p:spPr>
          <a:xfrm>
            <a:off x="228600" y="228600"/>
            <a:ext cx="8610600" cy="6400800"/>
          </a:xfrm>
        </p:spPr>
        <p:txBody>
          <a:bodyPr/>
          <a:lstStyle/>
          <a:p>
            <a:pPr marL="0" indent="0">
              <a:buNone/>
              <a:defRPr lang="en-us" sz="2600" cap="none"/>
            </a:pPr>
            <a:r>
              <a:t>9. Dự án có các công việc như sau:</a:t>
            </a:r>
          </a:p>
          <a:p>
            <a:pPr marL="0" indent="0">
              <a:buNone/>
              <a:defRPr lang="en-us" sz="2600" cap="none"/>
            </a:pPr>
            <a:r>
              <a:t>A(4 | 0.6, 5 | 0.4, --) , </a:t>
            </a:r>
          </a:p>
          <a:p>
            <a:pPr marL="0" indent="0">
              <a:buNone/>
              <a:defRPr lang="en-us" sz="2600" cap="none"/>
            </a:pPr>
            <a:r>
              <a:t>B(5 | 0.7, 6 | 0.3, A) , </a:t>
            </a:r>
          </a:p>
          <a:p>
            <a:pPr marL="0" indent="0">
              <a:buNone/>
              <a:defRPr lang="en-us" sz="2600" cap="none"/>
            </a:pPr>
            <a:r>
              <a:t>C(4 | 0.9, 7 | 0.1, --) , </a:t>
            </a:r>
          </a:p>
          <a:p>
            <a:pPr marL="0" indent="0">
              <a:buNone/>
              <a:defRPr lang="en-us" sz="2600" cap="none"/>
            </a:pPr>
            <a:r>
              <a:t>D(4 | 0.8, 5 | 0.2, A)</a:t>
            </a:r>
          </a:p>
          <a:p>
            <a:pPr marL="0" indent="0">
              <a:buNone/>
              <a:defRPr lang="en-us" sz="2600" cap="none"/>
            </a:pPr>
          </a:p>
          <a:p>
            <a:pPr marL="0" indent="0">
              <a:buNone/>
              <a:defRPr lang="en-us" sz="2600" cap="none"/>
            </a:pPr>
            <a:r>
              <a:t>Hãy tính xác suất hoàn thành dự án này trong thời hạn 9 tháng ? </a:t>
            </a:r>
          </a:p>
          <a:p>
            <a:pPr marL="0" indent="0">
              <a:buNone/>
              <a:defRPr lang="en-us" sz="2600" cap="none"/>
            </a:pPr>
          </a:p>
          <a:p>
            <a:pPr marL="0" indent="0">
              <a:buNone/>
              <a:defRPr lang="en-us" sz="2600" cap="none"/>
            </a:pPr>
            <a:r>
              <a:t>Đáp án : P (Tdự án &lt;= 9) = 0.42</a:t>
            </a:r>
          </a:p>
          <a:p>
            <a:pPr marL="0" indent="0">
              <a:buNone/>
              <a:defRPr lang="en-us" sz="2600" cap="none"/>
            </a:pPr>
          </a:p>
        </p:txBody>
      </p:sp>
    </p:spTree>
  </p:cSld>
  <p:clrMapOvr>
    <a:masterClrMapping/>
  </p:clrMapOvr>
  <p:timing>
    <p:tnLst>
      <p:par>
        <p:cTn id="1" dur="indefinite" restart="never" nodeType="tmRoot"/>
      </p:par>
    </p:tnLst>
  </p:timing>
</p:sld>
</file>

<file path=ppt/slides/slide43.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AAAABQAAAAEAAAAAAAAAAAAAAAAAAAAAAAAAAAAAAAAAAAAAAAAAAAAAAAJ/f38AgICAA8zMzADAwP8Af39/AAAAAAAAAAAAAAAAAAAAAAAAAAAAIQAAABgAAAAUAAAAaAEAAGgBAABgNgAAyCgAAAAAAAAmAAAACAAAAAEAAAAAAAAA"/>
              </a:ext>
            </a:extLst>
          </p:cNvSpPr>
          <p:nvPr>
            <p:ph type="body" idx="1"/>
          </p:nvPr>
        </p:nvSpPr>
        <p:spPr>
          <a:xfrm>
            <a:off x="228600" y="228600"/>
            <a:ext cx="8610600" cy="6400800"/>
          </a:xfrm>
        </p:spPr>
        <p:txBody>
          <a:bodyPr/>
          <a:lstStyle/>
          <a:p>
            <a:pPr marL="0" indent="0">
              <a:buNone/>
              <a:defRPr lang="en-us" sz="2600" cap="none"/>
            </a:pPr>
            <a:r>
              <a:t>10. Dự án có các công việc như sau:</a:t>
            </a:r>
          </a:p>
          <a:p>
            <a:pPr marL="0" indent="0">
              <a:buNone/>
              <a:defRPr lang="en-us" sz="2600" cap="none"/>
            </a:pPr>
            <a:r>
              <a:t>A(2 | 0.7, 4 | 0.3, --) , </a:t>
            </a:r>
          </a:p>
          <a:p>
            <a:pPr marL="0" indent="0">
              <a:buNone/>
              <a:defRPr lang="en-us" sz="2600" cap="none"/>
            </a:pPr>
            <a:r>
              <a:t>B(2 | 0.9, 4 | 0.1, --) , </a:t>
            </a:r>
          </a:p>
          <a:p>
            <a:pPr marL="0" indent="0">
              <a:buNone/>
              <a:defRPr lang="en-us" sz="2600" cap="none"/>
            </a:pPr>
            <a:r>
              <a:t>C(3, B) , </a:t>
            </a:r>
          </a:p>
          <a:p>
            <a:pPr marL="0" indent="0">
              <a:buNone/>
              <a:defRPr lang="en-us" sz="2600" cap="none"/>
            </a:pPr>
            <a:r>
              <a:t>D(3 | 0.8, 5 | 0.2, B)</a:t>
            </a:r>
          </a:p>
          <a:p>
            <a:pPr marL="0" indent="0">
              <a:buNone/>
              <a:defRPr lang="en-us" sz="2600" cap="none"/>
            </a:pPr>
          </a:p>
          <a:p>
            <a:pPr marL="0" indent="0">
              <a:buNone/>
              <a:defRPr lang="en-us" sz="2600" cap="none"/>
            </a:pPr>
            <a:r>
              <a:t>Hãy tính xác suất hoàn thành dự án này trong thời hạn 6 tháng ? </a:t>
            </a:r>
          </a:p>
          <a:p>
            <a:pPr marL="0" indent="0">
              <a:buNone/>
              <a:defRPr lang="en-us" sz="2600" cap="none"/>
            </a:pPr>
          </a:p>
          <a:p>
            <a:pPr marL="0" indent="0">
              <a:buNone/>
              <a:defRPr lang="en-us" sz="2600" cap="none"/>
            </a:pPr>
            <a:r>
              <a:t>Đáp án : P (Tdự án &lt;= 6) = 0.72</a:t>
            </a:r>
          </a:p>
          <a:p>
            <a:pPr marL="0" indent="0">
              <a:buNone/>
              <a:defRPr lang="en-us" sz="2600" cap="none"/>
            </a:pPr>
          </a:p>
        </p:txBody>
      </p:sp>
    </p:spTree>
  </p:cSld>
  <p:clrMapOvr>
    <a:masterClrMapping/>
  </p:clrMapOvr>
  <p:timing>
    <p:tnLst>
      <p:par>
        <p:cTn id="1" dur="indefinite" restart="never" nodeType="tmRoot"/>
      </p:par>
    </p:tnLst>
  </p:timing>
</p:sld>
</file>

<file path=ppt/slides/slide44.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TextBox 1"/>
          <p:cNvSpPr>
            <a:extLst>
              <a:ext uri="smNativeData">
                <pr:smNativeData xmlns:pr="smNativeData" xmlns="smNativeData" val="SMDATA_15_uOWnaBMAAAAlAAAAZAAAAE0AAAAAkAAAAEgAAACQAAAASAAAAAAAAAAAAAAAAAAAAAEAAABQAAAAAAAAAAAA4D8AAAAAAADgPwAAAAAAAOA/AAAAAAAA4D8AAAAAAADgPwAAAAAAAOA/AAAAAAAA4D8AAAAAAADgPwAAAAAAAOA/AAAAAAAA4D8CAAAAjAAAAAEAAAAAAAAA///MAP///wgAAAAAAAAAAAAAAAAAAAAAAAAAAAAAAAAAAAAAeAAAAAEAAABAAAAAAAAAAAAAAABaAAAAAAAAAAAAAAAAAAAAAAAAAAAAAAAAAAAAAAAAAAAAAAAAAAAAAAAAAAAAAAAAAAAAAAAAAAAAAAAAAAAAAAAAAAAAAAAAAAAAFAAAADwAAAABAAAAAAAAAAAAAAkPAAAAAQAAACMAAAAjAAAAIwAAAB4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MAP///wEAAAAAAAAAAAAAAAAAAAAAAAAAAAAAAAAAAAAAAAAAAAAAAAJ/f38AgICAA8zMzADAwP8Af39/AAAAAAAAAAAAAAAAAAAAAAAAAAAAIQAAABgAAAAUAAAAGAYAAOAQAACgMgAAcBQAAAAgAAAmAAAACAAAAP//////////"/>
              </a:ext>
            </a:extLst>
          </p:cNvSpPr>
          <p:nvPr/>
        </p:nvSpPr>
        <p:spPr>
          <a:xfrm>
            <a:off x="990600" y="2743200"/>
            <a:ext cx="7239000" cy="579120"/>
          </a:xfrm>
          <a:prstGeom prst="rect">
            <a:avLst/>
          </a:prstGeom>
          <a:solidFill>
            <a:srgbClr val="FFFFCC"/>
          </a:solidFill>
          <a:ln w="9525" cap="flat" cmpd="sng" algn="ctr">
            <a:solidFill>
              <a:schemeClr val="tx1"/>
            </a:solidFill>
            <a:prstDash val="solid"/>
            <a:headEnd type="none"/>
            <a:tailEnd type="none"/>
          </a:ln>
          <a:effectLst/>
        </p:spPr>
        <p:txBody>
          <a:bodyPr vert="horz" wrap="square" lIns="91440" tIns="45720" rIns="91440" bIns="45720" numCol="1" spcCol="215900" anchor="t"/>
          <a:lstStyle/>
          <a:p>
            <a:pPr algn="ctr">
              <a:defRPr lang="en-us"/>
            </a:pPr>
            <a:r>
              <a:rPr lang="en-us" sz="3200" b="1" cap="none">
                <a:solidFill>
                  <a:srgbClr val="FF0000"/>
                </a:solidFill>
                <a:latin typeface="Arial Unicode MS" pitchFamily="2" charset="0"/>
                <a:ea typeface="Arial Unicode MS" pitchFamily="2" charset="0"/>
                <a:cs typeface="Arial Unicode MS" pitchFamily="2" charset="0"/>
              </a:rPr>
              <a:t>CHỌN PHƯƠNG ÁN</a:t>
            </a:r>
            <a:endParaRPr lang="en-us" sz="3200" b="1" cap="none">
              <a:solidFill>
                <a:srgbClr val="FF0000"/>
              </a:solidFill>
              <a:latin typeface="Arial Unicode MS" pitchFamily="2" charset="0"/>
              <a:ea typeface="Arial Unicode MS" pitchFamily="2" charset="0"/>
              <a:cs typeface="Arial Unicode MS" pitchFamily="2" charset="0"/>
            </a:endParaRPr>
          </a:p>
        </p:txBody>
      </p:sp>
    </p:spTree>
  </p:cSld>
  <p:clrMapOvr>
    <a:masterClrMapping/>
  </p:clrMapOvr>
  <p:timing>
    <p:tnLst>
      <p:par>
        <p:cTn id="1" dur="indefinite" restart="never" nodeType="tmRoot"/>
      </p:par>
    </p:tnLst>
  </p:timing>
</p:sld>
</file>

<file path=ppt/slides/slide4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graphicFrame>
        <p:nvGraphicFramePr>
          <p:cNvPr id="2" name=""/>
          <p:cNvGraphicFramePr>
            <a:graphicFrameLocks noGrp="1"/>
          </p:cNvGraphicFramePr>
          <p:nvPr/>
        </p:nvGraphicFramePr>
        <p:xfrm>
          <a:off x="228600" y="76200"/>
          <a:ext cx="8763000" cy="2771140"/>
        </p:xfrm>
        <a:graphic>
          <a:graphicData uri="http://schemas.openxmlformats.org/drawingml/2006/table">
            <a:tbl>
              <a:tblPr>
                <a:noFill/>
              </a:tblPr>
              <a:tblGrid>
                <a:gridCol w="1532255"/>
                <a:gridCol w="739775"/>
                <a:gridCol w="1530350"/>
                <a:gridCol w="696595"/>
                <a:gridCol w="1460500"/>
                <a:gridCol w="694055"/>
                <a:gridCol w="1416050"/>
                <a:gridCol w="693420"/>
              </a:tblGrid>
              <a:tr h="351155">
                <a:tc gridSpan="8">
                  <a:txBody>
                    <a:bodyPr wrap="square" numCol="1"/>
                    <a:lstStyle/>
                    <a:p>
                      <a:pPr marL="0" marR="0" indent="0" algn="ctr"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Mức độ thỏa mãn đối với…</a:t>
                      </a:r>
                      <a:endParaRPr lang="en-us" sz="2800" cap="none"/>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tc hMerge="1">
                  <a:txBody>
                    <a:bodyPr/>
                    <a:lstStyle/>
                    <a:p/>
                  </a:txBody>
                  <a:tcPr/>
                </a:tc>
                <a:extLst>
                  <a:ext uri="smNativeData">
                    <pr:rowheight xmlns="" xmlns:pr="smNativeData" dt="1755833784" type="min" val="351155"/>
                  </a:ext>
                </a:extLst>
              </a:tr>
              <a:tr h="584200">
                <a:tc>
                  <a:txBody>
                    <a:bodyPr wrap="square" numCol="1"/>
                    <a:lstStyle/>
                    <a:p>
                      <a:pPr marL="0" marR="0" indent="0" algn="l" defTabSz="914400">
                        <a:lnSpc>
                          <a:spcPct val="100000"/>
                        </a:lnSpc>
                        <a:spcBef>
                          <a:spcPts val="0"/>
                        </a:spcBef>
                        <a:spcAft>
                          <a:spcPts val="0"/>
                        </a:spcAft>
                        <a:buNone/>
                        <a:tabLst/>
                        <a:defRPr lang="en-us"/>
                      </a:pPr>
                      <a:r>
                        <a:rPr lang="en-us" b="1" i="1" cap="none">
                          <a:solidFill>
                            <a:srgbClr val="FF3300"/>
                          </a:solidFill>
                          <a:latin typeface="Times New Roman" pitchFamily="1" charset="0"/>
                          <a:ea typeface="Arial" pitchFamily="2" charset="0"/>
                          <a:cs typeface="Times New Roman" pitchFamily="1" charset="0"/>
                        </a:rPr>
                        <a:t>Chức năng</a:t>
                      </a:r>
                      <a:endParaRPr lang="en-us" b="1" i="1" cap="none">
                        <a:solidFill>
                          <a:srgbClr val="FF3300"/>
                        </a:solidFill>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i="1" cap="none">
                          <a:latin typeface="Times New Roman" pitchFamily="1" charset="0"/>
                          <a:ea typeface="Arial" pitchFamily="2" charset="0"/>
                          <a:cs typeface="Times New Roman" pitchFamily="1" charset="0"/>
                        </a:rPr>
                        <a:t>Hệsố</a:t>
                      </a:r>
                      <a:endParaRPr lang="en-us" i="1" cap="none">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b="1" i="1" cap="none">
                          <a:solidFill>
                            <a:srgbClr val="FF3300"/>
                          </a:solidFill>
                          <a:latin typeface="Times New Roman" pitchFamily="1" charset="0"/>
                          <a:ea typeface="Arial" pitchFamily="2" charset="0"/>
                          <a:cs typeface="Times New Roman" pitchFamily="1" charset="0"/>
                        </a:rPr>
                        <a:t>Chi phí ($)</a:t>
                      </a:r>
                      <a:endParaRPr lang="en-us" b="1" i="1" cap="none">
                        <a:solidFill>
                          <a:srgbClr val="FF3300"/>
                        </a:solidFill>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i="1" cap="none">
                          <a:latin typeface="Times New Roman" pitchFamily="1" charset="0"/>
                          <a:ea typeface="Arial" pitchFamily="2" charset="0"/>
                          <a:cs typeface="Times New Roman" pitchFamily="1" charset="0"/>
                        </a:rPr>
                        <a:t>Hệsố</a:t>
                      </a:r>
                      <a:endParaRPr lang="en-us" i="1" cap="none">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b="1" i="1" cap="none">
                          <a:solidFill>
                            <a:srgbClr val="FF3300"/>
                          </a:solidFill>
                          <a:latin typeface="Times New Roman" pitchFamily="1" charset="0"/>
                          <a:ea typeface="Arial" pitchFamily="2" charset="0"/>
                          <a:cs typeface="Times New Roman" pitchFamily="1" charset="0"/>
                        </a:rPr>
                        <a:t>Thời gian</a:t>
                      </a:r>
                      <a:r>
                        <a:rPr lang="en-us" i="1" cap="none">
                          <a:latin typeface="Times New Roman" pitchFamily="1" charset="0"/>
                          <a:ea typeface="Arial" pitchFamily="2" charset="0"/>
                          <a:cs typeface="Times New Roman" pitchFamily="1" charset="0"/>
                        </a:rPr>
                        <a:t> </a:t>
                      </a:r>
                      <a:endParaRPr lang="en-us" i="1" cap="none">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i="1" cap="none">
                          <a:latin typeface="Times New Roman" pitchFamily="1" charset="0"/>
                          <a:ea typeface="Arial" pitchFamily="2" charset="0"/>
                          <a:cs typeface="Times New Roman" pitchFamily="1" charset="0"/>
                        </a:rPr>
                        <a:t>Hệsố</a:t>
                      </a:r>
                      <a:endParaRPr lang="en-us" i="1" cap="none">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b="1" i="1" cap="none">
                          <a:solidFill>
                            <a:srgbClr val="FF3300"/>
                          </a:solidFill>
                          <a:latin typeface="Times New Roman" pitchFamily="1" charset="0"/>
                          <a:ea typeface="Arial" pitchFamily="2" charset="0"/>
                          <a:cs typeface="Times New Roman" pitchFamily="1" charset="0"/>
                        </a:rPr>
                        <a:t>Huấn luyện</a:t>
                      </a:r>
                      <a:endParaRPr lang="en-us" b="1" i="1" cap="none">
                        <a:solidFill>
                          <a:srgbClr val="FF3300"/>
                        </a:solidFill>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i="1" cap="none">
                          <a:latin typeface="Times New Roman" pitchFamily="1" charset="0"/>
                          <a:ea typeface="Arial" pitchFamily="2" charset="0"/>
                          <a:cs typeface="Times New Roman" pitchFamily="1" charset="0"/>
                        </a:rPr>
                        <a:t>Hệsố</a:t>
                      </a:r>
                      <a:endParaRPr lang="en-us" i="1" cap="none">
                        <a:latin typeface="Times New Roman" pitchFamily="1" charset="0"/>
                        <a:ea typeface="Arial" pitchFamily="2" charset="0"/>
                        <a:cs typeface="Times New Roman" pitchFamily="1" charset="0"/>
                      </a:endParaRPr>
                    </a:p>
                  </a:txBody>
                  <a:tcPr marL="90170" marR="90170" marT="45085" marB="45085" vert="horz" anchor="ctr">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584200"/>
                  </a:ext>
                </a:extLst>
              </a:tr>
              <a:tr h="352425">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Đầy đủ</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5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0 – 25K</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5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0 – 3 tháng</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5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0 – 2 Tuần</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5</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52425"/>
                  </a:ext>
                </a:extLst>
              </a:tr>
              <a:tr h="352425">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Hầu hết</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4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 25K – 50K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4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&gt;3 – 6 tháng</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4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&gt;2 – 4 Tuần</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4</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52425"/>
                  </a:ext>
                </a:extLst>
              </a:tr>
              <a:tr h="352425">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Một vài</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3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 50K – 75K</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3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&gt;6 – 9 tháng</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3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&gt;4 – 6 Tuần</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3</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52425"/>
                  </a:ext>
                </a:extLst>
              </a:tr>
              <a:tr h="352425">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Một ít</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2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 75K– 100K</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2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&gt;9 –12 tháng</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2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&gt;6 – 8 Tuần</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2</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52425"/>
                  </a:ext>
                </a:extLst>
              </a:tr>
              <a:tr h="352425">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Không có</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1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 100K</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1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&gt;12 tháng</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1 </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&gt;8 Tuần</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tc>
                  <a:txBody>
                    <a:bodyPr wrap="square" numCol="1"/>
                    <a:lstStyle/>
                    <a:p>
                      <a:pPr marL="0" marR="0" indent="0" algn="l" defTabSz="914400">
                        <a:lnSpc>
                          <a:spcPct val="100000"/>
                        </a:lnSpc>
                        <a:spcBef>
                          <a:spcPts val="0"/>
                        </a:spcBef>
                        <a:spcAft>
                          <a:spcPts val="0"/>
                        </a:spcAft>
                        <a:buNone/>
                        <a:tabLst/>
                        <a:defRPr lang="en-us"/>
                      </a:pPr>
                      <a:r>
                        <a:rPr lang="en-us" cap="none">
                          <a:latin typeface="Times New Roman" pitchFamily="1" charset="0"/>
                          <a:ea typeface="Arial" pitchFamily="2" charset="0"/>
                          <a:cs typeface="Times New Roman" pitchFamily="1" charset="0"/>
                        </a:rPr>
                        <a:t>1</a:t>
                      </a:r>
                      <a:endParaRPr lang="en-us" sz="2800" cap="none"/>
                    </a:p>
                  </a:txBody>
                  <a:tcPr marL="90170" marR="90170" marT="45085" marB="45085" vert="horz">
                    <a:lnL w="12700" cap="flat" cmpd="sng" algn="ctr">
                      <a:solidFill>
                        <a:srgbClr val="000000"/>
                      </a:solidFill>
                      <a:prstDash val="solid"/>
                      <a:headEnd type="none"/>
                      <a:tailEnd type="none"/>
                    </a:lnL>
                    <a:lnR w="12700" cap="flat" cmpd="sng" algn="ctr">
                      <a:solidFill>
                        <a:srgbClr val="000000"/>
                      </a:solidFill>
                      <a:prstDash val="solid"/>
                      <a:headEnd type="none"/>
                      <a:tailEnd type="none"/>
                    </a:lnR>
                    <a:lnT w="12700" cap="flat" cmpd="sng" algn="ctr">
                      <a:solidFill>
                        <a:srgbClr val="000000"/>
                      </a:solidFill>
                      <a:prstDash val="solid"/>
                      <a:headEnd type="none"/>
                      <a:tailEnd type="none"/>
                    </a:lnT>
                    <a:lnB w="12700" cap="flat" cmpd="sng" algn="ctr">
                      <a:solidFill>
                        <a:srgbClr val="000000"/>
                      </a:solidFill>
                      <a:prstDash val="solid"/>
                      <a:headEnd type="none"/>
                      <a:tailEnd type="none"/>
                    </a:lnB>
                    <a:lnTlToBr>
                      <a:noFill/>
                    </a:lnTlToBr>
                    <a:lnBlToTr>
                      <a:noFill/>
                    </a:lnBlToTr>
                    <a:noFill/>
                  </a:tcPr>
                </a:tc>
                <a:extLst>
                  <a:ext uri="smNativeData">
                    <pr:rowheight xmlns="" xmlns:pr="smNativeData" dt="1755833784" type="min" val="352425"/>
                  </a:ext>
                </a:extLst>
              </a:tr>
            </a:tbl>
          </a:graphicData>
        </a:graphic>
      </p:graphicFrame>
      <p:sp>
        <p:nvSpPr>
          <p:cNvPr id="3" name="Rectangle 376"/>
          <p:cNvSpPr>
            <a:extLst>
              <a:ext uri="smNativeData">
                <pr:smNativeData xmlns:pr="smNativeData" xmlns="smNativeData" val="SMDATA_15_uOWnaBMAAAAlAAAAZAAAAA0AAAAAkAAAAEgAAACQAAAASAAAAAAAAAAB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NIXtx4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8AAAALATAABAOAAAsykAABAAAAAmAAAACAAAAP//////////"/>
              </a:ext>
            </a:extLst>
          </p:cNvSpPr>
          <p:nvPr/>
        </p:nvSpPr>
        <p:spPr>
          <a:xfrm>
            <a:off x="152400" y="3200400"/>
            <a:ext cx="8991600" cy="3578225"/>
          </a:xfrm>
          <a:prstGeom prst="rect">
            <a:avLst/>
          </a:prstGeom>
          <a:noFill/>
          <a:ln>
            <a:noFill/>
          </a:ln>
          <a:effectLst/>
        </p:spPr>
        <p:txBody>
          <a:bodyPr vert="horz" wrap="square" lIns="91440" tIns="45720" rIns="91440" bIns="45720" numCol="1" spcCol="215900" anchor="ctr"/>
          <a:lstStyle/>
          <a:p>
            <a:pPr>
              <a:defRPr lang="en-us"/>
            </a:pPr>
            <a:r>
              <a:rPr lang="en-us" cap="none">
                <a:solidFill>
                  <a:schemeClr val="accent2"/>
                </a:solidFill>
              </a:rPr>
              <a:t>Các trọng số: - xử lý thời gian thực: 18, - tìm kiếm: 18, - cập nhật tự động: 14, - chi phí phần cứng: 15, chi phí phần mềm: 20, thời gian thực hiện: 10, huấn luyện: 5</a:t>
            </a:r>
            <a:endParaRPr lang="en-us" cap="none">
              <a:solidFill>
                <a:schemeClr val="accent2"/>
              </a:solidFill>
            </a:endParaRPr>
          </a:p>
          <a:p>
            <a:pPr>
              <a:defRPr lang="en-us"/>
            </a:pPr>
            <a:r>
              <a:rPr lang="en-us" i="1" cap="none"/>
              <a:t>Pa 1</a:t>
            </a:r>
            <a:r>
              <a:t>: Có đầy đủ chức năng xử lý theo thời gian thực, có một vài chức năng tìm kiếm, và không có chức năng cập nhật dữ liệu tự động. Chi phí cho phần cứng là 30.000 (30K), cho phần mềm là 35K, thời gian thực hiện dự án tối đa là 6 tháng, và thời gian huấn luyện là 2 tuần.</a:t>
            </a:r>
          </a:p>
          <a:p>
            <a:pPr>
              <a:defRPr lang="en-us"/>
            </a:pPr>
            <a:r>
              <a:rPr lang="en-us" i="1" cap="none"/>
              <a:t>Pa 2</a:t>
            </a:r>
            <a:r>
              <a:t>: Có đầy đủ chức năng xử lý thời gian thực, có đầy đủ chức năng tìm kiếm, và có một ít chức năng cập nhật dữ liệu tự động. Chi phí cho phần cứng là 50K, cho phần mềm là 55K, thời gian thực hiện dự án là trên 6 tháng, và thời gian huấn luyện là trên 2 tuần.</a:t>
            </a:r>
            <a:endParaRPr lang="en-us" i="1" cap="none"/>
          </a:p>
          <a:p>
            <a:pPr>
              <a:defRPr lang="en-us"/>
            </a:pPr>
            <a:r>
              <a:rPr lang="en-us" i="1" cap="none"/>
              <a:t>Pa 3</a:t>
            </a:r>
            <a:r>
              <a:t>: Có một vài chức năng xử lý thời gian thực, có hầu hết các chức năng tìm kiếm, và có tất cả các chức năng cập nhật dữ liệu tự động. Chi phí cho phần cứng là 45K, cho phần mềm là 65K, thời gian thực hiện dự án là trên 9 tháng, và thời gian huấn luyện là 4 tuần. </a:t>
            </a:r>
          </a:p>
        </p:txBody>
      </p:sp>
    </p:spTree>
  </p:cSld>
  <p:clrMapOvr>
    <a:masterClrMapping/>
  </p:clrMapOvr>
  <p:timing>
    <p:tnLst>
      <p:par>
        <p:cTn id="1" dur="indefinite" restart="never" nodeType="tmRoot"/>
      </p:par>
    </p:tnLst>
  </p:timing>
</p:sld>
</file>

<file path=ppt/slides/slide5.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GgBAABgNgAAyCgAAAAAAAAmAAAACAAAAH1w////////"/>
              </a:ext>
            </a:extLst>
          </p:cNvSpPr>
          <p:nvPr>
            <p:ph type="body" idx="1"/>
          </p:nvPr>
        </p:nvSpPr>
        <p:spPr>
          <a:xfrm>
            <a:off x="228600" y="228600"/>
            <a:ext cx="8610600" cy="6400800"/>
          </a:xfrm>
          <a:noFill/>
          <a:ln>
            <a:noFill/>
          </a:ln>
          <a:effectLst/>
        </p:spPr>
        <p:txBody>
          <a:bodyPr vert="horz" wrap="square" lIns="91440" tIns="45720" rIns="91440" bIns="45720" numCol="1" spcCol="215900" anchor="t">
            <a:prstTxWarp prst="textNoShape">
              <a:avLst/>
            </a:prstTxWarp>
          </a:bodyPr>
          <a:lstStyle/>
          <a:p>
            <a:pPr marL="0" indent="0">
              <a:buNone/>
              <a:defRPr lang="en-us" sz="2600" cap="none"/>
            </a:pPr>
            <a:r>
              <a:rPr lang="en-us" cap="none">
                <a:solidFill>
                  <a:srgbClr val="C00000"/>
                </a:solidFill>
                <a:effectLst>
                  <a:outerShdw dist="63500" dir="3600000" algn="tl" rotWithShape="0">
                    <a:srgbClr val="000000">
                      <a:alpha val="40000"/>
                    </a:srgbClr>
                  </a:outerShdw>
                </a:effectLst>
              </a:rPr>
              <a:t>WBS 1</a:t>
            </a:r>
            <a:r>
              <a:t>: Dự án tổ chức sự kiện hội thảo khoa học</a:t>
            </a:r>
          </a:p>
          <a:p>
            <a:pPr marL="0" indent="0">
              <a:buNone/>
              <a:defRPr lang="en-us" sz="2600" cap="none"/>
            </a:pPr>
            <a:r>
              <a:t>Yêu cầu: Vẽ WBS cho dự án tổ chức một hội thảo khoa học với khoảng 200 người tham dự.Các hạng mục chính:</a:t>
            </a:r>
          </a:p>
          <a:p>
            <a:pPr marL="0" indent="0">
              <a:buNone/>
              <a:defRPr lang="en-us" sz="2600" cap="none"/>
            </a:pPr>
            <a:r>
              <a:t>1.Chuẩn bị trước sự kiện (xác định chủ đề, mời diễn giả, đăng ký người tham dự)</a:t>
            </a:r>
          </a:p>
          <a:p>
            <a:pPr marL="0" indent="0">
              <a:buNone/>
              <a:defRPr lang="en-us" sz="2600" cap="none"/>
            </a:pPr>
            <a:r>
              <a:t>2.Địa điểm &amp; hậu cần (thuê hội trường, trang thiết bị, ăn uống)</a:t>
            </a:r>
          </a:p>
          <a:p>
            <a:pPr marL="0" indent="0">
              <a:buNone/>
              <a:defRPr lang="en-us" sz="2600" cap="none"/>
            </a:pPr>
            <a:r>
              <a:t>3.Truyền thông &amp; quảng bá (thiết kế poster, website sự kiện, email mời)</a:t>
            </a:r>
          </a:p>
          <a:p>
            <a:pPr marL="0" indent="0">
              <a:buNone/>
              <a:defRPr lang="en-us" sz="2600" cap="none"/>
            </a:pPr>
            <a:r>
              <a:t>4.Tổ chức trong ngày diễn ra (đón tiếp, hỗ trợ kỹ thuật, điều phối chương trình)</a:t>
            </a:r>
          </a:p>
          <a:p>
            <a:pPr marL="0" indent="0">
              <a:buNone/>
              <a:defRPr lang="en-us" sz="2600" cap="none"/>
            </a:pPr>
            <a:r>
              <a:t>5.Kết thúc sự kiện (thu thập phản hồi, báo cáo tổng kết, thanh toán chi phí)</a:t>
            </a:r>
          </a:p>
          <a:p>
            <a:pPr marL="0" indent="0">
              <a:buNone/>
              <a:defRPr lang="en-us" sz="2600" cap="none"/>
            </a:pPr>
          </a:p>
          <a:p>
            <a:pPr marL="0" indent="0">
              <a:buNone/>
              <a:defRPr lang="en-us" sz="2600" cap="none"/>
            </a:pPr>
            <a:r>
              <a:t>Vẽ WBS dạng cây phân cấp (tree structure) có ít nhất 3 cấp độ (Hạng mục → Công việc → Nhiệm vụ chi tiết).</a:t>
            </a:r>
          </a:p>
        </p:txBody>
      </p:sp>
    </p:spTree>
  </p:cSld>
  <p:clrMapOvr>
    <a:masterClrMapping/>
  </p:clrMapOvr>
  <p:timing>
    <p:tnLst>
      <p:par>
        <p:cTn id="1" dur="indefinite" restart="never" nodeType="tmRoot"/>
      </p:par>
    </p:tnLst>
  </p:timing>
</p:sld>
</file>

<file path=ppt/slides/slide6.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GgBAABgNgAAyCgAAAAAAAAmAAAACAAAAH1w////////"/>
              </a:ext>
            </a:extLst>
          </p:cNvSpPr>
          <p:nvPr>
            <p:ph type="body" idx="1"/>
          </p:nvPr>
        </p:nvSpPr>
        <p:spPr>
          <a:xfrm>
            <a:off x="228600" y="228600"/>
            <a:ext cx="8610600" cy="6400800"/>
          </a:xfrm>
          <a:noFill/>
          <a:ln>
            <a:noFill/>
          </a:ln>
          <a:effectLst/>
        </p:spPr>
        <p:txBody>
          <a:bodyPr vert="horz" wrap="square" lIns="91440" tIns="45720" rIns="91440" bIns="45720" numCol="1" spcCol="215900" anchor="t">
            <a:prstTxWarp prst="textNoShape">
              <a:avLst/>
            </a:prstTxWarp>
          </a:bodyPr>
          <a:lstStyle/>
          <a:p>
            <a:pPr marL="0" indent="0">
              <a:buNone/>
              <a:defRPr lang="en-us" sz="2600" cap="none"/>
            </a:pPr>
            <a:r>
              <a:rPr lang="en-us" cap="none">
                <a:solidFill>
                  <a:srgbClr val="C00000"/>
                </a:solidFill>
                <a:effectLst>
                  <a:outerShdw dist="63500" dir="3600000" algn="tl" rotWithShape="0">
                    <a:srgbClr val="000000">
                      <a:alpha val="40000"/>
                    </a:srgbClr>
                  </a:outerShdw>
                </a:effectLst>
              </a:rPr>
              <a:t>WBS 2</a:t>
            </a:r>
            <a:r>
              <a:t>: Dự án phát triển website bán hàng trực tuyến</a:t>
            </a:r>
          </a:p>
          <a:p>
            <a:pPr marL="0" indent="0">
              <a:buNone/>
              <a:defRPr lang="en-us" sz="2600" cap="none"/>
            </a:pPr>
            <a:r>
              <a:t>Yêu cầu: Vẽ WBS cho dự án.  Các hạng mục chính:</a:t>
            </a:r>
          </a:p>
          <a:p>
            <a:pPr marL="0" indent="0">
              <a:buNone/>
              <a:defRPr lang="en-us" sz="2600" cap="none"/>
            </a:pPr>
          </a:p>
          <a:p>
            <a:pPr marL="0" indent="0">
              <a:buNone/>
              <a:defRPr lang="en-us" sz="2600" cap="none"/>
            </a:pPr>
            <a:r>
              <a:t>1.Phân tích yêu cầu &amp; thiết kế hệ thống</a:t>
            </a:r>
          </a:p>
          <a:p>
            <a:pPr marL="0" indent="0">
              <a:buNone/>
              <a:defRPr lang="en-us" sz="2600" cap="none"/>
            </a:pPr>
            <a:r>
              <a:t>2.Phát triển front-end (giao diện người dùng)</a:t>
            </a:r>
          </a:p>
          <a:p>
            <a:pPr marL="0" indent="0">
              <a:buNone/>
              <a:defRPr lang="en-us" sz="2600" cap="none"/>
            </a:pPr>
            <a:r>
              <a:t>3.Phát triển back-end (xử lý đơn hàng, giỏ hàng, thanh toán)</a:t>
            </a:r>
          </a:p>
          <a:p>
            <a:pPr marL="0" indent="0">
              <a:buNone/>
              <a:defRPr lang="en-us" sz="2600" cap="none"/>
            </a:pPr>
            <a:r>
              <a:t>4.Tích hợp cơ sở dữ liệu &amp; bảo mật</a:t>
            </a:r>
          </a:p>
          <a:p>
            <a:pPr marL="0" indent="0">
              <a:buNone/>
              <a:defRPr lang="en-us" sz="2600" cap="none"/>
            </a:pPr>
            <a:r>
              <a:t>5.Kiểm thử &amp; triển khai</a:t>
            </a:r>
          </a:p>
          <a:p>
            <a:pPr marL="0" indent="0">
              <a:buNone/>
              <a:defRPr lang="en-us" sz="2600" cap="none"/>
            </a:pPr>
            <a:r>
              <a:t>6.Đào tạo &amp; bàn giao cho khách hàng</a:t>
            </a:r>
          </a:p>
          <a:p>
            <a:pPr marL="0" indent="0">
              <a:buNone/>
              <a:defRPr lang="en-us" sz="2600" cap="none"/>
            </a:pPr>
          </a:p>
          <a:p>
            <a:pPr marL="0" indent="0">
              <a:buNone/>
              <a:defRPr lang="en-us" sz="2600" cap="none"/>
            </a:pPr>
            <a:r>
              <a:t>Vẽ WBS dạng cây phân cấp (tree structure) có ít nhất 3 cấp độ (Hạng mục → Công việc → Nhiệm vụ chi tiết).</a:t>
            </a:r>
          </a:p>
        </p:txBody>
      </p:sp>
    </p:spTree>
  </p:cSld>
  <p:clrMapOvr>
    <a:masterClrMapping/>
  </p:clrMapOvr>
  <p:timing>
    <p:tnLst>
      <p:par>
        <p:cTn id="1" dur="indefinite" restart="never" nodeType="tmRoot"/>
      </p:par>
    </p:tnLst>
  </p:timing>
</p:sld>
</file>

<file path=ppt/slides/slide7.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GgBAABgNgAAyCgAAAAAAAAmAAAACAAAAH1w////////"/>
              </a:ext>
            </a:extLst>
          </p:cNvSpPr>
          <p:nvPr>
            <p:ph type="body" idx="1"/>
          </p:nvPr>
        </p:nvSpPr>
        <p:spPr>
          <a:xfrm>
            <a:off x="228600" y="228600"/>
            <a:ext cx="8610600" cy="6400800"/>
          </a:xfrm>
          <a:noFill/>
          <a:ln>
            <a:noFill/>
          </a:ln>
          <a:effectLst/>
        </p:spPr>
        <p:txBody>
          <a:bodyPr vert="horz" wrap="square" lIns="91440" tIns="45720" rIns="91440" bIns="45720" numCol="1" spcCol="215900" anchor="t">
            <a:prstTxWarp prst="textNoShape">
              <a:avLst/>
            </a:prstTxWarp>
          </a:bodyPr>
          <a:lstStyle/>
          <a:p>
            <a:pPr marL="0" indent="0">
              <a:buNone/>
              <a:defRPr lang="en-us" sz="2600" cap="none"/>
            </a:pPr>
            <a:r>
              <a:rPr lang="en-us" cap="none">
                <a:solidFill>
                  <a:srgbClr val="C00000"/>
                </a:solidFill>
                <a:effectLst>
                  <a:outerShdw dist="63500" dir="3600000" algn="tl" rotWithShape="0">
                    <a:srgbClr val="000000">
                      <a:alpha val="40000"/>
                    </a:srgbClr>
                  </a:outerShdw>
                </a:effectLst>
              </a:rPr>
              <a:t>WBS 3</a:t>
            </a:r>
            <a:r>
              <a:t>: Dự án xây dựng nhà ở 2 tầng dân dụng</a:t>
            </a:r>
          </a:p>
          <a:p>
            <a:pPr marL="0" indent="0">
              <a:buNone/>
              <a:defRPr lang="en-us" sz="2600" cap="none"/>
            </a:pPr>
            <a:r>
              <a:t>Yêu cầu: Vẽ WBS cho dự án, các hạng mục chính:</a:t>
            </a:r>
          </a:p>
          <a:p>
            <a:pPr marL="0" indent="0">
              <a:buNone/>
              <a:defRPr lang="en-us" sz="2600" cap="none"/>
            </a:pPr>
          </a:p>
          <a:p>
            <a:pPr marL="0" indent="0">
              <a:buNone/>
              <a:defRPr lang="en-us" sz="2600" cap="none"/>
            </a:pPr>
            <a:r>
              <a:t>1. Chuẩn bị (thiết kế bản vẽ, xin giấy phép xây dựng, dự toán chi phí)</a:t>
            </a:r>
          </a:p>
          <a:p>
            <a:pPr marL="0" indent="0">
              <a:buNone/>
              <a:defRPr lang="en-us" sz="2600" cap="none"/>
            </a:pPr>
            <a:r>
              <a:t>2. Thi công phần móng</a:t>
            </a:r>
          </a:p>
          <a:p>
            <a:pPr marL="0" indent="0">
              <a:buNone/>
              <a:defRPr lang="en-us" sz="2600" cap="none"/>
            </a:pPr>
            <a:r>
              <a:t>3. Thi công phần thô (tầng 1, tầng 2, mái)</a:t>
            </a:r>
          </a:p>
          <a:p>
            <a:pPr marL="0" indent="0">
              <a:buNone/>
              <a:defRPr lang="en-us" sz="2600" cap="none"/>
            </a:pPr>
            <a:r>
              <a:t>4. Hoàn thiện (sơn, ốp lát, điện nước, cửa)</a:t>
            </a:r>
          </a:p>
          <a:p>
            <a:pPr marL="0" indent="0">
              <a:buNone/>
              <a:defRPr lang="en-us" sz="2600" cap="none"/>
            </a:pPr>
            <a:r>
              <a:t>5. Kiểm tra &amp; nghiệm thu</a:t>
            </a:r>
          </a:p>
          <a:p>
            <a:pPr marL="0" indent="0">
              <a:buNone/>
              <a:defRPr lang="en-us" sz="2600" cap="none"/>
            </a:pPr>
          </a:p>
          <a:p>
            <a:pPr marL="0" indent="0">
              <a:buNone/>
              <a:defRPr lang="en-us" sz="2600" cap="none"/>
            </a:pPr>
            <a:r>
              <a:t>Vẽ WBS dạng cây phân cấp (tree structure) có ít nhất 3 cấp độ (Hạng mục → Công việc → Nhiệm vụ chi tiết).</a:t>
            </a:r>
          </a:p>
        </p:txBody>
      </p:sp>
    </p:spTree>
  </p:cSld>
  <p:clrMapOvr>
    <a:masterClrMapping/>
  </p:clrMapOvr>
  <p:timing>
    <p:tnLst>
      <p:par>
        <p:cTn id="1" dur="indefinite" restart="never" nodeType="tmRoot"/>
      </p:par>
    </p:tnLst>
  </p:timing>
</p:sld>
</file>

<file path=ppt/slides/slide8.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F8AY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GgBAABgNgAAyCgAAAAAAAAmAAAACAAAAH1w////////"/>
              </a:ext>
            </a:extLst>
          </p:cNvSpPr>
          <p:nvPr>
            <p:ph type="body" idx="1"/>
          </p:nvPr>
        </p:nvSpPr>
        <p:spPr>
          <a:xfrm>
            <a:off x="228600" y="228600"/>
            <a:ext cx="8610600" cy="6400800"/>
          </a:xfrm>
          <a:noFill/>
          <a:ln>
            <a:noFill/>
          </a:ln>
          <a:effectLst/>
        </p:spPr>
        <p:txBody>
          <a:bodyPr vert="horz" wrap="square" lIns="91440" tIns="45720" rIns="91440" bIns="45720" numCol="1" spcCol="215900" anchor="t">
            <a:prstTxWarp prst="textNoShape">
              <a:avLst/>
            </a:prstTxWarp>
          </a:bodyPr>
          <a:lstStyle/>
          <a:p>
            <a:pPr marL="0" indent="0">
              <a:buNone/>
              <a:defRPr lang="en-us" sz="2600" cap="none"/>
            </a:pPr>
            <a:r>
              <a:rPr lang="en-us" cap="none">
                <a:solidFill>
                  <a:srgbClr val="C00000"/>
                </a:solidFill>
                <a:effectLst>
                  <a:outerShdw dist="63500" dir="3600000" algn="tl" rotWithShape="0">
                    <a:srgbClr val="000000">
                      <a:alpha val="40000"/>
                    </a:srgbClr>
                  </a:outerShdw>
                </a:effectLst>
              </a:rPr>
              <a:t>WBS 4</a:t>
            </a:r>
            <a:r>
              <a:t>: Dự án phát triển ứng dụng đặt xe trên điện thoại </a:t>
            </a:r>
          </a:p>
          <a:p>
            <a:pPr marL="0" indent="0">
              <a:buNone/>
              <a:defRPr lang="en-us" sz="2600" cap="none"/>
            </a:pPr>
            <a:r>
              <a:t>Yêu cầu: Vẽ WBS cho dự án, các hạng mục chính:</a:t>
            </a:r>
          </a:p>
          <a:p>
            <a:pPr marL="0" indent="0">
              <a:buNone/>
              <a:defRPr lang="en-us" sz="2600" cap="none"/>
            </a:pPr>
          </a:p>
          <a:p>
            <a:pPr marL="0" indent="0">
              <a:buNone/>
              <a:defRPr lang="en-us" sz="2600" cap="none"/>
            </a:pPr>
            <a:r>
              <a:t>1. Phân tích yêu cầu &amp; thiết kế UI/UX</a:t>
            </a:r>
          </a:p>
          <a:p>
            <a:pPr marL="0" indent="0">
              <a:buNone/>
              <a:defRPr lang="en-us" sz="2600" cap="none"/>
            </a:pPr>
            <a:r>
              <a:t>2. Lập trình ứng dụng trên Android &amp; iOS</a:t>
            </a:r>
          </a:p>
          <a:p>
            <a:pPr marL="0" indent="0">
              <a:buNone/>
              <a:defRPr lang="en-us" sz="2600" cap="none"/>
            </a:pPr>
            <a:r>
              <a:t>3. Xây dựng hệ thống máy chủ &amp; API</a:t>
            </a:r>
          </a:p>
          <a:p>
            <a:pPr marL="0" indent="0">
              <a:buNone/>
              <a:defRPr lang="en-us" sz="2600" cap="none"/>
            </a:pPr>
            <a:r>
              <a:t>4. Tích hợp thanh toán trực tuyến</a:t>
            </a:r>
          </a:p>
          <a:p>
            <a:pPr marL="0" indent="0">
              <a:buNone/>
              <a:defRPr lang="en-us" sz="2600" cap="none"/>
            </a:pPr>
            <a:r>
              <a:t>5. Kiểm thử &amp; triển khai lên App Store / Google Play</a:t>
            </a:r>
          </a:p>
          <a:p>
            <a:pPr marL="0" indent="0">
              <a:buNone/>
              <a:defRPr lang="en-us" sz="2600" cap="none"/>
            </a:pPr>
            <a:r>
              <a:t>6. Marketing &amp; hỗ trợ người dùng</a:t>
            </a:r>
          </a:p>
          <a:p>
            <a:pPr marL="0" indent="0">
              <a:buNone/>
              <a:defRPr lang="en-us" sz="2600" cap="none"/>
            </a:pPr>
          </a:p>
          <a:p>
            <a:pPr marL="0" indent="0">
              <a:buNone/>
              <a:defRPr lang="en-us" sz="2600" cap="none"/>
            </a:pPr>
            <a:r>
              <a:t>Vẽ WBS dạng cây phân cấp (tree structure) có ít nhất 3 cấp độ (Hạng mục → Công việc → Nhiệm vụ chi tiết).</a:t>
            </a:r>
          </a:p>
        </p:txBody>
      </p:sp>
    </p:spTree>
  </p:cSld>
  <p:clrMapOvr>
    <a:masterClrMapping/>
  </p:clrMapOvr>
  <p:timing>
    <p:tnLst>
      <p:par>
        <p:cTn id="1" dur="indefinite" restart="never" nodeType="tmRoot"/>
      </p:par>
    </p:tnLst>
  </p:timing>
</p:sld>
</file>

<file path=ppt/slides/slide9.xml><?xml version="1.0" encoding="utf-8"?>
<p:sld xmlns:p="http://schemas.openxmlformats.org/presentationml/2006/main" xmlns:mc="http://schemas.openxmlformats.org/markup-compatibility/2006" xmlns:p14="http://schemas.microsoft.com/office/powerpoint/2010/main" xmlns:p15="http://schemas.microsoft.com/office/powerpoint/2012/main" xmlns:r="http://schemas.openxmlformats.org/officeDocument/2006/relationships" xmlns:a="http://schemas.openxmlformats.org/drawingml/2006/main" mc:Ignorable="p14">
  <p:cSld>
    <p:spTree>
      <p:nvGrpSpPr>
        <p:cNvPr id="1" name=""/>
        <p:cNvGrpSpPr/>
        <p:nvPr/>
      </p:nvGrpSpPr>
      <p:grpSpPr>
        <a:xfrm>
          <a:off x="0" y="0"/>
          <a:ext cx="0" cy="0"/>
          <a:chOff x="0" y="0"/>
          <a:chExt cx="0" cy="0"/>
        </a:xfrm>
      </p:grpSpPr>
      <p:sp>
        <p:nvSpPr>
          <p:cNvPr id="2" name="SlideText1"/>
          <p:cNvSpPr>
            <a:spLocks noGrp="1" noChangeArrowheads="1"/>
            <a:extLst>
              <a:ext uri="smNativeData">
                <pr:smNativeData xmlns:pr="smNativeData" xmlns="smNativeData" val="SMDATA_15_uOWnaBMAAAAlAAAAZAAAAA0AAAAAkAAAAEgAAACQAAAASAAAAAAAAAAAAAAAAAAAAAEAAABQAAAAAAAAAAAA4D8AAAAAAADgPwAAAAAAAOA/AAAAAAAA4D8AAAAAAADgPwAAAAAAAOA/AAAAAAAA4D8AAAAAAADgPwAAAAAAAOA/AAAAAAAA4D8CAAAAjAAAAAAAAAAAAAAAu+DjDP///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8BAAAAf39/AAEAAABkAAAAAAAAABQAAABAHwAAAAAAACYAAAAAAAAAwOD//wAAAAAmAAAAZAAAABYAAABMAAAAAAAAAAAAAAAEAAAAAAAAAAEAAACAgIAKAAAAACgAAAAoAAAAZAAAAGQAAAAAAAAAzMzMAAAAAABQAAAAUAAAAGQAAABkAAAAAAAAABcAAAAUAAAAAAAAAAAAAAD/fwAA/38AAAAAAAAJAAAABAAAAAAAAAAeAAAAaAAAAAAAAAAAAAAAAAAAAAAAAAAAAAAAECcAABAnAAAAAAAAAAAAAAAAAAAAAAAAAAAAAAAAAAAAAAAAAAAAABQAAAAAAAAAwMD/AAAAAABkAAAAMgAAAAAAAABkAAAAAAAAAH9/fwAKAAAAIgAAABgAAAAAAAAAAAAAAAAAAAAAAAAAAAAAAAAAAAAkAAAAJAAAAAAAAAAHAAAAAAAAAAAAAAAAAAAAAAAAAAAAAAAAAAAAf39/ACUAAABYAAAAAAAAAAAAAAAAAAAAAAAAAAAAAAAAAAAAAAAAAAAAAAAAAAAAAAAAAAAAAAA/AAAAAAAAAKCGAQAAAAAAAAAAAAAAAAAMAAAAAQAAAAAAAAAAAAAAAAAAAB8AAABUAAAAu+DjBf///wEAAAAAAAAAAAAAAAAAAAAAAAAAAAAAAAAAAAAAAAAAAAAAAAJ/f38AgICAA8zMzADAwP8Af39/AAAAAAAAAAAAAAAAAAAAAAAAAAAAIQAAABgAAAAUAAAAaAEAAGgBAABgNgAAyCgAAAAAAAAmAAAACAAAAH1w////////"/>
              </a:ext>
            </a:extLst>
          </p:cNvSpPr>
          <p:nvPr>
            <p:ph type="body" idx="1"/>
          </p:nvPr>
        </p:nvSpPr>
        <p:spPr>
          <a:xfrm>
            <a:off x="228600" y="228600"/>
            <a:ext cx="8610600" cy="6400800"/>
          </a:xfrm>
          <a:noFill/>
          <a:ln>
            <a:noFill/>
          </a:ln>
          <a:effectLst/>
        </p:spPr>
        <p:txBody>
          <a:bodyPr vert="horz" wrap="square" lIns="91440" tIns="45720" rIns="91440" bIns="45720" numCol="1" spcCol="215900" anchor="t">
            <a:prstTxWarp prst="textNoShape">
              <a:avLst/>
            </a:prstTxWarp>
          </a:bodyPr>
          <a:lstStyle/>
          <a:p>
            <a:pPr marL="0" indent="0">
              <a:buNone/>
              <a:defRPr lang="en-us" sz="2600" cap="none"/>
            </a:pPr>
            <a:r>
              <a:rPr lang="en-us" cap="none">
                <a:solidFill>
                  <a:srgbClr val="C00000"/>
                </a:solidFill>
                <a:effectLst>
                  <a:outerShdw dist="63500" dir="3600000" algn="tl" rotWithShape="0">
                    <a:srgbClr val="000000">
                      <a:alpha val="40000"/>
                    </a:srgbClr>
                  </a:outerShdw>
                </a:effectLst>
              </a:rPr>
              <a:t>WBS 5</a:t>
            </a:r>
            <a:r>
              <a:t>: Dự án nghiên cứu khoa học sinh viên</a:t>
            </a:r>
          </a:p>
          <a:p>
            <a:pPr marL="0" indent="0">
              <a:buNone/>
              <a:defRPr lang="en-us" sz="2600" cap="none"/>
            </a:pPr>
            <a:r>
              <a:t>Yêu cầu: Vẽ WBS cho một đề tài NCKH cấp trường.</a:t>
            </a:r>
          </a:p>
          <a:p>
            <a:pPr marL="0" indent="0">
              <a:buNone/>
              <a:defRPr lang="en-us" sz="2600" cap="none"/>
            </a:pPr>
            <a:r>
              <a:t>Các hạng mục chính:</a:t>
            </a:r>
          </a:p>
          <a:p>
            <a:pPr marL="0" indent="0">
              <a:buNone/>
              <a:defRPr lang="en-us" sz="2600" cap="none"/>
            </a:pPr>
          </a:p>
          <a:p>
            <a:pPr marL="0" indent="0">
              <a:buNone/>
              <a:defRPr lang="en-us" sz="2600" cap="none"/>
            </a:pPr>
            <a:r>
              <a:t>1. Lập kế hoạch nghiên cứu (mục tiêu, phạm vi, phương pháp)</a:t>
            </a:r>
          </a:p>
          <a:p>
            <a:pPr marL="0" indent="0">
              <a:buNone/>
              <a:defRPr lang="en-us" sz="2600" cap="none"/>
            </a:pPr>
            <a:r>
              <a:t>2. Thu thập tài liệu &amp; dữ liệu thực nghiệm</a:t>
            </a:r>
          </a:p>
          <a:p>
            <a:pPr marL="0" indent="0">
              <a:buNone/>
              <a:defRPr lang="en-us" sz="2600" cap="none"/>
            </a:pPr>
            <a:r>
              <a:t>3. Phân tích dữ liệu &amp; mô hình hóa</a:t>
            </a:r>
          </a:p>
          <a:p>
            <a:pPr marL="0" indent="0">
              <a:buNone/>
              <a:defRPr lang="en-us" sz="2600" cap="none"/>
            </a:pPr>
            <a:r>
              <a:t>4. Viết báo cáo nghiên cứu</a:t>
            </a:r>
          </a:p>
          <a:p>
            <a:pPr marL="0" indent="0">
              <a:buNone/>
              <a:defRPr lang="en-us" sz="2600" cap="none"/>
            </a:pPr>
            <a:r>
              <a:t>5. Trình bày &amp; bảo vệ đề tài</a:t>
            </a:r>
          </a:p>
          <a:p>
            <a:pPr marL="0" indent="0">
              <a:buNone/>
              <a:defRPr lang="en-us" sz="2600" cap="none"/>
            </a:pPr>
          </a:p>
          <a:p>
            <a:pPr marL="0" indent="0">
              <a:buNone/>
              <a:defRPr lang="en-us" sz="2600" cap="none"/>
            </a:pPr>
            <a:r>
              <a:t>Vẽ WBS dạng cây phân cấp (tree structure) có ít nhất 3 cấp độ (Hạng mục → Công việc → Nhiệm vụ chi tiết).</a:t>
            </a:r>
          </a:p>
          <a:p>
            <a:pPr marL="0" indent="0">
              <a:buNone/>
              <a:defRPr lang="en-us" sz="2600" cap="none"/>
            </a:p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Presentation">
  <a:themeElements>
    <a:clrScheme name="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Presentation 6">
        <a:dk1>
          <a:srgbClr val="FFFFFF"/>
        </a:dk1>
        <a:lt1>
          <a:srgbClr val="008080"/>
        </a:lt1>
        <a:dk2>
          <a:srgbClr val="FFFF99"/>
        </a:dk2>
        <a:lt2>
          <a:srgbClr val="005A58"/>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Presentation 7">
        <a:dk1>
          <a:srgbClr val="FFFFFF"/>
        </a:dk1>
        <a:lt1>
          <a:srgbClr val="800000"/>
        </a:lt1>
        <a:dk2>
          <a:srgbClr val="DFD293"/>
        </a:dk2>
        <a:lt2>
          <a:srgbClr val="5C1F00"/>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Presentation 8">
        <a:dk1>
          <a:srgbClr val="FFFFFF"/>
        </a:dk1>
        <a:lt1>
          <a:srgbClr val="000099"/>
        </a:lt1>
        <a:dk2>
          <a:srgbClr val="CCFFFF"/>
        </a:dk2>
        <a:lt2>
          <a:srgbClr val="003366"/>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Presentation 9">
        <a:dk1>
          <a:srgbClr val="FFFFFF"/>
        </a:dk1>
        <a:lt1>
          <a:srgbClr val="000000"/>
        </a:lt1>
        <a:dk2>
          <a:srgbClr val="E3EBF1"/>
        </a:dk2>
        <a:lt2>
          <a:srgbClr val="336699"/>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Presentation 10">
        <a:dk1>
          <a:srgbClr val="FFFFFF"/>
        </a:dk1>
        <a:lt1>
          <a:srgbClr val="686B5D"/>
        </a:lt1>
        <a:dk2>
          <a:srgbClr val="D1D1CB"/>
        </a:dk2>
        <a:lt2>
          <a:srgbClr val="777777"/>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Presentation 11">
        <a:dk1>
          <a:srgbClr val="FFFFFF"/>
        </a:dk1>
        <a:lt1>
          <a:srgbClr val="666699"/>
        </a:lt1>
        <a:dk2>
          <a:srgbClr val="FFFFFF"/>
        </a:dk2>
        <a:lt2>
          <a:srgbClr val="3E3E5C"/>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Presentation 12">
        <a:dk1>
          <a:srgbClr val="FFFFFF"/>
        </a:dk1>
        <a:lt1>
          <a:srgbClr val="523E26"/>
        </a:lt1>
        <a:dk2>
          <a:srgbClr val="DFC08D"/>
        </a:dk2>
        <a:lt2>
          <a:srgbClr val="2D2015"/>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Presentation 13">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4">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5">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6">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Presentation 17">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resentation">
  <a:themeElements>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Presentatio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prstTxWarp prst="textNoShape">
          <a:avLst/>
        </a:prstTxWarp>
        <a:noAutofit/>
      </a:bodyPr>
      <a:lstStyle>
        <a:defPPr>
          <a:defRPr/>
        </a:defPPr>
      </a:lstStyle>
      <a:style>
        <a:lnRef idx="0">
          <a:schemeClr val="accent1"/>
        </a:lnRef>
        <a:fillRef idx="0">
          <a:schemeClr val="accent1"/>
        </a:fillRef>
        <a:effectRef idx="0">
          <a:schemeClr val="accent1"/>
        </a:effectRef>
        <a:fontRef idx="minor">
          <a:schemeClr val="lt1"/>
        </a:fontRef>
      </a:style>
    </a:spDef>
  </a:objectDefaults>
  <a:extraClrSchemeLst>
    <a:extraClrScheme>
      <a:clrScheme name="Presentation 1">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2">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3">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4">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
      <a:clrScheme name="Presentation 5">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subject/>
  <dc:creator>Anh Hao</dc:creator>
  <cp:keywords/>
  <dc:description/>
  <cp:lastModifiedBy>Nguyen Anh Hao</cp:lastModifiedBy>
  <cp:revision>0</cp:revision>
  <dcterms:created xsi:type="dcterms:W3CDTF">2008-03-31T00:30:43Z</dcterms:created>
  <dcterms:modified xsi:type="dcterms:W3CDTF">2025-08-22T03:36:24Z</dcterms:modified>
</cp:coreProperties>
</file>